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84" r:id="rId4"/>
    <p:sldId id="258" r:id="rId5"/>
    <p:sldId id="260" r:id="rId6"/>
    <p:sldId id="261" r:id="rId7"/>
    <p:sldId id="262" r:id="rId8"/>
    <p:sldId id="285" r:id="rId9"/>
    <p:sldId id="286" r:id="rId10"/>
    <p:sldId id="287" r:id="rId11"/>
    <p:sldId id="288" r:id="rId12"/>
    <p:sldId id="291" r:id="rId13"/>
    <p:sldId id="293" r:id="rId14"/>
    <p:sldId id="294" r:id="rId15"/>
    <p:sldId id="292" r:id="rId16"/>
    <p:sldId id="295" r:id="rId17"/>
    <p:sldId id="297" r:id="rId18"/>
    <p:sldId id="298" r:id="rId19"/>
    <p:sldId id="299" r:id="rId20"/>
    <p:sldId id="301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D966"/>
    <a:srgbClr val="D89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8AE965B-C094-4F40-A2F8-DA728B2461FF}">
  <a:tblStyle styleId="{68AE965B-C094-4F40-A2F8-DA728B2461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4281" autoAdjust="0"/>
  </p:normalViewPr>
  <p:slideViewPr>
    <p:cSldViewPr>
      <p:cViewPr>
        <p:scale>
          <a:sx n="98" d="100"/>
          <a:sy n="98" d="100"/>
        </p:scale>
        <p:origin x="-744" y="-1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24993E-01A3-448E-803E-41354FF1D8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46AADB0-D588-4506-BCF3-CB09A7AE8F41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数据采集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DB7BDEF-75E4-45F5-AD19-20526B9EDCDE}" type="parTrans" cxnId="{2AE506E1-29C3-451A-A82E-1FDC81DE1795}">
      <dgm:prSet/>
      <dgm:spPr/>
      <dgm:t>
        <a:bodyPr/>
        <a:lstStyle/>
        <a:p>
          <a:endParaRPr lang="zh-CN" altLang="en-US"/>
        </a:p>
      </dgm:t>
    </dgm:pt>
    <dgm:pt modelId="{95AB4C52-ABE6-4C10-B727-80ABF10B8052}" type="sibTrans" cxnId="{2AE506E1-29C3-451A-A82E-1FDC81DE1795}">
      <dgm:prSet/>
      <dgm:spPr/>
      <dgm:t>
        <a:bodyPr/>
        <a:lstStyle/>
        <a:p>
          <a:endParaRPr lang="zh-CN" altLang="en-US"/>
        </a:p>
      </dgm:t>
    </dgm:pt>
    <dgm:pt modelId="{177974EF-4A66-434B-9C41-3CB015298F59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撰写报告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9A67FCE-7990-44D1-84D1-6DE51D8A7ED1}" type="parTrans" cxnId="{5E77620A-9625-408C-B3EC-055A031164F0}">
      <dgm:prSet/>
      <dgm:spPr/>
      <dgm:t>
        <a:bodyPr/>
        <a:lstStyle/>
        <a:p>
          <a:endParaRPr lang="zh-CN" altLang="en-US"/>
        </a:p>
      </dgm:t>
    </dgm:pt>
    <dgm:pt modelId="{5BB57453-A716-4BFD-8282-E5E9B51D6AA3}" type="sibTrans" cxnId="{5E77620A-9625-408C-B3EC-055A031164F0}">
      <dgm:prSet/>
      <dgm:spPr/>
      <dgm:t>
        <a:bodyPr/>
        <a:lstStyle/>
        <a:p>
          <a:endParaRPr lang="zh-CN" altLang="en-US"/>
        </a:p>
      </dgm:t>
    </dgm:pt>
    <dgm:pt modelId="{322B77D2-E3D4-4E1B-8CC2-D9A242CADC32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数据分析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3CC6973-EAD2-4D38-9133-67B9E3C4F0E8}" type="parTrans" cxnId="{24B54E72-551A-4F25-9033-BE49BAD48A9C}">
      <dgm:prSet/>
      <dgm:spPr/>
      <dgm:t>
        <a:bodyPr/>
        <a:lstStyle/>
        <a:p>
          <a:endParaRPr lang="zh-CN" altLang="en-US"/>
        </a:p>
      </dgm:t>
    </dgm:pt>
    <dgm:pt modelId="{F694341E-0FAA-4D48-8804-A9E2124D4F49}" type="sibTrans" cxnId="{24B54E72-551A-4F25-9033-BE49BAD48A9C}">
      <dgm:prSet/>
      <dgm:spPr/>
      <dgm:t>
        <a:bodyPr/>
        <a:lstStyle/>
        <a:p>
          <a:endParaRPr lang="zh-CN" altLang="en-US"/>
        </a:p>
      </dgm:t>
    </dgm:pt>
    <dgm:pt modelId="{9136A95D-A5B1-4D01-8043-AE715F3521B5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数据可视化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84F13F2-C5D6-418E-B4DF-C37951BE48BB}" type="parTrans" cxnId="{FD360790-63F8-450E-A52B-7895B1CC9F8B}">
      <dgm:prSet/>
      <dgm:spPr/>
      <dgm:t>
        <a:bodyPr/>
        <a:lstStyle/>
        <a:p>
          <a:endParaRPr lang="zh-CN" altLang="en-US"/>
        </a:p>
      </dgm:t>
    </dgm:pt>
    <dgm:pt modelId="{EE94ADE9-DF3E-41A1-9333-040694361AB1}" type="sibTrans" cxnId="{FD360790-63F8-450E-A52B-7895B1CC9F8B}">
      <dgm:prSet/>
      <dgm:spPr/>
      <dgm:t>
        <a:bodyPr/>
        <a:lstStyle/>
        <a:p>
          <a:endParaRPr lang="zh-CN" altLang="en-US"/>
        </a:p>
      </dgm:t>
    </dgm:pt>
    <dgm:pt modelId="{71239CE2-DE90-4F9B-ABAF-54278B3F735C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数据清洗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55978B1-E6F5-4209-BE26-37EAAA83B8E8}" type="parTrans" cxnId="{DDC73C74-9105-456C-A6F1-977D67DCD3E0}">
      <dgm:prSet/>
      <dgm:spPr/>
      <dgm:t>
        <a:bodyPr/>
        <a:lstStyle/>
        <a:p>
          <a:endParaRPr lang="zh-CN" altLang="en-US"/>
        </a:p>
      </dgm:t>
    </dgm:pt>
    <dgm:pt modelId="{AAE2B24C-A91D-47B7-A8D1-201E25A20B2B}" type="sibTrans" cxnId="{DDC73C74-9105-456C-A6F1-977D67DCD3E0}">
      <dgm:prSet/>
      <dgm:spPr/>
      <dgm:t>
        <a:bodyPr/>
        <a:lstStyle/>
        <a:p>
          <a:endParaRPr lang="zh-CN" altLang="en-US"/>
        </a:p>
      </dgm:t>
    </dgm:pt>
    <dgm:pt modelId="{31DA3BD1-8F59-4043-A908-E1B3228E2B84}" type="pres">
      <dgm:prSet presAssocID="{9824993E-01A3-448E-803E-41354FF1D87D}" presName="Name0" presStyleCnt="0">
        <dgm:presLayoutVars>
          <dgm:dir/>
          <dgm:animLvl val="lvl"/>
          <dgm:resizeHandles val="exact"/>
        </dgm:presLayoutVars>
      </dgm:prSet>
      <dgm:spPr/>
    </dgm:pt>
    <dgm:pt modelId="{DFB3AB9E-C37A-4019-9AC1-AFDAB809E0FA}" type="pres">
      <dgm:prSet presAssocID="{E46AADB0-D588-4506-BCF3-CB09A7AE8F41}" presName="parTxOnly" presStyleLbl="node1" presStyleIdx="0" presStyleCnt="5" custScaleX="1025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5DD5B9-CE38-4C49-84C5-1A63959C9CAF}" type="pres">
      <dgm:prSet presAssocID="{95AB4C52-ABE6-4C10-B727-80ABF10B8052}" presName="parTxOnlySpace" presStyleCnt="0"/>
      <dgm:spPr/>
    </dgm:pt>
    <dgm:pt modelId="{3E4A4F21-1574-4AF0-B2E8-DB9C8C6B5818}" type="pres">
      <dgm:prSet presAssocID="{71239CE2-DE90-4F9B-ABAF-54278B3F735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20D9B9-6C52-4FA7-A21C-9C4309D9215D}" type="pres">
      <dgm:prSet presAssocID="{AAE2B24C-A91D-47B7-A8D1-201E25A20B2B}" presName="parTxOnlySpace" presStyleCnt="0"/>
      <dgm:spPr/>
    </dgm:pt>
    <dgm:pt modelId="{1F02EB2E-227C-412A-9F09-ED686E8AF9EB}" type="pres">
      <dgm:prSet presAssocID="{322B77D2-E3D4-4E1B-8CC2-D9A242CADC32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4E983C-FDD6-4C33-AC4E-05DBCF97E8EB}" type="pres">
      <dgm:prSet presAssocID="{F694341E-0FAA-4D48-8804-A9E2124D4F49}" presName="parTxOnlySpace" presStyleCnt="0"/>
      <dgm:spPr/>
    </dgm:pt>
    <dgm:pt modelId="{DE0AA140-6946-43F2-A40E-12A44D94A3F2}" type="pres">
      <dgm:prSet presAssocID="{9136A95D-A5B1-4D01-8043-AE715F3521B5}" presName="parTxOnly" presStyleLbl="node1" presStyleIdx="3" presStyleCnt="5" custScaleX="1165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08DFB1-0EEE-4B84-9215-011D8AA57F7A}" type="pres">
      <dgm:prSet presAssocID="{EE94ADE9-DF3E-41A1-9333-040694361AB1}" presName="parTxOnlySpace" presStyleCnt="0"/>
      <dgm:spPr/>
    </dgm:pt>
    <dgm:pt modelId="{FA70B51B-2E2B-47FD-8013-97C4EA6FD7AA}" type="pres">
      <dgm:prSet presAssocID="{177974EF-4A66-434B-9C41-3CB015298F59}" presName="parTxOnly" presStyleLbl="node1" presStyleIdx="4" presStyleCnt="5" custScaleX="997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0CF7328-A346-4C8F-8223-AA68CF59E0CC}" type="presOf" srcId="{9824993E-01A3-448E-803E-41354FF1D87D}" destId="{31DA3BD1-8F59-4043-A908-E1B3228E2B84}" srcOrd="0" destOrd="0" presId="urn:microsoft.com/office/officeart/2005/8/layout/chevron1"/>
    <dgm:cxn modelId="{24B54E72-551A-4F25-9033-BE49BAD48A9C}" srcId="{9824993E-01A3-448E-803E-41354FF1D87D}" destId="{322B77D2-E3D4-4E1B-8CC2-D9A242CADC32}" srcOrd="2" destOrd="0" parTransId="{E3CC6973-EAD2-4D38-9133-67B9E3C4F0E8}" sibTransId="{F694341E-0FAA-4D48-8804-A9E2124D4F49}"/>
    <dgm:cxn modelId="{5E77620A-9625-408C-B3EC-055A031164F0}" srcId="{9824993E-01A3-448E-803E-41354FF1D87D}" destId="{177974EF-4A66-434B-9C41-3CB015298F59}" srcOrd="4" destOrd="0" parTransId="{29A67FCE-7990-44D1-84D1-6DE51D8A7ED1}" sibTransId="{5BB57453-A716-4BFD-8282-E5E9B51D6AA3}"/>
    <dgm:cxn modelId="{DDC73C74-9105-456C-A6F1-977D67DCD3E0}" srcId="{9824993E-01A3-448E-803E-41354FF1D87D}" destId="{71239CE2-DE90-4F9B-ABAF-54278B3F735C}" srcOrd="1" destOrd="0" parTransId="{055978B1-E6F5-4209-BE26-37EAAA83B8E8}" sibTransId="{AAE2B24C-A91D-47B7-A8D1-201E25A20B2B}"/>
    <dgm:cxn modelId="{85C63838-6BC0-47FB-A051-40E6B7AC4398}" type="presOf" srcId="{322B77D2-E3D4-4E1B-8CC2-D9A242CADC32}" destId="{1F02EB2E-227C-412A-9F09-ED686E8AF9EB}" srcOrd="0" destOrd="0" presId="urn:microsoft.com/office/officeart/2005/8/layout/chevron1"/>
    <dgm:cxn modelId="{2AE506E1-29C3-451A-A82E-1FDC81DE1795}" srcId="{9824993E-01A3-448E-803E-41354FF1D87D}" destId="{E46AADB0-D588-4506-BCF3-CB09A7AE8F41}" srcOrd="0" destOrd="0" parTransId="{3DB7BDEF-75E4-45F5-AD19-20526B9EDCDE}" sibTransId="{95AB4C52-ABE6-4C10-B727-80ABF10B8052}"/>
    <dgm:cxn modelId="{88648725-2039-40AA-9F33-2AD07C094E1E}" type="presOf" srcId="{E46AADB0-D588-4506-BCF3-CB09A7AE8F41}" destId="{DFB3AB9E-C37A-4019-9AC1-AFDAB809E0FA}" srcOrd="0" destOrd="0" presId="urn:microsoft.com/office/officeart/2005/8/layout/chevron1"/>
    <dgm:cxn modelId="{58A09FEF-79F2-4326-84D7-EA288C2E1FDF}" type="presOf" srcId="{9136A95D-A5B1-4D01-8043-AE715F3521B5}" destId="{DE0AA140-6946-43F2-A40E-12A44D94A3F2}" srcOrd="0" destOrd="0" presId="urn:microsoft.com/office/officeart/2005/8/layout/chevron1"/>
    <dgm:cxn modelId="{47D17C69-F302-4B1B-BDDE-520C0322ECE1}" type="presOf" srcId="{71239CE2-DE90-4F9B-ABAF-54278B3F735C}" destId="{3E4A4F21-1574-4AF0-B2E8-DB9C8C6B5818}" srcOrd="0" destOrd="0" presId="urn:microsoft.com/office/officeart/2005/8/layout/chevron1"/>
    <dgm:cxn modelId="{10A08D9C-0357-4AE2-8495-500F23F36E94}" type="presOf" srcId="{177974EF-4A66-434B-9C41-3CB015298F59}" destId="{FA70B51B-2E2B-47FD-8013-97C4EA6FD7AA}" srcOrd="0" destOrd="0" presId="urn:microsoft.com/office/officeart/2005/8/layout/chevron1"/>
    <dgm:cxn modelId="{FD360790-63F8-450E-A52B-7895B1CC9F8B}" srcId="{9824993E-01A3-448E-803E-41354FF1D87D}" destId="{9136A95D-A5B1-4D01-8043-AE715F3521B5}" srcOrd="3" destOrd="0" parTransId="{B84F13F2-C5D6-418E-B4DF-C37951BE48BB}" sibTransId="{EE94ADE9-DF3E-41A1-9333-040694361AB1}"/>
    <dgm:cxn modelId="{87A88C25-892E-4202-B318-DFF93B48F8CF}" type="presParOf" srcId="{31DA3BD1-8F59-4043-A908-E1B3228E2B84}" destId="{DFB3AB9E-C37A-4019-9AC1-AFDAB809E0FA}" srcOrd="0" destOrd="0" presId="urn:microsoft.com/office/officeart/2005/8/layout/chevron1"/>
    <dgm:cxn modelId="{D6FB7E6B-2314-4F35-95FE-DE395DF4F192}" type="presParOf" srcId="{31DA3BD1-8F59-4043-A908-E1B3228E2B84}" destId="{975DD5B9-CE38-4C49-84C5-1A63959C9CAF}" srcOrd="1" destOrd="0" presId="urn:microsoft.com/office/officeart/2005/8/layout/chevron1"/>
    <dgm:cxn modelId="{634CC580-10BB-4217-921E-D8840E33457E}" type="presParOf" srcId="{31DA3BD1-8F59-4043-A908-E1B3228E2B84}" destId="{3E4A4F21-1574-4AF0-B2E8-DB9C8C6B5818}" srcOrd="2" destOrd="0" presId="urn:microsoft.com/office/officeart/2005/8/layout/chevron1"/>
    <dgm:cxn modelId="{997F1711-A0EC-4044-8981-46E1ED21264F}" type="presParOf" srcId="{31DA3BD1-8F59-4043-A908-E1B3228E2B84}" destId="{7F20D9B9-6C52-4FA7-A21C-9C4309D9215D}" srcOrd="3" destOrd="0" presId="urn:microsoft.com/office/officeart/2005/8/layout/chevron1"/>
    <dgm:cxn modelId="{858FB8B8-9B43-4FF6-A01C-2ECC4788D256}" type="presParOf" srcId="{31DA3BD1-8F59-4043-A908-E1B3228E2B84}" destId="{1F02EB2E-227C-412A-9F09-ED686E8AF9EB}" srcOrd="4" destOrd="0" presId="urn:microsoft.com/office/officeart/2005/8/layout/chevron1"/>
    <dgm:cxn modelId="{9ED75D87-6ABE-4478-8BB3-CF6B111421B3}" type="presParOf" srcId="{31DA3BD1-8F59-4043-A908-E1B3228E2B84}" destId="{144E983C-FDD6-4C33-AC4E-05DBCF97E8EB}" srcOrd="5" destOrd="0" presId="urn:microsoft.com/office/officeart/2005/8/layout/chevron1"/>
    <dgm:cxn modelId="{FE0E091D-429D-4FF7-988E-49C536EBCD9D}" type="presParOf" srcId="{31DA3BD1-8F59-4043-A908-E1B3228E2B84}" destId="{DE0AA140-6946-43F2-A40E-12A44D94A3F2}" srcOrd="6" destOrd="0" presId="urn:microsoft.com/office/officeart/2005/8/layout/chevron1"/>
    <dgm:cxn modelId="{7AD98FCA-DC72-47E7-AABD-AD5B84D777A6}" type="presParOf" srcId="{31DA3BD1-8F59-4043-A908-E1B3228E2B84}" destId="{8808DFB1-0EEE-4B84-9215-011D8AA57F7A}" srcOrd="7" destOrd="0" presId="urn:microsoft.com/office/officeart/2005/8/layout/chevron1"/>
    <dgm:cxn modelId="{2506AAA1-1A6C-42A0-AA87-CAABEA6E7C25}" type="presParOf" srcId="{31DA3BD1-8F59-4043-A908-E1B3228E2B84}" destId="{FA70B51B-2E2B-47FD-8013-97C4EA6FD7AA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3AB9E-C37A-4019-9AC1-AFDAB809E0FA}">
      <dsp:nvSpPr>
        <dsp:cNvPr id="0" name=""/>
        <dsp:cNvSpPr/>
      </dsp:nvSpPr>
      <dsp:spPr>
        <a:xfrm>
          <a:off x="1427" y="142261"/>
          <a:ext cx="1615494" cy="6298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itchFamily="34" charset="-122"/>
              <a:ea typeface="微软雅黑" pitchFamily="34" charset="-122"/>
            </a:rPr>
            <a:t>数据采集</a:t>
          </a:r>
          <a:endParaRPr lang="zh-CN" altLang="en-US" sz="1600" kern="1200">
            <a:latin typeface="微软雅黑" pitchFamily="34" charset="-122"/>
            <a:ea typeface="微软雅黑" pitchFamily="34" charset="-122"/>
          </a:endParaRPr>
        </a:p>
      </dsp:txBody>
      <dsp:txXfrm>
        <a:off x="316366" y="142261"/>
        <a:ext cx="985617" cy="629877"/>
      </dsp:txXfrm>
    </dsp:sp>
    <dsp:sp modelId="{3E4A4F21-1574-4AF0-B2E8-DB9C8C6B5818}">
      <dsp:nvSpPr>
        <dsp:cNvPr id="0" name=""/>
        <dsp:cNvSpPr/>
      </dsp:nvSpPr>
      <dsp:spPr>
        <a:xfrm>
          <a:off x="1459453" y="142261"/>
          <a:ext cx="1574694" cy="6298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itchFamily="34" charset="-122"/>
              <a:ea typeface="微软雅黑" pitchFamily="34" charset="-122"/>
            </a:rPr>
            <a:t>数据清洗</a:t>
          </a:r>
          <a:endParaRPr lang="zh-CN" altLang="en-US" sz="1600" kern="1200">
            <a:latin typeface="微软雅黑" pitchFamily="34" charset="-122"/>
            <a:ea typeface="微软雅黑" pitchFamily="34" charset="-122"/>
          </a:endParaRPr>
        </a:p>
      </dsp:txBody>
      <dsp:txXfrm>
        <a:off x="1774392" y="142261"/>
        <a:ext cx="944817" cy="629877"/>
      </dsp:txXfrm>
    </dsp:sp>
    <dsp:sp modelId="{1F02EB2E-227C-412A-9F09-ED686E8AF9EB}">
      <dsp:nvSpPr>
        <dsp:cNvPr id="0" name=""/>
        <dsp:cNvSpPr/>
      </dsp:nvSpPr>
      <dsp:spPr>
        <a:xfrm>
          <a:off x="2876678" y="142261"/>
          <a:ext cx="1574694" cy="6298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itchFamily="34" charset="-122"/>
              <a:ea typeface="微软雅黑" pitchFamily="34" charset="-122"/>
            </a:rPr>
            <a:t>数据分析</a:t>
          </a:r>
          <a:endParaRPr lang="zh-CN" altLang="en-US" sz="1600" kern="1200">
            <a:latin typeface="微软雅黑" pitchFamily="34" charset="-122"/>
            <a:ea typeface="微软雅黑" pitchFamily="34" charset="-122"/>
          </a:endParaRPr>
        </a:p>
      </dsp:txBody>
      <dsp:txXfrm>
        <a:off x="3191617" y="142261"/>
        <a:ext cx="944817" cy="629877"/>
      </dsp:txXfrm>
    </dsp:sp>
    <dsp:sp modelId="{DE0AA140-6946-43F2-A40E-12A44D94A3F2}">
      <dsp:nvSpPr>
        <dsp:cNvPr id="0" name=""/>
        <dsp:cNvSpPr/>
      </dsp:nvSpPr>
      <dsp:spPr>
        <a:xfrm>
          <a:off x="4293903" y="142261"/>
          <a:ext cx="1835652" cy="6298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itchFamily="34" charset="-122"/>
              <a:ea typeface="微软雅黑" pitchFamily="34" charset="-122"/>
            </a:rPr>
            <a:t>数据可视化</a:t>
          </a:r>
          <a:endParaRPr lang="zh-CN" altLang="en-US" sz="1600" kern="1200">
            <a:latin typeface="微软雅黑" pitchFamily="34" charset="-122"/>
            <a:ea typeface="微软雅黑" pitchFamily="34" charset="-122"/>
          </a:endParaRPr>
        </a:p>
      </dsp:txBody>
      <dsp:txXfrm>
        <a:off x="4608842" y="142261"/>
        <a:ext cx="1205775" cy="629877"/>
      </dsp:txXfrm>
    </dsp:sp>
    <dsp:sp modelId="{FA70B51B-2E2B-47FD-8013-97C4EA6FD7AA}">
      <dsp:nvSpPr>
        <dsp:cNvPr id="0" name=""/>
        <dsp:cNvSpPr/>
      </dsp:nvSpPr>
      <dsp:spPr>
        <a:xfrm>
          <a:off x="5972086" y="142261"/>
          <a:ext cx="1570285" cy="6298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itchFamily="34" charset="-122"/>
              <a:ea typeface="微软雅黑" pitchFamily="34" charset="-122"/>
            </a:rPr>
            <a:t>撰写报告</a:t>
          </a:r>
          <a:endParaRPr lang="zh-CN" altLang="en-US" sz="1600" kern="1200">
            <a:latin typeface="微软雅黑" pitchFamily="34" charset="-122"/>
            <a:ea typeface="微软雅黑" pitchFamily="34" charset="-122"/>
          </a:endParaRPr>
        </a:p>
      </dsp:txBody>
      <dsp:txXfrm>
        <a:off x="6287025" y="142261"/>
        <a:ext cx="940408" cy="629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01886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7098520f4f_4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7098520f4f_4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mtClean="0"/>
              <a:t>清华校友李志斌对新冠的趋势预测准确率达</a:t>
            </a:r>
            <a:r>
              <a:rPr lang="en-US" altLang="zh-CN" smtClean="0"/>
              <a:t>90%</a:t>
            </a:r>
            <a:r>
              <a:rPr lang="zh-CN" altLang="en-US" smtClean="0"/>
              <a:t>以上。</a:t>
            </a:r>
            <a:endParaRPr lang="en-US" altLang="zh-CN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mtClean="0"/>
              <a:t>我们平时在购物平台上购物，有时候它会莫名其妙的推出我们最近计划要买的商品，这其中就运用了数据分析。通过对购物数据的分析，平台可以大概率的得出你的性别、年龄段等信息，以便后续对你进行精确的广告投放。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7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2.xml"/><Relationship Id="rId7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image" Target="../media/image1.png"/><Relationship Id="rId4" Type="http://schemas.openxmlformats.org/officeDocument/2006/relationships/slide" Target="slide4.xml"/><Relationship Id="rId9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studio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1600200" y="185250"/>
            <a:ext cx="7010401" cy="17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tabLst>
                <a:tab pos="798513" algn="l"/>
              </a:tabLst>
            </a:pPr>
            <a:r>
              <a:rPr lang="en" sz="54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5400" smtClean="0">
                <a:latin typeface="微软雅黑" pitchFamily="34" charset="-122"/>
                <a:ea typeface="微软雅黑" pitchFamily="34" charset="-122"/>
              </a:rPr>
              <a:t>数据分析</a:t>
            </a:r>
            <a:r>
              <a:rPr lang="en-US" altLang="zh-CN" sz="540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540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5400" smtClean="0">
                <a:latin typeface="微软雅黑" pitchFamily="34" charset="-122"/>
                <a:ea typeface="微软雅黑" pitchFamily="34" charset="-122"/>
              </a:rPr>
              <a:t>方法与案例详解</a:t>
            </a:r>
            <a:endParaRPr sz="5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600" y="2038350"/>
            <a:ext cx="8610600" cy="76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27197" y="2419350"/>
            <a:ext cx="128960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课程介绍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66900" y="3172165"/>
            <a:ext cx="5410200" cy="1384995"/>
            <a:chOff x="1066800" y="3172165"/>
            <a:chExt cx="5410200" cy="1384995"/>
          </a:xfrm>
        </p:grpSpPr>
        <p:sp>
          <p:nvSpPr>
            <p:cNvPr id="4" name="TextBox 3"/>
            <p:cNvSpPr txBox="1"/>
            <p:nvPr/>
          </p:nvSpPr>
          <p:spPr>
            <a:xfrm>
              <a:off x="1066800" y="3172165"/>
              <a:ext cx="220027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chemeClr val="accent2">
                    <a:lumMod val="60000"/>
                    <a:lumOff val="40000"/>
                  </a:schemeClr>
                </a:buClr>
                <a:buFont typeface="Wingdings" pitchFamily="2" charset="2"/>
                <a:buChar char="Ø"/>
              </a:pPr>
              <a:r>
                <a:rPr lang="zh-CN" altLang="en-US" b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3" action="ppaction://hlinksldjump"/>
                </a:rPr>
                <a:t>数据与大数据</a:t>
              </a:r>
              <a:endParaRPr lang="en-US" altLang="zh-CN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Clr>
                  <a:schemeClr val="accent2">
                    <a:lumMod val="60000"/>
                    <a:lumOff val="40000"/>
                  </a:schemeClr>
                </a:buClr>
                <a:buFont typeface="Wingdings" pitchFamily="2" charset="2"/>
                <a:buChar char="Ø"/>
              </a:pPr>
              <a:r>
                <a:rPr lang="zh-CN" altLang="en-US" b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4" action="ppaction://hlinksldjump"/>
                </a:rPr>
                <a:t>数据分析过程</a:t>
              </a:r>
              <a:endParaRPr lang="en-US" altLang="zh-CN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Clr>
                  <a:schemeClr val="accent2">
                    <a:lumMod val="60000"/>
                    <a:lumOff val="40000"/>
                  </a:schemeClr>
                </a:buClr>
                <a:buFont typeface="Wingdings" pitchFamily="2" charset="2"/>
                <a:buChar char="Ø"/>
              </a:pPr>
              <a:r>
                <a:rPr lang="en-US" altLang="zh-CN" b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5" action="ppaction://hlinksldjump"/>
                </a:rPr>
                <a:t>R</a:t>
              </a:r>
              <a:r>
                <a:rPr lang="zh-CN" altLang="en-US" b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5" action="ppaction://hlinksldjump"/>
                </a:rPr>
                <a:t>简介</a:t>
              </a:r>
              <a:endParaRPr lang="en-US" altLang="zh-CN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Clr>
                  <a:schemeClr val="accent2">
                    <a:lumMod val="60000"/>
                    <a:lumOff val="40000"/>
                  </a:schemeClr>
                </a:buClr>
                <a:buFont typeface="Wingdings" pitchFamily="2" charset="2"/>
                <a:buChar char="Ø"/>
              </a:pPr>
              <a:r>
                <a:rPr lang="en-US" altLang="zh-CN" b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6" action="ppaction://hlinksldjump"/>
                </a:rPr>
                <a:t>R</a:t>
              </a:r>
              <a:r>
                <a:rPr lang="zh-CN" altLang="en-US" b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6" action="ppaction://hlinksldjump"/>
                </a:rPr>
                <a:t>和</a:t>
              </a:r>
              <a:r>
                <a:rPr lang="en-US" altLang="zh-CN" b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6" action="ppaction://hlinksldjump"/>
                </a:rPr>
                <a:t>Rstudio</a:t>
              </a:r>
              <a:r>
                <a:rPr lang="zh-CN" altLang="en-US" b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6" action="ppaction://hlinksldjump"/>
                </a:rPr>
                <a:t>的</a:t>
              </a:r>
              <a:r>
                <a:rPr lang="zh-CN" altLang="en-US" b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6" action="ppaction://hlinksldjump"/>
                </a:rPr>
                <a:t>安装</a:t>
              </a:r>
              <a:endParaRPr lang="en-US" altLang="zh-CN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33761" y="3172165"/>
              <a:ext cx="3043239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chemeClr val="accent2">
                    <a:lumMod val="60000"/>
                    <a:lumOff val="40000"/>
                  </a:schemeClr>
                </a:buClr>
                <a:buFont typeface="Wingdings" pitchFamily="2" charset="2"/>
                <a:buChar char="Ø"/>
              </a:pPr>
              <a:r>
                <a:rPr lang="zh-CN" altLang="en-US" b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7" action="ppaction://hlinksldjump"/>
                </a:rPr>
                <a:t>工作空间及常用函数</a:t>
              </a:r>
              <a:endParaRPr lang="en-US" altLang="zh-CN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Clr>
                  <a:schemeClr val="accent2">
                    <a:lumMod val="60000"/>
                    <a:lumOff val="40000"/>
                  </a:schemeClr>
                </a:buClr>
                <a:buFont typeface="Wingdings" pitchFamily="2" charset="2"/>
                <a:buChar char="Ø"/>
              </a:pPr>
              <a:r>
                <a:rPr lang="zh-CN" altLang="en-US" b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8" action="ppaction://hlinksldjump"/>
                </a:rPr>
                <a:t>代码调试</a:t>
              </a:r>
              <a:endParaRPr lang="en-US" altLang="zh-CN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Clr>
                  <a:schemeClr val="accent2">
                    <a:lumMod val="60000"/>
                    <a:lumOff val="40000"/>
                  </a:schemeClr>
                </a:buClr>
                <a:buFont typeface="Wingdings" pitchFamily="2" charset="2"/>
                <a:buChar char="Ø"/>
              </a:pPr>
              <a:r>
                <a:rPr lang="zh-CN" altLang="en-US" b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9" action="ppaction://hlinksldjump"/>
                </a:rPr>
                <a:t>常见的数据类型与</a:t>
              </a:r>
              <a:r>
                <a:rPr lang="zh-CN" altLang="en-US" b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9" action="ppaction://hlinksldjump"/>
                </a:rPr>
                <a:t>数据结构</a:t>
              </a:r>
              <a:endParaRPr lang="en-US" altLang="zh-CN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8600" y="133350"/>
            <a:ext cx="1066800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第一课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66750"/>
            <a:ext cx="1066800" cy="1277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" grpId="0"/>
      <p:bldP spid="2" grpId="0" animBg="1"/>
      <p:bldP spid="11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200025"/>
            <a:ext cx="2784502" cy="209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698" y="2739390"/>
            <a:ext cx="21717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402" y="2476500"/>
            <a:ext cx="205740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直接箭头连接符 36"/>
          <p:cNvCxnSpPr/>
          <p:nvPr/>
        </p:nvCxnSpPr>
        <p:spPr>
          <a:xfrm>
            <a:off x="2971800" y="809625"/>
            <a:ext cx="796898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2958465" y="3740942"/>
            <a:ext cx="3594735" cy="1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53" name="肘形连接符 1052"/>
          <p:cNvCxnSpPr>
            <a:cxnSpLocks/>
          </p:cNvCxnSpPr>
          <p:nvPr/>
        </p:nvCxnSpPr>
        <p:spPr>
          <a:xfrm>
            <a:off x="2948940" y="2038350"/>
            <a:ext cx="822960" cy="1005840"/>
          </a:xfrm>
          <a:prstGeom prst="bentConnector3">
            <a:avLst>
              <a:gd name="adj1" fmla="val 50000"/>
            </a:avLst>
          </a:prstGeom>
          <a:ln w="76200" cap="sq">
            <a:solidFill>
              <a:schemeClr val="accent2">
                <a:lumMod val="60000"/>
                <a:lumOff val="40000"/>
              </a:schemeClr>
            </a:solidFill>
            <a:bevel/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15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00025"/>
            <a:ext cx="244792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929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28702" y="285750"/>
            <a:ext cx="348659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常见的数据类型与数据结构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984293"/>
              </p:ext>
            </p:extLst>
          </p:nvPr>
        </p:nvGraphicFramePr>
        <p:xfrm>
          <a:off x="819150" y="849630"/>
          <a:ext cx="7505700" cy="20269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60588"/>
                <a:gridCol w="6445112"/>
              </a:tblGrid>
              <a:tr h="381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itchFamily="34" charset="-122"/>
                          <a:ea typeface="微软雅黑" pitchFamily="34" charset="-122"/>
                        </a:rPr>
                        <a:t>数据类型</a:t>
                      </a:r>
                      <a:endParaRPr lang="zh-CN" altLang="en-US" sz="14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数值型</a:t>
                      </a:r>
                      <a:endParaRPr lang="en-US" altLang="zh-CN" sz="1200" b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numeric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，包括整型和浮点型，默认为双精度浮点型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字符型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character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，见于引号（单引号或双引号）括起来的类型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逻辑型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logical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，类似于其他编程语言中的布尔类型，取值限于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）和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FAULSE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原始型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raw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，即以二进制形式保存的数据</a:t>
                      </a: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空值型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missing value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，即值为缺失不可获得的，用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`NA`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表示</a:t>
                      </a: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日期型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date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，用于记录日期和时间，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R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提供了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个内置类处理日期：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Date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类、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POSIXct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类和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POSIXlt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类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19100" y="2994958"/>
            <a:ext cx="83058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600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16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的几个特殊值</a:t>
            </a:r>
            <a:endParaRPr lang="en-US" altLang="zh-CN" sz="1600" smtClean="0">
              <a:solidFill>
                <a:schemeClr val="accent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NA: 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表示缺失值</a:t>
            </a:r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(Missing value)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，是</a:t>
            </a:r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`Not Available`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缩写；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en-US" altLang="zh-CN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is.na()`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可判断</a:t>
            </a:r>
            <a:r>
              <a:rPr lang="zh-CN" altLang="en-US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是否缺失</a:t>
            </a:r>
            <a:endParaRPr lang="en-US" altLang="zh-CN" sz="1600" smtClean="0">
              <a:solidFill>
                <a:schemeClr val="accent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Inf</a:t>
            </a:r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表示无穷大，是</a:t>
            </a:r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`Infinite`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的缩写；函数</a:t>
            </a:r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`is.infinite()`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可判断是否为无穷大</a:t>
            </a: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NaN</a:t>
            </a:r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表示非数值，是</a:t>
            </a:r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`Not a Number`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的缩写；函数</a:t>
            </a:r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`is.nan()`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可判断是否为非数值</a:t>
            </a: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表示空值，即没有内容；函数</a:t>
            </a:r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`is.null()`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可判断是否为空值</a:t>
            </a:r>
          </a:p>
        </p:txBody>
      </p:sp>
    </p:spTree>
    <p:extLst>
      <p:ext uri="{BB962C8B-B14F-4D97-AF65-F5344CB8AC3E}">
        <p14:creationId xmlns:p14="http://schemas.microsoft.com/office/powerpoint/2010/main" val="32667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0974" y="709702"/>
            <a:ext cx="5622052" cy="3724096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(z &lt;- c(10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3.14, "R", "Java", 'Go', TRUE, T, FALSE, F, NA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pt-B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1] "10" "3.14" "R" "Java" "Go" "TRUE" "TRUE" "FALSE" "FALSE" </a:t>
            </a:r>
            <a:r>
              <a:rPr lang="pt-B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is.na(z)</a:t>
            </a:r>
          </a:p>
          <a:p>
            <a:r>
              <a:rPr lang="da-DK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FALSE FALSE FALSE FALSE FALSE FALSE FALSE FALSE </a:t>
            </a:r>
            <a:r>
              <a:rPr lang="da-DK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 TRUE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is.numeric(z[1])</a:t>
            </a:r>
            <a:endParaRPr lang="pt-BR" altLang="zh-CN" sz="12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a-DK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</a:t>
            </a:r>
            <a:r>
              <a:rPr lang="da-DK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as.numeric(z[2])</a:t>
            </a:r>
            <a:endParaRPr lang="pt-BR" altLang="zh-CN" sz="12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a-DK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</a:t>
            </a:r>
            <a:r>
              <a:rPr lang="da-DK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3.14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z = c(1:10, NA)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sum(z)</a:t>
            </a:r>
          </a:p>
          <a:p>
            <a:r>
              <a:rPr lang="da-DK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da-DK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1] </a:t>
            </a:r>
            <a:r>
              <a:rPr lang="da-DK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</a:t>
            </a:r>
            <a:endParaRPr lang="pt-BR" altLang="zh-CN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sum(z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na.rm=T)</a:t>
            </a:r>
          </a:p>
          <a:p>
            <a:r>
              <a:rPr lang="da-DK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</a:t>
            </a:r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55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na.omit(z)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 1  2  3  4  5  6  7  8  9 10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attr(,"na.action")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11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attr(,"class")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"</a:t>
            </a:r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omit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en-US" altLang="zh-CN" sz="12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59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9148" y="678924"/>
            <a:ext cx="8425705" cy="3785652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paste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('Sys.Date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():',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Sys.Date(), 'Sys.time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():',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Sys.time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(), 'date():',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date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"Sys.Date</a:t>
            </a:r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2020-05-07 Sys.time</a:t>
            </a:r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2020-05-07 </a:t>
            </a:r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19:20:15 date():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Thu May 07 19:20:15 </a:t>
            </a:r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2020"</a:t>
            </a:r>
            <a:endParaRPr lang="pt-BR" altLang="zh-CN" sz="12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t0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= as.Date("2018-05-07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")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t1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= Sys.Date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paste(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't1-t0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: ', t1-t0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'as.POSIXct(t1) - as.POSIXct(t0):', as.POSIXct(t1) - as.POSIXct(t0),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as.POSIXlt(t1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 - as.POSIXlt(t0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):', as.POSIXlt(t1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 - as.POSIXlt(t0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),</a:t>
            </a:r>
            <a:endParaRPr lang="pt-BR" altLang="zh-CN" sz="12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"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difftime(as.POSIXct(t1), t0, units='hours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'):",  difftime(as.POSIXct(t1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), t0, units='hours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fr-F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fr-F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1] "t1-t0:  731 as.POSIXct(t1) - as.POSIXct(t0):  731 </a:t>
            </a:r>
            <a:r>
              <a:rPr lang="fr-F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as.POSIXlt(t1</a:t>
            </a:r>
            <a:r>
              <a:rPr lang="fr-F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- as.POSIXlt(t0):  </a:t>
            </a:r>
            <a:r>
              <a:rPr lang="fr-F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731</a:t>
            </a:r>
          </a:p>
          <a:p>
            <a:r>
              <a:rPr lang="fr-F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difftime(as.POSIXct(t1</a:t>
            </a:r>
            <a:r>
              <a:rPr lang="fr-F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), t0, units='hours'):  17544</a:t>
            </a:r>
            <a:r>
              <a:rPr lang="fr-F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fr-F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format(as.Date(t1</a:t>
            </a:r>
            <a:r>
              <a:rPr lang="fr-F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),format="%Y-%m-%d")</a:t>
            </a:r>
            <a:endParaRPr lang="pt-BR" altLang="zh-CN" sz="12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fr-F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"</a:t>
            </a:r>
            <a:r>
              <a:rPr lang="fr-F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2020-05-07" 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typeof(strptime(t1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"%Y-%m-%d"))</a:t>
            </a:r>
          </a:p>
          <a:p>
            <a:r>
              <a:rPr lang="fr-F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</a:t>
            </a:r>
            <a:r>
              <a:rPr lang="fr-F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 "list"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class(strptime(t1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"%Y-%m-%d"))</a:t>
            </a:r>
          </a:p>
          <a:p>
            <a:r>
              <a:rPr lang="fr-F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"POSIXlt" "</a:t>
            </a:r>
            <a:r>
              <a:rPr lang="fr-F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POSIXt"  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unclass(as.POSIXct(t1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fr-F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fr-F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1] </a:t>
            </a:r>
            <a:r>
              <a:rPr lang="fr-F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1588809600</a:t>
            </a:r>
            <a:endParaRPr lang="fr-FR" altLang="zh-CN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6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717044"/>
              </p:ext>
            </p:extLst>
          </p:nvPr>
        </p:nvGraphicFramePr>
        <p:xfrm>
          <a:off x="533400" y="1375410"/>
          <a:ext cx="8077200" cy="2392681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19452"/>
                <a:gridCol w="7057748"/>
              </a:tblGrid>
              <a:tr h="381001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itchFamily="34" charset="-122"/>
                          <a:ea typeface="微软雅黑" pitchFamily="34" charset="-122"/>
                        </a:rPr>
                        <a:t>数据结构</a:t>
                      </a:r>
                      <a:endParaRPr lang="zh-CN" altLang="en-US" sz="14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向量</a:t>
                      </a:r>
                      <a:endParaRPr lang="en-US" altLang="zh-CN" sz="1200" b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vector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，由相同类型元素组成的一维数组序列，使用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`c()`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构建；常用函数有：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length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mode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min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range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which.min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sort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rev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rank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prod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append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replace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match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pmatch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all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any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矩阵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matrix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由相同类型元素组成的二维数组序列，使用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`matrix()`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构建；常用函数有：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dim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row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col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det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nrow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ncol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rowSums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rowMeans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colSums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colMeans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数组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array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，可带有多个下标且类型相同的数据集合，使用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`array()`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构建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因子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factor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，可枚举的分类类型的数据集合，使用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`factor()`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构建</a:t>
                      </a: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列表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list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，可包含多个不同类型分量的数据集合，使用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`list()`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构建；常用函数有：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length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mode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names</a:t>
                      </a:r>
                      <a:endParaRPr lang="zh-CN" altLang="en-US" sz="120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数据框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data frame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，可包含多个不同类型分量且表现为矩阵形式的数据集合，使用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`data.frame()`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构建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45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80124" y="124927"/>
            <a:ext cx="7383753" cy="4893647"/>
            <a:chOff x="685800" y="3091"/>
            <a:chExt cx="7383753" cy="4893647"/>
          </a:xfrm>
        </p:grpSpPr>
        <p:sp>
          <p:nvSpPr>
            <p:cNvPr id="18" name="TextBox 17"/>
            <p:cNvSpPr txBox="1"/>
            <p:nvPr/>
          </p:nvSpPr>
          <p:spPr>
            <a:xfrm>
              <a:off x="685800" y="3091"/>
              <a:ext cx="7383753" cy="4893647"/>
            </a:xfrm>
            <a:prstGeom prst="rect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es-E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x </a:t>
              </a:r>
              <a:r>
                <a:rPr lang="es-E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= c(1,3,5); y=c(2,4,6)</a:t>
              </a:r>
              <a:endPara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es-E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paste</a:t>
              </a:r>
              <a:r>
                <a:rPr lang="es-E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('x*y:', paste(x*y, collapse=','), 'x^y:', paste(x^y, collapse=','), </a:t>
              </a:r>
              <a:endParaRPr lang="es-E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  'y</a:t>
              </a:r>
              <a:r>
                <a:rPr lang="es-E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%/%x:', paste(y%/%x, collapse=','), 'y%%x:', paste(y%%x, collapse=','))</a:t>
              </a:r>
              <a:endPara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</a:t>
              </a:r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] "x*y: 2,12,30 x^y: 1,81,15625 y%/%x: 2,1,1 y%%x: 0,1,1</a:t>
              </a:r>
              <a:r>
                <a:rPr lang="es-E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"</a:t>
              </a: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crossprod(x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, y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) # x</a:t>
              </a:r>
              <a:r>
                <a:rPr lang="zh-CN" altLang="en-US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与</a:t>
              </a:r>
              <a:r>
                <a:rPr lang="en-U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r>
                <a:rPr lang="zh-CN" altLang="en-US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的内积</a:t>
              </a:r>
              <a:r>
                <a:rPr lang="en-U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(%*%)</a:t>
              </a:r>
              <a:endPara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  [,</a:t>
              </a:r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1]</a:t>
              </a:r>
            </a:p>
            <a:p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[1,]   44</a:t>
              </a:r>
              <a:endPara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y = append(y, c(8, 10))</a:t>
              </a: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x+y</a:t>
              </a:r>
            </a:p>
            <a:p>
              <a:r>
                <a:rPr lang="en-U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1] </a:t>
              </a:r>
              <a:r>
                <a:rPr lang="en-U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3  7 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11  9 13</a:t>
              </a:r>
            </a:p>
            <a:p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Warning message:</a:t>
              </a:r>
            </a:p>
            <a:p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 x + y : longer object length is not a multiple of shorter object </a:t>
              </a:r>
              <a:r>
                <a:rPr lang="en-U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length</a:t>
              </a:r>
              <a:endParaRPr lang="da-DK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en-U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a 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=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seq(0, 4, by=1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  <a:p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x = 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rep(</a:t>
              </a:r>
              <a:r>
                <a:rPr lang="en-U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each=5)</a:t>
              </a:r>
            </a:p>
            <a:p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b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= seq(1, 5, by=1)</a:t>
              </a:r>
            </a:p>
            <a:p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y = 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rep(b,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5)</a:t>
              </a:r>
            </a:p>
            <a:p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x+y</a:t>
              </a:r>
              <a:endPara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[1] 1 2 3 4 5 2 3 4 5 6 3 4 5 6 7 4 5 6 7 8 5 6 7 8 9</a:t>
              </a: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paste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('length(x): ', length(x), ', mode(x): ', mode(x), 'prod(x): ', prod(x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),</a:t>
              </a: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'range(x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): ', paste(range(x), 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collapse='~'))</a:t>
              </a:r>
              <a:endPara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1] "length(x):  4 , mode(x):  numeric prod(x):  105 range(x):  1~7"</a:t>
              </a:r>
              <a:endParaRPr lang="da-DK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paste(</a:t>
              </a: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  '</a:t>
              </a:r>
              <a:r>
                <a:rPr lang="zh-CN" altLang="en-US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列出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r>
                <a:rPr lang="zh-CN" altLang="en-US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中的偶数</a:t>
              </a:r>
              <a:r>
                <a:rPr lang="en-U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: ',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paste(x[x%%2==0], collapse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=','),</a:t>
              </a: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  '</a:t>
              </a:r>
              <a:r>
                <a:rPr lang="zh-CN" altLang="en-US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去掉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r>
                <a:rPr lang="zh-CN" altLang="en-US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中的偶数</a:t>
              </a:r>
              <a:r>
                <a:rPr lang="en-U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: </a:t>
              </a:r>
              <a:r>
                <a:rPr lang="en-U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', 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paste(x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[-which(x%%2==0)], collapse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=',')</a:t>
              </a:r>
            </a:p>
            <a:p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)</a:t>
              </a:r>
              <a:endPara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1] "</a:t>
              </a:r>
              <a:r>
                <a:rPr lang="zh-CN" altLang="en-US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列出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r>
                <a:rPr lang="zh-CN" altLang="en-US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中的偶数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:  0,0,0,0,0,2,2,2,2,2,4,4,4,4,4 </a:t>
              </a:r>
              <a:r>
                <a:rPr lang="zh-CN" altLang="en-US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去掉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r>
                <a:rPr lang="zh-CN" altLang="en-US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中的偶数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:  1,1,1,1,1,3,3,3,3,3"</a:t>
              </a:r>
              <a:endPara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886200" y="731598"/>
              <a:ext cx="31584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tcrossprod(x, y</a:t>
              </a:r>
              <a:r>
                <a:rPr lang="en-U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)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# x</a:t>
              </a:r>
              <a:r>
                <a:rPr lang="zh-CN" altLang="en-US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与</a:t>
              </a:r>
              <a:r>
                <a:rPr lang="en-U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r>
                <a:rPr lang="zh-CN" altLang="en-US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的外积</a:t>
              </a:r>
              <a:r>
                <a:rPr lang="en-U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(%o%)</a:t>
              </a:r>
              <a:endPara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pPr lvl="0"/>
              <a:r>
                <a:rPr lang="es-ES" altLang="zh-CN" sz="1200">
                  <a:solidFill>
                    <a:prstClr val="white"/>
                  </a:solidFill>
                  <a:latin typeface="Consolas" pitchFamily="49" charset="0"/>
                  <a:cs typeface="Consolas" pitchFamily="49" charset="0"/>
                </a:rPr>
                <a:t>      [,1] [,2] [,3]</a:t>
              </a:r>
            </a:p>
            <a:p>
              <a:pPr lvl="0"/>
              <a:r>
                <a:rPr lang="es-ES" altLang="zh-CN" sz="1200">
                  <a:solidFill>
                    <a:prstClr val="white"/>
                  </a:solidFill>
                  <a:latin typeface="Consolas" pitchFamily="49" charset="0"/>
                  <a:cs typeface="Consolas" pitchFamily="49" charset="0"/>
                </a:rPr>
                <a:t>[1,]    2    4    6</a:t>
              </a:r>
            </a:p>
            <a:p>
              <a:pPr lvl="0"/>
              <a:r>
                <a:rPr lang="es-ES" altLang="zh-CN" sz="1200">
                  <a:solidFill>
                    <a:prstClr val="white"/>
                  </a:solidFill>
                  <a:latin typeface="Consolas" pitchFamily="49" charset="0"/>
                  <a:cs typeface="Consolas" pitchFamily="49" charset="0"/>
                </a:rPr>
                <a:t>[2,]    6   12   18</a:t>
              </a:r>
            </a:p>
            <a:p>
              <a:pPr lvl="0"/>
              <a:r>
                <a:rPr lang="es-ES" altLang="zh-CN" sz="1200">
                  <a:solidFill>
                    <a:prstClr val="white"/>
                  </a:solidFill>
                  <a:latin typeface="Consolas" pitchFamily="49" charset="0"/>
                  <a:cs typeface="Consolas" pitchFamily="49" charset="0"/>
                </a:rPr>
                <a:t>[3,]   10   20   30</a:t>
              </a:r>
              <a:endParaRPr lang="es-E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047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73306" y="217260"/>
            <a:ext cx="8797389" cy="4708981"/>
            <a:chOff x="173306" y="217260"/>
            <a:chExt cx="8797389" cy="4708981"/>
          </a:xfrm>
        </p:grpSpPr>
        <p:sp>
          <p:nvSpPr>
            <p:cNvPr id="7" name="TextBox 6"/>
            <p:cNvSpPr txBox="1"/>
            <p:nvPr/>
          </p:nvSpPr>
          <p:spPr>
            <a:xfrm>
              <a:off x="173306" y="217260"/>
              <a:ext cx="4453989" cy="4708981"/>
            </a:xfrm>
            <a:prstGeom prst="rect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es-E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x = matrix(1:12, nrow=4, ncol=3, byrow=T))</a:t>
              </a:r>
              <a:endPara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  [,</a:t>
              </a:r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1] [,2] [,3]</a:t>
              </a:r>
            </a:p>
            <a:p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[1,]    1    2    3</a:t>
              </a:r>
            </a:p>
            <a:p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[2,]    4    5    6</a:t>
              </a:r>
            </a:p>
            <a:p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[3,]    7    8    9</a:t>
              </a:r>
            </a:p>
            <a:p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[4,]   10   11   </a:t>
              </a:r>
              <a:r>
                <a:rPr lang="es-E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(y = t(x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))</a:t>
              </a:r>
              <a:endParaRPr lang="es-E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 [,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1] [,2] [,3] [,4]</a:t>
              </a:r>
            </a:p>
            <a:p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[1,]    1    4    7   10</a:t>
              </a:r>
            </a:p>
            <a:p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[2,]    2    5    8   11</a:t>
              </a:r>
            </a:p>
            <a:p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[3,]    3    6    9   </a:t>
              </a:r>
              <a:r>
                <a:rPr lang="en-U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da-DK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x%*%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y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da-DK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 [,</a:t>
              </a:r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1] [,2] [,3] [,4]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[1,]   14   32   50   68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[2,]   32   77  122  167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[3,]   50  122  194  266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[4,]   68  167  266  </a:t>
              </a:r>
              <a:r>
                <a:rPr lang="da-DK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365</a:t>
              </a:r>
            </a:p>
            <a:p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paste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(</a:t>
              </a:r>
            </a:p>
            <a:p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'dim(x):', paste(dim(x), collapse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=','),</a:t>
              </a: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'nrow(x):', nrow(x),</a:t>
              </a: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'rowSums(x):', paste(rowSums(x), collapse=','),</a:t>
              </a:r>
            </a:p>
            <a:p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'rowMeans(x):', paste(rowMeans(x), collapse=',')</a:t>
              </a:r>
            </a:p>
            <a:p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  <a:p>
              <a:r>
                <a:rPr lang="en-U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] "dim(x): 4,3 nrow(x): 4 rowSums(x): </a:t>
              </a:r>
              <a:r>
                <a:rPr lang="en-U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6,15,24,33 rowMeans(x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): 2,5,8,11"</a:t>
              </a:r>
              <a:endParaRPr lang="da-DK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03495" y="217260"/>
              <a:ext cx="4267200" cy="3970318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es-E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x = matrix(rnorm(16), 4, 4))</a:t>
              </a:r>
              <a:endPara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    [,</a:t>
              </a:r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1]       [,2]       [,3]       [,4]</a:t>
              </a:r>
            </a:p>
            <a:p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[1,] -1.7576249 -1.6482290  0.8752465  0.2996980</a:t>
              </a:r>
            </a:p>
            <a:p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[2,] -0.7599552  0.2645997  0.6848375 -0.5735392</a:t>
              </a:r>
            </a:p>
            <a:p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[3,] -1.8723526  0.6323598  0.7008519 -1.5953890</a:t>
              </a:r>
            </a:p>
            <a:p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[4,] -1.3052254 -0.4974673 -0.2945321 -</a:t>
              </a:r>
              <a:r>
                <a:rPr lang="es-E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0.9399501</a:t>
              </a: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diag(x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es-E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[1] -1.7576249  0.2645997  0.7008519 -</a:t>
              </a:r>
              <a:r>
                <a:rPr lang="en-U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0.9399501</a:t>
              </a: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diag(3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da-DK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[,1] [,2] [,3]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[1,]    1    0    0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[2,]    0    1    0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[3,]    0    0    </a:t>
              </a:r>
              <a:r>
                <a:rPr lang="da-DK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  <a:p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solve(x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da-DK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    [,</a:t>
              </a:r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1]      [,2]      [,3]       [,4]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[1,] -0.8195503  4.581530 -2.765438  1.6369433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[2,]  0.3484633 -3.967818  2.630099 -1.9319091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[3,] -0.1944240  3.570872 -1.611727  0.4947369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[4,]  1.0145355 -5.380930  2.953175 -</a:t>
              </a:r>
              <a:r>
                <a:rPr lang="da-DK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2.4695291</a:t>
              </a:r>
            </a:p>
            <a:p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det(x)</a:t>
              </a:r>
              <a:endParaRPr lang="es-E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] -0.6818325</a:t>
              </a:r>
              <a:endParaRPr lang="da-DK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" name="云形标注 2"/>
          <p:cNvSpPr/>
          <p:nvPr/>
        </p:nvSpPr>
        <p:spPr>
          <a:xfrm>
            <a:off x="4790148" y="4248149"/>
            <a:ext cx="4093894" cy="601891"/>
          </a:xfrm>
          <a:prstGeom prst="cloudCallout">
            <a:avLst>
              <a:gd name="adj1" fmla="val -26039"/>
              <a:gd name="adj2" fmla="val 62500"/>
            </a:avLst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为保证</a:t>
            </a: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`r*`</a:t>
            </a: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系列函数每次执行结果相同，可预先设置种子值：</a:t>
            </a: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set.seed(n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60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428674" y="207009"/>
            <a:ext cx="2971795" cy="564248"/>
            <a:chOff x="2428674" y="207009"/>
            <a:chExt cx="2971795" cy="564248"/>
          </a:xfrm>
        </p:grpSpPr>
        <p:sp>
          <p:nvSpPr>
            <p:cNvPr id="15" name="右大括号 14"/>
            <p:cNvSpPr/>
            <p:nvPr/>
          </p:nvSpPr>
          <p:spPr>
            <a:xfrm rot="16200000">
              <a:off x="2828857" y="257042"/>
              <a:ext cx="114032" cy="914398"/>
            </a:xfrm>
            <a:prstGeom prst="rightBrace">
              <a:avLst>
                <a:gd name="adj1" fmla="val 61950"/>
                <a:gd name="adj2" fmla="val 50000"/>
              </a:avLst>
            </a:prstGeom>
            <a:ln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标注 18"/>
            <p:cNvSpPr/>
            <p:nvPr/>
          </p:nvSpPr>
          <p:spPr>
            <a:xfrm>
              <a:off x="2764273" y="207009"/>
              <a:ext cx="2636196" cy="308512"/>
            </a:xfrm>
            <a:prstGeom prst="wedgeRoundRectCallout">
              <a:avLst>
                <a:gd name="adj1" fmla="val -44100"/>
                <a:gd name="adj2" fmla="val 100337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sz="120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前</a:t>
              </a:r>
              <a:r>
                <a:rPr lang="zh-CN" altLang="en-US" sz="120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两个参数指定</a:t>
              </a:r>
              <a:r>
                <a:rPr lang="zh-CN" altLang="en-US" sz="120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矩阵的行数与列数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09601" y="771257"/>
            <a:ext cx="7924798" cy="3600986"/>
            <a:chOff x="609601" y="771257"/>
            <a:chExt cx="7924798" cy="3600986"/>
          </a:xfrm>
        </p:grpSpPr>
        <p:grpSp>
          <p:nvGrpSpPr>
            <p:cNvPr id="2" name="组合 1"/>
            <p:cNvGrpSpPr/>
            <p:nvPr/>
          </p:nvGrpSpPr>
          <p:grpSpPr>
            <a:xfrm>
              <a:off x="609601" y="771257"/>
              <a:ext cx="7924798" cy="3600986"/>
              <a:chOff x="636867" y="133350"/>
              <a:chExt cx="4866469" cy="293860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36867" y="133350"/>
                <a:ext cx="4866469" cy="2938605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altLang="zh-CN" sz="120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&gt; </a:t>
                </a:r>
                <a:r>
                  <a:rPr lang="en-US" altLang="zh-CN" sz="120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x = array(1:24, c(3, 4, 2, 2), list(c('</a:t>
                </a:r>
                <a:r>
                  <a:rPr lang="zh-CN" altLang="en-US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1', '</a:t>
                </a:r>
                <a:r>
                  <a:rPr lang="zh-CN" altLang="en-US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2', '</a:t>
                </a:r>
                <a:r>
                  <a:rPr lang="zh-CN" altLang="en-US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3'), c('</a:t>
                </a:r>
                <a:r>
                  <a:rPr lang="zh-CN" altLang="en-US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1', '</a:t>
                </a:r>
                <a:r>
                  <a:rPr lang="zh-CN" altLang="en-US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2', '</a:t>
                </a:r>
                <a:r>
                  <a:rPr lang="zh-CN" altLang="en-US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3', '</a:t>
                </a:r>
                <a:r>
                  <a:rPr lang="zh-CN" altLang="en-US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4'), c('A', 'B'), c('C', 'D'))))</a:t>
                </a:r>
                <a:endPara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s-E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, , A, </a:t>
                </a:r>
                <a:r>
                  <a:rPr lang="es-E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C</a:t>
                </a:r>
                <a:endPara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s-E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   </a:t>
                </a:r>
                <a:r>
                  <a:rPr lang="es-E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  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2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3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1    1     4     7     10</a:t>
                </a:r>
                <a:endPara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2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2     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5 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8     11</a:t>
                </a:r>
                <a:endPara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3 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3     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6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 9     12</a:t>
                </a:r>
                <a:endPara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endPara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, , </a:t>
                </a:r>
                <a:r>
                  <a:rPr lang="es-E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B, </a:t>
                </a:r>
                <a:r>
                  <a:rPr lang="es-E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C</a:t>
                </a:r>
                <a:endPara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s-E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    </a:t>
                </a:r>
                <a:r>
                  <a:rPr lang="es-E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2  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3  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1    13    16    19    22</a:t>
                </a:r>
                <a:endPara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2    14    17    20    23</a:t>
                </a:r>
                <a:endPara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3    15    18    21    24</a:t>
                </a:r>
              </a:p>
              <a:p>
                <a:r>
                  <a:rPr lang="pt-BR" altLang="zh-CN" sz="120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&gt; paste(</a:t>
                </a:r>
              </a:p>
              <a:p>
                <a:r>
                  <a:rPr lang="pt-BR" altLang="zh-CN" sz="120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    'x[2</a:t>
                </a:r>
                <a:r>
                  <a:rPr lang="pt-BR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, 3, 1, 2]:', x['</a:t>
                </a:r>
                <a:r>
                  <a:rPr lang="zh-CN" altLang="en-US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2', '</a:t>
                </a:r>
                <a:r>
                  <a:rPr lang="zh-CN" altLang="en-US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3', '</a:t>
                </a:r>
                <a:r>
                  <a:rPr lang="pt-BR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A', 'D</a:t>
                </a:r>
                <a:r>
                  <a:rPr lang="pt-BR" altLang="zh-CN" sz="120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'],</a:t>
                </a:r>
              </a:p>
              <a:p>
                <a:r>
                  <a:rPr lang="pt-BR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pt-BR" altLang="zh-CN" sz="120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   'x[2</a:t>
                </a:r>
                <a:r>
                  <a:rPr lang="pt-BR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, 3, 2, 2]:', x[2, 3, 2, 2</a:t>
                </a:r>
                <a:r>
                  <a:rPr lang="pt-BR" altLang="zh-CN" sz="120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],</a:t>
                </a:r>
              </a:p>
              <a:p>
                <a:r>
                  <a:rPr lang="pt-BR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pt-BR" altLang="zh-CN" sz="120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   'dim(x</a:t>
                </a:r>
                <a:r>
                  <a:rPr lang="pt-BR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):', paste(dim(x), collapse</a:t>
                </a:r>
                <a:r>
                  <a:rPr lang="pt-BR" altLang="zh-CN" sz="120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=',')</a:t>
                </a:r>
              </a:p>
              <a:p>
                <a:r>
                  <a:rPr lang="pt-BR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pt-BR" altLang="zh-CN" sz="120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 )</a:t>
                </a:r>
                <a:endParaRPr lang="es-E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[1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] </a:t>
                </a:r>
                <a:r>
                  <a:rPr lang="pt-BR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"</a:t>
                </a:r>
                <a:r>
                  <a:rPr lang="pt-BR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x[2, 3, 1, 2]: 8 x[2, 3, 2, 2]: 20 dim(x): 3,4,2,2</a:t>
                </a:r>
                <a:r>
                  <a:rPr lang="pt-BR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"</a:t>
                </a:r>
                <a:endParaRPr lang="pt-BR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274171" y="435003"/>
                <a:ext cx="1778583" cy="17330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, , A, D</a:t>
                </a:r>
              </a:p>
              <a:p>
                <a:r>
                  <a:rPr lang="es-E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    </a:t>
                </a:r>
                <a:r>
                  <a:rPr lang="es-E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2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3  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1    1  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4     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7 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10</a:t>
                </a: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2    2  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5     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8 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11</a:t>
                </a: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3    3  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6     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9  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12</a:t>
                </a:r>
                <a:endPara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endPara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, , </a:t>
                </a:r>
                <a:r>
                  <a:rPr lang="es-E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B, D</a:t>
                </a:r>
              </a:p>
              <a:p>
                <a:r>
                  <a:rPr lang="es-E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     </a:t>
                </a:r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   </a:t>
                </a:r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2   </a:t>
                </a:r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3   </a:t>
                </a:r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1    13    16    19    22</a:t>
                </a: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2    14    17    20    23</a:t>
                </a: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3    15    18    21    24</a:t>
                </a:r>
                <a:endParaRPr lang="es-E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27" name="直接箭头连接符 26"/>
            <p:cNvCxnSpPr/>
            <p:nvPr/>
          </p:nvCxnSpPr>
          <p:spPr>
            <a:xfrm>
              <a:off x="3151760" y="1352550"/>
              <a:ext cx="0" cy="184196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1256487" y="3194516"/>
            <a:ext cx="7110918" cy="568874"/>
            <a:chOff x="1256487" y="3194516"/>
            <a:chExt cx="7110918" cy="568874"/>
          </a:xfrm>
        </p:grpSpPr>
        <p:sp>
          <p:nvSpPr>
            <p:cNvPr id="22" name="右大括号 21"/>
            <p:cNvSpPr/>
            <p:nvPr/>
          </p:nvSpPr>
          <p:spPr>
            <a:xfrm rot="16200000">
              <a:off x="1656670" y="2894777"/>
              <a:ext cx="114032" cy="914398"/>
            </a:xfrm>
            <a:prstGeom prst="rightBrace">
              <a:avLst>
                <a:gd name="adj1" fmla="val 61950"/>
                <a:gd name="adj2" fmla="val 50000"/>
              </a:avLst>
            </a:prstGeom>
            <a:ln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标注 22"/>
            <p:cNvSpPr/>
            <p:nvPr/>
          </p:nvSpPr>
          <p:spPr>
            <a:xfrm>
              <a:off x="5400469" y="3194516"/>
              <a:ext cx="2966936" cy="568874"/>
            </a:xfrm>
            <a:prstGeom prst="wedgeRoundRectCallout">
              <a:avLst>
                <a:gd name="adj1" fmla="val -171923"/>
                <a:gd name="adj2" fmla="val -34860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20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前</a:t>
              </a:r>
              <a:r>
                <a:rPr lang="zh-CN" altLang="en-US" sz="120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两个参数指定要访问元素的行标与列标，后面的参数指定对应维度的下标</a:t>
              </a:r>
              <a:endPara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545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1000" y="401925"/>
            <a:ext cx="8382000" cy="433965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x = list(name=c('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小明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小林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小颖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小马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小华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'), gender=c('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男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女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女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男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男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'), grade=c(89, 48, 68, 59, 99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)))</a:t>
            </a:r>
          </a:p>
          <a:p>
            <a:r>
              <a:rPr lang="es-E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$name</a:t>
            </a:r>
          </a:p>
          <a:p>
            <a:r>
              <a:rPr lang="es-E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"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小明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小林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小颖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小马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小华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endParaRPr lang="en-US" altLang="zh-CN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s-E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gender</a:t>
            </a:r>
          </a:p>
          <a:p>
            <a:r>
              <a:rPr lang="es-E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"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男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女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女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男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男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endParaRPr lang="en-US" altLang="zh-CN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s-E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</a:t>
            </a:r>
          </a:p>
          <a:p>
            <a:r>
              <a:rPr lang="es-E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89 48 68 59 </a:t>
            </a:r>
            <a:r>
              <a:rPr lang="es-E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99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(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x = as.data.frame(matrix(unlist(x), nrow=5, byrow=F), stringsAsFactors=F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l-PL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V1       </a:t>
            </a:r>
            <a:r>
              <a:rPr lang="pl-PL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V2 V3</a:t>
            </a:r>
          </a:p>
          <a:p>
            <a:r>
              <a:rPr lang="pl-PL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&lt;U+5C0F&gt;&lt;U+660E&gt; &lt;U+7537&gt; 89</a:t>
            </a:r>
          </a:p>
          <a:p>
            <a:r>
              <a:rPr lang="pl-PL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 &lt;U+5C0F&gt;&lt;U+6797&gt; &lt;U+5973&gt; 48</a:t>
            </a:r>
          </a:p>
          <a:p>
            <a:r>
              <a:rPr lang="pl-PL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&lt;U+5C0F&gt;&lt;U+9896&gt; &lt;U+5973&gt; 68</a:t>
            </a:r>
          </a:p>
          <a:p>
            <a:r>
              <a:rPr lang="pl-PL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 &lt;U+5C0F&gt;&lt;U+9A6C&gt; &lt;U+7537&gt; 59</a:t>
            </a:r>
          </a:p>
          <a:p>
            <a:r>
              <a:rPr lang="pl-PL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 &lt;U+5C0F&gt;&lt;U+534E&gt; &lt;U+7537&gt; </a:t>
            </a:r>
            <a:r>
              <a:rPr lang="pl-PL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99</a:t>
            </a:r>
            <a:endParaRPr lang="en-US" altLang="zh-CN" sz="12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Sys.getlocale(category="LC_ALL")</a:t>
            </a:r>
          </a:p>
          <a:p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1] "LC_COLLATE=English_United </a:t>
            </a:r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States.1252;LC_CTYPE=English_United States.1252;LC_MONETARY=English_United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States.1252;LC_NUMERIC=C;LC_TIME=English_United States.1252</a:t>
            </a:r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es-ES" altLang="zh-CN" sz="12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Sys.setlocale(category="LC_ALL",locale="chinese")</a:t>
            </a:r>
          </a:p>
          <a:p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nl-NL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NL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colnames(x) &lt;- c('name', 'gender', 'grade</a:t>
            </a:r>
            <a:r>
              <a:rPr lang="nl-NL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')</a:t>
            </a:r>
            <a:endParaRPr lang="en-US" altLang="zh-CN" sz="12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51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700" y="124927"/>
            <a:ext cx="5562600" cy="4893647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print(x)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 gender grade</a:t>
            </a:r>
          </a:p>
          <a:p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小明     男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89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小林     女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48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小颖     女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68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小马     男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59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小华     男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99</a:t>
            </a:r>
          </a:p>
          <a:p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paste(x$gender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original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class:',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class(x$gender))</a:t>
            </a:r>
          </a:p>
          <a:p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</a:t>
            </a:r>
            <a:r>
              <a:rPr lang="pt-B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"x$gender </a:t>
            </a:r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original </a:t>
            </a:r>
            <a:r>
              <a:rPr lang="pt-B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class: </a:t>
            </a:r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character"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x$gender = factor(x$gender)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paste('x$gender new class:',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class(x$gender), </a:t>
            </a:r>
            <a:endParaRPr lang="pt-BR" altLang="zh-CN" sz="1200" smtClean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'levels(x$gender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):', paste(levels(x$gender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), collapse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=','))</a:t>
            </a:r>
          </a:p>
          <a:p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</a:t>
            </a:r>
            <a:r>
              <a:rPr lang="pt-B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"x$gender </a:t>
            </a:r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pt-B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class: </a:t>
            </a:r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factor levels(x$gender):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男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女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subset(x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select=c(name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grade))</a:t>
            </a:r>
          </a:p>
          <a:p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name grade</a:t>
            </a:r>
          </a:p>
          <a:p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小明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89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小林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48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小颖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68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小马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59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小华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99</a:t>
            </a:r>
          </a:p>
          <a:p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passed = x[x$grade&gt;=60,]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passed[order(passed$grade, decreasing=T),]</a:t>
            </a:r>
          </a:p>
          <a:p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name gender grade</a:t>
            </a:r>
          </a:p>
          <a:p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小华     男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99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小明     男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89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小颖     女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68</a:t>
            </a:r>
          </a:p>
        </p:txBody>
      </p:sp>
    </p:spTree>
    <p:extLst>
      <p:ext uri="{BB962C8B-B14F-4D97-AF65-F5344CB8AC3E}">
        <p14:creationId xmlns:p14="http://schemas.microsoft.com/office/powerpoint/2010/main" val="172449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381000" y="112395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计算机世界中，数据不仅仅指数字，图片、音视频信息等都是数据。有人说我们已经处在大数据时代，也有人说大数据不过是个噱头。俗话说，“量变引起质变”，不是数据没有用，而是看我们会不会用以及如何使用。当然，做数据分析的前提是，数据必须达到一定规模。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美国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IBM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公司将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“大数据”概括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为五个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特征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(5V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，即</a:t>
            </a:r>
            <a:r>
              <a:rPr lang="en-US" altLang="zh-CN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Volumn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海量）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Velocity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（高速）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Variety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多样）、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（价值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密度低）和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Veracity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（真实）。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“大”指的是数据规模，大数据一般指在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10TB(1TB=1024GB)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规模以上的数据量。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随着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互联网的普及，截止到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年，数据量已经从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TB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1024GB=1TB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）级别跃升到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PB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1024TB=1PB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EB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1024PB=1EB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）乃至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ZB(1024EB=1ZB)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级别。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NBA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赛事数据、购物平台的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交易数据、气象局的气象数据、银行后台数据、医院的病例报告等。</a:t>
            </a:r>
          </a:p>
          <a:p>
            <a:pPr>
              <a:lnSpc>
                <a:spcPct val="150000"/>
              </a:lnSpc>
              <a:spcBef>
                <a:spcPts val="1200"/>
              </a:spcBef>
              <a:tabLst>
                <a:tab pos="365760" algn="l"/>
              </a:tabLst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58922" y="266640"/>
            <a:ext cx="202615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数据与大数据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7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124200"/>
            <a:ext cx="52959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31" y="133350"/>
            <a:ext cx="3576638" cy="274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38150"/>
            <a:ext cx="2647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26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519144088"/>
              </p:ext>
            </p:extLst>
          </p:nvPr>
        </p:nvGraphicFramePr>
        <p:xfrm>
          <a:off x="1104900" y="2495550"/>
          <a:ext cx="75438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558922" y="285750"/>
            <a:ext cx="202615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数据分析过程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09600" y="1341501"/>
            <a:ext cx="1828800" cy="990600"/>
          </a:xfrm>
          <a:prstGeom prst="wedgeRoundRectCallout">
            <a:avLst>
              <a:gd name="adj1" fmla="val 34279"/>
              <a:gd name="adj2" fmla="val 74578"/>
              <a:gd name="adj3" fmla="val 16667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500"/>
              </a:lnSpc>
            </a:pP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数据采集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是按照确定的数据分析框架，收集相关数据的过程，它为数据分析提供了素材和依据</a:t>
            </a:r>
          </a:p>
        </p:txBody>
      </p:sp>
      <p:sp>
        <p:nvSpPr>
          <p:cNvPr id="13" name="圆角矩形标注 12"/>
          <p:cNvSpPr/>
          <p:nvPr/>
        </p:nvSpPr>
        <p:spPr>
          <a:xfrm>
            <a:off x="1295400" y="3610737"/>
            <a:ext cx="2286000" cy="931926"/>
          </a:xfrm>
          <a:prstGeom prst="wedgeRoundRectCallout">
            <a:avLst>
              <a:gd name="adj1" fmla="val 35451"/>
              <a:gd name="adj2" fmla="val -81800"/>
              <a:gd name="adj3" fmla="val 16667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500"/>
              </a:lnSpc>
            </a:pP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数据清洗是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指对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采集的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数据进行加工整理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，将“脏数据”（指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不完整的，错误的，重复的数据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） 清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洗掉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，保留完整、有效的数据</a:t>
            </a:r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2971800" y="1341501"/>
            <a:ext cx="2133600" cy="1001649"/>
          </a:xfrm>
          <a:prstGeom prst="wedgeRoundRectCallout">
            <a:avLst>
              <a:gd name="adj1" fmla="val 35842"/>
              <a:gd name="adj2" fmla="val 74578"/>
              <a:gd name="adj3" fmla="val 16667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500"/>
              </a:lnSpc>
            </a:pP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数据分析是指用适当的分析方法及工具，对收集来的数据进行分析，提取有价值的信息，形成有效结论的过程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5105400" y="3505200"/>
            <a:ext cx="2743200" cy="1143000"/>
          </a:xfrm>
          <a:prstGeom prst="wedgeRoundRectCallout">
            <a:avLst>
              <a:gd name="adj1" fmla="val -4996"/>
              <a:gd name="adj2" fmla="val -66255"/>
              <a:gd name="adj3" fmla="val 16667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500"/>
              </a:lnSpc>
            </a:pP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通过分析挖掘，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隐藏在数据内部的关系和规律就会逐渐浮现出来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，接着应考虑如何将数据形象、直观的呈现出来。一般的，能用表格就不用文字，能用图形就不用表格，正所谓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一图胜千言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`</a:t>
            </a:r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5676900" y="1294638"/>
            <a:ext cx="2743200" cy="1084326"/>
          </a:xfrm>
          <a:prstGeom prst="wedgeRoundRectCallout">
            <a:avLst>
              <a:gd name="adj1" fmla="val 34453"/>
              <a:gd name="adj2" fmla="val 69307"/>
              <a:gd name="adj3" fmla="val 16667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500"/>
              </a:lnSpc>
            </a:pP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报告其实是对整个数据分析过程的一个总结与呈现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。通过报告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，把数据分析的起因、过程、结果及建议完整地呈现出来，以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帮助决策者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找出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问题，提出可行的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建议或解决方案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11" grpId="0" animBg="1"/>
      <p:bldP spid="6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384503"/>
            <a:ext cx="4256720" cy="250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4800" y="1026124"/>
            <a:ext cx="39624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是一套完整的数据处理、计算和制图软件系统</a:t>
            </a:r>
            <a:r>
              <a:rPr lang="zh-CN" altLang="en-US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，也是</a:t>
            </a:r>
            <a:r>
              <a:rPr lang="zh-CN" alt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一套免费开源、跨平台的数据分析解决方案</a:t>
            </a:r>
            <a:r>
              <a:rPr lang="zh-CN" altLang="en-US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它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是由来自新西兰奥克兰大学的罗斯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伊哈卡和罗伯特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杰特曼开发（也因此称为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），现在由“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开发核心团队”负责开发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R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的源代码可自由下载使用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，可在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多种平台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下编译、运行。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相比数据分析领域的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其他工具而言，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最大的优点是其出色的可视化图形、丰富的统计方法以及高效的更新速度。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19600" y="1107504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/>
              </a:buClr>
              <a:buFont typeface="微软雅黑" pitchFamily="34" charset="-122"/>
              <a:buChar char="▼"/>
            </a:pPr>
            <a:r>
              <a:rPr lang="en-US" altLang="zh-CN" sz="120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20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创始人</a:t>
            </a:r>
            <a:endParaRPr lang="zh-CN" altLang="en-US" sz="120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4750" y="285750"/>
            <a:ext cx="171450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448950" y="971550"/>
            <a:ext cx="8246101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11480" algn="just">
              <a:lnSpc>
                <a:spcPts val="2400"/>
              </a:lnSpc>
              <a:spcBef>
                <a:spcPts val="1200"/>
              </a:spcBef>
              <a:buSzPct val="90000"/>
              <a:buNone/>
              <a:tabLst>
                <a:tab pos="365760" algn="l"/>
              </a:tabLst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有关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的集成开发环境（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IDE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）有很多，这里推荐一款非常优秀的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IDE—</a:t>
            </a:r>
            <a:r>
              <a:rPr lang="en-US" altLang="zh-CN" sz="1600" err="1" smtClean="0">
                <a:latin typeface="微软雅黑" pitchFamily="34" charset="-122"/>
                <a:ea typeface="微软雅黑" pitchFamily="34" charset="-122"/>
              </a:rPr>
              <a:t>Rstudio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0" indent="411480" algn="just">
              <a:lnSpc>
                <a:spcPts val="2400"/>
              </a:lnSpc>
              <a:spcBef>
                <a:spcPts val="1200"/>
              </a:spcBef>
              <a:buSzPct val="90000"/>
              <a:buNone/>
              <a:tabLst>
                <a:tab pos="365760" algn="l"/>
              </a:tabLst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针对不同的系统，在</a:t>
            </a:r>
            <a:r>
              <a:rPr lang="en-US" altLang="zh-CN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R</a:t>
            </a:r>
            <a:r>
              <a:rPr lang="zh-CN" altLang="en-US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官网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Rstudio</a:t>
            </a:r>
            <a:r>
              <a:rPr lang="zh-CN" altLang="en-US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官网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下载相应的安装包，如若其他应用程序一样进行安装。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0" indent="411480" algn="just">
              <a:lnSpc>
                <a:spcPts val="2400"/>
              </a:lnSpc>
              <a:spcBef>
                <a:spcPts val="1200"/>
              </a:spcBef>
              <a:buSzPct val="90000"/>
              <a:buNone/>
              <a:tabLst>
                <a:tab pos="365760" algn="l"/>
              </a:tabLst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如果下载的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是二进制免安装版，在安装</a:t>
            </a:r>
            <a:r>
              <a:rPr lang="en-US" altLang="zh-CN" sz="1600" err="1" smtClean="0">
                <a:latin typeface="微软雅黑" pitchFamily="34" charset="-122"/>
                <a:ea typeface="微软雅黑" pitchFamily="34" charset="-122"/>
              </a:rPr>
              <a:t>Rstudio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，需要指定对应计算机位数的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安装路径。为了便于在任何目录下执行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程序，可将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`%R%\bin`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加入系统环境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变量。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0" indent="411480" algn="just">
              <a:lnSpc>
                <a:spcPts val="2400"/>
              </a:lnSpc>
              <a:spcBef>
                <a:spcPts val="1200"/>
              </a:spcBef>
              <a:buSzPct val="90000"/>
              <a:buNone/>
              <a:tabLst>
                <a:tab pos="365760" algn="l"/>
              </a:tabLst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系统，鼠标右击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计算机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图标，继而选择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`-&gt;`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环境变量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，先设置环境变量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，值为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的安装路径，如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`D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:\</a:t>
            </a:r>
            <a:r>
              <a:rPr lang="en-US" altLang="zh-CN" sz="1600" err="1" smtClean="0">
                <a:latin typeface="微软雅黑" pitchFamily="34" charset="-122"/>
                <a:ea typeface="微软雅黑" pitchFamily="34" charset="-122"/>
              </a:rPr>
              <a:t>env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\R\R-3.6.3`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。然后将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`%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R%\bin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加入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变量中。对于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Mac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系统，编辑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`/</a:t>
            </a:r>
            <a:r>
              <a:rPr lang="en-US" altLang="zh-CN" sz="1600" err="1" smtClean="0">
                <a:latin typeface="微软雅黑" pitchFamily="34" charset="-122"/>
                <a:ea typeface="微软雅黑" pitchFamily="34" charset="-122"/>
              </a:rPr>
              <a:t>etc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/profile`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，加入以下内容：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0" indent="411480" algn="just">
              <a:lnSpc>
                <a:spcPts val="1500"/>
              </a:lnSpc>
              <a:spcBef>
                <a:spcPts val="1200"/>
              </a:spcBef>
              <a:buSzPct val="90000"/>
              <a:buNone/>
              <a:tabLst>
                <a:tab pos="365760" algn="l"/>
              </a:tabLst>
            </a:pPr>
            <a:r>
              <a:rPr lang="en-US" altLang="zh-CN" sz="14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Arial"/>
                <a:sym typeface="Arial"/>
              </a:rPr>
              <a:t>export R=/path/to/R</a:t>
            </a:r>
          </a:p>
          <a:p>
            <a:pPr marL="0" indent="411480" algn="just">
              <a:lnSpc>
                <a:spcPts val="1500"/>
              </a:lnSpc>
              <a:spcBef>
                <a:spcPts val="1200"/>
              </a:spcBef>
              <a:buSzPct val="90000"/>
              <a:buNone/>
              <a:tabLst>
                <a:tab pos="365760" algn="l"/>
              </a:tabLst>
            </a:pPr>
            <a:r>
              <a:rPr lang="en-US" altLang="zh-CN" sz="14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Arial"/>
                <a:sym typeface="Arial"/>
              </a:rPr>
              <a:t>export PATH=$R/bin:$PATH</a:t>
            </a:r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3350419" y="285750"/>
            <a:ext cx="2443163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Rstudio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的安装</a:t>
            </a:r>
          </a:p>
        </p:txBody>
      </p:sp>
      <p:sp>
        <p:nvSpPr>
          <p:cNvPr id="6" name="矩形 5"/>
          <p:cNvSpPr/>
          <p:nvPr/>
        </p:nvSpPr>
        <p:spPr>
          <a:xfrm>
            <a:off x="3657600" y="4303499"/>
            <a:ext cx="4791074" cy="3774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注</a:t>
            </a:r>
            <a:r>
              <a:rPr lang="zh-CN" alt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：保存之后终端执行</a:t>
            </a:r>
            <a:r>
              <a:rPr lang="en-US" altLang="zh-CN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`source </a:t>
            </a:r>
            <a:r>
              <a:rPr lang="en-US" altLang="zh-CN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etc</a:t>
            </a:r>
            <a:r>
              <a:rPr lang="en-US" altLang="zh-CN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/profile`</a:t>
            </a:r>
            <a:r>
              <a:rPr lang="zh-CN" alt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使之生效</a:t>
            </a:r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" grpId="0" uiExpand="1" build="p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7" name="TextBox 16"/>
          <p:cNvSpPr txBox="1"/>
          <p:nvPr/>
        </p:nvSpPr>
        <p:spPr>
          <a:xfrm>
            <a:off x="3274820" y="285750"/>
            <a:ext cx="259436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工作空间及常用函数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2900" y="784520"/>
            <a:ext cx="8458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11480" algn="just">
              <a:lnSpc>
                <a:spcPts val="24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的工作空间是用来记录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当前定义的变量和函数等一系列对象，用户可以保存当前工作空间以便下次继续使用。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11480" algn="just">
              <a:lnSpc>
                <a:spcPts val="24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下面介绍一些常用函数：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017952"/>
              </p:ext>
            </p:extLst>
          </p:nvPr>
        </p:nvGraphicFramePr>
        <p:xfrm>
          <a:off x="3449830" y="2114550"/>
          <a:ext cx="5295900" cy="23393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81200"/>
                <a:gridCol w="3314700"/>
              </a:tblGrid>
              <a:tr h="233571"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微软雅黑" pitchFamily="34" charset="-122"/>
                          <a:ea typeface="微软雅黑" pitchFamily="34" charset="-122"/>
                        </a:rPr>
                        <a:t>函数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微软雅黑" pitchFamily="34" charset="-122"/>
                          <a:ea typeface="微软雅黑" pitchFamily="34" charset="-122"/>
                        </a:rPr>
                        <a:t>功能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history()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显示最近使用过的命令（最多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25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个）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saveRDS(object, file)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保存单个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R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对象到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rds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文件中</a:t>
                      </a: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readRDS("file.rds")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载入一个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rds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文件</a:t>
                      </a: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save.image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("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myfile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保存工作空间到文件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myfile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中（默认值为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RData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save(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objectlist,file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="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myfile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保存部分指定对象到文件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myfile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中（默认值为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RData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load("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myfile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读取一个工作空间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myfile.RData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options()</a:t>
                      </a:r>
                      <a:endParaRPr lang="zh-CN" altLang="en-US" sz="105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显示或设置当前的环境变量，如：</a:t>
                      </a:r>
                      <a:r>
                        <a:rPr lang="en-US" altLang="zh-CN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options(CRAN=“http://cran.r-project.org”)</a:t>
                      </a:r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；若要永久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生效可通过修改</a:t>
                      </a:r>
                      <a:r>
                        <a:rPr lang="en-US" altLang="zh-CN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`%R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%\etc\Rprofile.site`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文件</a:t>
                      </a:r>
                      <a:endParaRPr lang="zh-CN" altLang="en-US" sz="105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191996"/>
              </p:ext>
            </p:extLst>
          </p:nvPr>
        </p:nvGraphicFramePr>
        <p:xfrm>
          <a:off x="455420" y="2114550"/>
          <a:ext cx="2819400" cy="20193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12092"/>
                <a:gridCol w="1807308"/>
              </a:tblGrid>
              <a:tr h="182880"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微软雅黑" pitchFamily="34" charset="-122"/>
                          <a:ea typeface="微软雅黑" pitchFamily="34" charset="-122"/>
                        </a:rPr>
                        <a:t>函数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微软雅黑" pitchFamily="34" charset="-122"/>
                          <a:ea typeface="微软雅黑" pitchFamily="34" charset="-122"/>
                        </a:rPr>
                        <a:t>功能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getwd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显示当前工作目录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setwd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修改当前工作目录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ls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列出当前工作空间中的对象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rm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删除一个或多个对象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help(options)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显示环境变量参数信息</a:t>
                      </a: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q()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退出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R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：取消）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shell("cls")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调用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shell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清屏命令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38163" y="4439559"/>
            <a:ext cx="8067675" cy="4181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Rstudio</a:t>
            </a:r>
            <a:r>
              <a:rPr lang="zh-CN" altLang="en-US" sz="16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快捷键</a:t>
            </a:r>
            <a:r>
              <a:rPr lang="zh-CN" altLang="en-US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清空</a:t>
            </a:r>
            <a:r>
              <a:rPr lang="zh-CN" altLang="en-US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控制台</a:t>
            </a:r>
            <a:r>
              <a:rPr lang="en-US" altLang="zh-CN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—Ctrl + L</a:t>
            </a:r>
            <a:r>
              <a:rPr lang="zh-CN" altLang="en-US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；代码自动补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齐</a:t>
            </a:r>
            <a:r>
              <a:rPr lang="en-US" altLang="zh-CN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—Tab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键</a:t>
            </a:r>
            <a:r>
              <a:rPr lang="zh-CN" altLang="en-US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；中断当前计算</a:t>
            </a:r>
            <a:r>
              <a:rPr lang="en-US" altLang="zh-CN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—ESC</a:t>
            </a:r>
            <a:endParaRPr lang="zh-CN" altLang="en-US" sz="1600">
              <a:solidFill>
                <a:schemeClr val="accent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232069"/>
              </p:ext>
            </p:extLst>
          </p:nvPr>
        </p:nvGraphicFramePr>
        <p:xfrm>
          <a:off x="342901" y="285750"/>
          <a:ext cx="8458199" cy="45720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763200"/>
                <a:gridCol w="5694999"/>
              </a:tblGrid>
              <a:tr h="297180"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微软雅黑" pitchFamily="34" charset="-122"/>
                          <a:ea typeface="微软雅黑" pitchFamily="34" charset="-122"/>
                        </a:rPr>
                        <a:t>函数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微软雅黑" pitchFamily="34" charset="-122"/>
                          <a:ea typeface="微软雅黑" pitchFamily="34" charset="-122"/>
                        </a:rPr>
                        <a:t>功能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help.start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打开帮助文档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help("foo")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或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?foo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查看函数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foo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的帮助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help.search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("foo")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或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??foo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以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foo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为关键词搜索本地帮助文档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example("foo")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函数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foo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的使用示例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demo(foo)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运行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foo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函数的演示脚本，如：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demo(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plotmath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RSiteSearch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("foo")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以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foo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为关键词搜索在线文档和邮件列表存档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apropos("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foo",mode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="function")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列出名称中含有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foo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的所有可用函数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data(package=.packages(all.available=T))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列出当前已加载包中所含的所有可用示例数据集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vignette("foo")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显示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foo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主题相关的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vignette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文档（无参数则列出当前已安装的包中所有可用的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vignette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文档）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source("filename")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执行一个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R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脚本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sink("filename")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将执行结果以文本输出（需在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source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前面执行，无参数则终止文本输出）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pdf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("filename.pdf")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将执行结果以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pdf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格式输出（需在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source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前面执行，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dev.off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终止指定输出，以下皆同）</a:t>
                      </a: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win.metafile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("filename.wmf")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将执行结果以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indows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图元文件输出</a:t>
                      </a: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png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("filename.png")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将执行结果以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png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格式输出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jpeg("filename.jpg")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将执行结果以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jpg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格式输出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bmp("filename.bmp")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将执行结果以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bmp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格式输出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postscript("filename.ps")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将执行结果以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PostScript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文件输出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14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1010" y="285750"/>
            <a:ext cx="160198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代码调试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784520"/>
            <a:ext cx="85725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11480" algn="just">
              <a:lnSpc>
                <a:spcPts val="24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为便于代码调试，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中有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print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函数用于打印对象，同时也提供了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traceback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browser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debug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debugonce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trace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recover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等调试函数，用法也很简单，这里主要介绍前三种。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2400"/>
              </a:lnSpc>
              <a:spcBef>
                <a:spcPts val="1200"/>
              </a:spcBef>
              <a:buClr>
                <a:schemeClr val="bg1"/>
              </a:buClr>
              <a:buFont typeface="+mj-ea"/>
              <a:buAutoNum type="circleNumDbPlain"/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traceback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：用于定位错误发生的位置，需在被调试的函数或表达式执行后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执行。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2400"/>
              </a:lnSpc>
              <a:spcBef>
                <a:spcPts val="1200"/>
              </a:spcBef>
              <a:buClr>
                <a:schemeClr val="bg1"/>
              </a:buClr>
              <a:buFont typeface="+mj-ea"/>
              <a:buAutoNum type="circleNumDbPlain"/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browser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：可以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使程序在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运行过程中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暂停并进入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Browser Mode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交互状态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，此时控制台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出现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Browse [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d]&gt;`(d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为函数调用链深度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，然后输入命令便可查看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运行时环境中的各种对象，也可控制执行流程的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往下或退出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等。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如输入：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next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下一步）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 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continue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，跳过当前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循环）、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（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quit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，退出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Browser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模式）、变量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名或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变量名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”)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。注：当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代码与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Browser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中的变量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重名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时（如代码中定义了变量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`n`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）需用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函数读取，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也可用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print(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变量名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2400"/>
              </a:lnSpc>
              <a:spcBef>
                <a:spcPts val="1200"/>
              </a:spcBef>
              <a:buClr>
                <a:schemeClr val="bg1"/>
              </a:buClr>
              <a:buFont typeface="+mj-ea"/>
              <a:buAutoNum type="circleNumDbPlain"/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debug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：可针对一个函数进行调试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，它会自动在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该函数起始处添加一个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browser()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语句，该函数执行后便处于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调试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模式。因每次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执行该函数都会进入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Browser Mode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，需要通过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undebug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函数将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browser()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从该函数中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移除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也可用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isdebugged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检查函数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是否处于调试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模式。如果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仅作一次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debug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，可以使用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debugonce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，当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debug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结束后会自动移除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browser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334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Thaliard template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4835</TotalTime>
  <Words>3333</Words>
  <Application>Microsoft Office PowerPoint</Application>
  <PresentationFormat>全屏显示(16:9)</PresentationFormat>
  <Paragraphs>346</Paragraphs>
  <Slides>20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Thaliard template</vt:lpstr>
      <vt:lpstr>R数据分析 方法与案例详解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R数据分析方法与案例分析</dc:title>
  <cp:lastModifiedBy>Vector</cp:lastModifiedBy>
  <cp:revision>676</cp:revision>
  <dcterms:modified xsi:type="dcterms:W3CDTF">2020-05-09T16:51:26Z</dcterms:modified>
</cp:coreProperties>
</file>