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1" r:id="rId1"/>
  </p:sldMasterIdLst>
  <p:notesMasterIdLst>
    <p:notesMasterId r:id="rId22"/>
  </p:notesMasterIdLst>
  <p:sldIdLst>
    <p:sldId id="256" r:id="rId2"/>
    <p:sldId id="257" r:id="rId3"/>
    <p:sldId id="284" r:id="rId4"/>
    <p:sldId id="258" r:id="rId5"/>
    <p:sldId id="260" r:id="rId6"/>
    <p:sldId id="261" r:id="rId7"/>
    <p:sldId id="262" r:id="rId8"/>
    <p:sldId id="285" r:id="rId9"/>
    <p:sldId id="286" r:id="rId10"/>
    <p:sldId id="287" r:id="rId11"/>
    <p:sldId id="288" r:id="rId12"/>
    <p:sldId id="291" r:id="rId13"/>
    <p:sldId id="293" r:id="rId14"/>
    <p:sldId id="294" r:id="rId15"/>
    <p:sldId id="292" r:id="rId16"/>
    <p:sldId id="295" r:id="rId17"/>
    <p:sldId id="297" r:id="rId18"/>
    <p:sldId id="298" r:id="rId19"/>
    <p:sldId id="299" r:id="rId20"/>
    <p:sldId id="301" r:id="rId2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FFD966"/>
    <a:srgbClr val="D89F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68AE965B-C094-4F40-A2F8-DA728B2461FF}">
  <a:tblStyle styleId="{68AE965B-C094-4F40-A2F8-DA728B2461F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85" autoAdjust="0"/>
    <p:restoredTop sz="94281" autoAdjust="0"/>
  </p:normalViewPr>
  <p:slideViewPr>
    <p:cSldViewPr>
      <p:cViewPr>
        <p:scale>
          <a:sx n="98" d="100"/>
          <a:sy n="98" d="100"/>
        </p:scale>
        <p:origin x="-744" y="-16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24993E-01A3-448E-803E-41354FF1D87D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E46AADB0-D588-4506-BCF3-CB09A7AE8F41}">
      <dgm:prSet phldrT="[文本]"/>
      <dgm:spPr/>
      <dgm:t>
        <a:bodyPr/>
        <a:lstStyle/>
        <a:p>
          <a:r>
            <a:rPr lang="zh-CN" altLang="en-US" smtClean="0">
              <a:latin typeface="微软雅黑" pitchFamily="34" charset="-122"/>
              <a:ea typeface="微软雅黑" pitchFamily="34" charset="-122"/>
            </a:rPr>
            <a:t>数据采集</a:t>
          </a:r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3DB7BDEF-75E4-45F5-AD19-20526B9EDCDE}" type="parTrans" cxnId="{2AE506E1-29C3-451A-A82E-1FDC81DE1795}">
      <dgm:prSet/>
      <dgm:spPr/>
      <dgm:t>
        <a:bodyPr/>
        <a:lstStyle/>
        <a:p>
          <a:endParaRPr lang="zh-CN" altLang="en-US"/>
        </a:p>
      </dgm:t>
    </dgm:pt>
    <dgm:pt modelId="{95AB4C52-ABE6-4C10-B727-80ABF10B8052}" type="sibTrans" cxnId="{2AE506E1-29C3-451A-A82E-1FDC81DE1795}">
      <dgm:prSet/>
      <dgm:spPr/>
      <dgm:t>
        <a:bodyPr/>
        <a:lstStyle/>
        <a:p>
          <a:endParaRPr lang="zh-CN" altLang="en-US"/>
        </a:p>
      </dgm:t>
    </dgm:pt>
    <dgm:pt modelId="{177974EF-4A66-434B-9C41-3CB015298F59}">
      <dgm:prSet phldrT="[文本]"/>
      <dgm:spPr/>
      <dgm:t>
        <a:bodyPr/>
        <a:lstStyle/>
        <a:p>
          <a:r>
            <a:rPr lang="zh-CN" altLang="en-US" smtClean="0">
              <a:latin typeface="微软雅黑" pitchFamily="34" charset="-122"/>
              <a:ea typeface="微软雅黑" pitchFamily="34" charset="-122"/>
            </a:rPr>
            <a:t>撰写报告</a:t>
          </a:r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29A67FCE-7990-44D1-84D1-6DE51D8A7ED1}" type="parTrans" cxnId="{5E77620A-9625-408C-B3EC-055A031164F0}">
      <dgm:prSet/>
      <dgm:spPr/>
      <dgm:t>
        <a:bodyPr/>
        <a:lstStyle/>
        <a:p>
          <a:endParaRPr lang="zh-CN" altLang="en-US"/>
        </a:p>
      </dgm:t>
    </dgm:pt>
    <dgm:pt modelId="{5BB57453-A716-4BFD-8282-E5E9B51D6AA3}" type="sibTrans" cxnId="{5E77620A-9625-408C-B3EC-055A031164F0}">
      <dgm:prSet/>
      <dgm:spPr/>
      <dgm:t>
        <a:bodyPr/>
        <a:lstStyle/>
        <a:p>
          <a:endParaRPr lang="zh-CN" altLang="en-US"/>
        </a:p>
      </dgm:t>
    </dgm:pt>
    <dgm:pt modelId="{322B77D2-E3D4-4E1B-8CC2-D9A242CADC32}">
      <dgm:prSet phldrT="[文本]"/>
      <dgm:spPr/>
      <dgm:t>
        <a:bodyPr/>
        <a:lstStyle/>
        <a:p>
          <a:r>
            <a:rPr lang="zh-CN" altLang="en-US" smtClean="0">
              <a:latin typeface="微软雅黑" pitchFamily="34" charset="-122"/>
              <a:ea typeface="微软雅黑" pitchFamily="34" charset="-122"/>
            </a:rPr>
            <a:t>数据分析</a:t>
          </a:r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E3CC6973-EAD2-4D38-9133-67B9E3C4F0E8}" type="parTrans" cxnId="{24B54E72-551A-4F25-9033-BE49BAD48A9C}">
      <dgm:prSet/>
      <dgm:spPr/>
      <dgm:t>
        <a:bodyPr/>
        <a:lstStyle/>
        <a:p>
          <a:endParaRPr lang="zh-CN" altLang="en-US"/>
        </a:p>
      </dgm:t>
    </dgm:pt>
    <dgm:pt modelId="{F694341E-0FAA-4D48-8804-A9E2124D4F49}" type="sibTrans" cxnId="{24B54E72-551A-4F25-9033-BE49BAD48A9C}">
      <dgm:prSet/>
      <dgm:spPr/>
      <dgm:t>
        <a:bodyPr/>
        <a:lstStyle/>
        <a:p>
          <a:endParaRPr lang="zh-CN" altLang="en-US"/>
        </a:p>
      </dgm:t>
    </dgm:pt>
    <dgm:pt modelId="{9136A95D-A5B1-4D01-8043-AE715F3521B5}">
      <dgm:prSet phldrT="[文本]"/>
      <dgm:spPr/>
      <dgm:t>
        <a:bodyPr/>
        <a:lstStyle/>
        <a:p>
          <a:r>
            <a:rPr lang="zh-CN" altLang="en-US" smtClean="0">
              <a:latin typeface="微软雅黑" pitchFamily="34" charset="-122"/>
              <a:ea typeface="微软雅黑" pitchFamily="34" charset="-122"/>
            </a:rPr>
            <a:t>数据可视化</a:t>
          </a:r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B84F13F2-C5D6-418E-B4DF-C37951BE48BB}" type="parTrans" cxnId="{FD360790-63F8-450E-A52B-7895B1CC9F8B}">
      <dgm:prSet/>
      <dgm:spPr/>
      <dgm:t>
        <a:bodyPr/>
        <a:lstStyle/>
        <a:p>
          <a:endParaRPr lang="zh-CN" altLang="en-US"/>
        </a:p>
      </dgm:t>
    </dgm:pt>
    <dgm:pt modelId="{EE94ADE9-DF3E-41A1-9333-040694361AB1}" type="sibTrans" cxnId="{FD360790-63F8-450E-A52B-7895B1CC9F8B}">
      <dgm:prSet/>
      <dgm:spPr/>
      <dgm:t>
        <a:bodyPr/>
        <a:lstStyle/>
        <a:p>
          <a:endParaRPr lang="zh-CN" altLang="en-US"/>
        </a:p>
      </dgm:t>
    </dgm:pt>
    <dgm:pt modelId="{71239CE2-DE90-4F9B-ABAF-54278B3F735C}">
      <dgm:prSet phldrT="[文本]"/>
      <dgm:spPr/>
      <dgm:t>
        <a:bodyPr/>
        <a:lstStyle/>
        <a:p>
          <a:r>
            <a:rPr lang="zh-CN" altLang="en-US" smtClean="0">
              <a:latin typeface="微软雅黑" pitchFamily="34" charset="-122"/>
              <a:ea typeface="微软雅黑" pitchFamily="34" charset="-122"/>
            </a:rPr>
            <a:t>数据清洗</a:t>
          </a:r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055978B1-E6F5-4209-BE26-37EAAA83B8E8}" type="parTrans" cxnId="{DDC73C74-9105-456C-A6F1-977D67DCD3E0}">
      <dgm:prSet/>
      <dgm:spPr/>
      <dgm:t>
        <a:bodyPr/>
        <a:lstStyle/>
        <a:p>
          <a:endParaRPr lang="zh-CN" altLang="en-US"/>
        </a:p>
      </dgm:t>
    </dgm:pt>
    <dgm:pt modelId="{AAE2B24C-A91D-47B7-A8D1-201E25A20B2B}" type="sibTrans" cxnId="{DDC73C74-9105-456C-A6F1-977D67DCD3E0}">
      <dgm:prSet/>
      <dgm:spPr/>
      <dgm:t>
        <a:bodyPr/>
        <a:lstStyle/>
        <a:p>
          <a:endParaRPr lang="zh-CN" altLang="en-US"/>
        </a:p>
      </dgm:t>
    </dgm:pt>
    <dgm:pt modelId="{31DA3BD1-8F59-4043-A908-E1B3228E2B84}" type="pres">
      <dgm:prSet presAssocID="{9824993E-01A3-448E-803E-41354FF1D87D}" presName="Name0" presStyleCnt="0">
        <dgm:presLayoutVars>
          <dgm:dir/>
          <dgm:animLvl val="lvl"/>
          <dgm:resizeHandles val="exact"/>
        </dgm:presLayoutVars>
      </dgm:prSet>
      <dgm:spPr/>
    </dgm:pt>
    <dgm:pt modelId="{DFB3AB9E-C37A-4019-9AC1-AFDAB809E0FA}" type="pres">
      <dgm:prSet presAssocID="{E46AADB0-D588-4506-BCF3-CB09A7AE8F41}" presName="parTxOnly" presStyleLbl="node1" presStyleIdx="0" presStyleCnt="5" custScaleX="10259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75DD5B9-CE38-4C49-84C5-1A63959C9CAF}" type="pres">
      <dgm:prSet presAssocID="{95AB4C52-ABE6-4C10-B727-80ABF10B8052}" presName="parTxOnlySpace" presStyleCnt="0"/>
      <dgm:spPr/>
    </dgm:pt>
    <dgm:pt modelId="{3E4A4F21-1574-4AF0-B2E8-DB9C8C6B5818}" type="pres">
      <dgm:prSet presAssocID="{71239CE2-DE90-4F9B-ABAF-54278B3F735C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F20D9B9-6C52-4FA7-A21C-9C4309D9215D}" type="pres">
      <dgm:prSet presAssocID="{AAE2B24C-A91D-47B7-A8D1-201E25A20B2B}" presName="parTxOnlySpace" presStyleCnt="0"/>
      <dgm:spPr/>
    </dgm:pt>
    <dgm:pt modelId="{1F02EB2E-227C-412A-9F09-ED686E8AF9EB}" type="pres">
      <dgm:prSet presAssocID="{322B77D2-E3D4-4E1B-8CC2-D9A242CADC32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44E983C-FDD6-4C33-AC4E-05DBCF97E8EB}" type="pres">
      <dgm:prSet presAssocID="{F694341E-0FAA-4D48-8804-A9E2124D4F49}" presName="parTxOnlySpace" presStyleCnt="0"/>
      <dgm:spPr/>
    </dgm:pt>
    <dgm:pt modelId="{DE0AA140-6946-43F2-A40E-12A44D94A3F2}" type="pres">
      <dgm:prSet presAssocID="{9136A95D-A5B1-4D01-8043-AE715F3521B5}" presName="parTxOnly" presStyleLbl="node1" presStyleIdx="3" presStyleCnt="5" custScaleX="11657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808DFB1-0EEE-4B84-9215-011D8AA57F7A}" type="pres">
      <dgm:prSet presAssocID="{EE94ADE9-DF3E-41A1-9333-040694361AB1}" presName="parTxOnlySpace" presStyleCnt="0"/>
      <dgm:spPr/>
    </dgm:pt>
    <dgm:pt modelId="{FA70B51B-2E2B-47FD-8013-97C4EA6FD7AA}" type="pres">
      <dgm:prSet presAssocID="{177974EF-4A66-434B-9C41-3CB015298F59}" presName="parTxOnly" presStyleLbl="node1" presStyleIdx="4" presStyleCnt="5" custScaleX="9972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0CF7328-A346-4C8F-8223-AA68CF59E0CC}" type="presOf" srcId="{9824993E-01A3-448E-803E-41354FF1D87D}" destId="{31DA3BD1-8F59-4043-A908-E1B3228E2B84}" srcOrd="0" destOrd="0" presId="urn:microsoft.com/office/officeart/2005/8/layout/chevron1"/>
    <dgm:cxn modelId="{24B54E72-551A-4F25-9033-BE49BAD48A9C}" srcId="{9824993E-01A3-448E-803E-41354FF1D87D}" destId="{322B77D2-E3D4-4E1B-8CC2-D9A242CADC32}" srcOrd="2" destOrd="0" parTransId="{E3CC6973-EAD2-4D38-9133-67B9E3C4F0E8}" sibTransId="{F694341E-0FAA-4D48-8804-A9E2124D4F49}"/>
    <dgm:cxn modelId="{5E77620A-9625-408C-B3EC-055A031164F0}" srcId="{9824993E-01A3-448E-803E-41354FF1D87D}" destId="{177974EF-4A66-434B-9C41-3CB015298F59}" srcOrd="4" destOrd="0" parTransId="{29A67FCE-7990-44D1-84D1-6DE51D8A7ED1}" sibTransId="{5BB57453-A716-4BFD-8282-E5E9B51D6AA3}"/>
    <dgm:cxn modelId="{DDC73C74-9105-456C-A6F1-977D67DCD3E0}" srcId="{9824993E-01A3-448E-803E-41354FF1D87D}" destId="{71239CE2-DE90-4F9B-ABAF-54278B3F735C}" srcOrd="1" destOrd="0" parTransId="{055978B1-E6F5-4209-BE26-37EAAA83B8E8}" sibTransId="{AAE2B24C-A91D-47B7-A8D1-201E25A20B2B}"/>
    <dgm:cxn modelId="{85C63838-6BC0-47FB-A051-40E6B7AC4398}" type="presOf" srcId="{322B77D2-E3D4-4E1B-8CC2-D9A242CADC32}" destId="{1F02EB2E-227C-412A-9F09-ED686E8AF9EB}" srcOrd="0" destOrd="0" presId="urn:microsoft.com/office/officeart/2005/8/layout/chevron1"/>
    <dgm:cxn modelId="{2AE506E1-29C3-451A-A82E-1FDC81DE1795}" srcId="{9824993E-01A3-448E-803E-41354FF1D87D}" destId="{E46AADB0-D588-4506-BCF3-CB09A7AE8F41}" srcOrd="0" destOrd="0" parTransId="{3DB7BDEF-75E4-45F5-AD19-20526B9EDCDE}" sibTransId="{95AB4C52-ABE6-4C10-B727-80ABF10B8052}"/>
    <dgm:cxn modelId="{88648725-2039-40AA-9F33-2AD07C094E1E}" type="presOf" srcId="{E46AADB0-D588-4506-BCF3-CB09A7AE8F41}" destId="{DFB3AB9E-C37A-4019-9AC1-AFDAB809E0FA}" srcOrd="0" destOrd="0" presId="urn:microsoft.com/office/officeart/2005/8/layout/chevron1"/>
    <dgm:cxn modelId="{58A09FEF-79F2-4326-84D7-EA288C2E1FDF}" type="presOf" srcId="{9136A95D-A5B1-4D01-8043-AE715F3521B5}" destId="{DE0AA140-6946-43F2-A40E-12A44D94A3F2}" srcOrd="0" destOrd="0" presId="urn:microsoft.com/office/officeart/2005/8/layout/chevron1"/>
    <dgm:cxn modelId="{47D17C69-F302-4B1B-BDDE-520C0322ECE1}" type="presOf" srcId="{71239CE2-DE90-4F9B-ABAF-54278B3F735C}" destId="{3E4A4F21-1574-4AF0-B2E8-DB9C8C6B5818}" srcOrd="0" destOrd="0" presId="urn:microsoft.com/office/officeart/2005/8/layout/chevron1"/>
    <dgm:cxn modelId="{10A08D9C-0357-4AE2-8495-500F23F36E94}" type="presOf" srcId="{177974EF-4A66-434B-9C41-3CB015298F59}" destId="{FA70B51B-2E2B-47FD-8013-97C4EA6FD7AA}" srcOrd="0" destOrd="0" presId="urn:microsoft.com/office/officeart/2005/8/layout/chevron1"/>
    <dgm:cxn modelId="{FD360790-63F8-450E-A52B-7895B1CC9F8B}" srcId="{9824993E-01A3-448E-803E-41354FF1D87D}" destId="{9136A95D-A5B1-4D01-8043-AE715F3521B5}" srcOrd="3" destOrd="0" parTransId="{B84F13F2-C5D6-418E-B4DF-C37951BE48BB}" sibTransId="{EE94ADE9-DF3E-41A1-9333-040694361AB1}"/>
    <dgm:cxn modelId="{87A88C25-892E-4202-B318-DFF93B48F8CF}" type="presParOf" srcId="{31DA3BD1-8F59-4043-A908-E1B3228E2B84}" destId="{DFB3AB9E-C37A-4019-9AC1-AFDAB809E0FA}" srcOrd="0" destOrd="0" presId="urn:microsoft.com/office/officeart/2005/8/layout/chevron1"/>
    <dgm:cxn modelId="{D6FB7E6B-2314-4F35-95FE-DE395DF4F192}" type="presParOf" srcId="{31DA3BD1-8F59-4043-A908-E1B3228E2B84}" destId="{975DD5B9-CE38-4C49-84C5-1A63959C9CAF}" srcOrd="1" destOrd="0" presId="urn:microsoft.com/office/officeart/2005/8/layout/chevron1"/>
    <dgm:cxn modelId="{634CC580-10BB-4217-921E-D8840E33457E}" type="presParOf" srcId="{31DA3BD1-8F59-4043-A908-E1B3228E2B84}" destId="{3E4A4F21-1574-4AF0-B2E8-DB9C8C6B5818}" srcOrd="2" destOrd="0" presId="urn:microsoft.com/office/officeart/2005/8/layout/chevron1"/>
    <dgm:cxn modelId="{997F1711-A0EC-4044-8981-46E1ED21264F}" type="presParOf" srcId="{31DA3BD1-8F59-4043-A908-E1B3228E2B84}" destId="{7F20D9B9-6C52-4FA7-A21C-9C4309D9215D}" srcOrd="3" destOrd="0" presId="urn:microsoft.com/office/officeart/2005/8/layout/chevron1"/>
    <dgm:cxn modelId="{858FB8B8-9B43-4FF6-A01C-2ECC4788D256}" type="presParOf" srcId="{31DA3BD1-8F59-4043-A908-E1B3228E2B84}" destId="{1F02EB2E-227C-412A-9F09-ED686E8AF9EB}" srcOrd="4" destOrd="0" presId="urn:microsoft.com/office/officeart/2005/8/layout/chevron1"/>
    <dgm:cxn modelId="{9ED75D87-6ABE-4478-8BB3-CF6B111421B3}" type="presParOf" srcId="{31DA3BD1-8F59-4043-A908-E1B3228E2B84}" destId="{144E983C-FDD6-4C33-AC4E-05DBCF97E8EB}" srcOrd="5" destOrd="0" presId="urn:microsoft.com/office/officeart/2005/8/layout/chevron1"/>
    <dgm:cxn modelId="{FE0E091D-429D-4FF7-988E-49C536EBCD9D}" type="presParOf" srcId="{31DA3BD1-8F59-4043-A908-E1B3228E2B84}" destId="{DE0AA140-6946-43F2-A40E-12A44D94A3F2}" srcOrd="6" destOrd="0" presId="urn:microsoft.com/office/officeart/2005/8/layout/chevron1"/>
    <dgm:cxn modelId="{7AD98FCA-DC72-47E7-AABD-AD5B84D777A6}" type="presParOf" srcId="{31DA3BD1-8F59-4043-A908-E1B3228E2B84}" destId="{8808DFB1-0EEE-4B84-9215-011D8AA57F7A}" srcOrd="7" destOrd="0" presId="urn:microsoft.com/office/officeart/2005/8/layout/chevron1"/>
    <dgm:cxn modelId="{2506AAA1-1A6C-42A0-AA87-CAABEA6E7C25}" type="presParOf" srcId="{31DA3BD1-8F59-4043-A908-E1B3228E2B84}" destId="{FA70B51B-2E2B-47FD-8013-97C4EA6FD7AA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B3AB9E-C37A-4019-9AC1-AFDAB809E0FA}">
      <dsp:nvSpPr>
        <dsp:cNvPr id="0" name=""/>
        <dsp:cNvSpPr/>
      </dsp:nvSpPr>
      <dsp:spPr>
        <a:xfrm>
          <a:off x="1427" y="142261"/>
          <a:ext cx="1615494" cy="62987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smtClean="0">
              <a:latin typeface="微软雅黑" pitchFamily="34" charset="-122"/>
              <a:ea typeface="微软雅黑" pitchFamily="34" charset="-122"/>
            </a:rPr>
            <a:t>数据采集</a:t>
          </a:r>
          <a:endParaRPr lang="zh-CN" altLang="en-US" sz="1600" kern="1200">
            <a:latin typeface="微软雅黑" pitchFamily="34" charset="-122"/>
            <a:ea typeface="微软雅黑" pitchFamily="34" charset="-122"/>
          </a:endParaRPr>
        </a:p>
      </dsp:txBody>
      <dsp:txXfrm>
        <a:off x="316366" y="142261"/>
        <a:ext cx="985617" cy="629877"/>
      </dsp:txXfrm>
    </dsp:sp>
    <dsp:sp modelId="{3E4A4F21-1574-4AF0-B2E8-DB9C8C6B5818}">
      <dsp:nvSpPr>
        <dsp:cNvPr id="0" name=""/>
        <dsp:cNvSpPr/>
      </dsp:nvSpPr>
      <dsp:spPr>
        <a:xfrm>
          <a:off x="1459453" y="142261"/>
          <a:ext cx="1574694" cy="62987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smtClean="0">
              <a:latin typeface="微软雅黑" pitchFamily="34" charset="-122"/>
              <a:ea typeface="微软雅黑" pitchFamily="34" charset="-122"/>
            </a:rPr>
            <a:t>数据清洗</a:t>
          </a:r>
          <a:endParaRPr lang="zh-CN" altLang="en-US" sz="1600" kern="1200">
            <a:latin typeface="微软雅黑" pitchFamily="34" charset="-122"/>
            <a:ea typeface="微软雅黑" pitchFamily="34" charset="-122"/>
          </a:endParaRPr>
        </a:p>
      </dsp:txBody>
      <dsp:txXfrm>
        <a:off x="1774392" y="142261"/>
        <a:ext cx="944817" cy="629877"/>
      </dsp:txXfrm>
    </dsp:sp>
    <dsp:sp modelId="{1F02EB2E-227C-412A-9F09-ED686E8AF9EB}">
      <dsp:nvSpPr>
        <dsp:cNvPr id="0" name=""/>
        <dsp:cNvSpPr/>
      </dsp:nvSpPr>
      <dsp:spPr>
        <a:xfrm>
          <a:off x="2876678" y="142261"/>
          <a:ext cx="1574694" cy="62987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smtClean="0">
              <a:latin typeface="微软雅黑" pitchFamily="34" charset="-122"/>
              <a:ea typeface="微软雅黑" pitchFamily="34" charset="-122"/>
            </a:rPr>
            <a:t>数据分析</a:t>
          </a:r>
          <a:endParaRPr lang="zh-CN" altLang="en-US" sz="1600" kern="1200">
            <a:latin typeface="微软雅黑" pitchFamily="34" charset="-122"/>
            <a:ea typeface="微软雅黑" pitchFamily="34" charset="-122"/>
          </a:endParaRPr>
        </a:p>
      </dsp:txBody>
      <dsp:txXfrm>
        <a:off x="3191617" y="142261"/>
        <a:ext cx="944817" cy="629877"/>
      </dsp:txXfrm>
    </dsp:sp>
    <dsp:sp modelId="{DE0AA140-6946-43F2-A40E-12A44D94A3F2}">
      <dsp:nvSpPr>
        <dsp:cNvPr id="0" name=""/>
        <dsp:cNvSpPr/>
      </dsp:nvSpPr>
      <dsp:spPr>
        <a:xfrm>
          <a:off x="4293903" y="142261"/>
          <a:ext cx="1835652" cy="62987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smtClean="0">
              <a:latin typeface="微软雅黑" pitchFamily="34" charset="-122"/>
              <a:ea typeface="微软雅黑" pitchFamily="34" charset="-122"/>
            </a:rPr>
            <a:t>数据可视化</a:t>
          </a:r>
          <a:endParaRPr lang="zh-CN" altLang="en-US" sz="1600" kern="1200">
            <a:latin typeface="微软雅黑" pitchFamily="34" charset="-122"/>
            <a:ea typeface="微软雅黑" pitchFamily="34" charset="-122"/>
          </a:endParaRPr>
        </a:p>
      </dsp:txBody>
      <dsp:txXfrm>
        <a:off x="4608842" y="142261"/>
        <a:ext cx="1205775" cy="629877"/>
      </dsp:txXfrm>
    </dsp:sp>
    <dsp:sp modelId="{FA70B51B-2E2B-47FD-8013-97C4EA6FD7AA}">
      <dsp:nvSpPr>
        <dsp:cNvPr id="0" name=""/>
        <dsp:cNvSpPr/>
      </dsp:nvSpPr>
      <dsp:spPr>
        <a:xfrm>
          <a:off x="5972086" y="142261"/>
          <a:ext cx="1570285" cy="62987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smtClean="0">
              <a:latin typeface="微软雅黑" pitchFamily="34" charset="-122"/>
              <a:ea typeface="微软雅黑" pitchFamily="34" charset="-122"/>
            </a:rPr>
            <a:t>撰写报告</a:t>
          </a:r>
          <a:endParaRPr lang="zh-CN" altLang="en-US" sz="1600" kern="1200">
            <a:latin typeface="微软雅黑" pitchFamily="34" charset="-122"/>
            <a:ea typeface="微软雅黑" pitchFamily="34" charset="-122"/>
          </a:endParaRPr>
        </a:p>
      </dsp:txBody>
      <dsp:txXfrm>
        <a:off x="6287025" y="142261"/>
        <a:ext cx="940408" cy="6298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1018869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Google Shape;77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Google Shape;78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" name="Google Shape;1492;g7098520f4f_4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3" name="Google Shape;1493;g7098520f4f_4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Google Shape;78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mtClean="0"/>
              <a:t>清华校友李志斌对新冠的趋势预测准确率达</a:t>
            </a:r>
            <a:r>
              <a:rPr lang="en-US" altLang="zh-CN" smtClean="0"/>
              <a:t>90%</a:t>
            </a:r>
            <a:r>
              <a:rPr lang="zh-CN" altLang="en-US" smtClean="0"/>
              <a:t>以上。</a:t>
            </a:r>
            <a:endParaRPr lang="en-US" altLang="zh-CN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mtClean="0"/>
              <a:t>我们平时在购物平台上购物，有时候它会莫名其妙的推出我们最近计划要买的商品，这其中就运用了数据分析。通过对购物数据的分析，平台可以大概率的得出你的性别、年龄段等信息，以便后续对你进行精确的广告投放。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1" name="Google Shape;79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5" name="Google Shape;80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2" name="Google Shape;81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96525" y="817291"/>
            <a:ext cx="7729200" cy="20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28550" y="2196764"/>
            <a:ext cx="9094048" cy="2946825"/>
            <a:chOff x="28544" y="3514688"/>
            <a:chExt cx="9094048" cy="1628800"/>
          </a:xfrm>
        </p:grpSpPr>
        <p:sp>
          <p:nvSpPr>
            <p:cNvPr id="13" name="Google Shape;13;p2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l" t="t" r="r" b="b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l" t="t" r="r" b="b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l" t="t" r="r" b="b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l" t="t" r="r" b="b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l" t="t" r="r" b="b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l" t="t" r="r" b="b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l" t="t" r="r" b="b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l" t="t" r="r" b="b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l" t="t" r="r" b="b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l" t="t" r="r" b="b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l" t="t" r="r" b="b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l" t="t" r="r" b="b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l" t="t" r="r" b="b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l" t="t" r="r" b="b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l" t="t" r="r" b="b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l" t="t" r="r" b="b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l" t="t" r="r" b="b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l" t="t" r="r" b="b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l" t="t" r="r" b="b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l" t="t" r="r" b="b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l" t="t" r="r" b="b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l" t="t" r="r" b="b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" name="Google Shape;46;p2"/>
          <p:cNvGrpSpPr/>
          <p:nvPr/>
        </p:nvGrpSpPr>
        <p:grpSpPr>
          <a:xfrm>
            <a:off x="28550" y="3359978"/>
            <a:ext cx="9094048" cy="1783611"/>
            <a:chOff x="28544" y="4157632"/>
            <a:chExt cx="9094048" cy="985856"/>
          </a:xfrm>
        </p:grpSpPr>
        <p:sp>
          <p:nvSpPr>
            <p:cNvPr id="47" name="Google Shape;47;p2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l" t="t" r="r" b="b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l" t="t" r="r" b="b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l" t="t" r="r" b="b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l" t="t" r="r" b="b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l" t="t" r="r" b="b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l" t="t" r="r" b="b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l" t="t" r="r" b="b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l" t="t" r="r" b="b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l" t="t" r="r" b="b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l" t="t" r="r" b="b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l" t="t" r="r" b="b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l" t="t" r="r" b="b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l" t="t" r="r" b="b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l" t="t" r="r" b="b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l" t="t" r="r" b="b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l" t="t" r="r" b="b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l" t="t" r="r" b="b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l" t="t" r="r" b="b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l" t="t" r="r" b="b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l" t="t" r="r" b="b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l" t="t" r="r" b="b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l" t="t" r="r" b="b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l" t="t" r="r" b="b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l" t="t" r="r" b="b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l" t="t" r="r" b="b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l" t="t" r="r" b="b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l" t="t" r="r" b="b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l" t="t" r="r" b="b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l" t="t" r="r" b="b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l" t="t" r="r" b="b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l" t="t" r="r" b="b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l" t="t" r="r" b="b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l" t="t" r="r" b="b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" name="Google Shape;113;p2"/>
          <p:cNvSpPr/>
          <p:nvPr/>
        </p:nvSpPr>
        <p:spPr>
          <a:xfrm>
            <a:off x="0" y="2229988"/>
            <a:ext cx="9144000" cy="1293056"/>
          </a:xfrm>
          <a:custGeom>
            <a:avLst/>
            <a:gdLst/>
            <a:ahLst/>
            <a:cxnLst/>
            <a:rect l="l" t="t" r="r" b="b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465573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"/>
          <p:cNvSpPr txBox="1">
            <a:spLocks noGrp="1"/>
          </p:cNvSpPr>
          <p:nvPr>
            <p:ph type="ctrTitle"/>
          </p:nvPr>
        </p:nvSpPr>
        <p:spPr>
          <a:xfrm>
            <a:off x="448270" y="6689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3"/>
          <p:cNvSpPr txBox="1">
            <a:spLocks noGrp="1"/>
          </p:cNvSpPr>
          <p:nvPr>
            <p:ph type="subTitle" idx="1"/>
          </p:nvPr>
        </p:nvSpPr>
        <p:spPr>
          <a:xfrm>
            <a:off x="448270" y="1585135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9pPr>
          </a:lstStyle>
          <a:p>
            <a:endParaRPr/>
          </a:p>
        </p:txBody>
      </p:sp>
      <p:grpSp>
        <p:nvGrpSpPr>
          <p:cNvPr id="117" name="Google Shape;117;p3"/>
          <p:cNvGrpSpPr/>
          <p:nvPr/>
        </p:nvGrpSpPr>
        <p:grpSpPr>
          <a:xfrm>
            <a:off x="28550" y="2196764"/>
            <a:ext cx="9094048" cy="2946825"/>
            <a:chOff x="28544" y="3514688"/>
            <a:chExt cx="9094048" cy="1628800"/>
          </a:xfrm>
        </p:grpSpPr>
        <p:sp>
          <p:nvSpPr>
            <p:cNvPr id="118" name="Google Shape;118;p3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l" t="t" r="r" b="b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l" t="t" r="r" b="b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l" t="t" r="r" b="b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l" t="t" r="r" b="b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l" t="t" r="r" b="b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l" t="t" r="r" b="b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l" t="t" r="r" b="b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l" t="t" r="r" b="b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l" t="t" r="r" b="b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l" t="t" r="r" b="b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l" t="t" r="r" b="b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l" t="t" r="r" b="b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l" t="t" r="r" b="b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l" t="t" r="r" b="b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l" t="t" r="r" b="b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l" t="t" r="r" b="b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l" t="t" r="r" b="b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l" t="t" r="r" b="b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l" t="t" r="r" b="b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l" t="t" r="r" b="b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l" t="t" r="r" b="b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l" t="t" r="r" b="b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" name="Google Shape;151;p3"/>
          <p:cNvGrpSpPr/>
          <p:nvPr/>
        </p:nvGrpSpPr>
        <p:grpSpPr>
          <a:xfrm>
            <a:off x="28550" y="3359978"/>
            <a:ext cx="9094048" cy="1783611"/>
            <a:chOff x="28544" y="4157632"/>
            <a:chExt cx="9094048" cy="985856"/>
          </a:xfrm>
        </p:grpSpPr>
        <p:sp>
          <p:nvSpPr>
            <p:cNvPr id="152" name="Google Shape;152;p3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l" t="t" r="r" b="b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l" t="t" r="r" b="b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l" t="t" r="r" b="b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l" t="t" r="r" b="b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l" t="t" r="r" b="b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l" t="t" r="r" b="b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l" t="t" r="r" b="b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l" t="t" r="r" b="b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l" t="t" r="r" b="b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l" t="t" r="r" b="b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l" t="t" r="r" b="b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l" t="t" r="r" b="b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l" t="t" r="r" b="b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l" t="t" r="r" b="b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l" t="t" r="r" b="b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l" t="t" r="r" b="b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l" t="t" r="r" b="b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l" t="t" r="r" b="b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l" t="t" r="r" b="b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l" t="t" r="r" b="b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l" t="t" r="r" b="b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3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l" t="t" r="r" b="b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3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l" t="t" r="r" b="b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l" t="t" r="r" b="b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l" t="t" r="r" b="b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l" t="t" r="r" b="b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l" t="t" r="r" b="b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l" t="t" r="r" b="b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l" t="t" r="r" b="b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l" t="t" r="r" b="b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l" t="t" r="r" b="b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l" t="t" r="r" b="b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l" t="t" r="r" b="b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5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5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26" name="Google Shape;226;p5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227" name="Google Shape;227;p5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l" t="t" r="r" b="b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5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l" t="t" r="r" b="b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5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5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l" t="t" r="r" b="b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5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l" t="t" r="r" b="b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5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l" t="t" r="r" b="b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5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l" t="t" r="r" b="b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5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5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l" t="t" r="r" b="b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5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5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l" t="t" r="r" b="b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5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l" t="t" r="r" b="b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l" t="t" r="r" b="b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5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l" t="t" r="r" b="b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5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l" t="t" r="r" b="b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5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5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5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l" t="t" r="r" b="b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5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l" t="t" r="r" b="b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5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5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l" t="t" r="r" b="b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5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l" t="t" r="r" b="b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5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l" t="t" r="r" b="b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5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5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5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l" t="t" r="r" b="b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5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l" t="t" r="r" b="b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5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l" t="t" r="r" b="b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5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5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l" t="t" r="r" b="b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5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l" t="t" r="r" b="b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0" name="Google Shape;260;p5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261" name="Google Shape;261;p5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l" t="t" r="r" b="b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5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5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l" t="t" r="r" b="b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5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l" t="t" r="r" b="b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5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5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l" t="t" r="r" b="b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5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l" t="t" r="r" b="b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5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l" t="t" r="r" b="b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5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5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l" t="t" r="r" b="b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5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5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5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l" t="t" r="r" b="b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5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5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5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5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l" t="t" r="r" b="b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5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l" t="t" r="r" b="b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5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l" t="t" r="r" b="b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5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l" t="t" r="r" b="b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5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l" t="t" r="r" b="b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5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5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5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5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5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5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l" t="t" r="r" b="b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5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5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5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l" t="t" r="r" b="b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5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5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5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5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l" t="t" r="r" b="b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l" t="t" r="r" b="b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l" t="t" r="r" b="b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5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l" t="t" r="r" b="b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5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l" t="t" r="r" b="b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l" t="t" r="r" b="b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l" t="t" r="r" b="b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5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l" t="t" r="r" b="b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l" t="t" r="r" b="b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l" t="t" r="r" b="b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l" t="t" r="r" b="b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l" t="t" r="r" b="b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l" t="t" r="r" b="b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l" t="t" r="r" b="b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5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l" t="t" r="r" b="b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5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l" t="t" r="r" b="b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5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l" t="t" r="r" b="b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5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l" t="t" r="r" b="b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7" name="Google Shape;327;p5"/>
          <p:cNvSpPr/>
          <p:nvPr/>
        </p:nvSpPr>
        <p:spPr>
          <a:xfrm>
            <a:off x="0" y="3579000"/>
            <a:ext cx="9144000" cy="1293056"/>
          </a:xfrm>
          <a:custGeom>
            <a:avLst/>
            <a:gdLst/>
            <a:ahLst/>
            <a:cxnLst/>
            <a:rect l="l" t="t" r="r" b="b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5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29" name="Google Shape;329;p5"/>
          <p:cNvSpPr txBox="1">
            <a:spLocks noGrp="1"/>
          </p:cNvSpPr>
          <p:nvPr>
            <p:ph type="body" idx="1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▫"/>
              <a:defRPr>
                <a:solidFill>
                  <a:schemeClr val="lt1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">
  <p:cSld name="TITLE_AND_BODY_1"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6"/>
          <p:cNvSpPr/>
          <p:nvPr/>
        </p:nvSpPr>
        <p:spPr>
          <a:xfrm>
            <a:off x="4985150" y="150"/>
            <a:ext cx="4158900" cy="51435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6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3" name="Google Shape;333;p6"/>
          <p:cNvSpPr txBox="1">
            <a:spLocks noGrp="1"/>
          </p:cNvSpPr>
          <p:nvPr>
            <p:ph type="title"/>
          </p:nvPr>
        </p:nvSpPr>
        <p:spPr>
          <a:xfrm>
            <a:off x="452724" y="620920"/>
            <a:ext cx="39852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34" name="Google Shape;334;p6"/>
          <p:cNvSpPr txBox="1">
            <a:spLocks noGrp="1"/>
          </p:cNvSpPr>
          <p:nvPr>
            <p:ph type="body" idx="1"/>
          </p:nvPr>
        </p:nvSpPr>
        <p:spPr>
          <a:xfrm>
            <a:off x="452727" y="1412678"/>
            <a:ext cx="3985200" cy="30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▫"/>
              <a:defRPr>
                <a:solidFill>
                  <a:schemeClr val="lt1"/>
                </a:solidFill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7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7" name="Google Shape;337;p7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338" name="Google Shape;338;p7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l" t="t" r="r" b="b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7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l" t="t" r="r" b="b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7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7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l" t="t" r="r" b="b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7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l" t="t" r="r" b="b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l" t="t" r="r" b="b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l" t="t" r="r" b="b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l" t="t" r="r" b="b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7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l" t="t" r="r" b="b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7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l" t="t" r="r" b="b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7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7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l" t="t" r="r" b="b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7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l" t="t" r="r" b="b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7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l" t="t" r="r" b="b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l" t="t" r="r" b="b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7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l" t="t" r="r" b="b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7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l" t="t" r="r" b="b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l" t="t" r="r" b="b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7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l" t="t" r="r" b="b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7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l" t="t" r="r" b="b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7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l" t="t" r="r" b="b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7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l" t="t" r="r" b="b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7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7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l" t="t" r="r" b="b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7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l" t="t" r="r" b="b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1" name="Google Shape;371;p7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372" name="Google Shape;372;p7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l" t="t" r="r" b="b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7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7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l" t="t" r="r" b="b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7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l" t="t" r="r" b="b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7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7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l" t="t" r="r" b="b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7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l" t="t" r="r" b="b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7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l" t="t" r="r" b="b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7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7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l" t="t" r="r" b="b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7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7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7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l" t="t" r="r" b="b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7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7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7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7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l" t="t" r="r" b="b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7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l" t="t" r="r" b="b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7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l" t="t" r="r" b="b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7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l" t="t" r="r" b="b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7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l" t="t" r="r" b="b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7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7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7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7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7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7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l" t="t" r="r" b="b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7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7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7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l" t="t" r="r" b="b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7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7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7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7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7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7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7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l" t="t" r="r" b="b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7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l" t="t" r="r" b="b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7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7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l" t="t" r="r" b="b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7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7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l" t="t" r="r" b="b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7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7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l" t="t" r="r" b="b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7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7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7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l" t="t" r="r" b="b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7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l" t="t" r="r" b="b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7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7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l" t="t" r="r" b="b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7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7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7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7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l" t="t" r="r" b="b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7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l" t="t" r="r" b="b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7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l" t="t" r="r" b="b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7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l" t="t" r="r" b="b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7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7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7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7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l" t="t" r="r" b="b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7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l" t="t" r="r" b="b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7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l" t="t" r="r" b="b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7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l" t="t" r="r" b="b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7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l" t="t" r="r" b="b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7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l" t="t" r="r" b="b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8" name="Google Shape;438;p7"/>
          <p:cNvSpPr/>
          <p:nvPr/>
        </p:nvSpPr>
        <p:spPr>
          <a:xfrm>
            <a:off x="0" y="3579000"/>
            <a:ext cx="9144000" cy="1293056"/>
          </a:xfrm>
          <a:custGeom>
            <a:avLst/>
            <a:gdLst/>
            <a:ahLst/>
            <a:cxnLst/>
            <a:rect l="l" t="t" r="r" b="b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7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40" name="Google Shape;440;p7"/>
          <p:cNvSpPr txBox="1">
            <a:spLocks noGrp="1"/>
          </p:cNvSpPr>
          <p:nvPr>
            <p:ph type="body" idx="1"/>
          </p:nvPr>
        </p:nvSpPr>
        <p:spPr>
          <a:xfrm>
            <a:off x="739675" y="1218009"/>
            <a:ext cx="3730800" cy="285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▫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41" name="Google Shape;441;p7"/>
          <p:cNvSpPr txBox="1">
            <a:spLocks noGrp="1"/>
          </p:cNvSpPr>
          <p:nvPr>
            <p:ph type="body" idx="2"/>
          </p:nvPr>
        </p:nvSpPr>
        <p:spPr>
          <a:xfrm>
            <a:off x="4694997" y="1218009"/>
            <a:ext cx="3730800" cy="285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▫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42" name="Google Shape;442;p7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12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46557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0"/>
            <a:ext cx="9144000" cy="5143488"/>
          </a:xfrm>
          <a:custGeom>
            <a:avLst/>
            <a:gdLst/>
            <a:ahLst/>
            <a:cxnLst/>
            <a:rect l="l" t="t" r="r" b="b"/>
            <a:pathLst>
              <a:path w="285750" h="160734" extrusionOk="0">
                <a:moveTo>
                  <a:pt x="17190" y="8595"/>
                </a:moveTo>
                <a:lnTo>
                  <a:pt x="17190" y="16799"/>
                </a:lnTo>
                <a:lnTo>
                  <a:pt x="8762" y="16799"/>
                </a:lnTo>
                <a:lnTo>
                  <a:pt x="8762" y="8595"/>
                </a:lnTo>
                <a:close/>
                <a:moveTo>
                  <a:pt x="25840" y="8595"/>
                </a:moveTo>
                <a:lnTo>
                  <a:pt x="25840" y="16799"/>
                </a:lnTo>
                <a:lnTo>
                  <a:pt x="17413" y="16799"/>
                </a:lnTo>
                <a:lnTo>
                  <a:pt x="17413" y="8595"/>
                </a:lnTo>
                <a:close/>
                <a:moveTo>
                  <a:pt x="34547" y="8595"/>
                </a:moveTo>
                <a:lnTo>
                  <a:pt x="34547" y="16799"/>
                </a:lnTo>
                <a:lnTo>
                  <a:pt x="26064" y="16799"/>
                </a:lnTo>
                <a:lnTo>
                  <a:pt x="26064" y="8595"/>
                </a:lnTo>
                <a:close/>
                <a:moveTo>
                  <a:pt x="43197" y="8595"/>
                </a:moveTo>
                <a:lnTo>
                  <a:pt x="43197" y="16799"/>
                </a:lnTo>
                <a:lnTo>
                  <a:pt x="34770" y="16799"/>
                </a:lnTo>
                <a:lnTo>
                  <a:pt x="34770" y="8595"/>
                </a:lnTo>
                <a:close/>
                <a:moveTo>
                  <a:pt x="51848" y="8595"/>
                </a:moveTo>
                <a:lnTo>
                  <a:pt x="51848" y="16799"/>
                </a:lnTo>
                <a:lnTo>
                  <a:pt x="43421" y="16799"/>
                </a:lnTo>
                <a:lnTo>
                  <a:pt x="43421" y="8595"/>
                </a:lnTo>
                <a:close/>
                <a:moveTo>
                  <a:pt x="60499" y="8595"/>
                </a:moveTo>
                <a:lnTo>
                  <a:pt x="60499" y="16799"/>
                </a:lnTo>
                <a:lnTo>
                  <a:pt x="52071" y="16799"/>
                </a:lnTo>
                <a:lnTo>
                  <a:pt x="52071" y="8595"/>
                </a:lnTo>
                <a:close/>
                <a:moveTo>
                  <a:pt x="69149" y="8595"/>
                </a:moveTo>
                <a:lnTo>
                  <a:pt x="69149" y="16799"/>
                </a:lnTo>
                <a:lnTo>
                  <a:pt x="60722" y="16799"/>
                </a:lnTo>
                <a:lnTo>
                  <a:pt x="60722" y="8595"/>
                </a:lnTo>
                <a:close/>
                <a:moveTo>
                  <a:pt x="77800" y="8595"/>
                </a:moveTo>
                <a:lnTo>
                  <a:pt x="77800" y="16799"/>
                </a:lnTo>
                <a:lnTo>
                  <a:pt x="69373" y="16799"/>
                </a:lnTo>
                <a:lnTo>
                  <a:pt x="69373" y="8595"/>
                </a:lnTo>
                <a:close/>
                <a:moveTo>
                  <a:pt x="86506" y="8595"/>
                </a:moveTo>
                <a:lnTo>
                  <a:pt x="86506" y="16799"/>
                </a:lnTo>
                <a:lnTo>
                  <a:pt x="78023" y="16799"/>
                </a:lnTo>
                <a:lnTo>
                  <a:pt x="78023" y="8595"/>
                </a:lnTo>
                <a:close/>
                <a:moveTo>
                  <a:pt x="95157" y="8595"/>
                </a:moveTo>
                <a:lnTo>
                  <a:pt x="95157" y="16799"/>
                </a:lnTo>
                <a:lnTo>
                  <a:pt x="86730" y="16799"/>
                </a:lnTo>
                <a:lnTo>
                  <a:pt x="86730" y="8595"/>
                </a:lnTo>
                <a:close/>
                <a:moveTo>
                  <a:pt x="103808" y="8595"/>
                </a:moveTo>
                <a:lnTo>
                  <a:pt x="103808" y="16799"/>
                </a:lnTo>
                <a:lnTo>
                  <a:pt x="95380" y="16799"/>
                </a:lnTo>
                <a:lnTo>
                  <a:pt x="95380" y="8595"/>
                </a:lnTo>
                <a:close/>
                <a:moveTo>
                  <a:pt x="112458" y="8595"/>
                </a:moveTo>
                <a:lnTo>
                  <a:pt x="112458" y="16799"/>
                </a:lnTo>
                <a:lnTo>
                  <a:pt x="104031" y="16799"/>
                </a:lnTo>
                <a:lnTo>
                  <a:pt x="104031" y="8595"/>
                </a:lnTo>
                <a:close/>
                <a:moveTo>
                  <a:pt x="121109" y="8595"/>
                </a:moveTo>
                <a:lnTo>
                  <a:pt x="121109" y="16799"/>
                </a:lnTo>
                <a:lnTo>
                  <a:pt x="112681" y="16799"/>
                </a:lnTo>
                <a:lnTo>
                  <a:pt x="112681" y="8595"/>
                </a:lnTo>
                <a:close/>
                <a:moveTo>
                  <a:pt x="129760" y="8595"/>
                </a:moveTo>
                <a:lnTo>
                  <a:pt x="129760" y="16799"/>
                </a:lnTo>
                <a:lnTo>
                  <a:pt x="121332" y="16799"/>
                </a:lnTo>
                <a:lnTo>
                  <a:pt x="121332" y="8595"/>
                </a:lnTo>
                <a:close/>
                <a:moveTo>
                  <a:pt x="138410" y="8595"/>
                </a:moveTo>
                <a:lnTo>
                  <a:pt x="138410" y="16799"/>
                </a:lnTo>
                <a:lnTo>
                  <a:pt x="129983" y="16799"/>
                </a:lnTo>
                <a:lnTo>
                  <a:pt x="129983" y="8595"/>
                </a:lnTo>
                <a:close/>
                <a:moveTo>
                  <a:pt x="147117" y="8595"/>
                </a:moveTo>
                <a:lnTo>
                  <a:pt x="147117" y="16799"/>
                </a:lnTo>
                <a:lnTo>
                  <a:pt x="138633" y="16799"/>
                </a:lnTo>
                <a:lnTo>
                  <a:pt x="138633" y="8595"/>
                </a:lnTo>
                <a:close/>
                <a:moveTo>
                  <a:pt x="155767" y="8595"/>
                </a:moveTo>
                <a:lnTo>
                  <a:pt x="155767" y="16799"/>
                </a:lnTo>
                <a:lnTo>
                  <a:pt x="147340" y="16799"/>
                </a:lnTo>
                <a:lnTo>
                  <a:pt x="147340" y="8595"/>
                </a:lnTo>
                <a:close/>
                <a:moveTo>
                  <a:pt x="164418" y="8595"/>
                </a:moveTo>
                <a:lnTo>
                  <a:pt x="164418" y="16799"/>
                </a:lnTo>
                <a:lnTo>
                  <a:pt x="155990" y="16799"/>
                </a:lnTo>
                <a:lnTo>
                  <a:pt x="155990" y="8595"/>
                </a:lnTo>
                <a:close/>
                <a:moveTo>
                  <a:pt x="173069" y="8595"/>
                </a:moveTo>
                <a:lnTo>
                  <a:pt x="173069" y="16799"/>
                </a:lnTo>
                <a:lnTo>
                  <a:pt x="164641" y="16799"/>
                </a:lnTo>
                <a:lnTo>
                  <a:pt x="164641" y="8595"/>
                </a:lnTo>
                <a:close/>
                <a:moveTo>
                  <a:pt x="181719" y="8595"/>
                </a:moveTo>
                <a:lnTo>
                  <a:pt x="181719" y="16799"/>
                </a:lnTo>
                <a:lnTo>
                  <a:pt x="173292" y="16799"/>
                </a:lnTo>
                <a:lnTo>
                  <a:pt x="173292" y="8595"/>
                </a:lnTo>
                <a:close/>
                <a:moveTo>
                  <a:pt x="190370" y="8595"/>
                </a:moveTo>
                <a:lnTo>
                  <a:pt x="190370" y="16799"/>
                </a:lnTo>
                <a:lnTo>
                  <a:pt x="181942" y="16799"/>
                </a:lnTo>
                <a:lnTo>
                  <a:pt x="181942" y="8595"/>
                </a:lnTo>
                <a:close/>
                <a:moveTo>
                  <a:pt x="199020" y="8595"/>
                </a:moveTo>
                <a:lnTo>
                  <a:pt x="199020" y="16799"/>
                </a:lnTo>
                <a:lnTo>
                  <a:pt x="190593" y="16799"/>
                </a:lnTo>
                <a:lnTo>
                  <a:pt x="190593" y="8595"/>
                </a:lnTo>
                <a:close/>
                <a:moveTo>
                  <a:pt x="207727" y="8595"/>
                </a:moveTo>
                <a:lnTo>
                  <a:pt x="207727" y="16799"/>
                </a:lnTo>
                <a:lnTo>
                  <a:pt x="199244" y="16799"/>
                </a:lnTo>
                <a:lnTo>
                  <a:pt x="199244" y="8595"/>
                </a:lnTo>
                <a:close/>
                <a:moveTo>
                  <a:pt x="216377" y="8595"/>
                </a:moveTo>
                <a:lnTo>
                  <a:pt x="216377" y="16799"/>
                </a:lnTo>
                <a:lnTo>
                  <a:pt x="207950" y="16799"/>
                </a:lnTo>
                <a:lnTo>
                  <a:pt x="207950" y="8595"/>
                </a:lnTo>
                <a:close/>
                <a:moveTo>
                  <a:pt x="225028" y="8595"/>
                </a:moveTo>
                <a:lnTo>
                  <a:pt x="225028" y="16799"/>
                </a:lnTo>
                <a:lnTo>
                  <a:pt x="216601" y="16799"/>
                </a:lnTo>
                <a:lnTo>
                  <a:pt x="216601" y="8595"/>
                </a:lnTo>
                <a:close/>
                <a:moveTo>
                  <a:pt x="233679" y="8595"/>
                </a:moveTo>
                <a:lnTo>
                  <a:pt x="233679" y="16799"/>
                </a:lnTo>
                <a:lnTo>
                  <a:pt x="225251" y="16799"/>
                </a:lnTo>
                <a:lnTo>
                  <a:pt x="225251" y="8595"/>
                </a:lnTo>
                <a:close/>
                <a:moveTo>
                  <a:pt x="242329" y="8595"/>
                </a:moveTo>
                <a:lnTo>
                  <a:pt x="242329" y="16799"/>
                </a:lnTo>
                <a:lnTo>
                  <a:pt x="233902" y="16799"/>
                </a:lnTo>
                <a:lnTo>
                  <a:pt x="233902" y="8595"/>
                </a:lnTo>
                <a:close/>
                <a:moveTo>
                  <a:pt x="250980" y="8595"/>
                </a:moveTo>
                <a:lnTo>
                  <a:pt x="250980" y="16799"/>
                </a:lnTo>
                <a:lnTo>
                  <a:pt x="242553" y="16799"/>
                </a:lnTo>
                <a:lnTo>
                  <a:pt x="242553" y="8595"/>
                </a:lnTo>
                <a:close/>
                <a:moveTo>
                  <a:pt x="259686" y="8595"/>
                </a:moveTo>
                <a:lnTo>
                  <a:pt x="259686" y="16799"/>
                </a:lnTo>
                <a:lnTo>
                  <a:pt x="251203" y="16799"/>
                </a:lnTo>
                <a:lnTo>
                  <a:pt x="251203" y="8595"/>
                </a:lnTo>
                <a:close/>
                <a:moveTo>
                  <a:pt x="268337" y="8595"/>
                </a:moveTo>
                <a:lnTo>
                  <a:pt x="268337" y="16799"/>
                </a:lnTo>
                <a:lnTo>
                  <a:pt x="259910" y="16799"/>
                </a:lnTo>
                <a:lnTo>
                  <a:pt x="259910" y="8595"/>
                </a:lnTo>
                <a:close/>
                <a:moveTo>
                  <a:pt x="276988" y="8595"/>
                </a:moveTo>
                <a:lnTo>
                  <a:pt x="276988" y="16799"/>
                </a:lnTo>
                <a:lnTo>
                  <a:pt x="268560" y="16799"/>
                </a:lnTo>
                <a:lnTo>
                  <a:pt x="268560" y="8595"/>
                </a:lnTo>
                <a:close/>
                <a:moveTo>
                  <a:pt x="17190" y="17022"/>
                </a:moveTo>
                <a:lnTo>
                  <a:pt x="17190" y="25282"/>
                </a:lnTo>
                <a:lnTo>
                  <a:pt x="8762" y="25282"/>
                </a:lnTo>
                <a:lnTo>
                  <a:pt x="8762" y="17022"/>
                </a:lnTo>
                <a:close/>
                <a:moveTo>
                  <a:pt x="25840" y="17022"/>
                </a:moveTo>
                <a:lnTo>
                  <a:pt x="25840" y="25282"/>
                </a:lnTo>
                <a:lnTo>
                  <a:pt x="17413" y="25282"/>
                </a:lnTo>
                <a:lnTo>
                  <a:pt x="17413" y="17022"/>
                </a:lnTo>
                <a:close/>
                <a:moveTo>
                  <a:pt x="34547" y="17022"/>
                </a:moveTo>
                <a:lnTo>
                  <a:pt x="34547" y="25282"/>
                </a:lnTo>
                <a:lnTo>
                  <a:pt x="26064" y="25282"/>
                </a:lnTo>
                <a:lnTo>
                  <a:pt x="26064" y="17022"/>
                </a:lnTo>
                <a:close/>
                <a:moveTo>
                  <a:pt x="43197" y="17022"/>
                </a:moveTo>
                <a:lnTo>
                  <a:pt x="43197" y="25282"/>
                </a:lnTo>
                <a:lnTo>
                  <a:pt x="34770" y="25282"/>
                </a:lnTo>
                <a:lnTo>
                  <a:pt x="34770" y="17022"/>
                </a:lnTo>
                <a:close/>
                <a:moveTo>
                  <a:pt x="51848" y="17022"/>
                </a:moveTo>
                <a:lnTo>
                  <a:pt x="51848" y="25282"/>
                </a:lnTo>
                <a:lnTo>
                  <a:pt x="43421" y="25282"/>
                </a:lnTo>
                <a:lnTo>
                  <a:pt x="43421" y="17022"/>
                </a:lnTo>
                <a:close/>
                <a:moveTo>
                  <a:pt x="60499" y="17022"/>
                </a:moveTo>
                <a:lnTo>
                  <a:pt x="60499" y="25282"/>
                </a:lnTo>
                <a:lnTo>
                  <a:pt x="52071" y="25282"/>
                </a:lnTo>
                <a:lnTo>
                  <a:pt x="52071" y="17022"/>
                </a:lnTo>
                <a:close/>
                <a:moveTo>
                  <a:pt x="69149" y="17022"/>
                </a:moveTo>
                <a:lnTo>
                  <a:pt x="69149" y="25282"/>
                </a:lnTo>
                <a:lnTo>
                  <a:pt x="60722" y="25282"/>
                </a:lnTo>
                <a:lnTo>
                  <a:pt x="60722" y="17022"/>
                </a:lnTo>
                <a:close/>
                <a:moveTo>
                  <a:pt x="77800" y="17022"/>
                </a:moveTo>
                <a:lnTo>
                  <a:pt x="77800" y="25282"/>
                </a:lnTo>
                <a:lnTo>
                  <a:pt x="69373" y="25282"/>
                </a:lnTo>
                <a:lnTo>
                  <a:pt x="69373" y="17022"/>
                </a:lnTo>
                <a:close/>
                <a:moveTo>
                  <a:pt x="86506" y="17022"/>
                </a:moveTo>
                <a:lnTo>
                  <a:pt x="86506" y="25282"/>
                </a:lnTo>
                <a:lnTo>
                  <a:pt x="78023" y="25282"/>
                </a:lnTo>
                <a:lnTo>
                  <a:pt x="78023" y="17022"/>
                </a:lnTo>
                <a:close/>
                <a:moveTo>
                  <a:pt x="95157" y="17022"/>
                </a:moveTo>
                <a:lnTo>
                  <a:pt x="95157" y="25282"/>
                </a:lnTo>
                <a:lnTo>
                  <a:pt x="86730" y="25282"/>
                </a:lnTo>
                <a:lnTo>
                  <a:pt x="86730" y="17022"/>
                </a:lnTo>
                <a:close/>
                <a:moveTo>
                  <a:pt x="103808" y="17022"/>
                </a:moveTo>
                <a:lnTo>
                  <a:pt x="103808" y="25282"/>
                </a:lnTo>
                <a:lnTo>
                  <a:pt x="95380" y="25282"/>
                </a:lnTo>
                <a:lnTo>
                  <a:pt x="95380" y="17022"/>
                </a:lnTo>
                <a:close/>
                <a:moveTo>
                  <a:pt x="112458" y="17022"/>
                </a:moveTo>
                <a:lnTo>
                  <a:pt x="112458" y="25282"/>
                </a:lnTo>
                <a:lnTo>
                  <a:pt x="104031" y="25282"/>
                </a:lnTo>
                <a:lnTo>
                  <a:pt x="104031" y="17022"/>
                </a:lnTo>
                <a:close/>
                <a:moveTo>
                  <a:pt x="121109" y="17022"/>
                </a:moveTo>
                <a:lnTo>
                  <a:pt x="121109" y="25282"/>
                </a:lnTo>
                <a:lnTo>
                  <a:pt x="112681" y="25282"/>
                </a:lnTo>
                <a:lnTo>
                  <a:pt x="112681" y="17022"/>
                </a:lnTo>
                <a:close/>
                <a:moveTo>
                  <a:pt x="129760" y="17022"/>
                </a:moveTo>
                <a:lnTo>
                  <a:pt x="129760" y="25282"/>
                </a:lnTo>
                <a:lnTo>
                  <a:pt x="121332" y="25282"/>
                </a:lnTo>
                <a:lnTo>
                  <a:pt x="121332" y="17022"/>
                </a:lnTo>
                <a:close/>
                <a:moveTo>
                  <a:pt x="138410" y="17022"/>
                </a:moveTo>
                <a:lnTo>
                  <a:pt x="138410" y="25282"/>
                </a:lnTo>
                <a:lnTo>
                  <a:pt x="129983" y="25282"/>
                </a:lnTo>
                <a:lnTo>
                  <a:pt x="129983" y="17022"/>
                </a:lnTo>
                <a:close/>
                <a:moveTo>
                  <a:pt x="147117" y="17022"/>
                </a:moveTo>
                <a:lnTo>
                  <a:pt x="147117" y="25282"/>
                </a:lnTo>
                <a:lnTo>
                  <a:pt x="138633" y="25282"/>
                </a:lnTo>
                <a:lnTo>
                  <a:pt x="138633" y="17022"/>
                </a:lnTo>
                <a:close/>
                <a:moveTo>
                  <a:pt x="155767" y="17022"/>
                </a:moveTo>
                <a:lnTo>
                  <a:pt x="155767" y="25282"/>
                </a:lnTo>
                <a:lnTo>
                  <a:pt x="147340" y="25282"/>
                </a:lnTo>
                <a:lnTo>
                  <a:pt x="147340" y="17022"/>
                </a:lnTo>
                <a:close/>
                <a:moveTo>
                  <a:pt x="164418" y="17022"/>
                </a:moveTo>
                <a:lnTo>
                  <a:pt x="164418" y="25282"/>
                </a:lnTo>
                <a:lnTo>
                  <a:pt x="155990" y="25282"/>
                </a:lnTo>
                <a:lnTo>
                  <a:pt x="155990" y="17022"/>
                </a:lnTo>
                <a:close/>
                <a:moveTo>
                  <a:pt x="173069" y="17022"/>
                </a:moveTo>
                <a:lnTo>
                  <a:pt x="173069" y="25282"/>
                </a:lnTo>
                <a:lnTo>
                  <a:pt x="164641" y="25282"/>
                </a:lnTo>
                <a:lnTo>
                  <a:pt x="164641" y="17022"/>
                </a:lnTo>
                <a:close/>
                <a:moveTo>
                  <a:pt x="181719" y="17022"/>
                </a:moveTo>
                <a:lnTo>
                  <a:pt x="181719" y="25282"/>
                </a:lnTo>
                <a:lnTo>
                  <a:pt x="173292" y="25282"/>
                </a:lnTo>
                <a:lnTo>
                  <a:pt x="173292" y="17022"/>
                </a:lnTo>
                <a:close/>
                <a:moveTo>
                  <a:pt x="190370" y="17022"/>
                </a:moveTo>
                <a:lnTo>
                  <a:pt x="190370" y="25282"/>
                </a:lnTo>
                <a:lnTo>
                  <a:pt x="181942" y="25282"/>
                </a:lnTo>
                <a:lnTo>
                  <a:pt x="181942" y="17022"/>
                </a:lnTo>
                <a:close/>
                <a:moveTo>
                  <a:pt x="199020" y="17022"/>
                </a:moveTo>
                <a:lnTo>
                  <a:pt x="199020" y="25282"/>
                </a:lnTo>
                <a:lnTo>
                  <a:pt x="190593" y="25282"/>
                </a:lnTo>
                <a:lnTo>
                  <a:pt x="190593" y="17022"/>
                </a:lnTo>
                <a:close/>
                <a:moveTo>
                  <a:pt x="207727" y="17022"/>
                </a:moveTo>
                <a:lnTo>
                  <a:pt x="207727" y="25282"/>
                </a:lnTo>
                <a:lnTo>
                  <a:pt x="199244" y="25282"/>
                </a:lnTo>
                <a:lnTo>
                  <a:pt x="199244" y="17022"/>
                </a:lnTo>
                <a:close/>
                <a:moveTo>
                  <a:pt x="216377" y="17022"/>
                </a:moveTo>
                <a:lnTo>
                  <a:pt x="216377" y="25282"/>
                </a:lnTo>
                <a:lnTo>
                  <a:pt x="207950" y="25282"/>
                </a:lnTo>
                <a:lnTo>
                  <a:pt x="207950" y="17022"/>
                </a:lnTo>
                <a:close/>
                <a:moveTo>
                  <a:pt x="225028" y="17022"/>
                </a:moveTo>
                <a:lnTo>
                  <a:pt x="225028" y="25282"/>
                </a:lnTo>
                <a:lnTo>
                  <a:pt x="216601" y="25282"/>
                </a:lnTo>
                <a:lnTo>
                  <a:pt x="216601" y="17022"/>
                </a:lnTo>
                <a:close/>
                <a:moveTo>
                  <a:pt x="233679" y="17022"/>
                </a:moveTo>
                <a:lnTo>
                  <a:pt x="233679" y="25282"/>
                </a:lnTo>
                <a:lnTo>
                  <a:pt x="225251" y="25282"/>
                </a:lnTo>
                <a:lnTo>
                  <a:pt x="225251" y="17022"/>
                </a:lnTo>
                <a:close/>
                <a:moveTo>
                  <a:pt x="242329" y="17022"/>
                </a:moveTo>
                <a:lnTo>
                  <a:pt x="242329" y="25282"/>
                </a:lnTo>
                <a:lnTo>
                  <a:pt x="233902" y="25282"/>
                </a:lnTo>
                <a:lnTo>
                  <a:pt x="233902" y="17022"/>
                </a:lnTo>
                <a:close/>
                <a:moveTo>
                  <a:pt x="250980" y="17022"/>
                </a:moveTo>
                <a:lnTo>
                  <a:pt x="250980" y="25282"/>
                </a:lnTo>
                <a:lnTo>
                  <a:pt x="242553" y="25282"/>
                </a:lnTo>
                <a:lnTo>
                  <a:pt x="242553" y="17022"/>
                </a:lnTo>
                <a:close/>
                <a:moveTo>
                  <a:pt x="259686" y="17022"/>
                </a:moveTo>
                <a:lnTo>
                  <a:pt x="259686" y="25282"/>
                </a:lnTo>
                <a:lnTo>
                  <a:pt x="251203" y="25282"/>
                </a:lnTo>
                <a:lnTo>
                  <a:pt x="251203" y="17022"/>
                </a:lnTo>
                <a:close/>
                <a:moveTo>
                  <a:pt x="268337" y="17022"/>
                </a:moveTo>
                <a:lnTo>
                  <a:pt x="268337" y="25282"/>
                </a:lnTo>
                <a:lnTo>
                  <a:pt x="259910" y="25282"/>
                </a:lnTo>
                <a:lnTo>
                  <a:pt x="259910" y="17022"/>
                </a:lnTo>
                <a:close/>
                <a:moveTo>
                  <a:pt x="276988" y="17022"/>
                </a:moveTo>
                <a:lnTo>
                  <a:pt x="276988" y="25282"/>
                </a:lnTo>
                <a:lnTo>
                  <a:pt x="268560" y="25282"/>
                </a:lnTo>
                <a:lnTo>
                  <a:pt x="268560" y="17022"/>
                </a:lnTo>
                <a:close/>
                <a:moveTo>
                  <a:pt x="17190" y="25505"/>
                </a:moveTo>
                <a:lnTo>
                  <a:pt x="17190" y="33709"/>
                </a:lnTo>
                <a:lnTo>
                  <a:pt x="8762" y="33709"/>
                </a:lnTo>
                <a:lnTo>
                  <a:pt x="8762" y="25505"/>
                </a:lnTo>
                <a:close/>
                <a:moveTo>
                  <a:pt x="25840" y="25505"/>
                </a:moveTo>
                <a:lnTo>
                  <a:pt x="25840" y="33709"/>
                </a:lnTo>
                <a:lnTo>
                  <a:pt x="17413" y="33709"/>
                </a:lnTo>
                <a:lnTo>
                  <a:pt x="17413" y="25505"/>
                </a:lnTo>
                <a:close/>
                <a:moveTo>
                  <a:pt x="34547" y="25505"/>
                </a:moveTo>
                <a:lnTo>
                  <a:pt x="34547" y="33709"/>
                </a:lnTo>
                <a:lnTo>
                  <a:pt x="26064" y="33709"/>
                </a:lnTo>
                <a:lnTo>
                  <a:pt x="26064" y="25505"/>
                </a:lnTo>
                <a:close/>
                <a:moveTo>
                  <a:pt x="43197" y="25505"/>
                </a:moveTo>
                <a:lnTo>
                  <a:pt x="43197" y="33709"/>
                </a:lnTo>
                <a:lnTo>
                  <a:pt x="34770" y="33709"/>
                </a:lnTo>
                <a:lnTo>
                  <a:pt x="34770" y="25505"/>
                </a:lnTo>
                <a:close/>
                <a:moveTo>
                  <a:pt x="51848" y="25505"/>
                </a:moveTo>
                <a:lnTo>
                  <a:pt x="51848" y="33709"/>
                </a:lnTo>
                <a:lnTo>
                  <a:pt x="43421" y="33709"/>
                </a:lnTo>
                <a:lnTo>
                  <a:pt x="43421" y="25505"/>
                </a:lnTo>
                <a:close/>
                <a:moveTo>
                  <a:pt x="60499" y="25505"/>
                </a:moveTo>
                <a:lnTo>
                  <a:pt x="60499" y="33709"/>
                </a:lnTo>
                <a:lnTo>
                  <a:pt x="52071" y="33709"/>
                </a:lnTo>
                <a:lnTo>
                  <a:pt x="52071" y="25505"/>
                </a:lnTo>
                <a:close/>
                <a:moveTo>
                  <a:pt x="69149" y="25505"/>
                </a:moveTo>
                <a:lnTo>
                  <a:pt x="69149" y="33709"/>
                </a:lnTo>
                <a:lnTo>
                  <a:pt x="60722" y="33709"/>
                </a:lnTo>
                <a:lnTo>
                  <a:pt x="60722" y="25505"/>
                </a:lnTo>
                <a:close/>
                <a:moveTo>
                  <a:pt x="77800" y="25505"/>
                </a:moveTo>
                <a:lnTo>
                  <a:pt x="77800" y="33709"/>
                </a:lnTo>
                <a:lnTo>
                  <a:pt x="69373" y="33709"/>
                </a:lnTo>
                <a:lnTo>
                  <a:pt x="69373" y="25505"/>
                </a:lnTo>
                <a:close/>
                <a:moveTo>
                  <a:pt x="86506" y="25505"/>
                </a:moveTo>
                <a:lnTo>
                  <a:pt x="86506" y="33709"/>
                </a:lnTo>
                <a:lnTo>
                  <a:pt x="78023" y="33709"/>
                </a:lnTo>
                <a:lnTo>
                  <a:pt x="78023" y="25505"/>
                </a:lnTo>
                <a:close/>
                <a:moveTo>
                  <a:pt x="95157" y="25505"/>
                </a:moveTo>
                <a:lnTo>
                  <a:pt x="95157" y="33709"/>
                </a:lnTo>
                <a:lnTo>
                  <a:pt x="86730" y="33709"/>
                </a:lnTo>
                <a:lnTo>
                  <a:pt x="86730" y="25505"/>
                </a:lnTo>
                <a:close/>
                <a:moveTo>
                  <a:pt x="103808" y="25505"/>
                </a:moveTo>
                <a:lnTo>
                  <a:pt x="103808" y="33709"/>
                </a:lnTo>
                <a:lnTo>
                  <a:pt x="95380" y="33709"/>
                </a:lnTo>
                <a:lnTo>
                  <a:pt x="95380" y="25505"/>
                </a:lnTo>
                <a:close/>
                <a:moveTo>
                  <a:pt x="112458" y="25505"/>
                </a:moveTo>
                <a:lnTo>
                  <a:pt x="112458" y="33709"/>
                </a:lnTo>
                <a:lnTo>
                  <a:pt x="104031" y="33709"/>
                </a:lnTo>
                <a:lnTo>
                  <a:pt x="104031" y="25505"/>
                </a:lnTo>
                <a:close/>
                <a:moveTo>
                  <a:pt x="121109" y="25505"/>
                </a:moveTo>
                <a:lnTo>
                  <a:pt x="121109" y="33709"/>
                </a:lnTo>
                <a:lnTo>
                  <a:pt x="112681" y="33709"/>
                </a:lnTo>
                <a:lnTo>
                  <a:pt x="112681" y="25505"/>
                </a:lnTo>
                <a:close/>
                <a:moveTo>
                  <a:pt x="129760" y="25505"/>
                </a:moveTo>
                <a:lnTo>
                  <a:pt x="129760" y="33709"/>
                </a:lnTo>
                <a:lnTo>
                  <a:pt x="121332" y="33709"/>
                </a:lnTo>
                <a:lnTo>
                  <a:pt x="121332" y="25505"/>
                </a:lnTo>
                <a:close/>
                <a:moveTo>
                  <a:pt x="138410" y="25505"/>
                </a:moveTo>
                <a:lnTo>
                  <a:pt x="138410" y="33709"/>
                </a:lnTo>
                <a:lnTo>
                  <a:pt x="129983" y="33709"/>
                </a:lnTo>
                <a:lnTo>
                  <a:pt x="129983" y="25505"/>
                </a:lnTo>
                <a:close/>
                <a:moveTo>
                  <a:pt x="147117" y="25505"/>
                </a:moveTo>
                <a:lnTo>
                  <a:pt x="147117" y="33709"/>
                </a:lnTo>
                <a:lnTo>
                  <a:pt x="138633" y="33709"/>
                </a:lnTo>
                <a:lnTo>
                  <a:pt x="138633" y="25505"/>
                </a:lnTo>
                <a:close/>
                <a:moveTo>
                  <a:pt x="155767" y="25505"/>
                </a:moveTo>
                <a:lnTo>
                  <a:pt x="155767" y="33709"/>
                </a:lnTo>
                <a:lnTo>
                  <a:pt x="147340" y="33709"/>
                </a:lnTo>
                <a:lnTo>
                  <a:pt x="147340" y="25505"/>
                </a:lnTo>
                <a:close/>
                <a:moveTo>
                  <a:pt x="164418" y="25505"/>
                </a:moveTo>
                <a:lnTo>
                  <a:pt x="164418" y="33709"/>
                </a:lnTo>
                <a:lnTo>
                  <a:pt x="155990" y="33709"/>
                </a:lnTo>
                <a:lnTo>
                  <a:pt x="155990" y="25505"/>
                </a:lnTo>
                <a:close/>
                <a:moveTo>
                  <a:pt x="173069" y="25505"/>
                </a:moveTo>
                <a:lnTo>
                  <a:pt x="173069" y="33709"/>
                </a:lnTo>
                <a:lnTo>
                  <a:pt x="164641" y="33709"/>
                </a:lnTo>
                <a:lnTo>
                  <a:pt x="164641" y="25505"/>
                </a:lnTo>
                <a:close/>
                <a:moveTo>
                  <a:pt x="181719" y="25505"/>
                </a:moveTo>
                <a:lnTo>
                  <a:pt x="181719" y="33709"/>
                </a:lnTo>
                <a:lnTo>
                  <a:pt x="173292" y="33709"/>
                </a:lnTo>
                <a:lnTo>
                  <a:pt x="173292" y="25505"/>
                </a:lnTo>
                <a:close/>
                <a:moveTo>
                  <a:pt x="190370" y="25505"/>
                </a:moveTo>
                <a:lnTo>
                  <a:pt x="190370" y="33709"/>
                </a:lnTo>
                <a:lnTo>
                  <a:pt x="181942" y="33709"/>
                </a:lnTo>
                <a:lnTo>
                  <a:pt x="181942" y="25505"/>
                </a:lnTo>
                <a:close/>
                <a:moveTo>
                  <a:pt x="199020" y="25505"/>
                </a:moveTo>
                <a:lnTo>
                  <a:pt x="199020" y="33709"/>
                </a:lnTo>
                <a:lnTo>
                  <a:pt x="190593" y="33709"/>
                </a:lnTo>
                <a:lnTo>
                  <a:pt x="190593" y="25505"/>
                </a:lnTo>
                <a:close/>
                <a:moveTo>
                  <a:pt x="207727" y="25505"/>
                </a:moveTo>
                <a:lnTo>
                  <a:pt x="207727" y="33709"/>
                </a:lnTo>
                <a:lnTo>
                  <a:pt x="199244" y="33709"/>
                </a:lnTo>
                <a:lnTo>
                  <a:pt x="199244" y="25505"/>
                </a:lnTo>
                <a:close/>
                <a:moveTo>
                  <a:pt x="216377" y="25505"/>
                </a:moveTo>
                <a:lnTo>
                  <a:pt x="216377" y="33709"/>
                </a:lnTo>
                <a:lnTo>
                  <a:pt x="207950" y="33709"/>
                </a:lnTo>
                <a:lnTo>
                  <a:pt x="207950" y="25505"/>
                </a:lnTo>
                <a:close/>
                <a:moveTo>
                  <a:pt x="225028" y="25505"/>
                </a:moveTo>
                <a:lnTo>
                  <a:pt x="225028" y="33709"/>
                </a:lnTo>
                <a:lnTo>
                  <a:pt x="216601" y="33709"/>
                </a:lnTo>
                <a:lnTo>
                  <a:pt x="216601" y="25505"/>
                </a:lnTo>
                <a:close/>
                <a:moveTo>
                  <a:pt x="233679" y="25505"/>
                </a:moveTo>
                <a:lnTo>
                  <a:pt x="233679" y="33709"/>
                </a:lnTo>
                <a:lnTo>
                  <a:pt x="225251" y="33709"/>
                </a:lnTo>
                <a:lnTo>
                  <a:pt x="225251" y="25505"/>
                </a:lnTo>
                <a:close/>
                <a:moveTo>
                  <a:pt x="242329" y="25505"/>
                </a:moveTo>
                <a:lnTo>
                  <a:pt x="242329" y="33709"/>
                </a:lnTo>
                <a:lnTo>
                  <a:pt x="233902" y="33709"/>
                </a:lnTo>
                <a:lnTo>
                  <a:pt x="233902" y="25505"/>
                </a:lnTo>
                <a:close/>
                <a:moveTo>
                  <a:pt x="250980" y="25505"/>
                </a:moveTo>
                <a:lnTo>
                  <a:pt x="250980" y="33709"/>
                </a:lnTo>
                <a:lnTo>
                  <a:pt x="242553" y="33709"/>
                </a:lnTo>
                <a:lnTo>
                  <a:pt x="242553" y="25505"/>
                </a:lnTo>
                <a:close/>
                <a:moveTo>
                  <a:pt x="259686" y="25505"/>
                </a:moveTo>
                <a:lnTo>
                  <a:pt x="259686" y="33709"/>
                </a:lnTo>
                <a:lnTo>
                  <a:pt x="251203" y="33709"/>
                </a:lnTo>
                <a:lnTo>
                  <a:pt x="251203" y="25505"/>
                </a:lnTo>
                <a:close/>
                <a:moveTo>
                  <a:pt x="268337" y="25505"/>
                </a:moveTo>
                <a:lnTo>
                  <a:pt x="268337" y="33709"/>
                </a:lnTo>
                <a:lnTo>
                  <a:pt x="259910" y="33709"/>
                </a:lnTo>
                <a:lnTo>
                  <a:pt x="259910" y="25505"/>
                </a:lnTo>
                <a:close/>
                <a:moveTo>
                  <a:pt x="276988" y="25505"/>
                </a:moveTo>
                <a:lnTo>
                  <a:pt x="276988" y="33709"/>
                </a:lnTo>
                <a:lnTo>
                  <a:pt x="268560" y="33709"/>
                </a:lnTo>
                <a:lnTo>
                  <a:pt x="268560" y="25505"/>
                </a:lnTo>
                <a:close/>
                <a:moveTo>
                  <a:pt x="17190" y="33933"/>
                </a:moveTo>
                <a:lnTo>
                  <a:pt x="17190" y="42193"/>
                </a:lnTo>
                <a:lnTo>
                  <a:pt x="8762" y="42193"/>
                </a:lnTo>
                <a:lnTo>
                  <a:pt x="8762" y="33933"/>
                </a:lnTo>
                <a:close/>
                <a:moveTo>
                  <a:pt x="25840" y="33933"/>
                </a:moveTo>
                <a:lnTo>
                  <a:pt x="25840" y="42193"/>
                </a:lnTo>
                <a:lnTo>
                  <a:pt x="17413" y="42193"/>
                </a:lnTo>
                <a:lnTo>
                  <a:pt x="17413" y="33933"/>
                </a:lnTo>
                <a:close/>
                <a:moveTo>
                  <a:pt x="34547" y="33933"/>
                </a:moveTo>
                <a:lnTo>
                  <a:pt x="34547" y="42193"/>
                </a:lnTo>
                <a:lnTo>
                  <a:pt x="26064" y="42193"/>
                </a:lnTo>
                <a:lnTo>
                  <a:pt x="26064" y="33933"/>
                </a:lnTo>
                <a:close/>
                <a:moveTo>
                  <a:pt x="43197" y="33933"/>
                </a:moveTo>
                <a:lnTo>
                  <a:pt x="43197" y="42193"/>
                </a:lnTo>
                <a:lnTo>
                  <a:pt x="34770" y="42193"/>
                </a:lnTo>
                <a:lnTo>
                  <a:pt x="34770" y="33933"/>
                </a:lnTo>
                <a:close/>
                <a:moveTo>
                  <a:pt x="51848" y="33933"/>
                </a:moveTo>
                <a:lnTo>
                  <a:pt x="51848" y="42193"/>
                </a:lnTo>
                <a:lnTo>
                  <a:pt x="43421" y="42193"/>
                </a:lnTo>
                <a:lnTo>
                  <a:pt x="43421" y="33933"/>
                </a:lnTo>
                <a:close/>
                <a:moveTo>
                  <a:pt x="60499" y="33933"/>
                </a:moveTo>
                <a:lnTo>
                  <a:pt x="60499" y="42193"/>
                </a:lnTo>
                <a:lnTo>
                  <a:pt x="52071" y="42193"/>
                </a:lnTo>
                <a:lnTo>
                  <a:pt x="52071" y="33933"/>
                </a:lnTo>
                <a:close/>
                <a:moveTo>
                  <a:pt x="69149" y="33933"/>
                </a:moveTo>
                <a:lnTo>
                  <a:pt x="69149" y="42193"/>
                </a:lnTo>
                <a:lnTo>
                  <a:pt x="60722" y="42193"/>
                </a:lnTo>
                <a:lnTo>
                  <a:pt x="60722" y="33933"/>
                </a:lnTo>
                <a:close/>
                <a:moveTo>
                  <a:pt x="77800" y="33933"/>
                </a:moveTo>
                <a:lnTo>
                  <a:pt x="77800" y="42193"/>
                </a:lnTo>
                <a:lnTo>
                  <a:pt x="69373" y="42193"/>
                </a:lnTo>
                <a:lnTo>
                  <a:pt x="69373" y="33933"/>
                </a:lnTo>
                <a:close/>
                <a:moveTo>
                  <a:pt x="86506" y="33933"/>
                </a:moveTo>
                <a:lnTo>
                  <a:pt x="86506" y="42193"/>
                </a:lnTo>
                <a:lnTo>
                  <a:pt x="78023" y="42193"/>
                </a:lnTo>
                <a:lnTo>
                  <a:pt x="78023" y="33933"/>
                </a:lnTo>
                <a:close/>
                <a:moveTo>
                  <a:pt x="95157" y="33933"/>
                </a:moveTo>
                <a:lnTo>
                  <a:pt x="95157" y="42193"/>
                </a:lnTo>
                <a:lnTo>
                  <a:pt x="86730" y="42193"/>
                </a:lnTo>
                <a:lnTo>
                  <a:pt x="86730" y="33933"/>
                </a:lnTo>
                <a:close/>
                <a:moveTo>
                  <a:pt x="103808" y="33933"/>
                </a:moveTo>
                <a:lnTo>
                  <a:pt x="103808" y="42193"/>
                </a:lnTo>
                <a:lnTo>
                  <a:pt x="95380" y="42193"/>
                </a:lnTo>
                <a:lnTo>
                  <a:pt x="95380" y="33933"/>
                </a:lnTo>
                <a:close/>
                <a:moveTo>
                  <a:pt x="112458" y="33933"/>
                </a:moveTo>
                <a:lnTo>
                  <a:pt x="112458" y="42193"/>
                </a:lnTo>
                <a:lnTo>
                  <a:pt x="104031" y="42193"/>
                </a:lnTo>
                <a:lnTo>
                  <a:pt x="104031" y="33933"/>
                </a:lnTo>
                <a:close/>
                <a:moveTo>
                  <a:pt x="121109" y="33933"/>
                </a:moveTo>
                <a:lnTo>
                  <a:pt x="121109" y="42193"/>
                </a:lnTo>
                <a:lnTo>
                  <a:pt x="112681" y="42193"/>
                </a:lnTo>
                <a:lnTo>
                  <a:pt x="112681" y="33933"/>
                </a:lnTo>
                <a:close/>
                <a:moveTo>
                  <a:pt x="129760" y="33933"/>
                </a:moveTo>
                <a:lnTo>
                  <a:pt x="129760" y="42193"/>
                </a:lnTo>
                <a:lnTo>
                  <a:pt x="121332" y="42193"/>
                </a:lnTo>
                <a:lnTo>
                  <a:pt x="121332" y="33933"/>
                </a:lnTo>
                <a:close/>
                <a:moveTo>
                  <a:pt x="138410" y="33933"/>
                </a:moveTo>
                <a:lnTo>
                  <a:pt x="138410" y="42193"/>
                </a:lnTo>
                <a:lnTo>
                  <a:pt x="129983" y="42193"/>
                </a:lnTo>
                <a:lnTo>
                  <a:pt x="129983" y="33933"/>
                </a:lnTo>
                <a:close/>
                <a:moveTo>
                  <a:pt x="147117" y="33933"/>
                </a:moveTo>
                <a:lnTo>
                  <a:pt x="147117" y="42193"/>
                </a:lnTo>
                <a:lnTo>
                  <a:pt x="138633" y="42193"/>
                </a:lnTo>
                <a:lnTo>
                  <a:pt x="138633" y="33933"/>
                </a:lnTo>
                <a:close/>
                <a:moveTo>
                  <a:pt x="155767" y="33933"/>
                </a:moveTo>
                <a:lnTo>
                  <a:pt x="155767" y="42193"/>
                </a:lnTo>
                <a:lnTo>
                  <a:pt x="147340" y="42193"/>
                </a:lnTo>
                <a:lnTo>
                  <a:pt x="147340" y="33933"/>
                </a:lnTo>
                <a:close/>
                <a:moveTo>
                  <a:pt x="164418" y="33933"/>
                </a:moveTo>
                <a:lnTo>
                  <a:pt x="164418" y="42193"/>
                </a:lnTo>
                <a:lnTo>
                  <a:pt x="155990" y="42193"/>
                </a:lnTo>
                <a:lnTo>
                  <a:pt x="155990" y="33933"/>
                </a:lnTo>
                <a:close/>
                <a:moveTo>
                  <a:pt x="173069" y="33933"/>
                </a:moveTo>
                <a:lnTo>
                  <a:pt x="173069" y="42193"/>
                </a:lnTo>
                <a:lnTo>
                  <a:pt x="164641" y="42193"/>
                </a:lnTo>
                <a:lnTo>
                  <a:pt x="164641" y="33933"/>
                </a:lnTo>
                <a:close/>
                <a:moveTo>
                  <a:pt x="181719" y="33933"/>
                </a:moveTo>
                <a:lnTo>
                  <a:pt x="181719" y="42193"/>
                </a:lnTo>
                <a:lnTo>
                  <a:pt x="173292" y="42193"/>
                </a:lnTo>
                <a:lnTo>
                  <a:pt x="173292" y="33933"/>
                </a:lnTo>
                <a:close/>
                <a:moveTo>
                  <a:pt x="190370" y="33933"/>
                </a:moveTo>
                <a:lnTo>
                  <a:pt x="190370" y="42193"/>
                </a:lnTo>
                <a:lnTo>
                  <a:pt x="181942" y="42193"/>
                </a:lnTo>
                <a:lnTo>
                  <a:pt x="181942" y="33933"/>
                </a:lnTo>
                <a:close/>
                <a:moveTo>
                  <a:pt x="199020" y="33933"/>
                </a:moveTo>
                <a:lnTo>
                  <a:pt x="199020" y="42193"/>
                </a:lnTo>
                <a:lnTo>
                  <a:pt x="190593" y="42193"/>
                </a:lnTo>
                <a:lnTo>
                  <a:pt x="190593" y="33933"/>
                </a:lnTo>
                <a:close/>
                <a:moveTo>
                  <a:pt x="207727" y="33933"/>
                </a:moveTo>
                <a:lnTo>
                  <a:pt x="207727" y="42193"/>
                </a:lnTo>
                <a:lnTo>
                  <a:pt x="199244" y="42193"/>
                </a:lnTo>
                <a:lnTo>
                  <a:pt x="199244" y="33933"/>
                </a:lnTo>
                <a:close/>
                <a:moveTo>
                  <a:pt x="216377" y="33933"/>
                </a:moveTo>
                <a:lnTo>
                  <a:pt x="216377" y="42193"/>
                </a:lnTo>
                <a:lnTo>
                  <a:pt x="207950" y="42193"/>
                </a:lnTo>
                <a:lnTo>
                  <a:pt x="207950" y="33933"/>
                </a:lnTo>
                <a:close/>
                <a:moveTo>
                  <a:pt x="225028" y="33933"/>
                </a:moveTo>
                <a:lnTo>
                  <a:pt x="225028" y="42193"/>
                </a:lnTo>
                <a:lnTo>
                  <a:pt x="216601" y="42193"/>
                </a:lnTo>
                <a:lnTo>
                  <a:pt x="216601" y="33933"/>
                </a:lnTo>
                <a:close/>
                <a:moveTo>
                  <a:pt x="233679" y="33933"/>
                </a:moveTo>
                <a:lnTo>
                  <a:pt x="233679" y="42193"/>
                </a:lnTo>
                <a:lnTo>
                  <a:pt x="225251" y="42193"/>
                </a:lnTo>
                <a:lnTo>
                  <a:pt x="225251" y="33933"/>
                </a:lnTo>
                <a:close/>
                <a:moveTo>
                  <a:pt x="242329" y="33933"/>
                </a:moveTo>
                <a:lnTo>
                  <a:pt x="242329" y="42193"/>
                </a:lnTo>
                <a:lnTo>
                  <a:pt x="233902" y="42193"/>
                </a:lnTo>
                <a:lnTo>
                  <a:pt x="233902" y="33933"/>
                </a:lnTo>
                <a:close/>
                <a:moveTo>
                  <a:pt x="250980" y="33933"/>
                </a:moveTo>
                <a:lnTo>
                  <a:pt x="250980" y="42193"/>
                </a:lnTo>
                <a:lnTo>
                  <a:pt x="242553" y="42193"/>
                </a:lnTo>
                <a:lnTo>
                  <a:pt x="242553" y="33933"/>
                </a:lnTo>
                <a:close/>
                <a:moveTo>
                  <a:pt x="259686" y="33933"/>
                </a:moveTo>
                <a:lnTo>
                  <a:pt x="259686" y="42193"/>
                </a:lnTo>
                <a:lnTo>
                  <a:pt x="251203" y="42193"/>
                </a:lnTo>
                <a:lnTo>
                  <a:pt x="251203" y="33933"/>
                </a:lnTo>
                <a:close/>
                <a:moveTo>
                  <a:pt x="268337" y="33933"/>
                </a:moveTo>
                <a:lnTo>
                  <a:pt x="268337" y="42193"/>
                </a:lnTo>
                <a:lnTo>
                  <a:pt x="259910" y="42193"/>
                </a:lnTo>
                <a:lnTo>
                  <a:pt x="259910" y="33933"/>
                </a:lnTo>
                <a:close/>
                <a:moveTo>
                  <a:pt x="276988" y="33933"/>
                </a:moveTo>
                <a:lnTo>
                  <a:pt x="276988" y="42193"/>
                </a:lnTo>
                <a:lnTo>
                  <a:pt x="268560" y="42193"/>
                </a:lnTo>
                <a:lnTo>
                  <a:pt x="268560" y="33933"/>
                </a:lnTo>
                <a:close/>
                <a:moveTo>
                  <a:pt x="17190" y="42416"/>
                </a:moveTo>
                <a:lnTo>
                  <a:pt x="17190" y="50620"/>
                </a:lnTo>
                <a:lnTo>
                  <a:pt x="8762" y="50620"/>
                </a:lnTo>
                <a:lnTo>
                  <a:pt x="8762" y="42416"/>
                </a:lnTo>
                <a:close/>
                <a:moveTo>
                  <a:pt x="25840" y="42416"/>
                </a:moveTo>
                <a:lnTo>
                  <a:pt x="25840" y="50620"/>
                </a:lnTo>
                <a:lnTo>
                  <a:pt x="17413" y="50620"/>
                </a:lnTo>
                <a:lnTo>
                  <a:pt x="17413" y="42416"/>
                </a:lnTo>
                <a:close/>
                <a:moveTo>
                  <a:pt x="34547" y="42416"/>
                </a:moveTo>
                <a:lnTo>
                  <a:pt x="34547" y="50620"/>
                </a:lnTo>
                <a:lnTo>
                  <a:pt x="26064" y="50620"/>
                </a:lnTo>
                <a:lnTo>
                  <a:pt x="26064" y="42416"/>
                </a:lnTo>
                <a:close/>
                <a:moveTo>
                  <a:pt x="43197" y="42416"/>
                </a:moveTo>
                <a:lnTo>
                  <a:pt x="43197" y="50620"/>
                </a:lnTo>
                <a:lnTo>
                  <a:pt x="34770" y="50620"/>
                </a:lnTo>
                <a:lnTo>
                  <a:pt x="34770" y="42416"/>
                </a:lnTo>
                <a:close/>
                <a:moveTo>
                  <a:pt x="51848" y="42416"/>
                </a:moveTo>
                <a:lnTo>
                  <a:pt x="51848" y="50620"/>
                </a:lnTo>
                <a:lnTo>
                  <a:pt x="43421" y="50620"/>
                </a:lnTo>
                <a:lnTo>
                  <a:pt x="43421" y="42416"/>
                </a:lnTo>
                <a:close/>
                <a:moveTo>
                  <a:pt x="60499" y="42416"/>
                </a:moveTo>
                <a:lnTo>
                  <a:pt x="60499" y="50620"/>
                </a:lnTo>
                <a:lnTo>
                  <a:pt x="52071" y="50620"/>
                </a:lnTo>
                <a:lnTo>
                  <a:pt x="52071" y="42416"/>
                </a:lnTo>
                <a:close/>
                <a:moveTo>
                  <a:pt x="69149" y="42416"/>
                </a:moveTo>
                <a:lnTo>
                  <a:pt x="69149" y="50620"/>
                </a:lnTo>
                <a:lnTo>
                  <a:pt x="60722" y="50620"/>
                </a:lnTo>
                <a:lnTo>
                  <a:pt x="60722" y="42416"/>
                </a:lnTo>
                <a:close/>
                <a:moveTo>
                  <a:pt x="77800" y="42416"/>
                </a:moveTo>
                <a:lnTo>
                  <a:pt x="77800" y="50620"/>
                </a:lnTo>
                <a:lnTo>
                  <a:pt x="69373" y="50620"/>
                </a:lnTo>
                <a:lnTo>
                  <a:pt x="69373" y="42416"/>
                </a:lnTo>
                <a:close/>
                <a:moveTo>
                  <a:pt x="86506" y="42416"/>
                </a:moveTo>
                <a:lnTo>
                  <a:pt x="86506" y="50620"/>
                </a:lnTo>
                <a:lnTo>
                  <a:pt x="78023" y="50620"/>
                </a:lnTo>
                <a:lnTo>
                  <a:pt x="78023" y="42416"/>
                </a:lnTo>
                <a:close/>
                <a:moveTo>
                  <a:pt x="95157" y="42416"/>
                </a:moveTo>
                <a:lnTo>
                  <a:pt x="95157" y="50620"/>
                </a:lnTo>
                <a:lnTo>
                  <a:pt x="86730" y="50620"/>
                </a:lnTo>
                <a:lnTo>
                  <a:pt x="86730" y="42416"/>
                </a:lnTo>
                <a:close/>
                <a:moveTo>
                  <a:pt x="103808" y="42416"/>
                </a:moveTo>
                <a:lnTo>
                  <a:pt x="103808" y="50620"/>
                </a:lnTo>
                <a:lnTo>
                  <a:pt x="95380" y="50620"/>
                </a:lnTo>
                <a:lnTo>
                  <a:pt x="95380" y="42416"/>
                </a:lnTo>
                <a:close/>
                <a:moveTo>
                  <a:pt x="112458" y="42416"/>
                </a:moveTo>
                <a:lnTo>
                  <a:pt x="112458" y="50620"/>
                </a:lnTo>
                <a:lnTo>
                  <a:pt x="104031" y="50620"/>
                </a:lnTo>
                <a:lnTo>
                  <a:pt x="104031" y="42416"/>
                </a:lnTo>
                <a:close/>
                <a:moveTo>
                  <a:pt x="121109" y="42416"/>
                </a:moveTo>
                <a:lnTo>
                  <a:pt x="121109" y="50620"/>
                </a:lnTo>
                <a:lnTo>
                  <a:pt x="112681" y="50620"/>
                </a:lnTo>
                <a:lnTo>
                  <a:pt x="112681" y="42416"/>
                </a:lnTo>
                <a:close/>
                <a:moveTo>
                  <a:pt x="129760" y="42416"/>
                </a:moveTo>
                <a:lnTo>
                  <a:pt x="129760" y="50620"/>
                </a:lnTo>
                <a:lnTo>
                  <a:pt x="121332" y="50620"/>
                </a:lnTo>
                <a:lnTo>
                  <a:pt x="121332" y="42416"/>
                </a:lnTo>
                <a:close/>
                <a:moveTo>
                  <a:pt x="138410" y="42416"/>
                </a:moveTo>
                <a:lnTo>
                  <a:pt x="138410" y="50620"/>
                </a:lnTo>
                <a:lnTo>
                  <a:pt x="129983" y="50620"/>
                </a:lnTo>
                <a:lnTo>
                  <a:pt x="129983" y="42416"/>
                </a:lnTo>
                <a:close/>
                <a:moveTo>
                  <a:pt x="147117" y="42416"/>
                </a:moveTo>
                <a:lnTo>
                  <a:pt x="147117" y="50620"/>
                </a:lnTo>
                <a:lnTo>
                  <a:pt x="138633" y="50620"/>
                </a:lnTo>
                <a:lnTo>
                  <a:pt x="138633" y="42416"/>
                </a:lnTo>
                <a:close/>
                <a:moveTo>
                  <a:pt x="155767" y="42416"/>
                </a:moveTo>
                <a:lnTo>
                  <a:pt x="155767" y="50620"/>
                </a:lnTo>
                <a:lnTo>
                  <a:pt x="147340" y="50620"/>
                </a:lnTo>
                <a:lnTo>
                  <a:pt x="147340" y="42416"/>
                </a:lnTo>
                <a:close/>
                <a:moveTo>
                  <a:pt x="164418" y="42416"/>
                </a:moveTo>
                <a:lnTo>
                  <a:pt x="164418" y="50620"/>
                </a:lnTo>
                <a:lnTo>
                  <a:pt x="155990" y="50620"/>
                </a:lnTo>
                <a:lnTo>
                  <a:pt x="155990" y="42416"/>
                </a:lnTo>
                <a:close/>
                <a:moveTo>
                  <a:pt x="173069" y="42416"/>
                </a:moveTo>
                <a:lnTo>
                  <a:pt x="173069" y="50620"/>
                </a:lnTo>
                <a:lnTo>
                  <a:pt x="164641" y="50620"/>
                </a:lnTo>
                <a:lnTo>
                  <a:pt x="164641" y="42416"/>
                </a:lnTo>
                <a:close/>
                <a:moveTo>
                  <a:pt x="181719" y="42416"/>
                </a:moveTo>
                <a:lnTo>
                  <a:pt x="181719" y="50620"/>
                </a:lnTo>
                <a:lnTo>
                  <a:pt x="173292" y="50620"/>
                </a:lnTo>
                <a:lnTo>
                  <a:pt x="173292" y="42416"/>
                </a:lnTo>
                <a:close/>
                <a:moveTo>
                  <a:pt x="190370" y="42416"/>
                </a:moveTo>
                <a:lnTo>
                  <a:pt x="190370" y="50620"/>
                </a:lnTo>
                <a:lnTo>
                  <a:pt x="181942" y="50620"/>
                </a:lnTo>
                <a:lnTo>
                  <a:pt x="181942" y="42416"/>
                </a:lnTo>
                <a:close/>
                <a:moveTo>
                  <a:pt x="199020" y="42416"/>
                </a:moveTo>
                <a:lnTo>
                  <a:pt x="199020" y="50620"/>
                </a:lnTo>
                <a:lnTo>
                  <a:pt x="190593" y="50620"/>
                </a:lnTo>
                <a:lnTo>
                  <a:pt x="190593" y="42416"/>
                </a:lnTo>
                <a:close/>
                <a:moveTo>
                  <a:pt x="207727" y="42416"/>
                </a:moveTo>
                <a:lnTo>
                  <a:pt x="207727" y="50620"/>
                </a:lnTo>
                <a:lnTo>
                  <a:pt x="199244" y="50620"/>
                </a:lnTo>
                <a:lnTo>
                  <a:pt x="199244" y="42416"/>
                </a:lnTo>
                <a:close/>
                <a:moveTo>
                  <a:pt x="216377" y="42416"/>
                </a:moveTo>
                <a:lnTo>
                  <a:pt x="216377" y="50620"/>
                </a:lnTo>
                <a:lnTo>
                  <a:pt x="207950" y="50620"/>
                </a:lnTo>
                <a:lnTo>
                  <a:pt x="207950" y="42416"/>
                </a:lnTo>
                <a:close/>
                <a:moveTo>
                  <a:pt x="225028" y="42416"/>
                </a:moveTo>
                <a:lnTo>
                  <a:pt x="225028" y="50620"/>
                </a:lnTo>
                <a:lnTo>
                  <a:pt x="216601" y="50620"/>
                </a:lnTo>
                <a:lnTo>
                  <a:pt x="216601" y="42416"/>
                </a:lnTo>
                <a:close/>
                <a:moveTo>
                  <a:pt x="233679" y="42416"/>
                </a:moveTo>
                <a:lnTo>
                  <a:pt x="233679" y="50620"/>
                </a:lnTo>
                <a:lnTo>
                  <a:pt x="225251" y="50620"/>
                </a:lnTo>
                <a:lnTo>
                  <a:pt x="225251" y="42416"/>
                </a:lnTo>
                <a:close/>
                <a:moveTo>
                  <a:pt x="242329" y="42416"/>
                </a:moveTo>
                <a:lnTo>
                  <a:pt x="242329" y="50620"/>
                </a:lnTo>
                <a:lnTo>
                  <a:pt x="233902" y="50620"/>
                </a:lnTo>
                <a:lnTo>
                  <a:pt x="233902" y="42416"/>
                </a:lnTo>
                <a:close/>
                <a:moveTo>
                  <a:pt x="250980" y="42416"/>
                </a:moveTo>
                <a:lnTo>
                  <a:pt x="250980" y="50620"/>
                </a:lnTo>
                <a:lnTo>
                  <a:pt x="242553" y="50620"/>
                </a:lnTo>
                <a:lnTo>
                  <a:pt x="242553" y="42416"/>
                </a:lnTo>
                <a:close/>
                <a:moveTo>
                  <a:pt x="259686" y="42416"/>
                </a:moveTo>
                <a:lnTo>
                  <a:pt x="259686" y="50620"/>
                </a:lnTo>
                <a:lnTo>
                  <a:pt x="251203" y="50620"/>
                </a:lnTo>
                <a:lnTo>
                  <a:pt x="251203" y="42416"/>
                </a:lnTo>
                <a:close/>
                <a:moveTo>
                  <a:pt x="268337" y="42416"/>
                </a:moveTo>
                <a:lnTo>
                  <a:pt x="268337" y="50620"/>
                </a:lnTo>
                <a:lnTo>
                  <a:pt x="259910" y="50620"/>
                </a:lnTo>
                <a:lnTo>
                  <a:pt x="259910" y="42416"/>
                </a:lnTo>
                <a:close/>
                <a:moveTo>
                  <a:pt x="276988" y="42416"/>
                </a:moveTo>
                <a:lnTo>
                  <a:pt x="276988" y="50620"/>
                </a:lnTo>
                <a:lnTo>
                  <a:pt x="268560" y="50620"/>
                </a:lnTo>
                <a:lnTo>
                  <a:pt x="268560" y="42416"/>
                </a:lnTo>
                <a:close/>
                <a:moveTo>
                  <a:pt x="17190" y="50843"/>
                </a:moveTo>
                <a:lnTo>
                  <a:pt x="17190" y="59103"/>
                </a:lnTo>
                <a:lnTo>
                  <a:pt x="8762" y="59103"/>
                </a:lnTo>
                <a:lnTo>
                  <a:pt x="8762" y="50843"/>
                </a:lnTo>
                <a:close/>
                <a:moveTo>
                  <a:pt x="25840" y="50843"/>
                </a:moveTo>
                <a:lnTo>
                  <a:pt x="25840" y="59103"/>
                </a:lnTo>
                <a:lnTo>
                  <a:pt x="17413" y="59103"/>
                </a:lnTo>
                <a:lnTo>
                  <a:pt x="17413" y="50843"/>
                </a:lnTo>
                <a:close/>
                <a:moveTo>
                  <a:pt x="34547" y="50843"/>
                </a:moveTo>
                <a:lnTo>
                  <a:pt x="34547" y="59103"/>
                </a:lnTo>
                <a:lnTo>
                  <a:pt x="26064" y="59103"/>
                </a:lnTo>
                <a:lnTo>
                  <a:pt x="26064" y="50843"/>
                </a:lnTo>
                <a:close/>
                <a:moveTo>
                  <a:pt x="43197" y="50843"/>
                </a:moveTo>
                <a:lnTo>
                  <a:pt x="43197" y="59103"/>
                </a:lnTo>
                <a:lnTo>
                  <a:pt x="34770" y="59103"/>
                </a:lnTo>
                <a:lnTo>
                  <a:pt x="34770" y="50843"/>
                </a:lnTo>
                <a:close/>
                <a:moveTo>
                  <a:pt x="51848" y="50843"/>
                </a:moveTo>
                <a:lnTo>
                  <a:pt x="51848" y="59103"/>
                </a:lnTo>
                <a:lnTo>
                  <a:pt x="43421" y="59103"/>
                </a:lnTo>
                <a:lnTo>
                  <a:pt x="43421" y="50843"/>
                </a:lnTo>
                <a:close/>
                <a:moveTo>
                  <a:pt x="60499" y="50843"/>
                </a:moveTo>
                <a:lnTo>
                  <a:pt x="60499" y="59103"/>
                </a:lnTo>
                <a:lnTo>
                  <a:pt x="52071" y="59103"/>
                </a:lnTo>
                <a:lnTo>
                  <a:pt x="52071" y="50843"/>
                </a:lnTo>
                <a:close/>
                <a:moveTo>
                  <a:pt x="69149" y="50843"/>
                </a:moveTo>
                <a:lnTo>
                  <a:pt x="69149" y="59103"/>
                </a:lnTo>
                <a:lnTo>
                  <a:pt x="60722" y="59103"/>
                </a:lnTo>
                <a:lnTo>
                  <a:pt x="60722" y="50843"/>
                </a:lnTo>
                <a:close/>
                <a:moveTo>
                  <a:pt x="77800" y="50843"/>
                </a:moveTo>
                <a:lnTo>
                  <a:pt x="77800" y="59103"/>
                </a:lnTo>
                <a:lnTo>
                  <a:pt x="69373" y="59103"/>
                </a:lnTo>
                <a:lnTo>
                  <a:pt x="69373" y="50843"/>
                </a:lnTo>
                <a:close/>
                <a:moveTo>
                  <a:pt x="86506" y="50843"/>
                </a:moveTo>
                <a:lnTo>
                  <a:pt x="86506" y="59103"/>
                </a:lnTo>
                <a:lnTo>
                  <a:pt x="78023" y="59103"/>
                </a:lnTo>
                <a:lnTo>
                  <a:pt x="78023" y="50843"/>
                </a:lnTo>
                <a:close/>
                <a:moveTo>
                  <a:pt x="95157" y="50843"/>
                </a:moveTo>
                <a:lnTo>
                  <a:pt x="95157" y="59103"/>
                </a:lnTo>
                <a:lnTo>
                  <a:pt x="86730" y="59103"/>
                </a:lnTo>
                <a:lnTo>
                  <a:pt x="86730" y="50843"/>
                </a:lnTo>
                <a:close/>
                <a:moveTo>
                  <a:pt x="103808" y="50843"/>
                </a:moveTo>
                <a:lnTo>
                  <a:pt x="103808" y="59103"/>
                </a:lnTo>
                <a:lnTo>
                  <a:pt x="95380" y="59103"/>
                </a:lnTo>
                <a:lnTo>
                  <a:pt x="95380" y="50843"/>
                </a:lnTo>
                <a:close/>
                <a:moveTo>
                  <a:pt x="112458" y="50843"/>
                </a:moveTo>
                <a:lnTo>
                  <a:pt x="112458" y="59103"/>
                </a:lnTo>
                <a:lnTo>
                  <a:pt x="104031" y="59103"/>
                </a:lnTo>
                <a:lnTo>
                  <a:pt x="104031" y="50843"/>
                </a:lnTo>
                <a:close/>
                <a:moveTo>
                  <a:pt x="121109" y="50843"/>
                </a:moveTo>
                <a:lnTo>
                  <a:pt x="121109" y="59103"/>
                </a:lnTo>
                <a:lnTo>
                  <a:pt x="112681" y="59103"/>
                </a:lnTo>
                <a:lnTo>
                  <a:pt x="112681" y="50843"/>
                </a:lnTo>
                <a:close/>
                <a:moveTo>
                  <a:pt x="129760" y="50843"/>
                </a:moveTo>
                <a:lnTo>
                  <a:pt x="129760" y="59103"/>
                </a:lnTo>
                <a:lnTo>
                  <a:pt x="121332" y="59103"/>
                </a:lnTo>
                <a:lnTo>
                  <a:pt x="121332" y="50843"/>
                </a:lnTo>
                <a:close/>
                <a:moveTo>
                  <a:pt x="138410" y="50843"/>
                </a:moveTo>
                <a:lnTo>
                  <a:pt x="138410" y="59103"/>
                </a:lnTo>
                <a:lnTo>
                  <a:pt x="129983" y="59103"/>
                </a:lnTo>
                <a:lnTo>
                  <a:pt x="129983" y="50843"/>
                </a:lnTo>
                <a:close/>
                <a:moveTo>
                  <a:pt x="147117" y="50843"/>
                </a:moveTo>
                <a:lnTo>
                  <a:pt x="147117" y="59103"/>
                </a:lnTo>
                <a:lnTo>
                  <a:pt x="138633" y="59103"/>
                </a:lnTo>
                <a:lnTo>
                  <a:pt x="138633" y="50843"/>
                </a:lnTo>
                <a:close/>
                <a:moveTo>
                  <a:pt x="155767" y="50843"/>
                </a:moveTo>
                <a:lnTo>
                  <a:pt x="155767" y="59103"/>
                </a:lnTo>
                <a:lnTo>
                  <a:pt x="147340" y="59103"/>
                </a:lnTo>
                <a:lnTo>
                  <a:pt x="147340" y="50843"/>
                </a:lnTo>
                <a:close/>
                <a:moveTo>
                  <a:pt x="164418" y="50843"/>
                </a:moveTo>
                <a:lnTo>
                  <a:pt x="164418" y="59103"/>
                </a:lnTo>
                <a:lnTo>
                  <a:pt x="155990" y="59103"/>
                </a:lnTo>
                <a:lnTo>
                  <a:pt x="155990" y="50843"/>
                </a:lnTo>
                <a:close/>
                <a:moveTo>
                  <a:pt x="173069" y="50843"/>
                </a:moveTo>
                <a:lnTo>
                  <a:pt x="173069" y="59103"/>
                </a:lnTo>
                <a:lnTo>
                  <a:pt x="164641" y="59103"/>
                </a:lnTo>
                <a:lnTo>
                  <a:pt x="164641" y="50843"/>
                </a:lnTo>
                <a:close/>
                <a:moveTo>
                  <a:pt x="181719" y="50843"/>
                </a:moveTo>
                <a:lnTo>
                  <a:pt x="181719" y="59103"/>
                </a:lnTo>
                <a:lnTo>
                  <a:pt x="173292" y="59103"/>
                </a:lnTo>
                <a:lnTo>
                  <a:pt x="173292" y="50843"/>
                </a:lnTo>
                <a:close/>
                <a:moveTo>
                  <a:pt x="190370" y="50843"/>
                </a:moveTo>
                <a:lnTo>
                  <a:pt x="190370" y="59103"/>
                </a:lnTo>
                <a:lnTo>
                  <a:pt x="181942" y="59103"/>
                </a:lnTo>
                <a:lnTo>
                  <a:pt x="181942" y="50843"/>
                </a:lnTo>
                <a:close/>
                <a:moveTo>
                  <a:pt x="199020" y="50843"/>
                </a:moveTo>
                <a:lnTo>
                  <a:pt x="199020" y="59103"/>
                </a:lnTo>
                <a:lnTo>
                  <a:pt x="190593" y="59103"/>
                </a:lnTo>
                <a:lnTo>
                  <a:pt x="190593" y="50843"/>
                </a:lnTo>
                <a:close/>
                <a:moveTo>
                  <a:pt x="207727" y="50843"/>
                </a:moveTo>
                <a:lnTo>
                  <a:pt x="207727" y="59103"/>
                </a:lnTo>
                <a:lnTo>
                  <a:pt x="199244" y="59103"/>
                </a:lnTo>
                <a:lnTo>
                  <a:pt x="199244" y="50843"/>
                </a:lnTo>
                <a:close/>
                <a:moveTo>
                  <a:pt x="216377" y="50843"/>
                </a:moveTo>
                <a:lnTo>
                  <a:pt x="216377" y="59103"/>
                </a:lnTo>
                <a:lnTo>
                  <a:pt x="207950" y="59103"/>
                </a:lnTo>
                <a:lnTo>
                  <a:pt x="207950" y="50843"/>
                </a:lnTo>
                <a:close/>
                <a:moveTo>
                  <a:pt x="225028" y="50843"/>
                </a:moveTo>
                <a:lnTo>
                  <a:pt x="225028" y="59103"/>
                </a:lnTo>
                <a:lnTo>
                  <a:pt x="216601" y="59103"/>
                </a:lnTo>
                <a:lnTo>
                  <a:pt x="216601" y="50843"/>
                </a:lnTo>
                <a:close/>
                <a:moveTo>
                  <a:pt x="233679" y="50843"/>
                </a:moveTo>
                <a:lnTo>
                  <a:pt x="233679" y="59103"/>
                </a:lnTo>
                <a:lnTo>
                  <a:pt x="225251" y="59103"/>
                </a:lnTo>
                <a:lnTo>
                  <a:pt x="225251" y="50843"/>
                </a:lnTo>
                <a:close/>
                <a:moveTo>
                  <a:pt x="242329" y="50843"/>
                </a:moveTo>
                <a:lnTo>
                  <a:pt x="242329" y="59103"/>
                </a:lnTo>
                <a:lnTo>
                  <a:pt x="233902" y="59103"/>
                </a:lnTo>
                <a:lnTo>
                  <a:pt x="233902" y="50843"/>
                </a:lnTo>
                <a:close/>
                <a:moveTo>
                  <a:pt x="250980" y="50843"/>
                </a:moveTo>
                <a:lnTo>
                  <a:pt x="250980" y="59103"/>
                </a:lnTo>
                <a:lnTo>
                  <a:pt x="242553" y="59103"/>
                </a:lnTo>
                <a:lnTo>
                  <a:pt x="242553" y="50843"/>
                </a:lnTo>
                <a:close/>
                <a:moveTo>
                  <a:pt x="259686" y="50843"/>
                </a:moveTo>
                <a:lnTo>
                  <a:pt x="259686" y="59103"/>
                </a:lnTo>
                <a:lnTo>
                  <a:pt x="251203" y="59103"/>
                </a:lnTo>
                <a:lnTo>
                  <a:pt x="251203" y="50843"/>
                </a:lnTo>
                <a:close/>
                <a:moveTo>
                  <a:pt x="268337" y="50843"/>
                </a:moveTo>
                <a:lnTo>
                  <a:pt x="268337" y="59103"/>
                </a:lnTo>
                <a:lnTo>
                  <a:pt x="259910" y="59103"/>
                </a:lnTo>
                <a:lnTo>
                  <a:pt x="259910" y="50843"/>
                </a:lnTo>
                <a:close/>
                <a:moveTo>
                  <a:pt x="276988" y="50843"/>
                </a:moveTo>
                <a:lnTo>
                  <a:pt x="276988" y="59103"/>
                </a:lnTo>
                <a:lnTo>
                  <a:pt x="268560" y="59103"/>
                </a:lnTo>
                <a:lnTo>
                  <a:pt x="268560" y="50843"/>
                </a:lnTo>
                <a:close/>
                <a:moveTo>
                  <a:pt x="17190" y="59326"/>
                </a:moveTo>
                <a:lnTo>
                  <a:pt x="17190" y="67586"/>
                </a:lnTo>
                <a:lnTo>
                  <a:pt x="8762" y="67586"/>
                </a:lnTo>
                <a:lnTo>
                  <a:pt x="8762" y="59326"/>
                </a:lnTo>
                <a:close/>
                <a:moveTo>
                  <a:pt x="25840" y="59326"/>
                </a:moveTo>
                <a:lnTo>
                  <a:pt x="25840" y="67586"/>
                </a:lnTo>
                <a:lnTo>
                  <a:pt x="17413" y="67586"/>
                </a:lnTo>
                <a:lnTo>
                  <a:pt x="17413" y="59326"/>
                </a:lnTo>
                <a:close/>
                <a:moveTo>
                  <a:pt x="34547" y="59326"/>
                </a:moveTo>
                <a:lnTo>
                  <a:pt x="34547" y="67586"/>
                </a:lnTo>
                <a:lnTo>
                  <a:pt x="26064" y="67586"/>
                </a:lnTo>
                <a:lnTo>
                  <a:pt x="26064" y="59326"/>
                </a:lnTo>
                <a:close/>
                <a:moveTo>
                  <a:pt x="43197" y="59326"/>
                </a:moveTo>
                <a:lnTo>
                  <a:pt x="43197" y="67586"/>
                </a:lnTo>
                <a:lnTo>
                  <a:pt x="34770" y="67586"/>
                </a:lnTo>
                <a:lnTo>
                  <a:pt x="34770" y="59326"/>
                </a:lnTo>
                <a:close/>
                <a:moveTo>
                  <a:pt x="51848" y="59326"/>
                </a:moveTo>
                <a:lnTo>
                  <a:pt x="51848" y="67586"/>
                </a:lnTo>
                <a:lnTo>
                  <a:pt x="43421" y="67586"/>
                </a:lnTo>
                <a:lnTo>
                  <a:pt x="43421" y="59326"/>
                </a:lnTo>
                <a:close/>
                <a:moveTo>
                  <a:pt x="60499" y="59326"/>
                </a:moveTo>
                <a:lnTo>
                  <a:pt x="60499" y="67586"/>
                </a:lnTo>
                <a:lnTo>
                  <a:pt x="52071" y="67586"/>
                </a:lnTo>
                <a:lnTo>
                  <a:pt x="52071" y="59326"/>
                </a:lnTo>
                <a:close/>
                <a:moveTo>
                  <a:pt x="69149" y="59326"/>
                </a:moveTo>
                <a:lnTo>
                  <a:pt x="69149" y="67586"/>
                </a:lnTo>
                <a:lnTo>
                  <a:pt x="60722" y="67586"/>
                </a:lnTo>
                <a:lnTo>
                  <a:pt x="60722" y="59326"/>
                </a:lnTo>
                <a:close/>
                <a:moveTo>
                  <a:pt x="77800" y="59326"/>
                </a:moveTo>
                <a:lnTo>
                  <a:pt x="77800" y="67586"/>
                </a:lnTo>
                <a:lnTo>
                  <a:pt x="69373" y="67586"/>
                </a:lnTo>
                <a:lnTo>
                  <a:pt x="69373" y="59326"/>
                </a:lnTo>
                <a:close/>
                <a:moveTo>
                  <a:pt x="86506" y="59326"/>
                </a:moveTo>
                <a:lnTo>
                  <a:pt x="86506" y="67586"/>
                </a:lnTo>
                <a:lnTo>
                  <a:pt x="78023" y="67586"/>
                </a:lnTo>
                <a:lnTo>
                  <a:pt x="78023" y="59326"/>
                </a:lnTo>
                <a:close/>
                <a:moveTo>
                  <a:pt x="95157" y="59326"/>
                </a:moveTo>
                <a:lnTo>
                  <a:pt x="95157" y="67586"/>
                </a:lnTo>
                <a:lnTo>
                  <a:pt x="86730" y="67586"/>
                </a:lnTo>
                <a:lnTo>
                  <a:pt x="86730" y="59326"/>
                </a:lnTo>
                <a:close/>
                <a:moveTo>
                  <a:pt x="103808" y="59326"/>
                </a:moveTo>
                <a:lnTo>
                  <a:pt x="103808" y="67586"/>
                </a:lnTo>
                <a:lnTo>
                  <a:pt x="95380" y="67586"/>
                </a:lnTo>
                <a:lnTo>
                  <a:pt x="95380" y="59326"/>
                </a:lnTo>
                <a:close/>
                <a:moveTo>
                  <a:pt x="112458" y="59326"/>
                </a:moveTo>
                <a:lnTo>
                  <a:pt x="112458" y="67586"/>
                </a:lnTo>
                <a:lnTo>
                  <a:pt x="104031" y="67586"/>
                </a:lnTo>
                <a:lnTo>
                  <a:pt x="104031" y="59326"/>
                </a:lnTo>
                <a:close/>
                <a:moveTo>
                  <a:pt x="121109" y="59326"/>
                </a:moveTo>
                <a:lnTo>
                  <a:pt x="121109" y="67586"/>
                </a:lnTo>
                <a:lnTo>
                  <a:pt x="112681" y="67586"/>
                </a:lnTo>
                <a:lnTo>
                  <a:pt x="112681" y="59326"/>
                </a:lnTo>
                <a:close/>
                <a:moveTo>
                  <a:pt x="129760" y="59326"/>
                </a:moveTo>
                <a:lnTo>
                  <a:pt x="129760" y="67586"/>
                </a:lnTo>
                <a:lnTo>
                  <a:pt x="121332" y="67586"/>
                </a:lnTo>
                <a:lnTo>
                  <a:pt x="121332" y="59326"/>
                </a:lnTo>
                <a:close/>
                <a:moveTo>
                  <a:pt x="138410" y="59326"/>
                </a:moveTo>
                <a:lnTo>
                  <a:pt x="138410" y="67586"/>
                </a:lnTo>
                <a:lnTo>
                  <a:pt x="129983" y="67586"/>
                </a:lnTo>
                <a:lnTo>
                  <a:pt x="129983" y="59326"/>
                </a:lnTo>
                <a:close/>
                <a:moveTo>
                  <a:pt x="147117" y="59326"/>
                </a:moveTo>
                <a:lnTo>
                  <a:pt x="147117" y="67586"/>
                </a:lnTo>
                <a:lnTo>
                  <a:pt x="138633" y="67586"/>
                </a:lnTo>
                <a:lnTo>
                  <a:pt x="138633" y="59326"/>
                </a:lnTo>
                <a:close/>
                <a:moveTo>
                  <a:pt x="155767" y="59326"/>
                </a:moveTo>
                <a:lnTo>
                  <a:pt x="155767" y="67586"/>
                </a:lnTo>
                <a:lnTo>
                  <a:pt x="147340" y="67586"/>
                </a:lnTo>
                <a:lnTo>
                  <a:pt x="147340" y="59326"/>
                </a:lnTo>
                <a:close/>
                <a:moveTo>
                  <a:pt x="164418" y="59326"/>
                </a:moveTo>
                <a:lnTo>
                  <a:pt x="164418" y="67586"/>
                </a:lnTo>
                <a:lnTo>
                  <a:pt x="155990" y="67586"/>
                </a:lnTo>
                <a:lnTo>
                  <a:pt x="155990" y="59326"/>
                </a:lnTo>
                <a:close/>
                <a:moveTo>
                  <a:pt x="173069" y="59326"/>
                </a:moveTo>
                <a:lnTo>
                  <a:pt x="173069" y="67586"/>
                </a:lnTo>
                <a:lnTo>
                  <a:pt x="164641" y="67586"/>
                </a:lnTo>
                <a:lnTo>
                  <a:pt x="164641" y="59326"/>
                </a:lnTo>
                <a:close/>
                <a:moveTo>
                  <a:pt x="181719" y="59326"/>
                </a:moveTo>
                <a:lnTo>
                  <a:pt x="181719" y="67586"/>
                </a:lnTo>
                <a:lnTo>
                  <a:pt x="173292" y="67586"/>
                </a:lnTo>
                <a:lnTo>
                  <a:pt x="173292" y="59326"/>
                </a:lnTo>
                <a:close/>
                <a:moveTo>
                  <a:pt x="190370" y="59326"/>
                </a:moveTo>
                <a:lnTo>
                  <a:pt x="190370" y="67586"/>
                </a:lnTo>
                <a:lnTo>
                  <a:pt x="181942" y="67586"/>
                </a:lnTo>
                <a:lnTo>
                  <a:pt x="181942" y="59326"/>
                </a:lnTo>
                <a:close/>
                <a:moveTo>
                  <a:pt x="199020" y="59326"/>
                </a:moveTo>
                <a:lnTo>
                  <a:pt x="199020" y="67586"/>
                </a:lnTo>
                <a:lnTo>
                  <a:pt x="190593" y="67586"/>
                </a:lnTo>
                <a:lnTo>
                  <a:pt x="190593" y="59326"/>
                </a:lnTo>
                <a:close/>
                <a:moveTo>
                  <a:pt x="207727" y="59326"/>
                </a:moveTo>
                <a:lnTo>
                  <a:pt x="207727" y="67586"/>
                </a:lnTo>
                <a:lnTo>
                  <a:pt x="199244" y="67586"/>
                </a:lnTo>
                <a:lnTo>
                  <a:pt x="199244" y="59326"/>
                </a:lnTo>
                <a:close/>
                <a:moveTo>
                  <a:pt x="216377" y="59326"/>
                </a:moveTo>
                <a:lnTo>
                  <a:pt x="216377" y="67586"/>
                </a:lnTo>
                <a:lnTo>
                  <a:pt x="207950" y="67586"/>
                </a:lnTo>
                <a:lnTo>
                  <a:pt x="207950" y="59326"/>
                </a:lnTo>
                <a:close/>
                <a:moveTo>
                  <a:pt x="225028" y="59326"/>
                </a:moveTo>
                <a:lnTo>
                  <a:pt x="225028" y="67586"/>
                </a:lnTo>
                <a:lnTo>
                  <a:pt x="216601" y="67586"/>
                </a:lnTo>
                <a:lnTo>
                  <a:pt x="216601" y="59326"/>
                </a:lnTo>
                <a:close/>
                <a:moveTo>
                  <a:pt x="233679" y="59326"/>
                </a:moveTo>
                <a:lnTo>
                  <a:pt x="233679" y="67586"/>
                </a:lnTo>
                <a:lnTo>
                  <a:pt x="225251" y="67586"/>
                </a:lnTo>
                <a:lnTo>
                  <a:pt x="225251" y="59326"/>
                </a:lnTo>
                <a:close/>
                <a:moveTo>
                  <a:pt x="242329" y="59326"/>
                </a:moveTo>
                <a:lnTo>
                  <a:pt x="242329" y="67586"/>
                </a:lnTo>
                <a:lnTo>
                  <a:pt x="233902" y="67586"/>
                </a:lnTo>
                <a:lnTo>
                  <a:pt x="233902" y="59326"/>
                </a:lnTo>
                <a:close/>
                <a:moveTo>
                  <a:pt x="250980" y="59326"/>
                </a:moveTo>
                <a:lnTo>
                  <a:pt x="250980" y="67586"/>
                </a:lnTo>
                <a:lnTo>
                  <a:pt x="242553" y="67586"/>
                </a:lnTo>
                <a:lnTo>
                  <a:pt x="242553" y="59326"/>
                </a:lnTo>
                <a:close/>
                <a:moveTo>
                  <a:pt x="259686" y="59326"/>
                </a:moveTo>
                <a:lnTo>
                  <a:pt x="259686" y="67586"/>
                </a:lnTo>
                <a:lnTo>
                  <a:pt x="251203" y="67586"/>
                </a:lnTo>
                <a:lnTo>
                  <a:pt x="251203" y="59326"/>
                </a:lnTo>
                <a:close/>
                <a:moveTo>
                  <a:pt x="268337" y="59326"/>
                </a:moveTo>
                <a:lnTo>
                  <a:pt x="268337" y="67586"/>
                </a:lnTo>
                <a:lnTo>
                  <a:pt x="259910" y="67586"/>
                </a:lnTo>
                <a:lnTo>
                  <a:pt x="259910" y="59326"/>
                </a:lnTo>
                <a:close/>
                <a:moveTo>
                  <a:pt x="276988" y="59326"/>
                </a:moveTo>
                <a:lnTo>
                  <a:pt x="276988" y="67586"/>
                </a:lnTo>
                <a:lnTo>
                  <a:pt x="268560" y="67586"/>
                </a:lnTo>
                <a:lnTo>
                  <a:pt x="268560" y="59326"/>
                </a:lnTo>
                <a:close/>
                <a:moveTo>
                  <a:pt x="17190" y="67810"/>
                </a:moveTo>
                <a:lnTo>
                  <a:pt x="17190" y="76014"/>
                </a:lnTo>
                <a:lnTo>
                  <a:pt x="8762" y="76014"/>
                </a:lnTo>
                <a:lnTo>
                  <a:pt x="8762" y="67810"/>
                </a:lnTo>
                <a:close/>
                <a:moveTo>
                  <a:pt x="25840" y="67810"/>
                </a:moveTo>
                <a:lnTo>
                  <a:pt x="25840" y="76014"/>
                </a:lnTo>
                <a:lnTo>
                  <a:pt x="17413" y="76014"/>
                </a:lnTo>
                <a:lnTo>
                  <a:pt x="17413" y="67810"/>
                </a:lnTo>
                <a:close/>
                <a:moveTo>
                  <a:pt x="34547" y="67810"/>
                </a:moveTo>
                <a:lnTo>
                  <a:pt x="34547" y="76014"/>
                </a:lnTo>
                <a:lnTo>
                  <a:pt x="26064" y="76014"/>
                </a:lnTo>
                <a:lnTo>
                  <a:pt x="26064" y="67810"/>
                </a:lnTo>
                <a:close/>
                <a:moveTo>
                  <a:pt x="43197" y="67810"/>
                </a:moveTo>
                <a:lnTo>
                  <a:pt x="43197" y="76014"/>
                </a:lnTo>
                <a:lnTo>
                  <a:pt x="34770" y="76014"/>
                </a:lnTo>
                <a:lnTo>
                  <a:pt x="34770" y="67810"/>
                </a:lnTo>
                <a:close/>
                <a:moveTo>
                  <a:pt x="51848" y="67810"/>
                </a:moveTo>
                <a:lnTo>
                  <a:pt x="51848" y="76014"/>
                </a:lnTo>
                <a:lnTo>
                  <a:pt x="43421" y="76014"/>
                </a:lnTo>
                <a:lnTo>
                  <a:pt x="43421" y="67810"/>
                </a:lnTo>
                <a:close/>
                <a:moveTo>
                  <a:pt x="60499" y="67810"/>
                </a:moveTo>
                <a:lnTo>
                  <a:pt x="60499" y="76014"/>
                </a:lnTo>
                <a:lnTo>
                  <a:pt x="52071" y="76014"/>
                </a:lnTo>
                <a:lnTo>
                  <a:pt x="52071" y="67810"/>
                </a:lnTo>
                <a:close/>
                <a:moveTo>
                  <a:pt x="69149" y="67810"/>
                </a:moveTo>
                <a:lnTo>
                  <a:pt x="69149" y="76014"/>
                </a:lnTo>
                <a:lnTo>
                  <a:pt x="60722" y="76014"/>
                </a:lnTo>
                <a:lnTo>
                  <a:pt x="60722" y="67810"/>
                </a:lnTo>
                <a:close/>
                <a:moveTo>
                  <a:pt x="77800" y="67810"/>
                </a:moveTo>
                <a:lnTo>
                  <a:pt x="77800" y="76014"/>
                </a:lnTo>
                <a:lnTo>
                  <a:pt x="69373" y="76014"/>
                </a:lnTo>
                <a:lnTo>
                  <a:pt x="69373" y="67810"/>
                </a:lnTo>
                <a:close/>
                <a:moveTo>
                  <a:pt x="86506" y="67810"/>
                </a:moveTo>
                <a:lnTo>
                  <a:pt x="86506" y="76014"/>
                </a:lnTo>
                <a:lnTo>
                  <a:pt x="78023" y="76014"/>
                </a:lnTo>
                <a:lnTo>
                  <a:pt x="78023" y="67810"/>
                </a:lnTo>
                <a:close/>
                <a:moveTo>
                  <a:pt x="95157" y="67810"/>
                </a:moveTo>
                <a:lnTo>
                  <a:pt x="95157" y="76014"/>
                </a:lnTo>
                <a:lnTo>
                  <a:pt x="86730" y="76014"/>
                </a:lnTo>
                <a:lnTo>
                  <a:pt x="86730" y="67810"/>
                </a:lnTo>
                <a:close/>
                <a:moveTo>
                  <a:pt x="103808" y="67810"/>
                </a:moveTo>
                <a:lnTo>
                  <a:pt x="103808" y="76014"/>
                </a:lnTo>
                <a:lnTo>
                  <a:pt x="95380" y="76014"/>
                </a:lnTo>
                <a:lnTo>
                  <a:pt x="95380" y="67810"/>
                </a:lnTo>
                <a:close/>
                <a:moveTo>
                  <a:pt x="112458" y="67810"/>
                </a:moveTo>
                <a:lnTo>
                  <a:pt x="112458" y="76014"/>
                </a:lnTo>
                <a:lnTo>
                  <a:pt x="104031" y="76014"/>
                </a:lnTo>
                <a:lnTo>
                  <a:pt x="104031" y="67810"/>
                </a:lnTo>
                <a:close/>
                <a:moveTo>
                  <a:pt x="121109" y="67810"/>
                </a:moveTo>
                <a:lnTo>
                  <a:pt x="121109" y="76014"/>
                </a:lnTo>
                <a:lnTo>
                  <a:pt x="112681" y="76014"/>
                </a:lnTo>
                <a:lnTo>
                  <a:pt x="112681" y="67810"/>
                </a:lnTo>
                <a:close/>
                <a:moveTo>
                  <a:pt x="129760" y="67810"/>
                </a:moveTo>
                <a:lnTo>
                  <a:pt x="129760" y="76014"/>
                </a:lnTo>
                <a:lnTo>
                  <a:pt x="121332" y="76014"/>
                </a:lnTo>
                <a:lnTo>
                  <a:pt x="121332" y="67810"/>
                </a:lnTo>
                <a:close/>
                <a:moveTo>
                  <a:pt x="138410" y="67810"/>
                </a:moveTo>
                <a:lnTo>
                  <a:pt x="138410" y="76014"/>
                </a:lnTo>
                <a:lnTo>
                  <a:pt x="129983" y="76014"/>
                </a:lnTo>
                <a:lnTo>
                  <a:pt x="129983" y="67810"/>
                </a:lnTo>
                <a:close/>
                <a:moveTo>
                  <a:pt x="147117" y="67810"/>
                </a:moveTo>
                <a:lnTo>
                  <a:pt x="147117" y="76014"/>
                </a:lnTo>
                <a:lnTo>
                  <a:pt x="138633" y="76014"/>
                </a:lnTo>
                <a:lnTo>
                  <a:pt x="138633" y="67810"/>
                </a:lnTo>
                <a:close/>
                <a:moveTo>
                  <a:pt x="155767" y="67810"/>
                </a:moveTo>
                <a:lnTo>
                  <a:pt x="155767" y="76014"/>
                </a:lnTo>
                <a:lnTo>
                  <a:pt x="147340" y="76014"/>
                </a:lnTo>
                <a:lnTo>
                  <a:pt x="147340" y="67810"/>
                </a:lnTo>
                <a:close/>
                <a:moveTo>
                  <a:pt x="164418" y="67810"/>
                </a:moveTo>
                <a:lnTo>
                  <a:pt x="164418" y="76014"/>
                </a:lnTo>
                <a:lnTo>
                  <a:pt x="155990" y="76014"/>
                </a:lnTo>
                <a:lnTo>
                  <a:pt x="155990" y="67810"/>
                </a:lnTo>
                <a:close/>
                <a:moveTo>
                  <a:pt x="173069" y="67810"/>
                </a:moveTo>
                <a:lnTo>
                  <a:pt x="173069" y="76014"/>
                </a:lnTo>
                <a:lnTo>
                  <a:pt x="164641" y="76014"/>
                </a:lnTo>
                <a:lnTo>
                  <a:pt x="164641" y="67810"/>
                </a:lnTo>
                <a:close/>
                <a:moveTo>
                  <a:pt x="181719" y="67810"/>
                </a:moveTo>
                <a:lnTo>
                  <a:pt x="181719" y="76014"/>
                </a:lnTo>
                <a:lnTo>
                  <a:pt x="173292" y="76014"/>
                </a:lnTo>
                <a:lnTo>
                  <a:pt x="173292" y="67810"/>
                </a:lnTo>
                <a:close/>
                <a:moveTo>
                  <a:pt x="190370" y="67810"/>
                </a:moveTo>
                <a:lnTo>
                  <a:pt x="190370" y="76014"/>
                </a:lnTo>
                <a:lnTo>
                  <a:pt x="181942" y="76014"/>
                </a:lnTo>
                <a:lnTo>
                  <a:pt x="181942" y="67810"/>
                </a:lnTo>
                <a:close/>
                <a:moveTo>
                  <a:pt x="199020" y="67810"/>
                </a:moveTo>
                <a:lnTo>
                  <a:pt x="199020" y="76014"/>
                </a:lnTo>
                <a:lnTo>
                  <a:pt x="190593" y="76014"/>
                </a:lnTo>
                <a:lnTo>
                  <a:pt x="190593" y="67810"/>
                </a:lnTo>
                <a:close/>
                <a:moveTo>
                  <a:pt x="207727" y="67810"/>
                </a:moveTo>
                <a:lnTo>
                  <a:pt x="207727" y="76014"/>
                </a:lnTo>
                <a:lnTo>
                  <a:pt x="199244" y="76014"/>
                </a:lnTo>
                <a:lnTo>
                  <a:pt x="199244" y="67810"/>
                </a:lnTo>
                <a:close/>
                <a:moveTo>
                  <a:pt x="216377" y="67810"/>
                </a:moveTo>
                <a:lnTo>
                  <a:pt x="216377" y="76014"/>
                </a:lnTo>
                <a:lnTo>
                  <a:pt x="207950" y="76014"/>
                </a:lnTo>
                <a:lnTo>
                  <a:pt x="207950" y="67810"/>
                </a:lnTo>
                <a:close/>
                <a:moveTo>
                  <a:pt x="225028" y="67810"/>
                </a:moveTo>
                <a:lnTo>
                  <a:pt x="225028" y="76014"/>
                </a:lnTo>
                <a:lnTo>
                  <a:pt x="216601" y="76014"/>
                </a:lnTo>
                <a:lnTo>
                  <a:pt x="216601" y="67810"/>
                </a:lnTo>
                <a:close/>
                <a:moveTo>
                  <a:pt x="233679" y="67810"/>
                </a:moveTo>
                <a:lnTo>
                  <a:pt x="233679" y="76014"/>
                </a:lnTo>
                <a:lnTo>
                  <a:pt x="225251" y="76014"/>
                </a:lnTo>
                <a:lnTo>
                  <a:pt x="225251" y="67810"/>
                </a:lnTo>
                <a:close/>
                <a:moveTo>
                  <a:pt x="242329" y="67810"/>
                </a:moveTo>
                <a:lnTo>
                  <a:pt x="242329" y="76014"/>
                </a:lnTo>
                <a:lnTo>
                  <a:pt x="233902" y="76014"/>
                </a:lnTo>
                <a:lnTo>
                  <a:pt x="233902" y="67810"/>
                </a:lnTo>
                <a:close/>
                <a:moveTo>
                  <a:pt x="250980" y="67810"/>
                </a:moveTo>
                <a:lnTo>
                  <a:pt x="250980" y="76014"/>
                </a:lnTo>
                <a:lnTo>
                  <a:pt x="242553" y="76014"/>
                </a:lnTo>
                <a:lnTo>
                  <a:pt x="242553" y="67810"/>
                </a:lnTo>
                <a:close/>
                <a:moveTo>
                  <a:pt x="259686" y="67810"/>
                </a:moveTo>
                <a:lnTo>
                  <a:pt x="259686" y="76014"/>
                </a:lnTo>
                <a:lnTo>
                  <a:pt x="251203" y="76014"/>
                </a:lnTo>
                <a:lnTo>
                  <a:pt x="251203" y="67810"/>
                </a:lnTo>
                <a:close/>
                <a:moveTo>
                  <a:pt x="268337" y="67810"/>
                </a:moveTo>
                <a:lnTo>
                  <a:pt x="268337" y="76014"/>
                </a:lnTo>
                <a:lnTo>
                  <a:pt x="259910" y="76014"/>
                </a:lnTo>
                <a:lnTo>
                  <a:pt x="259910" y="67810"/>
                </a:lnTo>
                <a:close/>
                <a:moveTo>
                  <a:pt x="276988" y="67810"/>
                </a:moveTo>
                <a:lnTo>
                  <a:pt x="276988" y="76014"/>
                </a:lnTo>
                <a:lnTo>
                  <a:pt x="268560" y="76014"/>
                </a:lnTo>
                <a:lnTo>
                  <a:pt x="268560" y="67810"/>
                </a:lnTo>
                <a:close/>
                <a:moveTo>
                  <a:pt x="17190" y="76237"/>
                </a:moveTo>
                <a:lnTo>
                  <a:pt x="17190" y="84497"/>
                </a:lnTo>
                <a:lnTo>
                  <a:pt x="8762" y="84497"/>
                </a:lnTo>
                <a:lnTo>
                  <a:pt x="8762" y="76237"/>
                </a:lnTo>
                <a:close/>
                <a:moveTo>
                  <a:pt x="25840" y="76237"/>
                </a:moveTo>
                <a:lnTo>
                  <a:pt x="25840" y="84497"/>
                </a:lnTo>
                <a:lnTo>
                  <a:pt x="17413" y="84497"/>
                </a:lnTo>
                <a:lnTo>
                  <a:pt x="17413" y="76237"/>
                </a:lnTo>
                <a:close/>
                <a:moveTo>
                  <a:pt x="34547" y="76237"/>
                </a:moveTo>
                <a:lnTo>
                  <a:pt x="34547" y="84497"/>
                </a:lnTo>
                <a:lnTo>
                  <a:pt x="26064" y="84497"/>
                </a:lnTo>
                <a:lnTo>
                  <a:pt x="26064" y="76237"/>
                </a:lnTo>
                <a:close/>
                <a:moveTo>
                  <a:pt x="43197" y="76237"/>
                </a:moveTo>
                <a:lnTo>
                  <a:pt x="43197" y="84497"/>
                </a:lnTo>
                <a:lnTo>
                  <a:pt x="34770" y="84497"/>
                </a:lnTo>
                <a:lnTo>
                  <a:pt x="34770" y="76237"/>
                </a:lnTo>
                <a:close/>
                <a:moveTo>
                  <a:pt x="51848" y="76237"/>
                </a:moveTo>
                <a:lnTo>
                  <a:pt x="51848" y="84497"/>
                </a:lnTo>
                <a:lnTo>
                  <a:pt x="43421" y="84497"/>
                </a:lnTo>
                <a:lnTo>
                  <a:pt x="43421" y="76237"/>
                </a:lnTo>
                <a:close/>
                <a:moveTo>
                  <a:pt x="60499" y="76237"/>
                </a:moveTo>
                <a:lnTo>
                  <a:pt x="60499" y="84497"/>
                </a:lnTo>
                <a:lnTo>
                  <a:pt x="52071" y="84497"/>
                </a:lnTo>
                <a:lnTo>
                  <a:pt x="52071" y="76237"/>
                </a:lnTo>
                <a:close/>
                <a:moveTo>
                  <a:pt x="69149" y="76237"/>
                </a:moveTo>
                <a:lnTo>
                  <a:pt x="69149" y="84497"/>
                </a:lnTo>
                <a:lnTo>
                  <a:pt x="60722" y="84497"/>
                </a:lnTo>
                <a:lnTo>
                  <a:pt x="60722" y="76237"/>
                </a:lnTo>
                <a:close/>
                <a:moveTo>
                  <a:pt x="77800" y="76237"/>
                </a:moveTo>
                <a:lnTo>
                  <a:pt x="77800" y="84497"/>
                </a:lnTo>
                <a:lnTo>
                  <a:pt x="69373" y="84497"/>
                </a:lnTo>
                <a:lnTo>
                  <a:pt x="69373" y="76237"/>
                </a:lnTo>
                <a:close/>
                <a:moveTo>
                  <a:pt x="86506" y="76237"/>
                </a:moveTo>
                <a:lnTo>
                  <a:pt x="86506" y="84497"/>
                </a:lnTo>
                <a:lnTo>
                  <a:pt x="78023" y="84497"/>
                </a:lnTo>
                <a:lnTo>
                  <a:pt x="78023" y="76237"/>
                </a:lnTo>
                <a:close/>
                <a:moveTo>
                  <a:pt x="95157" y="76237"/>
                </a:moveTo>
                <a:lnTo>
                  <a:pt x="95157" y="84497"/>
                </a:lnTo>
                <a:lnTo>
                  <a:pt x="86730" y="84497"/>
                </a:lnTo>
                <a:lnTo>
                  <a:pt x="86730" y="76237"/>
                </a:lnTo>
                <a:close/>
                <a:moveTo>
                  <a:pt x="103808" y="76237"/>
                </a:moveTo>
                <a:lnTo>
                  <a:pt x="103808" y="84497"/>
                </a:lnTo>
                <a:lnTo>
                  <a:pt x="95380" y="84497"/>
                </a:lnTo>
                <a:lnTo>
                  <a:pt x="95380" y="76237"/>
                </a:lnTo>
                <a:close/>
                <a:moveTo>
                  <a:pt x="112458" y="76237"/>
                </a:moveTo>
                <a:lnTo>
                  <a:pt x="112458" y="84497"/>
                </a:lnTo>
                <a:lnTo>
                  <a:pt x="104031" y="84497"/>
                </a:lnTo>
                <a:lnTo>
                  <a:pt x="104031" y="76237"/>
                </a:lnTo>
                <a:close/>
                <a:moveTo>
                  <a:pt x="121109" y="76237"/>
                </a:moveTo>
                <a:lnTo>
                  <a:pt x="121109" y="84497"/>
                </a:lnTo>
                <a:lnTo>
                  <a:pt x="112681" y="84497"/>
                </a:lnTo>
                <a:lnTo>
                  <a:pt x="112681" y="76237"/>
                </a:lnTo>
                <a:close/>
                <a:moveTo>
                  <a:pt x="129760" y="76237"/>
                </a:moveTo>
                <a:lnTo>
                  <a:pt x="129760" y="84497"/>
                </a:lnTo>
                <a:lnTo>
                  <a:pt x="121332" y="84497"/>
                </a:lnTo>
                <a:lnTo>
                  <a:pt x="121332" y="76237"/>
                </a:lnTo>
                <a:close/>
                <a:moveTo>
                  <a:pt x="138410" y="76237"/>
                </a:moveTo>
                <a:lnTo>
                  <a:pt x="138410" y="84497"/>
                </a:lnTo>
                <a:lnTo>
                  <a:pt x="129983" y="84497"/>
                </a:lnTo>
                <a:lnTo>
                  <a:pt x="129983" y="76237"/>
                </a:lnTo>
                <a:close/>
                <a:moveTo>
                  <a:pt x="147117" y="76237"/>
                </a:moveTo>
                <a:lnTo>
                  <a:pt x="147117" y="84497"/>
                </a:lnTo>
                <a:lnTo>
                  <a:pt x="138633" y="84497"/>
                </a:lnTo>
                <a:lnTo>
                  <a:pt x="138633" y="76237"/>
                </a:lnTo>
                <a:close/>
                <a:moveTo>
                  <a:pt x="155767" y="76237"/>
                </a:moveTo>
                <a:lnTo>
                  <a:pt x="155767" y="84497"/>
                </a:lnTo>
                <a:lnTo>
                  <a:pt x="147340" y="84497"/>
                </a:lnTo>
                <a:lnTo>
                  <a:pt x="147340" y="76237"/>
                </a:lnTo>
                <a:close/>
                <a:moveTo>
                  <a:pt x="164418" y="76237"/>
                </a:moveTo>
                <a:lnTo>
                  <a:pt x="164418" y="84497"/>
                </a:lnTo>
                <a:lnTo>
                  <a:pt x="155990" y="84497"/>
                </a:lnTo>
                <a:lnTo>
                  <a:pt x="155990" y="76237"/>
                </a:lnTo>
                <a:close/>
                <a:moveTo>
                  <a:pt x="173069" y="76237"/>
                </a:moveTo>
                <a:lnTo>
                  <a:pt x="173069" y="84497"/>
                </a:lnTo>
                <a:lnTo>
                  <a:pt x="164641" y="84497"/>
                </a:lnTo>
                <a:lnTo>
                  <a:pt x="164641" y="76237"/>
                </a:lnTo>
                <a:close/>
                <a:moveTo>
                  <a:pt x="181719" y="76237"/>
                </a:moveTo>
                <a:lnTo>
                  <a:pt x="181719" y="84497"/>
                </a:lnTo>
                <a:lnTo>
                  <a:pt x="173292" y="84497"/>
                </a:lnTo>
                <a:lnTo>
                  <a:pt x="173292" y="76237"/>
                </a:lnTo>
                <a:close/>
                <a:moveTo>
                  <a:pt x="190370" y="76237"/>
                </a:moveTo>
                <a:lnTo>
                  <a:pt x="190370" y="84497"/>
                </a:lnTo>
                <a:lnTo>
                  <a:pt x="181942" y="84497"/>
                </a:lnTo>
                <a:lnTo>
                  <a:pt x="181942" y="76237"/>
                </a:lnTo>
                <a:close/>
                <a:moveTo>
                  <a:pt x="199020" y="76237"/>
                </a:moveTo>
                <a:lnTo>
                  <a:pt x="199020" y="84497"/>
                </a:lnTo>
                <a:lnTo>
                  <a:pt x="190593" y="84497"/>
                </a:lnTo>
                <a:lnTo>
                  <a:pt x="190593" y="76237"/>
                </a:lnTo>
                <a:close/>
                <a:moveTo>
                  <a:pt x="207727" y="76237"/>
                </a:moveTo>
                <a:lnTo>
                  <a:pt x="207727" y="84497"/>
                </a:lnTo>
                <a:lnTo>
                  <a:pt x="199244" y="84497"/>
                </a:lnTo>
                <a:lnTo>
                  <a:pt x="199244" y="76237"/>
                </a:lnTo>
                <a:close/>
                <a:moveTo>
                  <a:pt x="216377" y="76237"/>
                </a:moveTo>
                <a:lnTo>
                  <a:pt x="216377" y="84497"/>
                </a:lnTo>
                <a:lnTo>
                  <a:pt x="207950" y="84497"/>
                </a:lnTo>
                <a:lnTo>
                  <a:pt x="207950" y="76237"/>
                </a:lnTo>
                <a:close/>
                <a:moveTo>
                  <a:pt x="225028" y="76237"/>
                </a:moveTo>
                <a:lnTo>
                  <a:pt x="225028" y="84497"/>
                </a:lnTo>
                <a:lnTo>
                  <a:pt x="216601" y="84497"/>
                </a:lnTo>
                <a:lnTo>
                  <a:pt x="216601" y="76237"/>
                </a:lnTo>
                <a:close/>
                <a:moveTo>
                  <a:pt x="233679" y="76237"/>
                </a:moveTo>
                <a:lnTo>
                  <a:pt x="233679" y="84497"/>
                </a:lnTo>
                <a:lnTo>
                  <a:pt x="225251" y="84497"/>
                </a:lnTo>
                <a:lnTo>
                  <a:pt x="225251" y="76237"/>
                </a:lnTo>
                <a:close/>
                <a:moveTo>
                  <a:pt x="242329" y="76237"/>
                </a:moveTo>
                <a:lnTo>
                  <a:pt x="242329" y="84497"/>
                </a:lnTo>
                <a:lnTo>
                  <a:pt x="233902" y="84497"/>
                </a:lnTo>
                <a:lnTo>
                  <a:pt x="233902" y="76237"/>
                </a:lnTo>
                <a:close/>
                <a:moveTo>
                  <a:pt x="250980" y="76237"/>
                </a:moveTo>
                <a:lnTo>
                  <a:pt x="250980" y="84497"/>
                </a:lnTo>
                <a:lnTo>
                  <a:pt x="242553" y="84497"/>
                </a:lnTo>
                <a:lnTo>
                  <a:pt x="242553" y="76237"/>
                </a:lnTo>
                <a:close/>
                <a:moveTo>
                  <a:pt x="259686" y="76237"/>
                </a:moveTo>
                <a:lnTo>
                  <a:pt x="259686" y="84497"/>
                </a:lnTo>
                <a:lnTo>
                  <a:pt x="251203" y="84497"/>
                </a:lnTo>
                <a:lnTo>
                  <a:pt x="251203" y="76237"/>
                </a:lnTo>
                <a:close/>
                <a:moveTo>
                  <a:pt x="268337" y="76237"/>
                </a:moveTo>
                <a:lnTo>
                  <a:pt x="268337" y="84497"/>
                </a:lnTo>
                <a:lnTo>
                  <a:pt x="259910" y="84497"/>
                </a:lnTo>
                <a:lnTo>
                  <a:pt x="259910" y="76237"/>
                </a:lnTo>
                <a:close/>
                <a:moveTo>
                  <a:pt x="276988" y="76237"/>
                </a:moveTo>
                <a:lnTo>
                  <a:pt x="276988" y="84497"/>
                </a:lnTo>
                <a:lnTo>
                  <a:pt x="268560" y="84497"/>
                </a:lnTo>
                <a:lnTo>
                  <a:pt x="268560" y="76237"/>
                </a:lnTo>
                <a:close/>
                <a:moveTo>
                  <a:pt x="17190" y="84720"/>
                </a:moveTo>
                <a:lnTo>
                  <a:pt x="17190" y="92924"/>
                </a:lnTo>
                <a:lnTo>
                  <a:pt x="8762" y="92924"/>
                </a:lnTo>
                <a:lnTo>
                  <a:pt x="8762" y="84720"/>
                </a:lnTo>
                <a:close/>
                <a:moveTo>
                  <a:pt x="25840" y="84720"/>
                </a:moveTo>
                <a:lnTo>
                  <a:pt x="25840" y="92924"/>
                </a:lnTo>
                <a:lnTo>
                  <a:pt x="17413" y="92924"/>
                </a:lnTo>
                <a:lnTo>
                  <a:pt x="17413" y="84720"/>
                </a:lnTo>
                <a:close/>
                <a:moveTo>
                  <a:pt x="34547" y="84720"/>
                </a:moveTo>
                <a:lnTo>
                  <a:pt x="34547" y="92924"/>
                </a:lnTo>
                <a:lnTo>
                  <a:pt x="26064" y="92924"/>
                </a:lnTo>
                <a:lnTo>
                  <a:pt x="26064" y="84720"/>
                </a:lnTo>
                <a:close/>
                <a:moveTo>
                  <a:pt x="43197" y="84720"/>
                </a:moveTo>
                <a:lnTo>
                  <a:pt x="43197" y="92924"/>
                </a:lnTo>
                <a:lnTo>
                  <a:pt x="34770" y="92924"/>
                </a:lnTo>
                <a:lnTo>
                  <a:pt x="34770" y="84720"/>
                </a:lnTo>
                <a:close/>
                <a:moveTo>
                  <a:pt x="51848" y="84720"/>
                </a:moveTo>
                <a:lnTo>
                  <a:pt x="51848" y="92924"/>
                </a:lnTo>
                <a:lnTo>
                  <a:pt x="43421" y="92924"/>
                </a:lnTo>
                <a:lnTo>
                  <a:pt x="43421" y="84720"/>
                </a:lnTo>
                <a:close/>
                <a:moveTo>
                  <a:pt x="60499" y="84720"/>
                </a:moveTo>
                <a:lnTo>
                  <a:pt x="60499" y="92924"/>
                </a:lnTo>
                <a:lnTo>
                  <a:pt x="52071" y="92924"/>
                </a:lnTo>
                <a:lnTo>
                  <a:pt x="52071" y="84720"/>
                </a:lnTo>
                <a:close/>
                <a:moveTo>
                  <a:pt x="69149" y="84720"/>
                </a:moveTo>
                <a:lnTo>
                  <a:pt x="69149" y="92924"/>
                </a:lnTo>
                <a:lnTo>
                  <a:pt x="60722" y="92924"/>
                </a:lnTo>
                <a:lnTo>
                  <a:pt x="60722" y="84720"/>
                </a:lnTo>
                <a:close/>
                <a:moveTo>
                  <a:pt x="77800" y="84720"/>
                </a:moveTo>
                <a:lnTo>
                  <a:pt x="77800" y="92924"/>
                </a:lnTo>
                <a:lnTo>
                  <a:pt x="69373" y="92924"/>
                </a:lnTo>
                <a:lnTo>
                  <a:pt x="69373" y="84720"/>
                </a:lnTo>
                <a:close/>
                <a:moveTo>
                  <a:pt x="86506" y="84720"/>
                </a:moveTo>
                <a:lnTo>
                  <a:pt x="86506" y="92924"/>
                </a:lnTo>
                <a:lnTo>
                  <a:pt x="78023" y="92924"/>
                </a:lnTo>
                <a:lnTo>
                  <a:pt x="78023" y="84720"/>
                </a:lnTo>
                <a:close/>
                <a:moveTo>
                  <a:pt x="95157" y="84720"/>
                </a:moveTo>
                <a:lnTo>
                  <a:pt x="95157" y="92924"/>
                </a:lnTo>
                <a:lnTo>
                  <a:pt x="86730" y="92924"/>
                </a:lnTo>
                <a:lnTo>
                  <a:pt x="86730" y="84720"/>
                </a:lnTo>
                <a:close/>
                <a:moveTo>
                  <a:pt x="103808" y="84720"/>
                </a:moveTo>
                <a:lnTo>
                  <a:pt x="103808" y="92924"/>
                </a:lnTo>
                <a:lnTo>
                  <a:pt x="95380" y="92924"/>
                </a:lnTo>
                <a:lnTo>
                  <a:pt x="95380" y="84720"/>
                </a:lnTo>
                <a:close/>
                <a:moveTo>
                  <a:pt x="112458" y="84720"/>
                </a:moveTo>
                <a:lnTo>
                  <a:pt x="112458" y="92924"/>
                </a:lnTo>
                <a:lnTo>
                  <a:pt x="104031" y="92924"/>
                </a:lnTo>
                <a:lnTo>
                  <a:pt x="104031" y="84720"/>
                </a:lnTo>
                <a:close/>
                <a:moveTo>
                  <a:pt x="121109" y="84720"/>
                </a:moveTo>
                <a:lnTo>
                  <a:pt x="121109" y="92924"/>
                </a:lnTo>
                <a:lnTo>
                  <a:pt x="112681" y="92924"/>
                </a:lnTo>
                <a:lnTo>
                  <a:pt x="112681" y="84720"/>
                </a:lnTo>
                <a:close/>
                <a:moveTo>
                  <a:pt x="129760" y="84720"/>
                </a:moveTo>
                <a:lnTo>
                  <a:pt x="129760" y="92924"/>
                </a:lnTo>
                <a:lnTo>
                  <a:pt x="121332" y="92924"/>
                </a:lnTo>
                <a:lnTo>
                  <a:pt x="121332" y="84720"/>
                </a:lnTo>
                <a:close/>
                <a:moveTo>
                  <a:pt x="138410" y="84720"/>
                </a:moveTo>
                <a:lnTo>
                  <a:pt x="138410" y="92924"/>
                </a:lnTo>
                <a:lnTo>
                  <a:pt x="129983" y="92924"/>
                </a:lnTo>
                <a:lnTo>
                  <a:pt x="129983" y="84720"/>
                </a:lnTo>
                <a:close/>
                <a:moveTo>
                  <a:pt x="147117" y="84720"/>
                </a:moveTo>
                <a:lnTo>
                  <a:pt x="147117" y="92924"/>
                </a:lnTo>
                <a:lnTo>
                  <a:pt x="138633" y="92924"/>
                </a:lnTo>
                <a:lnTo>
                  <a:pt x="138633" y="84720"/>
                </a:lnTo>
                <a:close/>
                <a:moveTo>
                  <a:pt x="155767" y="84720"/>
                </a:moveTo>
                <a:lnTo>
                  <a:pt x="155767" y="92924"/>
                </a:lnTo>
                <a:lnTo>
                  <a:pt x="147340" y="92924"/>
                </a:lnTo>
                <a:lnTo>
                  <a:pt x="147340" y="84720"/>
                </a:lnTo>
                <a:close/>
                <a:moveTo>
                  <a:pt x="164418" y="84720"/>
                </a:moveTo>
                <a:lnTo>
                  <a:pt x="164418" y="92924"/>
                </a:lnTo>
                <a:lnTo>
                  <a:pt x="155990" y="92924"/>
                </a:lnTo>
                <a:lnTo>
                  <a:pt x="155990" y="84720"/>
                </a:lnTo>
                <a:close/>
                <a:moveTo>
                  <a:pt x="173069" y="84720"/>
                </a:moveTo>
                <a:lnTo>
                  <a:pt x="173069" y="92924"/>
                </a:lnTo>
                <a:lnTo>
                  <a:pt x="164641" y="92924"/>
                </a:lnTo>
                <a:lnTo>
                  <a:pt x="164641" y="84720"/>
                </a:lnTo>
                <a:close/>
                <a:moveTo>
                  <a:pt x="181719" y="84720"/>
                </a:moveTo>
                <a:lnTo>
                  <a:pt x="181719" y="92924"/>
                </a:lnTo>
                <a:lnTo>
                  <a:pt x="173292" y="92924"/>
                </a:lnTo>
                <a:lnTo>
                  <a:pt x="173292" y="84720"/>
                </a:lnTo>
                <a:close/>
                <a:moveTo>
                  <a:pt x="190370" y="84720"/>
                </a:moveTo>
                <a:lnTo>
                  <a:pt x="190370" y="92924"/>
                </a:lnTo>
                <a:lnTo>
                  <a:pt x="181942" y="92924"/>
                </a:lnTo>
                <a:lnTo>
                  <a:pt x="181942" y="84720"/>
                </a:lnTo>
                <a:close/>
                <a:moveTo>
                  <a:pt x="199020" y="84720"/>
                </a:moveTo>
                <a:lnTo>
                  <a:pt x="199020" y="92924"/>
                </a:lnTo>
                <a:lnTo>
                  <a:pt x="190593" y="92924"/>
                </a:lnTo>
                <a:lnTo>
                  <a:pt x="190593" y="84720"/>
                </a:lnTo>
                <a:close/>
                <a:moveTo>
                  <a:pt x="207727" y="84720"/>
                </a:moveTo>
                <a:lnTo>
                  <a:pt x="207727" y="92924"/>
                </a:lnTo>
                <a:lnTo>
                  <a:pt x="199244" y="92924"/>
                </a:lnTo>
                <a:lnTo>
                  <a:pt x="199244" y="84720"/>
                </a:lnTo>
                <a:close/>
                <a:moveTo>
                  <a:pt x="216377" y="84720"/>
                </a:moveTo>
                <a:lnTo>
                  <a:pt x="216377" y="92924"/>
                </a:lnTo>
                <a:lnTo>
                  <a:pt x="207950" y="92924"/>
                </a:lnTo>
                <a:lnTo>
                  <a:pt x="207950" y="84720"/>
                </a:lnTo>
                <a:close/>
                <a:moveTo>
                  <a:pt x="225028" y="84720"/>
                </a:moveTo>
                <a:lnTo>
                  <a:pt x="225028" y="92924"/>
                </a:lnTo>
                <a:lnTo>
                  <a:pt x="216601" y="92924"/>
                </a:lnTo>
                <a:lnTo>
                  <a:pt x="216601" y="84720"/>
                </a:lnTo>
                <a:close/>
                <a:moveTo>
                  <a:pt x="233679" y="84720"/>
                </a:moveTo>
                <a:lnTo>
                  <a:pt x="233679" y="92924"/>
                </a:lnTo>
                <a:lnTo>
                  <a:pt x="225251" y="92924"/>
                </a:lnTo>
                <a:lnTo>
                  <a:pt x="225251" y="84720"/>
                </a:lnTo>
                <a:close/>
                <a:moveTo>
                  <a:pt x="242329" y="84720"/>
                </a:moveTo>
                <a:lnTo>
                  <a:pt x="242329" y="92924"/>
                </a:lnTo>
                <a:lnTo>
                  <a:pt x="233902" y="92924"/>
                </a:lnTo>
                <a:lnTo>
                  <a:pt x="233902" y="84720"/>
                </a:lnTo>
                <a:close/>
                <a:moveTo>
                  <a:pt x="250980" y="84720"/>
                </a:moveTo>
                <a:lnTo>
                  <a:pt x="250980" y="92924"/>
                </a:lnTo>
                <a:lnTo>
                  <a:pt x="242553" y="92924"/>
                </a:lnTo>
                <a:lnTo>
                  <a:pt x="242553" y="84720"/>
                </a:lnTo>
                <a:close/>
                <a:moveTo>
                  <a:pt x="259686" y="84720"/>
                </a:moveTo>
                <a:lnTo>
                  <a:pt x="259686" y="92924"/>
                </a:lnTo>
                <a:lnTo>
                  <a:pt x="251203" y="92924"/>
                </a:lnTo>
                <a:lnTo>
                  <a:pt x="251203" y="84720"/>
                </a:lnTo>
                <a:close/>
                <a:moveTo>
                  <a:pt x="268337" y="84720"/>
                </a:moveTo>
                <a:lnTo>
                  <a:pt x="268337" y="92924"/>
                </a:lnTo>
                <a:lnTo>
                  <a:pt x="259910" y="92924"/>
                </a:lnTo>
                <a:lnTo>
                  <a:pt x="259910" y="84720"/>
                </a:lnTo>
                <a:close/>
                <a:moveTo>
                  <a:pt x="276988" y="84720"/>
                </a:moveTo>
                <a:lnTo>
                  <a:pt x="276988" y="92924"/>
                </a:lnTo>
                <a:lnTo>
                  <a:pt x="268560" y="92924"/>
                </a:lnTo>
                <a:lnTo>
                  <a:pt x="268560" y="84720"/>
                </a:lnTo>
                <a:close/>
                <a:moveTo>
                  <a:pt x="17190" y="93148"/>
                </a:moveTo>
                <a:lnTo>
                  <a:pt x="17190" y="101408"/>
                </a:lnTo>
                <a:lnTo>
                  <a:pt x="8762" y="101408"/>
                </a:lnTo>
                <a:lnTo>
                  <a:pt x="8762" y="93148"/>
                </a:lnTo>
                <a:close/>
                <a:moveTo>
                  <a:pt x="25840" y="93148"/>
                </a:moveTo>
                <a:lnTo>
                  <a:pt x="25840" y="101408"/>
                </a:lnTo>
                <a:lnTo>
                  <a:pt x="17413" y="101408"/>
                </a:lnTo>
                <a:lnTo>
                  <a:pt x="17413" y="93148"/>
                </a:lnTo>
                <a:close/>
                <a:moveTo>
                  <a:pt x="34547" y="93148"/>
                </a:moveTo>
                <a:lnTo>
                  <a:pt x="34547" y="101408"/>
                </a:lnTo>
                <a:lnTo>
                  <a:pt x="26064" y="101408"/>
                </a:lnTo>
                <a:lnTo>
                  <a:pt x="26064" y="93148"/>
                </a:lnTo>
                <a:close/>
                <a:moveTo>
                  <a:pt x="43197" y="93148"/>
                </a:moveTo>
                <a:lnTo>
                  <a:pt x="43197" y="101408"/>
                </a:lnTo>
                <a:lnTo>
                  <a:pt x="34770" y="101408"/>
                </a:lnTo>
                <a:lnTo>
                  <a:pt x="34770" y="93148"/>
                </a:lnTo>
                <a:close/>
                <a:moveTo>
                  <a:pt x="51848" y="93148"/>
                </a:moveTo>
                <a:lnTo>
                  <a:pt x="51848" y="101408"/>
                </a:lnTo>
                <a:lnTo>
                  <a:pt x="43421" y="101408"/>
                </a:lnTo>
                <a:lnTo>
                  <a:pt x="43421" y="93148"/>
                </a:lnTo>
                <a:close/>
                <a:moveTo>
                  <a:pt x="60499" y="93148"/>
                </a:moveTo>
                <a:lnTo>
                  <a:pt x="60499" y="101408"/>
                </a:lnTo>
                <a:lnTo>
                  <a:pt x="52071" y="101408"/>
                </a:lnTo>
                <a:lnTo>
                  <a:pt x="52071" y="93148"/>
                </a:lnTo>
                <a:close/>
                <a:moveTo>
                  <a:pt x="69149" y="93148"/>
                </a:moveTo>
                <a:lnTo>
                  <a:pt x="69149" y="101408"/>
                </a:lnTo>
                <a:lnTo>
                  <a:pt x="60722" y="101408"/>
                </a:lnTo>
                <a:lnTo>
                  <a:pt x="60722" y="93148"/>
                </a:lnTo>
                <a:close/>
                <a:moveTo>
                  <a:pt x="77800" y="93148"/>
                </a:moveTo>
                <a:lnTo>
                  <a:pt x="77800" y="101408"/>
                </a:lnTo>
                <a:lnTo>
                  <a:pt x="69373" y="101408"/>
                </a:lnTo>
                <a:lnTo>
                  <a:pt x="69373" y="93148"/>
                </a:lnTo>
                <a:close/>
                <a:moveTo>
                  <a:pt x="86506" y="93148"/>
                </a:moveTo>
                <a:lnTo>
                  <a:pt x="86506" y="101408"/>
                </a:lnTo>
                <a:lnTo>
                  <a:pt x="78023" y="101408"/>
                </a:lnTo>
                <a:lnTo>
                  <a:pt x="78023" y="93148"/>
                </a:lnTo>
                <a:close/>
                <a:moveTo>
                  <a:pt x="95157" y="93148"/>
                </a:moveTo>
                <a:lnTo>
                  <a:pt x="95157" y="101408"/>
                </a:lnTo>
                <a:lnTo>
                  <a:pt x="86730" y="101408"/>
                </a:lnTo>
                <a:lnTo>
                  <a:pt x="86730" y="93148"/>
                </a:lnTo>
                <a:close/>
                <a:moveTo>
                  <a:pt x="103808" y="93148"/>
                </a:moveTo>
                <a:lnTo>
                  <a:pt x="103808" y="101408"/>
                </a:lnTo>
                <a:lnTo>
                  <a:pt x="95380" y="101408"/>
                </a:lnTo>
                <a:lnTo>
                  <a:pt x="95380" y="93148"/>
                </a:lnTo>
                <a:close/>
                <a:moveTo>
                  <a:pt x="112458" y="93148"/>
                </a:moveTo>
                <a:lnTo>
                  <a:pt x="112458" y="101408"/>
                </a:lnTo>
                <a:lnTo>
                  <a:pt x="104031" y="101408"/>
                </a:lnTo>
                <a:lnTo>
                  <a:pt x="104031" y="93148"/>
                </a:lnTo>
                <a:close/>
                <a:moveTo>
                  <a:pt x="121109" y="93148"/>
                </a:moveTo>
                <a:lnTo>
                  <a:pt x="121109" y="101408"/>
                </a:lnTo>
                <a:lnTo>
                  <a:pt x="112681" y="101408"/>
                </a:lnTo>
                <a:lnTo>
                  <a:pt x="112681" y="93148"/>
                </a:lnTo>
                <a:close/>
                <a:moveTo>
                  <a:pt x="129760" y="93148"/>
                </a:moveTo>
                <a:lnTo>
                  <a:pt x="129760" y="101408"/>
                </a:lnTo>
                <a:lnTo>
                  <a:pt x="121332" y="101408"/>
                </a:lnTo>
                <a:lnTo>
                  <a:pt x="121332" y="93148"/>
                </a:lnTo>
                <a:close/>
                <a:moveTo>
                  <a:pt x="138410" y="93148"/>
                </a:moveTo>
                <a:lnTo>
                  <a:pt x="138410" y="101408"/>
                </a:lnTo>
                <a:lnTo>
                  <a:pt x="129983" y="101408"/>
                </a:lnTo>
                <a:lnTo>
                  <a:pt x="129983" y="93148"/>
                </a:lnTo>
                <a:close/>
                <a:moveTo>
                  <a:pt x="147117" y="93148"/>
                </a:moveTo>
                <a:lnTo>
                  <a:pt x="147117" y="101408"/>
                </a:lnTo>
                <a:lnTo>
                  <a:pt x="138633" y="101408"/>
                </a:lnTo>
                <a:lnTo>
                  <a:pt x="138633" y="93148"/>
                </a:lnTo>
                <a:close/>
                <a:moveTo>
                  <a:pt x="155767" y="93148"/>
                </a:moveTo>
                <a:lnTo>
                  <a:pt x="155767" y="101408"/>
                </a:lnTo>
                <a:lnTo>
                  <a:pt x="147340" y="101408"/>
                </a:lnTo>
                <a:lnTo>
                  <a:pt x="147340" y="93148"/>
                </a:lnTo>
                <a:close/>
                <a:moveTo>
                  <a:pt x="164418" y="93148"/>
                </a:moveTo>
                <a:lnTo>
                  <a:pt x="164418" y="101408"/>
                </a:lnTo>
                <a:lnTo>
                  <a:pt x="155990" y="101408"/>
                </a:lnTo>
                <a:lnTo>
                  <a:pt x="155990" y="93148"/>
                </a:lnTo>
                <a:close/>
                <a:moveTo>
                  <a:pt x="173069" y="93148"/>
                </a:moveTo>
                <a:lnTo>
                  <a:pt x="173069" y="101408"/>
                </a:lnTo>
                <a:lnTo>
                  <a:pt x="164641" y="101408"/>
                </a:lnTo>
                <a:lnTo>
                  <a:pt x="164641" y="93148"/>
                </a:lnTo>
                <a:close/>
                <a:moveTo>
                  <a:pt x="181719" y="93148"/>
                </a:moveTo>
                <a:lnTo>
                  <a:pt x="181719" y="101408"/>
                </a:lnTo>
                <a:lnTo>
                  <a:pt x="173292" y="101408"/>
                </a:lnTo>
                <a:lnTo>
                  <a:pt x="173292" y="93148"/>
                </a:lnTo>
                <a:close/>
                <a:moveTo>
                  <a:pt x="190370" y="93148"/>
                </a:moveTo>
                <a:lnTo>
                  <a:pt x="190370" y="101408"/>
                </a:lnTo>
                <a:lnTo>
                  <a:pt x="181942" y="101408"/>
                </a:lnTo>
                <a:lnTo>
                  <a:pt x="181942" y="93148"/>
                </a:lnTo>
                <a:close/>
                <a:moveTo>
                  <a:pt x="199020" y="93148"/>
                </a:moveTo>
                <a:lnTo>
                  <a:pt x="199020" y="101408"/>
                </a:lnTo>
                <a:lnTo>
                  <a:pt x="190593" y="101408"/>
                </a:lnTo>
                <a:lnTo>
                  <a:pt x="190593" y="93148"/>
                </a:lnTo>
                <a:close/>
                <a:moveTo>
                  <a:pt x="207727" y="93148"/>
                </a:moveTo>
                <a:lnTo>
                  <a:pt x="207727" y="101408"/>
                </a:lnTo>
                <a:lnTo>
                  <a:pt x="199244" y="101408"/>
                </a:lnTo>
                <a:lnTo>
                  <a:pt x="199244" y="93148"/>
                </a:lnTo>
                <a:close/>
                <a:moveTo>
                  <a:pt x="216377" y="93148"/>
                </a:moveTo>
                <a:lnTo>
                  <a:pt x="216377" y="101408"/>
                </a:lnTo>
                <a:lnTo>
                  <a:pt x="207950" y="101408"/>
                </a:lnTo>
                <a:lnTo>
                  <a:pt x="207950" y="93148"/>
                </a:lnTo>
                <a:close/>
                <a:moveTo>
                  <a:pt x="225028" y="93148"/>
                </a:moveTo>
                <a:lnTo>
                  <a:pt x="225028" y="101408"/>
                </a:lnTo>
                <a:lnTo>
                  <a:pt x="216601" y="101408"/>
                </a:lnTo>
                <a:lnTo>
                  <a:pt x="216601" y="93148"/>
                </a:lnTo>
                <a:close/>
                <a:moveTo>
                  <a:pt x="233679" y="93148"/>
                </a:moveTo>
                <a:lnTo>
                  <a:pt x="233679" y="101408"/>
                </a:lnTo>
                <a:lnTo>
                  <a:pt x="225251" y="101408"/>
                </a:lnTo>
                <a:lnTo>
                  <a:pt x="225251" y="93148"/>
                </a:lnTo>
                <a:close/>
                <a:moveTo>
                  <a:pt x="242329" y="93148"/>
                </a:moveTo>
                <a:lnTo>
                  <a:pt x="242329" y="101408"/>
                </a:lnTo>
                <a:lnTo>
                  <a:pt x="233902" y="101408"/>
                </a:lnTo>
                <a:lnTo>
                  <a:pt x="233902" y="93148"/>
                </a:lnTo>
                <a:close/>
                <a:moveTo>
                  <a:pt x="250980" y="93148"/>
                </a:moveTo>
                <a:lnTo>
                  <a:pt x="250980" y="101408"/>
                </a:lnTo>
                <a:lnTo>
                  <a:pt x="242553" y="101408"/>
                </a:lnTo>
                <a:lnTo>
                  <a:pt x="242553" y="93148"/>
                </a:lnTo>
                <a:close/>
                <a:moveTo>
                  <a:pt x="259686" y="93148"/>
                </a:moveTo>
                <a:lnTo>
                  <a:pt x="259686" y="101408"/>
                </a:lnTo>
                <a:lnTo>
                  <a:pt x="251203" y="101408"/>
                </a:lnTo>
                <a:lnTo>
                  <a:pt x="251203" y="93148"/>
                </a:lnTo>
                <a:close/>
                <a:moveTo>
                  <a:pt x="268337" y="93148"/>
                </a:moveTo>
                <a:lnTo>
                  <a:pt x="268337" y="101408"/>
                </a:lnTo>
                <a:lnTo>
                  <a:pt x="259910" y="101408"/>
                </a:lnTo>
                <a:lnTo>
                  <a:pt x="259910" y="93148"/>
                </a:lnTo>
                <a:close/>
                <a:moveTo>
                  <a:pt x="276988" y="93148"/>
                </a:moveTo>
                <a:lnTo>
                  <a:pt x="276988" y="101408"/>
                </a:lnTo>
                <a:lnTo>
                  <a:pt x="268560" y="101408"/>
                </a:lnTo>
                <a:lnTo>
                  <a:pt x="268560" y="93148"/>
                </a:lnTo>
                <a:close/>
                <a:moveTo>
                  <a:pt x="17190" y="101631"/>
                </a:moveTo>
                <a:lnTo>
                  <a:pt x="17190" y="109891"/>
                </a:lnTo>
                <a:lnTo>
                  <a:pt x="8762" y="109891"/>
                </a:lnTo>
                <a:lnTo>
                  <a:pt x="8762" y="101631"/>
                </a:lnTo>
                <a:close/>
                <a:moveTo>
                  <a:pt x="25840" y="101631"/>
                </a:moveTo>
                <a:lnTo>
                  <a:pt x="25840" y="109891"/>
                </a:lnTo>
                <a:lnTo>
                  <a:pt x="17413" y="109891"/>
                </a:lnTo>
                <a:lnTo>
                  <a:pt x="17413" y="101631"/>
                </a:lnTo>
                <a:close/>
                <a:moveTo>
                  <a:pt x="34547" y="101631"/>
                </a:moveTo>
                <a:lnTo>
                  <a:pt x="34547" y="109891"/>
                </a:lnTo>
                <a:lnTo>
                  <a:pt x="26064" y="109891"/>
                </a:lnTo>
                <a:lnTo>
                  <a:pt x="26064" y="101631"/>
                </a:lnTo>
                <a:close/>
                <a:moveTo>
                  <a:pt x="43197" y="101631"/>
                </a:moveTo>
                <a:lnTo>
                  <a:pt x="43197" y="109891"/>
                </a:lnTo>
                <a:lnTo>
                  <a:pt x="34770" y="109891"/>
                </a:lnTo>
                <a:lnTo>
                  <a:pt x="34770" y="101631"/>
                </a:lnTo>
                <a:close/>
                <a:moveTo>
                  <a:pt x="51848" y="101631"/>
                </a:moveTo>
                <a:lnTo>
                  <a:pt x="51848" y="109891"/>
                </a:lnTo>
                <a:lnTo>
                  <a:pt x="43421" y="109891"/>
                </a:lnTo>
                <a:lnTo>
                  <a:pt x="43421" y="101631"/>
                </a:lnTo>
                <a:close/>
                <a:moveTo>
                  <a:pt x="60499" y="101631"/>
                </a:moveTo>
                <a:lnTo>
                  <a:pt x="60499" y="109891"/>
                </a:lnTo>
                <a:lnTo>
                  <a:pt x="52071" y="109891"/>
                </a:lnTo>
                <a:lnTo>
                  <a:pt x="52071" y="101631"/>
                </a:lnTo>
                <a:close/>
                <a:moveTo>
                  <a:pt x="69149" y="101631"/>
                </a:moveTo>
                <a:lnTo>
                  <a:pt x="69149" y="109891"/>
                </a:lnTo>
                <a:lnTo>
                  <a:pt x="60722" y="109891"/>
                </a:lnTo>
                <a:lnTo>
                  <a:pt x="60722" y="101631"/>
                </a:lnTo>
                <a:close/>
                <a:moveTo>
                  <a:pt x="77800" y="101631"/>
                </a:moveTo>
                <a:lnTo>
                  <a:pt x="77800" y="109891"/>
                </a:lnTo>
                <a:lnTo>
                  <a:pt x="69373" y="109891"/>
                </a:lnTo>
                <a:lnTo>
                  <a:pt x="69373" y="101631"/>
                </a:lnTo>
                <a:close/>
                <a:moveTo>
                  <a:pt x="86506" y="101631"/>
                </a:moveTo>
                <a:lnTo>
                  <a:pt x="86506" y="109891"/>
                </a:lnTo>
                <a:lnTo>
                  <a:pt x="78023" y="109891"/>
                </a:lnTo>
                <a:lnTo>
                  <a:pt x="78023" y="101631"/>
                </a:lnTo>
                <a:close/>
                <a:moveTo>
                  <a:pt x="95157" y="101631"/>
                </a:moveTo>
                <a:lnTo>
                  <a:pt x="95157" y="109891"/>
                </a:lnTo>
                <a:lnTo>
                  <a:pt x="86730" y="109891"/>
                </a:lnTo>
                <a:lnTo>
                  <a:pt x="86730" y="101631"/>
                </a:lnTo>
                <a:close/>
                <a:moveTo>
                  <a:pt x="103808" y="101631"/>
                </a:moveTo>
                <a:lnTo>
                  <a:pt x="103808" y="109891"/>
                </a:lnTo>
                <a:lnTo>
                  <a:pt x="95380" y="109891"/>
                </a:lnTo>
                <a:lnTo>
                  <a:pt x="95380" y="101631"/>
                </a:lnTo>
                <a:close/>
                <a:moveTo>
                  <a:pt x="112458" y="101631"/>
                </a:moveTo>
                <a:lnTo>
                  <a:pt x="112458" y="109891"/>
                </a:lnTo>
                <a:lnTo>
                  <a:pt x="104031" y="109891"/>
                </a:lnTo>
                <a:lnTo>
                  <a:pt x="104031" y="101631"/>
                </a:lnTo>
                <a:close/>
                <a:moveTo>
                  <a:pt x="121109" y="101631"/>
                </a:moveTo>
                <a:lnTo>
                  <a:pt x="121109" y="109891"/>
                </a:lnTo>
                <a:lnTo>
                  <a:pt x="112681" y="109891"/>
                </a:lnTo>
                <a:lnTo>
                  <a:pt x="112681" y="101631"/>
                </a:lnTo>
                <a:close/>
                <a:moveTo>
                  <a:pt x="129760" y="101631"/>
                </a:moveTo>
                <a:lnTo>
                  <a:pt x="129760" y="109891"/>
                </a:lnTo>
                <a:lnTo>
                  <a:pt x="121332" y="109891"/>
                </a:lnTo>
                <a:lnTo>
                  <a:pt x="121332" y="101631"/>
                </a:lnTo>
                <a:close/>
                <a:moveTo>
                  <a:pt x="138410" y="101631"/>
                </a:moveTo>
                <a:lnTo>
                  <a:pt x="138410" y="109891"/>
                </a:lnTo>
                <a:lnTo>
                  <a:pt x="129983" y="109891"/>
                </a:lnTo>
                <a:lnTo>
                  <a:pt x="129983" y="101631"/>
                </a:lnTo>
                <a:close/>
                <a:moveTo>
                  <a:pt x="147117" y="101631"/>
                </a:moveTo>
                <a:lnTo>
                  <a:pt x="147117" y="109891"/>
                </a:lnTo>
                <a:lnTo>
                  <a:pt x="138633" y="109891"/>
                </a:lnTo>
                <a:lnTo>
                  <a:pt x="138633" y="101631"/>
                </a:lnTo>
                <a:close/>
                <a:moveTo>
                  <a:pt x="155767" y="101631"/>
                </a:moveTo>
                <a:lnTo>
                  <a:pt x="155767" y="109891"/>
                </a:lnTo>
                <a:lnTo>
                  <a:pt x="147340" y="109891"/>
                </a:lnTo>
                <a:lnTo>
                  <a:pt x="147340" y="101631"/>
                </a:lnTo>
                <a:close/>
                <a:moveTo>
                  <a:pt x="164418" y="101631"/>
                </a:moveTo>
                <a:lnTo>
                  <a:pt x="164418" y="109891"/>
                </a:lnTo>
                <a:lnTo>
                  <a:pt x="155990" y="109891"/>
                </a:lnTo>
                <a:lnTo>
                  <a:pt x="155990" y="101631"/>
                </a:lnTo>
                <a:close/>
                <a:moveTo>
                  <a:pt x="173069" y="101631"/>
                </a:moveTo>
                <a:lnTo>
                  <a:pt x="173069" y="109891"/>
                </a:lnTo>
                <a:lnTo>
                  <a:pt x="164641" y="109891"/>
                </a:lnTo>
                <a:lnTo>
                  <a:pt x="164641" y="101631"/>
                </a:lnTo>
                <a:close/>
                <a:moveTo>
                  <a:pt x="181719" y="101631"/>
                </a:moveTo>
                <a:lnTo>
                  <a:pt x="181719" y="109891"/>
                </a:lnTo>
                <a:lnTo>
                  <a:pt x="173292" y="109891"/>
                </a:lnTo>
                <a:lnTo>
                  <a:pt x="173292" y="101631"/>
                </a:lnTo>
                <a:close/>
                <a:moveTo>
                  <a:pt x="190370" y="101631"/>
                </a:moveTo>
                <a:lnTo>
                  <a:pt x="190370" y="109891"/>
                </a:lnTo>
                <a:lnTo>
                  <a:pt x="181942" y="109891"/>
                </a:lnTo>
                <a:lnTo>
                  <a:pt x="181942" y="101631"/>
                </a:lnTo>
                <a:close/>
                <a:moveTo>
                  <a:pt x="199020" y="101631"/>
                </a:moveTo>
                <a:lnTo>
                  <a:pt x="199020" y="109891"/>
                </a:lnTo>
                <a:lnTo>
                  <a:pt x="190593" y="109891"/>
                </a:lnTo>
                <a:lnTo>
                  <a:pt x="190593" y="101631"/>
                </a:lnTo>
                <a:close/>
                <a:moveTo>
                  <a:pt x="207727" y="101631"/>
                </a:moveTo>
                <a:lnTo>
                  <a:pt x="207727" y="109891"/>
                </a:lnTo>
                <a:lnTo>
                  <a:pt x="199244" y="109891"/>
                </a:lnTo>
                <a:lnTo>
                  <a:pt x="199244" y="101631"/>
                </a:lnTo>
                <a:close/>
                <a:moveTo>
                  <a:pt x="216377" y="101631"/>
                </a:moveTo>
                <a:lnTo>
                  <a:pt x="216377" y="109891"/>
                </a:lnTo>
                <a:lnTo>
                  <a:pt x="207950" y="109891"/>
                </a:lnTo>
                <a:lnTo>
                  <a:pt x="207950" y="101631"/>
                </a:lnTo>
                <a:close/>
                <a:moveTo>
                  <a:pt x="225028" y="101631"/>
                </a:moveTo>
                <a:lnTo>
                  <a:pt x="225028" y="109891"/>
                </a:lnTo>
                <a:lnTo>
                  <a:pt x="216601" y="109891"/>
                </a:lnTo>
                <a:lnTo>
                  <a:pt x="216601" y="101631"/>
                </a:lnTo>
                <a:close/>
                <a:moveTo>
                  <a:pt x="233679" y="101631"/>
                </a:moveTo>
                <a:lnTo>
                  <a:pt x="233679" y="109891"/>
                </a:lnTo>
                <a:lnTo>
                  <a:pt x="225251" y="109891"/>
                </a:lnTo>
                <a:lnTo>
                  <a:pt x="225251" y="101631"/>
                </a:lnTo>
                <a:close/>
                <a:moveTo>
                  <a:pt x="242329" y="101631"/>
                </a:moveTo>
                <a:lnTo>
                  <a:pt x="242329" y="109891"/>
                </a:lnTo>
                <a:lnTo>
                  <a:pt x="233902" y="109891"/>
                </a:lnTo>
                <a:lnTo>
                  <a:pt x="233902" y="101631"/>
                </a:lnTo>
                <a:close/>
                <a:moveTo>
                  <a:pt x="250980" y="101631"/>
                </a:moveTo>
                <a:lnTo>
                  <a:pt x="250980" y="109891"/>
                </a:lnTo>
                <a:lnTo>
                  <a:pt x="242553" y="109891"/>
                </a:lnTo>
                <a:lnTo>
                  <a:pt x="242553" y="101631"/>
                </a:lnTo>
                <a:close/>
                <a:moveTo>
                  <a:pt x="259686" y="101631"/>
                </a:moveTo>
                <a:lnTo>
                  <a:pt x="259686" y="109891"/>
                </a:lnTo>
                <a:lnTo>
                  <a:pt x="251203" y="109891"/>
                </a:lnTo>
                <a:lnTo>
                  <a:pt x="251203" y="101631"/>
                </a:lnTo>
                <a:close/>
                <a:moveTo>
                  <a:pt x="268337" y="101631"/>
                </a:moveTo>
                <a:lnTo>
                  <a:pt x="268337" y="109891"/>
                </a:lnTo>
                <a:lnTo>
                  <a:pt x="259910" y="109891"/>
                </a:lnTo>
                <a:lnTo>
                  <a:pt x="259910" y="101631"/>
                </a:lnTo>
                <a:close/>
                <a:moveTo>
                  <a:pt x="276988" y="101631"/>
                </a:moveTo>
                <a:lnTo>
                  <a:pt x="276988" y="109891"/>
                </a:lnTo>
                <a:lnTo>
                  <a:pt x="268560" y="109891"/>
                </a:lnTo>
                <a:lnTo>
                  <a:pt x="268560" y="101631"/>
                </a:lnTo>
                <a:close/>
                <a:moveTo>
                  <a:pt x="17190" y="110114"/>
                </a:moveTo>
                <a:lnTo>
                  <a:pt x="17190" y="118318"/>
                </a:lnTo>
                <a:lnTo>
                  <a:pt x="8762" y="118318"/>
                </a:lnTo>
                <a:lnTo>
                  <a:pt x="8762" y="110114"/>
                </a:lnTo>
                <a:close/>
                <a:moveTo>
                  <a:pt x="25840" y="110114"/>
                </a:moveTo>
                <a:lnTo>
                  <a:pt x="25840" y="118318"/>
                </a:lnTo>
                <a:lnTo>
                  <a:pt x="17413" y="118318"/>
                </a:lnTo>
                <a:lnTo>
                  <a:pt x="17413" y="110114"/>
                </a:lnTo>
                <a:close/>
                <a:moveTo>
                  <a:pt x="34547" y="110114"/>
                </a:moveTo>
                <a:lnTo>
                  <a:pt x="34547" y="118318"/>
                </a:lnTo>
                <a:lnTo>
                  <a:pt x="26064" y="118318"/>
                </a:lnTo>
                <a:lnTo>
                  <a:pt x="26064" y="110114"/>
                </a:lnTo>
                <a:close/>
                <a:moveTo>
                  <a:pt x="43197" y="110114"/>
                </a:moveTo>
                <a:lnTo>
                  <a:pt x="43197" y="118318"/>
                </a:lnTo>
                <a:lnTo>
                  <a:pt x="34770" y="118318"/>
                </a:lnTo>
                <a:lnTo>
                  <a:pt x="34770" y="110114"/>
                </a:lnTo>
                <a:close/>
                <a:moveTo>
                  <a:pt x="51848" y="110114"/>
                </a:moveTo>
                <a:lnTo>
                  <a:pt x="51848" y="118318"/>
                </a:lnTo>
                <a:lnTo>
                  <a:pt x="43421" y="118318"/>
                </a:lnTo>
                <a:lnTo>
                  <a:pt x="43421" y="110114"/>
                </a:lnTo>
                <a:close/>
                <a:moveTo>
                  <a:pt x="60499" y="110114"/>
                </a:moveTo>
                <a:lnTo>
                  <a:pt x="60499" y="118318"/>
                </a:lnTo>
                <a:lnTo>
                  <a:pt x="52071" y="118318"/>
                </a:lnTo>
                <a:lnTo>
                  <a:pt x="52071" y="110114"/>
                </a:lnTo>
                <a:close/>
                <a:moveTo>
                  <a:pt x="69149" y="110114"/>
                </a:moveTo>
                <a:lnTo>
                  <a:pt x="69149" y="118318"/>
                </a:lnTo>
                <a:lnTo>
                  <a:pt x="60722" y="118318"/>
                </a:lnTo>
                <a:lnTo>
                  <a:pt x="60722" y="110114"/>
                </a:lnTo>
                <a:close/>
                <a:moveTo>
                  <a:pt x="77800" y="110114"/>
                </a:moveTo>
                <a:lnTo>
                  <a:pt x="77800" y="118318"/>
                </a:lnTo>
                <a:lnTo>
                  <a:pt x="69373" y="118318"/>
                </a:lnTo>
                <a:lnTo>
                  <a:pt x="69373" y="110114"/>
                </a:lnTo>
                <a:close/>
                <a:moveTo>
                  <a:pt x="86506" y="110114"/>
                </a:moveTo>
                <a:lnTo>
                  <a:pt x="86506" y="118318"/>
                </a:lnTo>
                <a:lnTo>
                  <a:pt x="78023" y="118318"/>
                </a:lnTo>
                <a:lnTo>
                  <a:pt x="78023" y="110114"/>
                </a:lnTo>
                <a:close/>
                <a:moveTo>
                  <a:pt x="95157" y="110114"/>
                </a:moveTo>
                <a:lnTo>
                  <a:pt x="95157" y="118318"/>
                </a:lnTo>
                <a:lnTo>
                  <a:pt x="86730" y="118318"/>
                </a:lnTo>
                <a:lnTo>
                  <a:pt x="86730" y="110114"/>
                </a:lnTo>
                <a:close/>
                <a:moveTo>
                  <a:pt x="103808" y="110114"/>
                </a:moveTo>
                <a:lnTo>
                  <a:pt x="103808" y="118318"/>
                </a:lnTo>
                <a:lnTo>
                  <a:pt x="95380" y="118318"/>
                </a:lnTo>
                <a:lnTo>
                  <a:pt x="95380" y="110114"/>
                </a:lnTo>
                <a:close/>
                <a:moveTo>
                  <a:pt x="112458" y="110114"/>
                </a:moveTo>
                <a:lnTo>
                  <a:pt x="112458" y="118318"/>
                </a:lnTo>
                <a:lnTo>
                  <a:pt x="104031" y="118318"/>
                </a:lnTo>
                <a:lnTo>
                  <a:pt x="104031" y="110114"/>
                </a:lnTo>
                <a:close/>
                <a:moveTo>
                  <a:pt x="121109" y="110114"/>
                </a:moveTo>
                <a:lnTo>
                  <a:pt x="121109" y="118318"/>
                </a:lnTo>
                <a:lnTo>
                  <a:pt x="112681" y="118318"/>
                </a:lnTo>
                <a:lnTo>
                  <a:pt x="112681" y="110114"/>
                </a:lnTo>
                <a:close/>
                <a:moveTo>
                  <a:pt x="129760" y="110114"/>
                </a:moveTo>
                <a:lnTo>
                  <a:pt x="129760" y="118318"/>
                </a:lnTo>
                <a:lnTo>
                  <a:pt x="121332" y="118318"/>
                </a:lnTo>
                <a:lnTo>
                  <a:pt x="121332" y="110114"/>
                </a:lnTo>
                <a:close/>
                <a:moveTo>
                  <a:pt x="138410" y="110114"/>
                </a:moveTo>
                <a:lnTo>
                  <a:pt x="138410" y="118318"/>
                </a:lnTo>
                <a:lnTo>
                  <a:pt x="129983" y="118318"/>
                </a:lnTo>
                <a:lnTo>
                  <a:pt x="129983" y="110114"/>
                </a:lnTo>
                <a:close/>
                <a:moveTo>
                  <a:pt x="147117" y="110114"/>
                </a:moveTo>
                <a:lnTo>
                  <a:pt x="147117" y="118318"/>
                </a:lnTo>
                <a:lnTo>
                  <a:pt x="138633" y="118318"/>
                </a:lnTo>
                <a:lnTo>
                  <a:pt x="138633" y="110114"/>
                </a:lnTo>
                <a:close/>
                <a:moveTo>
                  <a:pt x="155767" y="110114"/>
                </a:moveTo>
                <a:lnTo>
                  <a:pt x="155767" y="118318"/>
                </a:lnTo>
                <a:lnTo>
                  <a:pt x="147340" y="118318"/>
                </a:lnTo>
                <a:lnTo>
                  <a:pt x="147340" y="110114"/>
                </a:lnTo>
                <a:close/>
                <a:moveTo>
                  <a:pt x="164418" y="110114"/>
                </a:moveTo>
                <a:lnTo>
                  <a:pt x="164418" y="118318"/>
                </a:lnTo>
                <a:lnTo>
                  <a:pt x="155990" y="118318"/>
                </a:lnTo>
                <a:lnTo>
                  <a:pt x="155990" y="110114"/>
                </a:lnTo>
                <a:close/>
                <a:moveTo>
                  <a:pt x="173069" y="110114"/>
                </a:moveTo>
                <a:lnTo>
                  <a:pt x="173069" y="118318"/>
                </a:lnTo>
                <a:lnTo>
                  <a:pt x="164641" y="118318"/>
                </a:lnTo>
                <a:lnTo>
                  <a:pt x="164641" y="110114"/>
                </a:lnTo>
                <a:close/>
                <a:moveTo>
                  <a:pt x="181719" y="110114"/>
                </a:moveTo>
                <a:lnTo>
                  <a:pt x="181719" y="118318"/>
                </a:lnTo>
                <a:lnTo>
                  <a:pt x="173292" y="118318"/>
                </a:lnTo>
                <a:lnTo>
                  <a:pt x="173292" y="110114"/>
                </a:lnTo>
                <a:close/>
                <a:moveTo>
                  <a:pt x="190370" y="110114"/>
                </a:moveTo>
                <a:lnTo>
                  <a:pt x="190370" y="118318"/>
                </a:lnTo>
                <a:lnTo>
                  <a:pt x="181942" y="118318"/>
                </a:lnTo>
                <a:lnTo>
                  <a:pt x="181942" y="110114"/>
                </a:lnTo>
                <a:close/>
                <a:moveTo>
                  <a:pt x="199020" y="110114"/>
                </a:moveTo>
                <a:lnTo>
                  <a:pt x="199020" y="118318"/>
                </a:lnTo>
                <a:lnTo>
                  <a:pt x="190593" y="118318"/>
                </a:lnTo>
                <a:lnTo>
                  <a:pt x="190593" y="110114"/>
                </a:lnTo>
                <a:close/>
                <a:moveTo>
                  <a:pt x="207727" y="110114"/>
                </a:moveTo>
                <a:lnTo>
                  <a:pt x="207727" y="118318"/>
                </a:lnTo>
                <a:lnTo>
                  <a:pt x="199244" y="118318"/>
                </a:lnTo>
                <a:lnTo>
                  <a:pt x="199244" y="110114"/>
                </a:lnTo>
                <a:close/>
                <a:moveTo>
                  <a:pt x="216377" y="110114"/>
                </a:moveTo>
                <a:lnTo>
                  <a:pt x="216377" y="118318"/>
                </a:lnTo>
                <a:lnTo>
                  <a:pt x="207950" y="118318"/>
                </a:lnTo>
                <a:lnTo>
                  <a:pt x="207950" y="110114"/>
                </a:lnTo>
                <a:close/>
                <a:moveTo>
                  <a:pt x="225028" y="110114"/>
                </a:moveTo>
                <a:lnTo>
                  <a:pt x="225028" y="118318"/>
                </a:lnTo>
                <a:lnTo>
                  <a:pt x="216601" y="118318"/>
                </a:lnTo>
                <a:lnTo>
                  <a:pt x="216601" y="110114"/>
                </a:lnTo>
                <a:close/>
                <a:moveTo>
                  <a:pt x="233679" y="110114"/>
                </a:moveTo>
                <a:lnTo>
                  <a:pt x="233679" y="118318"/>
                </a:lnTo>
                <a:lnTo>
                  <a:pt x="225251" y="118318"/>
                </a:lnTo>
                <a:lnTo>
                  <a:pt x="225251" y="110114"/>
                </a:lnTo>
                <a:close/>
                <a:moveTo>
                  <a:pt x="242329" y="110114"/>
                </a:moveTo>
                <a:lnTo>
                  <a:pt x="242329" y="118318"/>
                </a:lnTo>
                <a:lnTo>
                  <a:pt x="233902" y="118318"/>
                </a:lnTo>
                <a:lnTo>
                  <a:pt x="233902" y="110114"/>
                </a:lnTo>
                <a:close/>
                <a:moveTo>
                  <a:pt x="250980" y="110114"/>
                </a:moveTo>
                <a:lnTo>
                  <a:pt x="250980" y="118318"/>
                </a:lnTo>
                <a:lnTo>
                  <a:pt x="242553" y="118318"/>
                </a:lnTo>
                <a:lnTo>
                  <a:pt x="242553" y="110114"/>
                </a:lnTo>
                <a:close/>
                <a:moveTo>
                  <a:pt x="259686" y="110114"/>
                </a:moveTo>
                <a:lnTo>
                  <a:pt x="259686" y="118318"/>
                </a:lnTo>
                <a:lnTo>
                  <a:pt x="251203" y="118318"/>
                </a:lnTo>
                <a:lnTo>
                  <a:pt x="251203" y="110114"/>
                </a:lnTo>
                <a:close/>
                <a:moveTo>
                  <a:pt x="268337" y="110114"/>
                </a:moveTo>
                <a:lnTo>
                  <a:pt x="268337" y="118318"/>
                </a:lnTo>
                <a:lnTo>
                  <a:pt x="259910" y="118318"/>
                </a:lnTo>
                <a:lnTo>
                  <a:pt x="259910" y="110114"/>
                </a:lnTo>
                <a:close/>
                <a:moveTo>
                  <a:pt x="276988" y="110114"/>
                </a:moveTo>
                <a:lnTo>
                  <a:pt x="276988" y="118318"/>
                </a:lnTo>
                <a:lnTo>
                  <a:pt x="268560" y="118318"/>
                </a:lnTo>
                <a:lnTo>
                  <a:pt x="268560" y="110114"/>
                </a:lnTo>
                <a:close/>
                <a:moveTo>
                  <a:pt x="17190" y="118541"/>
                </a:moveTo>
                <a:lnTo>
                  <a:pt x="17190" y="126801"/>
                </a:lnTo>
                <a:lnTo>
                  <a:pt x="8762" y="126801"/>
                </a:lnTo>
                <a:lnTo>
                  <a:pt x="8762" y="118541"/>
                </a:lnTo>
                <a:close/>
                <a:moveTo>
                  <a:pt x="25840" y="118541"/>
                </a:moveTo>
                <a:lnTo>
                  <a:pt x="25840" y="126801"/>
                </a:lnTo>
                <a:lnTo>
                  <a:pt x="17413" y="126801"/>
                </a:lnTo>
                <a:lnTo>
                  <a:pt x="17413" y="118541"/>
                </a:lnTo>
                <a:close/>
                <a:moveTo>
                  <a:pt x="34547" y="118541"/>
                </a:moveTo>
                <a:lnTo>
                  <a:pt x="34547" y="126801"/>
                </a:lnTo>
                <a:lnTo>
                  <a:pt x="26064" y="126801"/>
                </a:lnTo>
                <a:lnTo>
                  <a:pt x="26064" y="118541"/>
                </a:lnTo>
                <a:close/>
                <a:moveTo>
                  <a:pt x="43197" y="118541"/>
                </a:moveTo>
                <a:lnTo>
                  <a:pt x="43197" y="126801"/>
                </a:lnTo>
                <a:lnTo>
                  <a:pt x="34770" y="126801"/>
                </a:lnTo>
                <a:lnTo>
                  <a:pt x="34770" y="118541"/>
                </a:lnTo>
                <a:close/>
                <a:moveTo>
                  <a:pt x="51848" y="118541"/>
                </a:moveTo>
                <a:lnTo>
                  <a:pt x="51848" y="126801"/>
                </a:lnTo>
                <a:lnTo>
                  <a:pt x="43421" y="126801"/>
                </a:lnTo>
                <a:lnTo>
                  <a:pt x="43421" y="118541"/>
                </a:lnTo>
                <a:close/>
                <a:moveTo>
                  <a:pt x="60499" y="118541"/>
                </a:moveTo>
                <a:lnTo>
                  <a:pt x="60499" y="126801"/>
                </a:lnTo>
                <a:lnTo>
                  <a:pt x="52071" y="126801"/>
                </a:lnTo>
                <a:lnTo>
                  <a:pt x="52071" y="118541"/>
                </a:lnTo>
                <a:close/>
                <a:moveTo>
                  <a:pt x="69149" y="118541"/>
                </a:moveTo>
                <a:lnTo>
                  <a:pt x="69149" y="126801"/>
                </a:lnTo>
                <a:lnTo>
                  <a:pt x="60722" y="126801"/>
                </a:lnTo>
                <a:lnTo>
                  <a:pt x="60722" y="118541"/>
                </a:lnTo>
                <a:close/>
                <a:moveTo>
                  <a:pt x="77800" y="118541"/>
                </a:moveTo>
                <a:lnTo>
                  <a:pt x="77800" y="126801"/>
                </a:lnTo>
                <a:lnTo>
                  <a:pt x="69373" y="126801"/>
                </a:lnTo>
                <a:lnTo>
                  <a:pt x="69373" y="118541"/>
                </a:lnTo>
                <a:close/>
                <a:moveTo>
                  <a:pt x="86506" y="118541"/>
                </a:moveTo>
                <a:lnTo>
                  <a:pt x="86506" y="126801"/>
                </a:lnTo>
                <a:lnTo>
                  <a:pt x="78023" y="126801"/>
                </a:lnTo>
                <a:lnTo>
                  <a:pt x="78023" y="118541"/>
                </a:lnTo>
                <a:close/>
                <a:moveTo>
                  <a:pt x="95157" y="118541"/>
                </a:moveTo>
                <a:lnTo>
                  <a:pt x="95157" y="126801"/>
                </a:lnTo>
                <a:lnTo>
                  <a:pt x="86730" y="126801"/>
                </a:lnTo>
                <a:lnTo>
                  <a:pt x="86730" y="118541"/>
                </a:lnTo>
                <a:close/>
                <a:moveTo>
                  <a:pt x="103808" y="118541"/>
                </a:moveTo>
                <a:lnTo>
                  <a:pt x="103808" y="126801"/>
                </a:lnTo>
                <a:lnTo>
                  <a:pt x="95380" y="126801"/>
                </a:lnTo>
                <a:lnTo>
                  <a:pt x="95380" y="118541"/>
                </a:lnTo>
                <a:close/>
                <a:moveTo>
                  <a:pt x="112458" y="118541"/>
                </a:moveTo>
                <a:lnTo>
                  <a:pt x="112458" y="126801"/>
                </a:lnTo>
                <a:lnTo>
                  <a:pt x="104031" y="126801"/>
                </a:lnTo>
                <a:lnTo>
                  <a:pt x="104031" y="118541"/>
                </a:lnTo>
                <a:close/>
                <a:moveTo>
                  <a:pt x="121109" y="118541"/>
                </a:moveTo>
                <a:lnTo>
                  <a:pt x="121109" y="126801"/>
                </a:lnTo>
                <a:lnTo>
                  <a:pt x="112681" y="126801"/>
                </a:lnTo>
                <a:lnTo>
                  <a:pt x="112681" y="118541"/>
                </a:lnTo>
                <a:close/>
                <a:moveTo>
                  <a:pt x="129760" y="118541"/>
                </a:moveTo>
                <a:lnTo>
                  <a:pt x="129760" y="126801"/>
                </a:lnTo>
                <a:lnTo>
                  <a:pt x="121332" y="126801"/>
                </a:lnTo>
                <a:lnTo>
                  <a:pt x="121332" y="118541"/>
                </a:lnTo>
                <a:close/>
                <a:moveTo>
                  <a:pt x="138410" y="118541"/>
                </a:moveTo>
                <a:lnTo>
                  <a:pt x="138410" y="126801"/>
                </a:lnTo>
                <a:lnTo>
                  <a:pt x="129983" y="126801"/>
                </a:lnTo>
                <a:lnTo>
                  <a:pt x="129983" y="118541"/>
                </a:lnTo>
                <a:close/>
                <a:moveTo>
                  <a:pt x="147117" y="118541"/>
                </a:moveTo>
                <a:lnTo>
                  <a:pt x="147117" y="126801"/>
                </a:lnTo>
                <a:lnTo>
                  <a:pt x="138633" y="126801"/>
                </a:lnTo>
                <a:lnTo>
                  <a:pt x="138633" y="118541"/>
                </a:lnTo>
                <a:close/>
                <a:moveTo>
                  <a:pt x="155767" y="118541"/>
                </a:moveTo>
                <a:lnTo>
                  <a:pt x="155767" y="126801"/>
                </a:lnTo>
                <a:lnTo>
                  <a:pt x="147340" y="126801"/>
                </a:lnTo>
                <a:lnTo>
                  <a:pt x="147340" y="118541"/>
                </a:lnTo>
                <a:close/>
                <a:moveTo>
                  <a:pt x="164418" y="118541"/>
                </a:moveTo>
                <a:lnTo>
                  <a:pt x="164418" y="126801"/>
                </a:lnTo>
                <a:lnTo>
                  <a:pt x="155990" y="126801"/>
                </a:lnTo>
                <a:lnTo>
                  <a:pt x="155990" y="118541"/>
                </a:lnTo>
                <a:close/>
                <a:moveTo>
                  <a:pt x="173069" y="118541"/>
                </a:moveTo>
                <a:lnTo>
                  <a:pt x="173069" y="126801"/>
                </a:lnTo>
                <a:lnTo>
                  <a:pt x="164641" y="126801"/>
                </a:lnTo>
                <a:lnTo>
                  <a:pt x="164641" y="118541"/>
                </a:lnTo>
                <a:close/>
                <a:moveTo>
                  <a:pt x="181719" y="118541"/>
                </a:moveTo>
                <a:lnTo>
                  <a:pt x="181719" y="126801"/>
                </a:lnTo>
                <a:lnTo>
                  <a:pt x="173292" y="126801"/>
                </a:lnTo>
                <a:lnTo>
                  <a:pt x="173292" y="118541"/>
                </a:lnTo>
                <a:close/>
                <a:moveTo>
                  <a:pt x="190370" y="118541"/>
                </a:moveTo>
                <a:lnTo>
                  <a:pt x="190370" y="126801"/>
                </a:lnTo>
                <a:lnTo>
                  <a:pt x="181942" y="126801"/>
                </a:lnTo>
                <a:lnTo>
                  <a:pt x="181942" y="118541"/>
                </a:lnTo>
                <a:close/>
                <a:moveTo>
                  <a:pt x="199020" y="118541"/>
                </a:moveTo>
                <a:lnTo>
                  <a:pt x="199020" y="126801"/>
                </a:lnTo>
                <a:lnTo>
                  <a:pt x="190593" y="126801"/>
                </a:lnTo>
                <a:lnTo>
                  <a:pt x="190593" y="118541"/>
                </a:lnTo>
                <a:close/>
                <a:moveTo>
                  <a:pt x="207727" y="118541"/>
                </a:moveTo>
                <a:lnTo>
                  <a:pt x="207727" y="126801"/>
                </a:lnTo>
                <a:lnTo>
                  <a:pt x="199244" y="126801"/>
                </a:lnTo>
                <a:lnTo>
                  <a:pt x="199244" y="118541"/>
                </a:lnTo>
                <a:close/>
                <a:moveTo>
                  <a:pt x="216377" y="118541"/>
                </a:moveTo>
                <a:lnTo>
                  <a:pt x="216377" y="126801"/>
                </a:lnTo>
                <a:lnTo>
                  <a:pt x="207950" y="126801"/>
                </a:lnTo>
                <a:lnTo>
                  <a:pt x="207950" y="118541"/>
                </a:lnTo>
                <a:close/>
                <a:moveTo>
                  <a:pt x="225028" y="118541"/>
                </a:moveTo>
                <a:lnTo>
                  <a:pt x="225028" y="126801"/>
                </a:lnTo>
                <a:lnTo>
                  <a:pt x="216601" y="126801"/>
                </a:lnTo>
                <a:lnTo>
                  <a:pt x="216601" y="118541"/>
                </a:lnTo>
                <a:close/>
                <a:moveTo>
                  <a:pt x="233679" y="118541"/>
                </a:moveTo>
                <a:lnTo>
                  <a:pt x="233679" y="126801"/>
                </a:lnTo>
                <a:lnTo>
                  <a:pt x="225251" y="126801"/>
                </a:lnTo>
                <a:lnTo>
                  <a:pt x="225251" y="118541"/>
                </a:lnTo>
                <a:close/>
                <a:moveTo>
                  <a:pt x="242329" y="118541"/>
                </a:moveTo>
                <a:lnTo>
                  <a:pt x="242329" y="126801"/>
                </a:lnTo>
                <a:lnTo>
                  <a:pt x="233902" y="126801"/>
                </a:lnTo>
                <a:lnTo>
                  <a:pt x="233902" y="118541"/>
                </a:lnTo>
                <a:close/>
                <a:moveTo>
                  <a:pt x="250980" y="118541"/>
                </a:moveTo>
                <a:lnTo>
                  <a:pt x="250980" y="126801"/>
                </a:lnTo>
                <a:lnTo>
                  <a:pt x="242553" y="126801"/>
                </a:lnTo>
                <a:lnTo>
                  <a:pt x="242553" y="118541"/>
                </a:lnTo>
                <a:close/>
                <a:moveTo>
                  <a:pt x="259686" y="118541"/>
                </a:moveTo>
                <a:lnTo>
                  <a:pt x="259686" y="126801"/>
                </a:lnTo>
                <a:lnTo>
                  <a:pt x="251203" y="126801"/>
                </a:lnTo>
                <a:lnTo>
                  <a:pt x="251203" y="118541"/>
                </a:lnTo>
                <a:close/>
                <a:moveTo>
                  <a:pt x="268337" y="118541"/>
                </a:moveTo>
                <a:lnTo>
                  <a:pt x="268337" y="126801"/>
                </a:lnTo>
                <a:lnTo>
                  <a:pt x="259910" y="126801"/>
                </a:lnTo>
                <a:lnTo>
                  <a:pt x="259910" y="118541"/>
                </a:lnTo>
                <a:close/>
                <a:moveTo>
                  <a:pt x="276988" y="118541"/>
                </a:moveTo>
                <a:lnTo>
                  <a:pt x="276988" y="126801"/>
                </a:lnTo>
                <a:lnTo>
                  <a:pt x="268560" y="126801"/>
                </a:lnTo>
                <a:lnTo>
                  <a:pt x="268560" y="118541"/>
                </a:lnTo>
                <a:close/>
                <a:moveTo>
                  <a:pt x="17190" y="127025"/>
                </a:moveTo>
                <a:lnTo>
                  <a:pt x="17190" y="135229"/>
                </a:lnTo>
                <a:lnTo>
                  <a:pt x="8762" y="135229"/>
                </a:lnTo>
                <a:lnTo>
                  <a:pt x="8762" y="127025"/>
                </a:lnTo>
                <a:close/>
                <a:moveTo>
                  <a:pt x="25840" y="127025"/>
                </a:moveTo>
                <a:lnTo>
                  <a:pt x="25840" y="135229"/>
                </a:lnTo>
                <a:lnTo>
                  <a:pt x="17413" y="135229"/>
                </a:lnTo>
                <a:lnTo>
                  <a:pt x="17413" y="127025"/>
                </a:lnTo>
                <a:close/>
                <a:moveTo>
                  <a:pt x="34547" y="127025"/>
                </a:moveTo>
                <a:lnTo>
                  <a:pt x="34547" y="135229"/>
                </a:lnTo>
                <a:lnTo>
                  <a:pt x="26064" y="135229"/>
                </a:lnTo>
                <a:lnTo>
                  <a:pt x="26064" y="127025"/>
                </a:lnTo>
                <a:close/>
                <a:moveTo>
                  <a:pt x="43197" y="127025"/>
                </a:moveTo>
                <a:lnTo>
                  <a:pt x="43197" y="135229"/>
                </a:lnTo>
                <a:lnTo>
                  <a:pt x="34770" y="135229"/>
                </a:lnTo>
                <a:lnTo>
                  <a:pt x="34770" y="127025"/>
                </a:lnTo>
                <a:close/>
                <a:moveTo>
                  <a:pt x="51848" y="127025"/>
                </a:moveTo>
                <a:lnTo>
                  <a:pt x="51848" y="135229"/>
                </a:lnTo>
                <a:lnTo>
                  <a:pt x="43421" y="135229"/>
                </a:lnTo>
                <a:lnTo>
                  <a:pt x="43421" y="127025"/>
                </a:lnTo>
                <a:close/>
                <a:moveTo>
                  <a:pt x="60499" y="127025"/>
                </a:moveTo>
                <a:lnTo>
                  <a:pt x="60499" y="135229"/>
                </a:lnTo>
                <a:lnTo>
                  <a:pt x="52071" y="135229"/>
                </a:lnTo>
                <a:lnTo>
                  <a:pt x="52071" y="127025"/>
                </a:lnTo>
                <a:close/>
                <a:moveTo>
                  <a:pt x="69149" y="127025"/>
                </a:moveTo>
                <a:lnTo>
                  <a:pt x="69149" y="135229"/>
                </a:lnTo>
                <a:lnTo>
                  <a:pt x="60722" y="135229"/>
                </a:lnTo>
                <a:lnTo>
                  <a:pt x="60722" y="127025"/>
                </a:lnTo>
                <a:close/>
                <a:moveTo>
                  <a:pt x="77800" y="127025"/>
                </a:moveTo>
                <a:lnTo>
                  <a:pt x="77800" y="135229"/>
                </a:lnTo>
                <a:lnTo>
                  <a:pt x="69373" y="135229"/>
                </a:lnTo>
                <a:lnTo>
                  <a:pt x="69373" y="127025"/>
                </a:lnTo>
                <a:close/>
                <a:moveTo>
                  <a:pt x="86506" y="127025"/>
                </a:moveTo>
                <a:lnTo>
                  <a:pt x="86506" y="135229"/>
                </a:lnTo>
                <a:lnTo>
                  <a:pt x="78023" y="135229"/>
                </a:lnTo>
                <a:lnTo>
                  <a:pt x="78023" y="127025"/>
                </a:lnTo>
                <a:close/>
                <a:moveTo>
                  <a:pt x="95157" y="127025"/>
                </a:moveTo>
                <a:lnTo>
                  <a:pt x="95157" y="135229"/>
                </a:lnTo>
                <a:lnTo>
                  <a:pt x="86730" y="135229"/>
                </a:lnTo>
                <a:lnTo>
                  <a:pt x="86730" y="127025"/>
                </a:lnTo>
                <a:close/>
                <a:moveTo>
                  <a:pt x="103808" y="127025"/>
                </a:moveTo>
                <a:lnTo>
                  <a:pt x="103808" y="135229"/>
                </a:lnTo>
                <a:lnTo>
                  <a:pt x="95380" y="135229"/>
                </a:lnTo>
                <a:lnTo>
                  <a:pt x="95380" y="127025"/>
                </a:lnTo>
                <a:close/>
                <a:moveTo>
                  <a:pt x="112458" y="127025"/>
                </a:moveTo>
                <a:lnTo>
                  <a:pt x="112458" y="135229"/>
                </a:lnTo>
                <a:lnTo>
                  <a:pt x="104031" y="135229"/>
                </a:lnTo>
                <a:lnTo>
                  <a:pt x="104031" y="127025"/>
                </a:lnTo>
                <a:close/>
                <a:moveTo>
                  <a:pt x="121109" y="127025"/>
                </a:moveTo>
                <a:lnTo>
                  <a:pt x="121109" y="135229"/>
                </a:lnTo>
                <a:lnTo>
                  <a:pt x="112681" y="135229"/>
                </a:lnTo>
                <a:lnTo>
                  <a:pt x="112681" y="127025"/>
                </a:lnTo>
                <a:close/>
                <a:moveTo>
                  <a:pt x="129760" y="127025"/>
                </a:moveTo>
                <a:lnTo>
                  <a:pt x="129760" y="135229"/>
                </a:lnTo>
                <a:lnTo>
                  <a:pt x="121332" y="135229"/>
                </a:lnTo>
                <a:lnTo>
                  <a:pt x="121332" y="127025"/>
                </a:lnTo>
                <a:close/>
                <a:moveTo>
                  <a:pt x="138410" y="127025"/>
                </a:moveTo>
                <a:lnTo>
                  <a:pt x="138410" y="135229"/>
                </a:lnTo>
                <a:lnTo>
                  <a:pt x="129983" y="135229"/>
                </a:lnTo>
                <a:lnTo>
                  <a:pt x="129983" y="127025"/>
                </a:lnTo>
                <a:close/>
                <a:moveTo>
                  <a:pt x="147117" y="127025"/>
                </a:moveTo>
                <a:lnTo>
                  <a:pt x="147117" y="135229"/>
                </a:lnTo>
                <a:lnTo>
                  <a:pt x="138633" y="135229"/>
                </a:lnTo>
                <a:lnTo>
                  <a:pt x="138633" y="127025"/>
                </a:lnTo>
                <a:close/>
                <a:moveTo>
                  <a:pt x="155767" y="127025"/>
                </a:moveTo>
                <a:lnTo>
                  <a:pt x="155767" y="135229"/>
                </a:lnTo>
                <a:lnTo>
                  <a:pt x="147340" y="135229"/>
                </a:lnTo>
                <a:lnTo>
                  <a:pt x="147340" y="127025"/>
                </a:lnTo>
                <a:close/>
                <a:moveTo>
                  <a:pt x="164418" y="127025"/>
                </a:moveTo>
                <a:lnTo>
                  <a:pt x="164418" y="135229"/>
                </a:lnTo>
                <a:lnTo>
                  <a:pt x="155990" y="135229"/>
                </a:lnTo>
                <a:lnTo>
                  <a:pt x="155990" y="127025"/>
                </a:lnTo>
                <a:close/>
                <a:moveTo>
                  <a:pt x="173069" y="127025"/>
                </a:moveTo>
                <a:lnTo>
                  <a:pt x="173069" y="135229"/>
                </a:lnTo>
                <a:lnTo>
                  <a:pt x="164641" y="135229"/>
                </a:lnTo>
                <a:lnTo>
                  <a:pt x="164641" y="127025"/>
                </a:lnTo>
                <a:close/>
                <a:moveTo>
                  <a:pt x="181719" y="127025"/>
                </a:moveTo>
                <a:lnTo>
                  <a:pt x="181719" y="135229"/>
                </a:lnTo>
                <a:lnTo>
                  <a:pt x="173292" y="135229"/>
                </a:lnTo>
                <a:lnTo>
                  <a:pt x="173292" y="127025"/>
                </a:lnTo>
                <a:close/>
                <a:moveTo>
                  <a:pt x="190370" y="127025"/>
                </a:moveTo>
                <a:lnTo>
                  <a:pt x="190370" y="135229"/>
                </a:lnTo>
                <a:lnTo>
                  <a:pt x="181942" y="135229"/>
                </a:lnTo>
                <a:lnTo>
                  <a:pt x="181942" y="127025"/>
                </a:lnTo>
                <a:close/>
                <a:moveTo>
                  <a:pt x="199020" y="127025"/>
                </a:moveTo>
                <a:lnTo>
                  <a:pt x="199020" y="135229"/>
                </a:lnTo>
                <a:lnTo>
                  <a:pt x="190593" y="135229"/>
                </a:lnTo>
                <a:lnTo>
                  <a:pt x="190593" y="127025"/>
                </a:lnTo>
                <a:close/>
                <a:moveTo>
                  <a:pt x="207727" y="127025"/>
                </a:moveTo>
                <a:lnTo>
                  <a:pt x="207727" y="135229"/>
                </a:lnTo>
                <a:lnTo>
                  <a:pt x="199244" y="135229"/>
                </a:lnTo>
                <a:lnTo>
                  <a:pt x="199244" y="127025"/>
                </a:lnTo>
                <a:close/>
                <a:moveTo>
                  <a:pt x="216377" y="127025"/>
                </a:moveTo>
                <a:lnTo>
                  <a:pt x="216377" y="135229"/>
                </a:lnTo>
                <a:lnTo>
                  <a:pt x="207950" y="135229"/>
                </a:lnTo>
                <a:lnTo>
                  <a:pt x="207950" y="127025"/>
                </a:lnTo>
                <a:close/>
                <a:moveTo>
                  <a:pt x="225028" y="127025"/>
                </a:moveTo>
                <a:lnTo>
                  <a:pt x="225028" y="135229"/>
                </a:lnTo>
                <a:lnTo>
                  <a:pt x="216601" y="135229"/>
                </a:lnTo>
                <a:lnTo>
                  <a:pt x="216601" y="127025"/>
                </a:lnTo>
                <a:close/>
                <a:moveTo>
                  <a:pt x="233679" y="127025"/>
                </a:moveTo>
                <a:lnTo>
                  <a:pt x="233679" y="135229"/>
                </a:lnTo>
                <a:lnTo>
                  <a:pt x="225251" y="135229"/>
                </a:lnTo>
                <a:lnTo>
                  <a:pt x="225251" y="127025"/>
                </a:lnTo>
                <a:close/>
                <a:moveTo>
                  <a:pt x="242329" y="127025"/>
                </a:moveTo>
                <a:lnTo>
                  <a:pt x="242329" y="135229"/>
                </a:lnTo>
                <a:lnTo>
                  <a:pt x="233902" y="135229"/>
                </a:lnTo>
                <a:lnTo>
                  <a:pt x="233902" y="127025"/>
                </a:lnTo>
                <a:close/>
                <a:moveTo>
                  <a:pt x="250980" y="127025"/>
                </a:moveTo>
                <a:lnTo>
                  <a:pt x="250980" y="135229"/>
                </a:lnTo>
                <a:lnTo>
                  <a:pt x="242553" y="135229"/>
                </a:lnTo>
                <a:lnTo>
                  <a:pt x="242553" y="127025"/>
                </a:lnTo>
                <a:close/>
                <a:moveTo>
                  <a:pt x="259686" y="127025"/>
                </a:moveTo>
                <a:lnTo>
                  <a:pt x="259686" y="135229"/>
                </a:lnTo>
                <a:lnTo>
                  <a:pt x="251203" y="135229"/>
                </a:lnTo>
                <a:lnTo>
                  <a:pt x="251203" y="127025"/>
                </a:lnTo>
                <a:close/>
                <a:moveTo>
                  <a:pt x="268337" y="127025"/>
                </a:moveTo>
                <a:lnTo>
                  <a:pt x="268337" y="135229"/>
                </a:lnTo>
                <a:lnTo>
                  <a:pt x="259910" y="135229"/>
                </a:lnTo>
                <a:lnTo>
                  <a:pt x="259910" y="127025"/>
                </a:lnTo>
                <a:close/>
                <a:moveTo>
                  <a:pt x="276988" y="127025"/>
                </a:moveTo>
                <a:lnTo>
                  <a:pt x="276988" y="135229"/>
                </a:lnTo>
                <a:lnTo>
                  <a:pt x="268560" y="135229"/>
                </a:lnTo>
                <a:lnTo>
                  <a:pt x="268560" y="127025"/>
                </a:lnTo>
                <a:close/>
                <a:moveTo>
                  <a:pt x="17190" y="135452"/>
                </a:moveTo>
                <a:lnTo>
                  <a:pt x="17190" y="143712"/>
                </a:lnTo>
                <a:lnTo>
                  <a:pt x="8762" y="143712"/>
                </a:lnTo>
                <a:lnTo>
                  <a:pt x="8762" y="135452"/>
                </a:lnTo>
                <a:close/>
                <a:moveTo>
                  <a:pt x="25840" y="135452"/>
                </a:moveTo>
                <a:lnTo>
                  <a:pt x="25840" y="143712"/>
                </a:lnTo>
                <a:lnTo>
                  <a:pt x="17413" y="143712"/>
                </a:lnTo>
                <a:lnTo>
                  <a:pt x="17413" y="135452"/>
                </a:lnTo>
                <a:close/>
                <a:moveTo>
                  <a:pt x="34547" y="135452"/>
                </a:moveTo>
                <a:lnTo>
                  <a:pt x="34547" y="143712"/>
                </a:lnTo>
                <a:lnTo>
                  <a:pt x="26064" y="143712"/>
                </a:lnTo>
                <a:lnTo>
                  <a:pt x="26064" y="135452"/>
                </a:lnTo>
                <a:close/>
                <a:moveTo>
                  <a:pt x="43197" y="135452"/>
                </a:moveTo>
                <a:lnTo>
                  <a:pt x="43197" y="143712"/>
                </a:lnTo>
                <a:lnTo>
                  <a:pt x="34770" y="143712"/>
                </a:lnTo>
                <a:lnTo>
                  <a:pt x="34770" y="135452"/>
                </a:lnTo>
                <a:close/>
                <a:moveTo>
                  <a:pt x="51848" y="135452"/>
                </a:moveTo>
                <a:lnTo>
                  <a:pt x="51848" y="143712"/>
                </a:lnTo>
                <a:lnTo>
                  <a:pt x="43421" y="143712"/>
                </a:lnTo>
                <a:lnTo>
                  <a:pt x="43421" y="135452"/>
                </a:lnTo>
                <a:close/>
                <a:moveTo>
                  <a:pt x="60499" y="135452"/>
                </a:moveTo>
                <a:lnTo>
                  <a:pt x="60499" y="143712"/>
                </a:lnTo>
                <a:lnTo>
                  <a:pt x="52071" y="143712"/>
                </a:lnTo>
                <a:lnTo>
                  <a:pt x="52071" y="135452"/>
                </a:lnTo>
                <a:close/>
                <a:moveTo>
                  <a:pt x="69149" y="135452"/>
                </a:moveTo>
                <a:lnTo>
                  <a:pt x="69149" y="143712"/>
                </a:lnTo>
                <a:lnTo>
                  <a:pt x="60722" y="143712"/>
                </a:lnTo>
                <a:lnTo>
                  <a:pt x="60722" y="135452"/>
                </a:lnTo>
                <a:close/>
                <a:moveTo>
                  <a:pt x="77800" y="135452"/>
                </a:moveTo>
                <a:lnTo>
                  <a:pt x="77800" y="143712"/>
                </a:lnTo>
                <a:lnTo>
                  <a:pt x="69373" y="143712"/>
                </a:lnTo>
                <a:lnTo>
                  <a:pt x="69373" y="135452"/>
                </a:lnTo>
                <a:close/>
                <a:moveTo>
                  <a:pt x="86506" y="135452"/>
                </a:moveTo>
                <a:lnTo>
                  <a:pt x="86506" y="143712"/>
                </a:lnTo>
                <a:lnTo>
                  <a:pt x="78023" y="143712"/>
                </a:lnTo>
                <a:lnTo>
                  <a:pt x="78023" y="135452"/>
                </a:lnTo>
                <a:close/>
                <a:moveTo>
                  <a:pt x="95157" y="135452"/>
                </a:moveTo>
                <a:lnTo>
                  <a:pt x="95157" y="143712"/>
                </a:lnTo>
                <a:lnTo>
                  <a:pt x="86730" y="143712"/>
                </a:lnTo>
                <a:lnTo>
                  <a:pt x="86730" y="135452"/>
                </a:lnTo>
                <a:close/>
                <a:moveTo>
                  <a:pt x="103808" y="135452"/>
                </a:moveTo>
                <a:lnTo>
                  <a:pt x="103808" y="143712"/>
                </a:lnTo>
                <a:lnTo>
                  <a:pt x="95380" y="143712"/>
                </a:lnTo>
                <a:lnTo>
                  <a:pt x="95380" y="135452"/>
                </a:lnTo>
                <a:close/>
                <a:moveTo>
                  <a:pt x="112458" y="135452"/>
                </a:moveTo>
                <a:lnTo>
                  <a:pt x="112458" y="143712"/>
                </a:lnTo>
                <a:lnTo>
                  <a:pt x="104031" y="143712"/>
                </a:lnTo>
                <a:lnTo>
                  <a:pt x="104031" y="135452"/>
                </a:lnTo>
                <a:close/>
                <a:moveTo>
                  <a:pt x="121109" y="135452"/>
                </a:moveTo>
                <a:lnTo>
                  <a:pt x="121109" y="143712"/>
                </a:lnTo>
                <a:lnTo>
                  <a:pt x="112681" y="143712"/>
                </a:lnTo>
                <a:lnTo>
                  <a:pt x="112681" y="135452"/>
                </a:lnTo>
                <a:close/>
                <a:moveTo>
                  <a:pt x="129760" y="135452"/>
                </a:moveTo>
                <a:lnTo>
                  <a:pt x="129760" y="143712"/>
                </a:lnTo>
                <a:lnTo>
                  <a:pt x="121332" y="143712"/>
                </a:lnTo>
                <a:lnTo>
                  <a:pt x="121332" y="135452"/>
                </a:lnTo>
                <a:close/>
                <a:moveTo>
                  <a:pt x="138410" y="135452"/>
                </a:moveTo>
                <a:lnTo>
                  <a:pt x="138410" y="143712"/>
                </a:lnTo>
                <a:lnTo>
                  <a:pt x="129983" y="143712"/>
                </a:lnTo>
                <a:lnTo>
                  <a:pt x="129983" y="135452"/>
                </a:lnTo>
                <a:close/>
                <a:moveTo>
                  <a:pt x="147117" y="135452"/>
                </a:moveTo>
                <a:lnTo>
                  <a:pt x="147117" y="143712"/>
                </a:lnTo>
                <a:lnTo>
                  <a:pt x="138633" y="143712"/>
                </a:lnTo>
                <a:lnTo>
                  <a:pt x="138633" y="135452"/>
                </a:lnTo>
                <a:close/>
                <a:moveTo>
                  <a:pt x="155767" y="135452"/>
                </a:moveTo>
                <a:lnTo>
                  <a:pt x="155767" y="143712"/>
                </a:lnTo>
                <a:lnTo>
                  <a:pt x="147340" y="143712"/>
                </a:lnTo>
                <a:lnTo>
                  <a:pt x="147340" y="135452"/>
                </a:lnTo>
                <a:close/>
                <a:moveTo>
                  <a:pt x="164418" y="135452"/>
                </a:moveTo>
                <a:lnTo>
                  <a:pt x="164418" y="143712"/>
                </a:lnTo>
                <a:lnTo>
                  <a:pt x="155990" y="143712"/>
                </a:lnTo>
                <a:lnTo>
                  <a:pt x="155990" y="135452"/>
                </a:lnTo>
                <a:close/>
                <a:moveTo>
                  <a:pt x="173069" y="135452"/>
                </a:moveTo>
                <a:lnTo>
                  <a:pt x="173069" y="143712"/>
                </a:lnTo>
                <a:lnTo>
                  <a:pt x="164641" y="143712"/>
                </a:lnTo>
                <a:lnTo>
                  <a:pt x="164641" y="135452"/>
                </a:lnTo>
                <a:close/>
                <a:moveTo>
                  <a:pt x="181719" y="135452"/>
                </a:moveTo>
                <a:lnTo>
                  <a:pt x="181719" y="143712"/>
                </a:lnTo>
                <a:lnTo>
                  <a:pt x="173292" y="143712"/>
                </a:lnTo>
                <a:lnTo>
                  <a:pt x="173292" y="135452"/>
                </a:lnTo>
                <a:close/>
                <a:moveTo>
                  <a:pt x="190370" y="135452"/>
                </a:moveTo>
                <a:lnTo>
                  <a:pt x="190370" y="143712"/>
                </a:lnTo>
                <a:lnTo>
                  <a:pt x="181942" y="143712"/>
                </a:lnTo>
                <a:lnTo>
                  <a:pt x="181942" y="135452"/>
                </a:lnTo>
                <a:close/>
                <a:moveTo>
                  <a:pt x="199020" y="135452"/>
                </a:moveTo>
                <a:lnTo>
                  <a:pt x="199020" y="143712"/>
                </a:lnTo>
                <a:lnTo>
                  <a:pt x="190593" y="143712"/>
                </a:lnTo>
                <a:lnTo>
                  <a:pt x="190593" y="135452"/>
                </a:lnTo>
                <a:close/>
                <a:moveTo>
                  <a:pt x="207727" y="135452"/>
                </a:moveTo>
                <a:lnTo>
                  <a:pt x="207727" y="143712"/>
                </a:lnTo>
                <a:lnTo>
                  <a:pt x="199244" y="143712"/>
                </a:lnTo>
                <a:lnTo>
                  <a:pt x="199244" y="135452"/>
                </a:lnTo>
                <a:close/>
                <a:moveTo>
                  <a:pt x="216377" y="135452"/>
                </a:moveTo>
                <a:lnTo>
                  <a:pt x="216377" y="143712"/>
                </a:lnTo>
                <a:lnTo>
                  <a:pt x="207950" y="143712"/>
                </a:lnTo>
                <a:lnTo>
                  <a:pt x="207950" y="135452"/>
                </a:lnTo>
                <a:close/>
                <a:moveTo>
                  <a:pt x="225028" y="135452"/>
                </a:moveTo>
                <a:lnTo>
                  <a:pt x="225028" y="143712"/>
                </a:lnTo>
                <a:lnTo>
                  <a:pt x="216601" y="143712"/>
                </a:lnTo>
                <a:lnTo>
                  <a:pt x="216601" y="135452"/>
                </a:lnTo>
                <a:close/>
                <a:moveTo>
                  <a:pt x="233679" y="135452"/>
                </a:moveTo>
                <a:lnTo>
                  <a:pt x="233679" y="143712"/>
                </a:lnTo>
                <a:lnTo>
                  <a:pt x="225251" y="143712"/>
                </a:lnTo>
                <a:lnTo>
                  <a:pt x="225251" y="135452"/>
                </a:lnTo>
                <a:close/>
                <a:moveTo>
                  <a:pt x="242329" y="135452"/>
                </a:moveTo>
                <a:lnTo>
                  <a:pt x="242329" y="143712"/>
                </a:lnTo>
                <a:lnTo>
                  <a:pt x="233902" y="143712"/>
                </a:lnTo>
                <a:lnTo>
                  <a:pt x="233902" y="135452"/>
                </a:lnTo>
                <a:close/>
                <a:moveTo>
                  <a:pt x="250980" y="135452"/>
                </a:moveTo>
                <a:lnTo>
                  <a:pt x="250980" y="143712"/>
                </a:lnTo>
                <a:lnTo>
                  <a:pt x="242553" y="143712"/>
                </a:lnTo>
                <a:lnTo>
                  <a:pt x="242553" y="135452"/>
                </a:lnTo>
                <a:close/>
                <a:moveTo>
                  <a:pt x="259686" y="135452"/>
                </a:moveTo>
                <a:lnTo>
                  <a:pt x="259686" y="143712"/>
                </a:lnTo>
                <a:lnTo>
                  <a:pt x="251203" y="143712"/>
                </a:lnTo>
                <a:lnTo>
                  <a:pt x="251203" y="135452"/>
                </a:lnTo>
                <a:close/>
                <a:moveTo>
                  <a:pt x="268337" y="135452"/>
                </a:moveTo>
                <a:lnTo>
                  <a:pt x="268337" y="143712"/>
                </a:lnTo>
                <a:lnTo>
                  <a:pt x="259910" y="143712"/>
                </a:lnTo>
                <a:lnTo>
                  <a:pt x="259910" y="135452"/>
                </a:lnTo>
                <a:close/>
                <a:moveTo>
                  <a:pt x="276988" y="135452"/>
                </a:moveTo>
                <a:lnTo>
                  <a:pt x="276988" y="143712"/>
                </a:lnTo>
                <a:lnTo>
                  <a:pt x="268560" y="143712"/>
                </a:lnTo>
                <a:lnTo>
                  <a:pt x="268560" y="135452"/>
                </a:lnTo>
                <a:close/>
                <a:moveTo>
                  <a:pt x="17190" y="143935"/>
                </a:moveTo>
                <a:lnTo>
                  <a:pt x="17190" y="152139"/>
                </a:lnTo>
                <a:lnTo>
                  <a:pt x="8762" y="152139"/>
                </a:lnTo>
                <a:lnTo>
                  <a:pt x="8762" y="143935"/>
                </a:lnTo>
                <a:close/>
                <a:moveTo>
                  <a:pt x="25840" y="143935"/>
                </a:moveTo>
                <a:lnTo>
                  <a:pt x="25840" y="152139"/>
                </a:lnTo>
                <a:lnTo>
                  <a:pt x="17413" y="152139"/>
                </a:lnTo>
                <a:lnTo>
                  <a:pt x="17413" y="143935"/>
                </a:lnTo>
                <a:close/>
                <a:moveTo>
                  <a:pt x="34547" y="143935"/>
                </a:moveTo>
                <a:lnTo>
                  <a:pt x="34547" y="152139"/>
                </a:lnTo>
                <a:lnTo>
                  <a:pt x="26064" y="152139"/>
                </a:lnTo>
                <a:lnTo>
                  <a:pt x="26064" y="143935"/>
                </a:lnTo>
                <a:close/>
                <a:moveTo>
                  <a:pt x="43197" y="143935"/>
                </a:moveTo>
                <a:lnTo>
                  <a:pt x="43197" y="152139"/>
                </a:lnTo>
                <a:lnTo>
                  <a:pt x="34770" y="152139"/>
                </a:lnTo>
                <a:lnTo>
                  <a:pt x="34770" y="143935"/>
                </a:lnTo>
                <a:close/>
                <a:moveTo>
                  <a:pt x="51848" y="143935"/>
                </a:moveTo>
                <a:lnTo>
                  <a:pt x="51848" y="152139"/>
                </a:lnTo>
                <a:lnTo>
                  <a:pt x="43421" y="152139"/>
                </a:lnTo>
                <a:lnTo>
                  <a:pt x="43421" y="143935"/>
                </a:lnTo>
                <a:close/>
                <a:moveTo>
                  <a:pt x="60499" y="143935"/>
                </a:moveTo>
                <a:lnTo>
                  <a:pt x="60499" y="152139"/>
                </a:lnTo>
                <a:lnTo>
                  <a:pt x="52071" y="152139"/>
                </a:lnTo>
                <a:lnTo>
                  <a:pt x="52071" y="143935"/>
                </a:lnTo>
                <a:close/>
                <a:moveTo>
                  <a:pt x="69149" y="143935"/>
                </a:moveTo>
                <a:lnTo>
                  <a:pt x="69149" y="152139"/>
                </a:lnTo>
                <a:lnTo>
                  <a:pt x="60722" y="152139"/>
                </a:lnTo>
                <a:lnTo>
                  <a:pt x="60722" y="143935"/>
                </a:lnTo>
                <a:close/>
                <a:moveTo>
                  <a:pt x="77800" y="143935"/>
                </a:moveTo>
                <a:lnTo>
                  <a:pt x="77800" y="152139"/>
                </a:lnTo>
                <a:lnTo>
                  <a:pt x="69373" y="152139"/>
                </a:lnTo>
                <a:lnTo>
                  <a:pt x="69373" y="143935"/>
                </a:lnTo>
                <a:close/>
                <a:moveTo>
                  <a:pt x="86506" y="143935"/>
                </a:moveTo>
                <a:lnTo>
                  <a:pt x="86506" y="152139"/>
                </a:lnTo>
                <a:lnTo>
                  <a:pt x="78023" y="152139"/>
                </a:lnTo>
                <a:lnTo>
                  <a:pt x="78023" y="143935"/>
                </a:lnTo>
                <a:close/>
                <a:moveTo>
                  <a:pt x="95157" y="143935"/>
                </a:moveTo>
                <a:lnTo>
                  <a:pt x="95157" y="152139"/>
                </a:lnTo>
                <a:lnTo>
                  <a:pt x="86730" y="152139"/>
                </a:lnTo>
                <a:lnTo>
                  <a:pt x="86730" y="143935"/>
                </a:lnTo>
                <a:close/>
                <a:moveTo>
                  <a:pt x="103808" y="143935"/>
                </a:moveTo>
                <a:lnTo>
                  <a:pt x="103808" y="152139"/>
                </a:lnTo>
                <a:lnTo>
                  <a:pt x="95380" y="152139"/>
                </a:lnTo>
                <a:lnTo>
                  <a:pt x="95380" y="143935"/>
                </a:lnTo>
                <a:close/>
                <a:moveTo>
                  <a:pt x="112458" y="143935"/>
                </a:moveTo>
                <a:lnTo>
                  <a:pt x="112458" y="152139"/>
                </a:lnTo>
                <a:lnTo>
                  <a:pt x="104031" y="152139"/>
                </a:lnTo>
                <a:lnTo>
                  <a:pt x="104031" y="143935"/>
                </a:lnTo>
                <a:close/>
                <a:moveTo>
                  <a:pt x="121109" y="143935"/>
                </a:moveTo>
                <a:lnTo>
                  <a:pt x="121109" y="152139"/>
                </a:lnTo>
                <a:lnTo>
                  <a:pt x="112681" y="152139"/>
                </a:lnTo>
                <a:lnTo>
                  <a:pt x="112681" y="143935"/>
                </a:lnTo>
                <a:close/>
                <a:moveTo>
                  <a:pt x="129760" y="143935"/>
                </a:moveTo>
                <a:lnTo>
                  <a:pt x="129760" y="152139"/>
                </a:lnTo>
                <a:lnTo>
                  <a:pt x="121332" y="152139"/>
                </a:lnTo>
                <a:lnTo>
                  <a:pt x="121332" y="143935"/>
                </a:lnTo>
                <a:close/>
                <a:moveTo>
                  <a:pt x="138410" y="143935"/>
                </a:moveTo>
                <a:lnTo>
                  <a:pt x="138410" y="152139"/>
                </a:lnTo>
                <a:lnTo>
                  <a:pt x="129983" y="152139"/>
                </a:lnTo>
                <a:lnTo>
                  <a:pt x="129983" y="143935"/>
                </a:lnTo>
                <a:close/>
                <a:moveTo>
                  <a:pt x="147117" y="143935"/>
                </a:moveTo>
                <a:lnTo>
                  <a:pt x="147117" y="152139"/>
                </a:lnTo>
                <a:lnTo>
                  <a:pt x="138633" y="152139"/>
                </a:lnTo>
                <a:lnTo>
                  <a:pt x="138633" y="143935"/>
                </a:lnTo>
                <a:close/>
                <a:moveTo>
                  <a:pt x="155767" y="143935"/>
                </a:moveTo>
                <a:lnTo>
                  <a:pt x="155767" y="152139"/>
                </a:lnTo>
                <a:lnTo>
                  <a:pt x="147340" y="152139"/>
                </a:lnTo>
                <a:lnTo>
                  <a:pt x="147340" y="143935"/>
                </a:lnTo>
                <a:close/>
                <a:moveTo>
                  <a:pt x="164418" y="143935"/>
                </a:moveTo>
                <a:lnTo>
                  <a:pt x="164418" y="152139"/>
                </a:lnTo>
                <a:lnTo>
                  <a:pt x="155990" y="152139"/>
                </a:lnTo>
                <a:lnTo>
                  <a:pt x="155990" y="143935"/>
                </a:lnTo>
                <a:close/>
                <a:moveTo>
                  <a:pt x="173069" y="143935"/>
                </a:moveTo>
                <a:lnTo>
                  <a:pt x="173069" y="152139"/>
                </a:lnTo>
                <a:lnTo>
                  <a:pt x="164641" y="152139"/>
                </a:lnTo>
                <a:lnTo>
                  <a:pt x="164641" y="143935"/>
                </a:lnTo>
                <a:close/>
                <a:moveTo>
                  <a:pt x="181719" y="143935"/>
                </a:moveTo>
                <a:lnTo>
                  <a:pt x="181719" y="152139"/>
                </a:lnTo>
                <a:lnTo>
                  <a:pt x="173292" y="152139"/>
                </a:lnTo>
                <a:lnTo>
                  <a:pt x="173292" y="143935"/>
                </a:lnTo>
                <a:close/>
                <a:moveTo>
                  <a:pt x="190370" y="143935"/>
                </a:moveTo>
                <a:lnTo>
                  <a:pt x="190370" y="152139"/>
                </a:lnTo>
                <a:lnTo>
                  <a:pt x="181942" y="152139"/>
                </a:lnTo>
                <a:lnTo>
                  <a:pt x="181942" y="143935"/>
                </a:lnTo>
                <a:close/>
                <a:moveTo>
                  <a:pt x="199020" y="143935"/>
                </a:moveTo>
                <a:lnTo>
                  <a:pt x="199020" y="152139"/>
                </a:lnTo>
                <a:lnTo>
                  <a:pt x="190593" y="152139"/>
                </a:lnTo>
                <a:lnTo>
                  <a:pt x="190593" y="143935"/>
                </a:lnTo>
                <a:close/>
                <a:moveTo>
                  <a:pt x="207727" y="143935"/>
                </a:moveTo>
                <a:lnTo>
                  <a:pt x="207727" y="152139"/>
                </a:lnTo>
                <a:lnTo>
                  <a:pt x="199244" y="152139"/>
                </a:lnTo>
                <a:lnTo>
                  <a:pt x="199244" y="143935"/>
                </a:lnTo>
                <a:close/>
                <a:moveTo>
                  <a:pt x="216377" y="143935"/>
                </a:moveTo>
                <a:lnTo>
                  <a:pt x="216377" y="152139"/>
                </a:lnTo>
                <a:lnTo>
                  <a:pt x="207950" y="152139"/>
                </a:lnTo>
                <a:lnTo>
                  <a:pt x="207950" y="143935"/>
                </a:lnTo>
                <a:close/>
                <a:moveTo>
                  <a:pt x="225028" y="143935"/>
                </a:moveTo>
                <a:lnTo>
                  <a:pt x="225028" y="152139"/>
                </a:lnTo>
                <a:lnTo>
                  <a:pt x="216601" y="152139"/>
                </a:lnTo>
                <a:lnTo>
                  <a:pt x="216601" y="143935"/>
                </a:lnTo>
                <a:close/>
                <a:moveTo>
                  <a:pt x="233679" y="143935"/>
                </a:moveTo>
                <a:lnTo>
                  <a:pt x="233679" y="152139"/>
                </a:lnTo>
                <a:lnTo>
                  <a:pt x="225251" y="152139"/>
                </a:lnTo>
                <a:lnTo>
                  <a:pt x="225251" y="143935"/>
                </a:lnTo>
                <a:close/>
                <a:moveTo>
                  <a:pt x="242329" y="143935"/>
                </a:moveTo>
                <a:lnTo>
                  <a:pt x="242329" y="152139"/>
                </a:lnTo>
                <a:lnTo>
                  <a:pt x="233902" y="152139"/>
                </a:lnTo>
                <a:lnTo>
                  <a:pt x="233902" y="143935"/>
                </a:lnTo>
                <a:close/>
                <a:moveTo>
                  <a:pt x="250980" y="143935"/>
                </a:moveTo>
                <a:lnTo>
                  <a:pt x="250980" y="152139"/>
                </a:lnTo>
                <a:lnTo>
                  <a:pt x="242553" y="152139"/>
                </a:lnTo>
                <a:lnTo>
                  <a:pt x="242553" y="143935"/>
                </a:lnTo>
                <a:close/>
                <a:moveTo>
                  <a:pt x="259686" y="143935"/>
                </a:moveTo>
                <a:lnTo>
                  <a:pt x="259686" y="152139"/>
                </a:lnTo>
                <a:lnTo>
                  <a:pt x="251203" y="152139"/>
                </a:lnTo>
                <a:lnTo>
                  <a:pt x="251203" y="143935"/>
                </a:lnTo>
                <a:close/>
                <a:moveTo>
                  <a:pt x="268337" y="143935"/>
                </a:moveTo>
                <a:lnTo>
                  <a:pt x="268337" y="152139"/>
                </a:lnTo>
                <a:lnTo>
                  <a:pt x="259910" y="152139"/>
                </a:lnTo>
                <a:lnTo>
                  <a:pt x="259910" y="143935"/>
                </a:lnTo>
                <a:close/>
                <a:moveTo>
                  <a:pt x="276988" y="143935"/>
                </a:moveTo>
                <a:lnTo>
                  <a:pt x="276988" y="152139"/>
                </a:lnTo>
                <a:lnTo>
                  <a:pt x="268560" y="152139"/>
                </a:lnTo>
                <a:lnTo>
                  <a:pt x="268560" y="143935"/>
                </a:lnTo>
                <a:close/>
                <a:moveTo>
                  <a:pt x="8539" y="0"/>
                </a:moveTo>
                <a:lnTo>
                  <a:pt x="8539" y="8372"/>
                </a:lnTo>
                <a:lnTo>
                  <a:pt x="0" y="8372"/>
                </a:lnTo>
                <a:lnTo>
                  <a:pt x="0" y="8595"/>
                </a:lnTo>
                <a:lnTo>
                  <a:pt x="8539" y="8595"/>
                </a:lnTo>
                <a:lnTo>
                  <a:pt x="8539" y="16799"/>
                </a:lnTo>
                <a:lnTo>
                  <a:pt x="0" y="16799"/>
                </a:lnTo>
                <a:lnTo>
                  <a:pt x="0" y="17022"/>
                </a:lnTo>
                <a:lnTo>
                  <a:pt x="8539" y="17022"/>
                </a:lnTo>
                <a:lnTo>
                  <a:pt x="8539" y="25282"/>
                </a:lnTo>
                <a:lnTo>
                  <a:pt x="0" y="25282"/>
                </a:lnTo>
                <a:lnTo>
                  <a:pt x="0" y="25505"/>
                </a:lnTo>
                <a:lnTo>
                  <a:pt x="8539" y="25505"/>
                </a:lnTo>
                <a:lnTo>
                  <a:pt x="8539" y="33709"/>
                </a:lnTo>
                <a:lnTo>
                  <a:pt x="0" y="33709"/>
                </a:lnTo>
                <a:lnTo>
                  <a:pt x="0" y="33933"/>
                </a:lnTo>
                <a:lnTo>
                  <a:pt x="8539" y="33933"/>
                </a:lnTo>
                <a:lnTo>
                  <a:pt x="8539" y="42193"/>
                </a:lnTo>
                <a:lnTo>
                  <a:pt x="0" y="42193"/>
                </a:lnTo>
                <a:lnTo>
                  <a:pt x="0" y="42416"/>
                </a:lnTo>
                <a:lnTo>
                  <a:pt x="8539" y="42416"/>
                </a:lnTo>
                <a:lnTo>
                  <a:pt x="8539" y="50620"/>
                </a:lnTo>
                <a:lnTo>
                  <a:pt x="0" y="50620"/>
                </a:lnTo>
                <a:lnTo>
                  <a:pt x="0" y="50843"/>
                </a:lnTo>
                <a:lnTo>
                  <a:pt x="8539" y="50843"/>
                </a:lnTo>
                <a:lnTo>
                  <a:pt x="8539" y="59103"/>
                </a:lnTo>
                <a:lnTo>
                  <a:pt x="0" y="59103"/>
                </a:lnTo>
                <a:lnTo>
                  <a:pt x="0" y="59326"/>
                </a:lnTo>
                <a:lnTo>
                  <a:pt x="8539" y="59326"/>
                </a:lnTo>
                <a:lnTo>
                  <a:pt x="8539" y="67586"/>
                </a:lnTo>
                <a:lnTo>
                  <a:pt x="0" y="67586"/>
                </a:lnTo>
                <a:lnTo>
                  <a:pt x="0" y="67810"/>
                </a:lnTo>
                <a:lnTo>
                  <a:pt x="8539" y="67810"/>
                </a:lnTo>
                <a:lnTo>
                  <a:pt x="8539" y="76014"/>
                </a:lnTo>
                <a:lnTo>
                  <a:pt x="0" y="76014"/>
                </a:lnTo>
                <a:lnTo>
                  <a:pt x="0" y="76237"/>
                </a:lnTo>
                <a:lnTo>
                  <a:pt x="8539" y="76237"/>
                </a:lnTo>
                <a:lnTo>
                  <a:pt x="8539" y="84497"/>
                </a:lnTo>
                <a:lnTo>
                  <a:pt x="0" y="84497"/>
                </a:lnTo>
                <a:lnTo>
                  <a:pt x="0" y="84720"/>
                </a:lnTo>
                <a:lnTo>
                  <a:pt x="8539" y="84720"/>
                </a:lnTo>
                <a:lnTo>
                  <a:pt x="8539" y="92924"/>
                </a:lnTo>
                <a:lnTo>
                  <a:pt x="0" y="92924"/>
                </a:lnTo>
                <a:lnTo>
                  <a:pt x="0" y="93148"/>
                </a:lnTo>
                <a:lnTo>
                  <a:pt x="8539" y="93148"/>
                </a:lnTo>
                <a:lnTo>
                  <a:pt x="8539" y="101408"/>
                </a:lnTo>
                <a:lnTo>
                  <a:pt x="0" y="101408"/>
                </a:lnTo>
                <a:lnTo>
                  <a:pt x="0" y="101631"/>
                </a:lnTo>
                <a:lnTo>
                  <a:pt x="8539" y="101631"/>
                </a:lnTo>
                <a:lnTo>
                  <a:pt x="8539" y="109891"/>
                </a:lnTo>
                <a:lnTo>
                  <a:pt x="0" y="109891"/>
                </a:lnTo>
                <a:lnTo>
                  <a:pt x="0" y="110114"/>
                </a:lnTo>
                <a:lnTo>
                  <a:pt x="8539" y="110114"/>
                </a:lnTo>
                <a:lnTo>
                  <a:pt x="8539" y="118318"/>
                </a:lnTo>
                <a:lnTo>
                  <a:pt x="0" y="118318"/>
                </a:lnTo>
                <a:lnTo>
                  <a:pt x="0" y="118541"/>
                </a:lnTo>
                <a:lnTo>
                  <a:pt x="8539" y="118541"/>
                </a:lnTo>
                <a:lnTo>
                  <a:pt x="8539" y="126801"/>
                </a:lnTo>
                <a:lnTo>
                  <a:pt x="0" y="126801"/>
                </a:lnTo>
                <a:lnTo>
                  <a:pt x="0" y="127025"/>
                </a:lnTo>
                <a:lnTo>
                  <a:pt x="8539" y="127025"/>
                </a:lnTo>
                <a:lnTo>
                  <a:pt x="8539" y="135229"/>
                </a:lnTo>
                <a:lnTo>
                  <a:pt x="0" y="135229"/>
                </a:lnTo>
                <a:lnTo>
                  <a:pt x="0" y="135452"/>
                </a:lnTo>
                <a:lnTo>
                  <a:pt x="8539" y="135452"/>
                </a:lnTo>
                <a:lnTo>
                  <a:pt x="8539" y="143712"/>
                </a:lnTo>
                <a:lnTo>
                  <a:pt x="0" y="143712"/>
                </a:lnTo>
                <a:lnTo>
                  <a:pt x="0" y="143935"/>
                </a:lnTo>
                <a:lnTo>
                  <a:pt x="8539" y="143935"/>
                </a:lnTo>
                <a:lnTo>
                  <a:pt x="8539" y="152139"/>
                </a:lnTo>
                <a:lnTo>
                  <a:pt x="0" y="152139"/>
                </a:lnTo>
                <a:lnTo>
                  <a:pt x="0" y="152362"/>
                </a:lnTo>
                <a:lnTo>
                  <a:pt x="8539" y="152362"/>
                </a:lnTo>
                <a:lnTo>
                  <a:pt x="8539" y="160734"/>
                </a:lnTo>
                <a:lnTo>
                  <a:pt x="8762" y="160734"/>
                </a:lnTo>
                <a:lnTo>
                  <a:pt x="8762" y="152362"/>
                </a:lnTo>
                <a:lnTo>
                  <a:pt x="17190" y="152362"/>
                </a:lnTo>
                <a:lnTo>
                  <a:pt x="17190" y="160734"/>
                </a:lnTo>
                <a:lnTo>
                  <a:pt x="17413" y="160734"/>
                </a:lnTo>
                <a:lnTo>
                  <a:pt x="17413" y="152362"/>
                </a:lnTo>
                <a:lnTo>
                  <a:pt x="25840" y="152362"/>
                </a:lnTo>
                <a:lnTo>
                  <a:pt x="25840" y="160734"/>
                </a:lnTo>
                <a:lnTo>
                  <a:pt x="26064" y="160734"/>
                </a:lnTo>
                <a:lnTo>
                  <a:pt x="26064" y="152362"/>
                </a:lnTo>
                <a:lnTo>
                  <a:pt x="34547" y="152362"/>
                </a:lnTo>
                <a:lnTo>
                  <a:pt x="34547" y="160734"/>
                </a:lnTo>
                <a:lnTo>
                  <a:pt x="34770" y="160734"/>
                </a:lnTo>
                <a:lnTo>
                  <a:pt x="34770" y="152362"/>
                </a:lnTo>
                <a:lnTo>
                  <a:pt x="43197" y="152362"/>
                </a:lnTo>
                <a:lnTo>
                  <a:pt x="43197" y="160734"/>
                </a:lnTo>
                <a:lnTo>
                  <a:pt x="43421" y="160734"/>
                </a:lnTo>
                <a:lnTo>
                  <a:pt x="43421" y="152362"/>
                </a:lnTo>
                <a:lnTo>
                  <a:pt x="51848" y="152362"/>
                </a:lnTo>
                <a:lnTo>
                  <a:pt x="51848" y="160734"/>
                </a:lnTo>
                <a:lnTo>
                  <a:pt x="52071" y="160734"/>
                </a:lnTo>
                <a:lnTo>
                  <a:pt x="52071" y="152362"/>
                </a:lnTo>
                <a:lnTo>
                  <a:pt x="60499" y="152362"/>
                </a:lnTo>
                <a:lnTo>
                  <a:pt x="60499" y="160734"/>
                </a:lnTo>
                <a:lnTo>
                  <a:pt x="60722" y="160734"/>
                </a:lnTo>
                <a:lnTo>
                  <a:pt x="60722" y="152362"/>
                </a:lnTo>
                <a:lnTo>
                  <a:pt x="69149" y="152362"/>
                </a:lnTo>
                <a:lnTo>
                  <a:pt x="69149" y="160734"/>
                </a:lnTo>
                <a:lnTo>
                  <a:pt x="69373" y="160734"/>
                </a:lnTo>
                <a:lnTo>
                  <a:pt x="69373" y="152362"/>
                </a:lnTo>
                <a:lnTo>
                  <a:pt x="77800" y="152362"/>
                </a:lnTo>
                <a:lnTo>
                  <a:pt x="77800" y="160734"/>
                </a:lnTo>
                <a:lnTo>
                  <a:pt x="78023" y="160734"/>
                </a:lnTo>
                <a:lnTo>
                  <a:pt x="78023" y="152362"/>
                </a:lnTo>
                <a:lnTo>
                  <a:pt x="86506" y="152362"/>
                </a:lnTo>
                <a:lnTo>
                  <a:pt x="86506" y="160734"/>
                </a:lnTo>
                <a:lnTo>
                  <a:pt x="86730" y="160734"/>
                </a:lnTo>
                <a:lnTo>
                  <a:pt x="86730" y="152362"/>
                </a:lnTo>
                <a:lnTo>
                  <a:pt x="95157" y="152362"/>
                </a:lnTo>
                <a:lnTo>
                  <a:pt x="95157" y="160734"/>
                </a:lnTo>
                <a:lnTo>
                  <a:pt x="95380" y="160734"/>
                </a:lnTo>
                <a:lnTo>
                  <a:pt x="95380" y="152362"/>
                </a:lnTo>
                <a:lnTo>
                  <a:pt x="103808" y="152362"/>
                </a:lnTo>
                <a:lnTo>
                  <a:pt x="103808" y="160734"/>
                </a:lnTo>
                <a:lnTo>
                  <a:pt x="104031" y="160734"/>
                </a:lnTo>
                <a:lnTo>
                  <a:pt x="104031" y="152362"/>
                </a:lnTo>
                <a:lnTo>
                  <a:pt x="112458" y="152362"/>
                </a:lnTo>
                <a:lnTo>
                  <a:pt x="112458" y="160734"/>
                </a:lnTo>
                <a:lnTo>
                  <a:pt x="112681" y="160734"/>
                </a:lnTo>
                <a:lnTo>
                  <a:pt x="112681" y="152362"/>
                </a:lnTo>
                <a:lnTo>
                  <a:pt x="121109" y="152362"/>
                </a:lnTo>
                <a:lnTo>
                  <a:pt x="121109" y="160734"/>
                </a:lnTo>
                <a:lnTo>
                  <a:pt x="121332" y="160734"/>
                </a:lnTo>
                <a:lnTo>
                  <a:pt x="121332" y="152362"/>
                </a:lnTo>
                <a:lnTo>
                  <a:pt x="129760" y="152362"/>
                </a:lnTo>
                <a:lnTo>
                  <a:pt x="129760" y="160734"/>
                </a:lnTo>
                <a:lnTo>
                  <a:pt x="129983" y="160734"/>
                </a:lnTo>
                <a:lnTo>
                  <a:pt x="129983" y="152362"/>
                </a:lnTo>
                <a:lnTo>
                  <a:pt x="138410" y="152362"/>
                </a:lnTo>
                <a:lnTo>
                  <a:pt x="138410" y="160734"/>
                </a:lnTo>
                <a:lnTo>
                  <a:pt x="138633" y="160734"/>
                </a:lnTo>
                <a:lnTo>
                  <a:pt x="138633" y="152362"/>
                </a:lnTo>
                <a:lnTo>
                  <a:pt x="147117" y="152362"/>
                </a:lnTo>
                <a:lnTo>
                  <a:pt x="147117" y="160734"/>
                </a:lnTo>
                <a:lnTo>
                  <a:pt x="147340" y="160734"/>
                </a:lnTo>
                <a:lnTo>
                  <a:pt x="147340" y="152362"/>
                </a:lnTo>
                <a:lnTo>
                  <a:pt x="155767" y="152362"/>
                </a:lnTo>
                <a:lnTo>
                  <a:pt x="155767" y="160734"/>
                </a:lnTo>
                <a:lnTo>
                  <a:pt x="155990" y="160734"/>
                </a:lnTo>
                <a:lnTo>
                  <a:pt x="155990" y="152362"/>
                </a:lnTo>
                <a:lnTo>
                  <a:pt x="164418" y="152362"/>
                </a:lnTo>
                <a:lnTo>
                  <a:pt x="164418" y="160734"/>
                </a:lnTo>
                <a:lnTo>
                  <a:pt x="164641" y="160734"/>
                </a:lnTo>
                <a:lnTo>
                  <a:pt x="164641" y="152362"/>
                </a:lnTo>
                <a:lnTo>
                  <a:pt x="173069" y="152362"/>
                </a:lnTo>
                <a:lnTo>
                  <a:pt x="173069" y="160734"/>
                </a:lnTo>
                <a:lnTo>
                  <a:pt x="173292" y="160734"/>
                </a:lnTo>
                <a:lnTo>
                  <a:pt x="173292" y="152362"/>
                </a:lnTo>
                <a:lnTo>
                  <a:pt x="181719" y="152362"/>
                </a:lnTo>
                <a:lnTo>
                  <a:pt x="181719" y="160734"/>
                </a:lnTo>
                <a:lnTo>
                  <a:pt x="181942" y="160734"/>
                </a:lnTo>
                <a:lnTo>
                  <a:pt x="181942" y="152362"/>
                </a:lnTo>
                <a:lnTo>
                  <a:pt x="190370" y="152362"/>
                </a:lnTo>
                <a:lnTo>
                  <a:pt x="190370" y="160734"/>
                </a:lnTo>
                <a:lnTo>
                  <a:pt x="190593" y="160734"/>
                </a:lnTo>
                <a:lnTo>
                  <a:pt x="190593" y="152362"/>
                </a:lnTo>
                <a:lnTo>
                  <a:pt x="199020" y="152362"/>
                </a:lnTo>
                <a:lnTo>
                  <a:pt x="199020" y="160734"/>
                </a:lnTo>
                <a:lnTo>
                  <a:pt x="199244" y="160734"/>
                </a:lnTo>
                <a:lnTo>
                  <a:pt x="199244" y="152362"/>
                </a:lnTo>
                <a:lnTo>
                  <a:pt x="207727" y="152362"/>
                </a:lnTo>
                <a:lnTo>
                  <a:pt x="207727" y="160734"/>
                </a:lnTo>
                <a:lnTo>
                  <a:pt x="207950" y="160734"/>
                </a:lnTo>
                <a:lnTo>
                  <a:pt x="207950" y="152362"/>
                </a:lnTo>
                <a:lnTo>
                  <a:pt x="216377" y="152362"/>
                </a:lnTo>
                <a:lnTo>
                  <a:pt x="216377" y="160734"/>
                </a:lnTo>
                <a:lnTo>
                  <a:pt x="216601" y="160734"/>
                </a:lnTo>
                <a:lnTo>
                  <a:pt x="216601" y="152362"/>
                </a:lnTo>
                <a:lnTo>
                  <a:pt x="225028" y="152362"/>
                </a:lnTo>
                <a:lnTo>
                  <a:pt x="225028" y="160734"/>
                </a:lnTo>
                <a:lnTo>
                  <a:pt x="225251" y="160734"/>
                </a:lnTo>
                <a:lnTo>
                  <a:pt x="225251" y="152362"/>
                </a:lnTo>
                <a:lnTo>
                  <a:pt x="233679" y="152362"/>
                </a:lnTo>
                <a:lnTo>
                  <a:pt x="233679" y="160734"/>
                </a:lnTo>
                <a:lnTo>
                  <a:pt x="233902" y="160734"/>
                </a:lnTo>
                <a:lnTo>
                  <a:pt x="233902" y="152362"/>
                </a:lnTo>
                <a:lnTo>
                  <a:pt x="242329" y="152362"/>
                </a:lnTo>
                <a:lnTo>
                  <a:pt x="242329" y="160734"/>
                </a:lnTo>
                <a:lnTo>
                  <a:pt x="242553" y="160734"/>
                </a:lnTo>
                <a:lnTo>
                  <a:pt x="242553" y="152362"/>
                </a:lnTo>
                <a:lnTo>
                  <a:pt x="250980" y="152362"/>
                </a:lnTo>
                <a:lnTo>
                  <a:pt x="250980" y="160734"/>
                </a:lnTo>
                <a:lnTo>
                  <a:pt x="251203" y="160734"/>
                </a:lnTo>
                <a:lnTo>
                  <a:pt x="251203" y="152362"/>
                </a:lnTo>
                <a:lnTo>
                  <a:pt x="259686" y="152362"/>
                </a:lnTo>
                <a:lnTo>
                  <a:pt x="259686" y="160734"/>
                </a:lnTo>
                <a:lnTo>
                  <a:pt x="259910" y="160734"/>
                </a:lnTo>
                <a:lnTo>
                  <a:pt x="259910" y="152362"/>
                </a:lnTo>
                <a:lnTo>
                  <a:pt x="268337" y="152362"/>
                </a:lnTo>
                <a:lnTo>
                  <a:pt x="268337" y="160734"/>
                </a:lnTo>
                <a:lnTo>
                  <a:pt x="268560" y="160734"/>
                </a:lnTo>
                <a:lnTo>
                  <a:pt x="268560" y="152362"/>
                </a:lnTo>
                <a:lnTo>
                  <a:pt x="276988" y="152362"/>
                </a:lnTo>
                <a:lnTo>
                  <a:pt x="276988" y="160734"/>
                </a:lnTo>
                <a:lnTo>
                  <a:pt x="277211" y="160734"/>
                </a:lnTo>
                <a:lnTo>
                  <a:pt x="277211" y="152362"/>
                </a:lnTo>
                <a:lnTo>
                  <a:pt x="285750" y="152362"/>
                </a:lnTo>
                <a:lnTo>
                  <a:pt x="285750" y="152139"/>
                </a:lnTo>
                <a:lnTo>
                  <a:pt x="277211" y="152139"/>
                </a:lnTo>
                <a:lnTo>
                  <a:pt x="277211" y="143935"/>
                </a:lnTo>
                <a:lnTo>
                  <a:pt x="285750" y="143935"/>
                </a:lnTo>
                <a:lnTo>
                  <a:pt x="285750" y="143712"/>
                </a:lnTo>
                <a:lnTo>
                  <a:pt x="277211" y="143712"/>
                </a:lnTo>
                <a:lnTo>
                  <a:pt x="277211" y="135452"/>
                </a:lnTo>
                <a:lnTo>
                  <a:pt x="285750" y="135452"/>
                </a:lnTo>
                <a:lnTo>
                  <a:pt x="285750" y="135229"/>
                </a:lnTo>
                <a:lnTo>
                  <a:pt x="277211" y="135229"/>
                </a:lnTo>
                <a:lnTo>
                  <a:pt x="277211" y="127025"/>
                </a:lnTo>
                <a:lnTo>
                  <a:pt x="285750" y="127025"/>
                </a:lnTo>
                <a:lnTo>
                  <a:pt x="285750" y="126801"/>
                </a:lnTo>
                <a:lnTo>
                  <a:pt x="277211" y="126801"/>
                </a:lnTo>
                <a:lnTo>
                  <a:pt x="277211" y="118541"/>
                </a:lnTo>
                <a:lnTo>
                  <a:pt x="285750" y="118541"/>
                </a:lnTo>
                <a:lnTo>
                  <a:pt x="285750" y="118318"/>
                </a:lnTo>
                <a:lnTo>
                  <a:pt x="277211" y="118318"/>
                </a:lnTo>
                <a:lnTo>
                  <a:pt x="277211" y="110114"/>
                </a:lnTo>
                <a:lnTo>
                  <a:pt x="285750" y="110114"/>
                </a:lnTo>
                <a:lnTo>
                  <a:pt x="285750" y="109891"/>
                </a:lnTo>
                <a:lnTo>
                  <a:pt x="277211" y="109891"/>
                </a:lnTo>
                <a:lnTo>
                  <a:pt x="277211" y="101631"/>
                </a:lnTo>
                <a:lnTo>
                  <a:pt x="285750" y="101631"/>
                </a:lnTo>
                <a:lnTo>
                  <a:pt x="285750" y="101408"/>
                </a:lnTo>
                <a:lnTo>
                  <a:pt x="277211" y="101408"/>
                </a:lnTo>
                <a:lnTo>
                  <a:pt x="277211" y="93148"/>
                </a:lnTo>
                <a:lnTo>
                  <a:pt x="285750" y="93148"/>
                </a:lnTo>
                <a:lnTo>
                  <a:pt x="285750" y="92924"/>
                </a:lnTo>
                <a:lnTo>
                  <a:pt x="277211" y="92924"/>
                </a:lnTo>
                <a:lnTo>
                  <a:pt x="277211" y="84720"/>
                </a:lnTo>
                <a:lnTo>
                  <a:pt x="285750" y="84720"/>
                </a:lnTo>
                <a:lnTo>
                  <a:pt x="285750" y="84497"/>
                </a:lnTo>
                <a:lnTo>
                  <a:pt x="277211" y="84497"/>
                </a:lnTo>
                <a:lnTo>
                  <a:pt x="277211" y="76237"/>
                </a:lnTo>
                <a:lnTo>
                  <a:pt x="285750" y="76237"/>
                </a:lnTo>
                <a:lnTo>
                  <a:pt x="285750" y="76014"/>
                </a:lnTo>
                <a:lnTo>
                  <a:pt x="277211" y="76014"/>
                </a:lnTo>
                <a:lnTo>
                  <a:pt x="277211" y="67810"/>
                </a:lnTo>
                <a:lnTo>
                  <a:pt x="285750" y="67810"/>
                </a:lnTo>
                <a:lnTo>
                  <a:pt x="285750" y="67586"/>
                </a:lnTo>
                <a:lnTo>
                  <a:pt x="277211" y="67586"/>
                </a:lnTo>
                <a:lnTo>
                  <a:pt x="277211" y="59326"/>
                </a:lnTo>
                <a:lnTo>
                  <a:pt x="285750" y="59326"/>
                </a:lnTo>
                <a:lnTo>
                  <a:pt x="285750" y="59103"/>
                </a:lnTo>
                <a:lnTo>
                  <a:pt x="277211" y="59103"/>
                </a:lnTo>
                <a:lnTo>
                  <a:pt x="277211" y="50843"/>
                </a:lnTo>
                <a:lnTo>
                  <a:pt x="285750" y="50843"/>
                </a:lnTo>
                <a:lnTo>
                  <a:pt x="285750" y="50620"/>
                </a:lnTo>
                <a:lnTo>
                  <a:pt x="277211" y="50620"/>
                </a:lnTo>
                <a:lnTo>
                  <a:pt x="277211" y="42416"/>
                </a:lnTo>
                <a:lnTo>
                  <a:pt x="285750" y="42416"/>
                </a:lnTo>
                <a:lnTo>
                  <a:pt x="285750" y="42193"/>
                </a:lnTo>
                <a:lnTo>
                  <a:pt x="277211" y="42193"/>
                </a:lnTo>
                <a:lnTo>
                  <a:pt x="277211" y="33933"/>
                </a:lnTo>
                <a:lnTo>
                  <a:pt x="285750" y="33933"/>
                </a:lnTo>
                <a:lnTo>
                  <a:pt x="285750" y="33709"/>
                </a:lnTo>
                <a:lnTo>
                  <a:pt x="277211" y="33709"/>
                </a:lnTo>
                <a:lnTo>
                  <a:pt x="277211" y="25505"/>
                </a:lnTo>
                <a:lnTo>
                  <a:pt x="285750" y="25505"/>
                </a:lnTo>
                <a:lnTo>
                  <a:pt x="285750" y="25282"/>
                </a:lnTo>
                <a:lnTo>
                  <a:pt x="277211" y="25282"/>
                </a:lnTo>
                <a:lnTo>
                  <a:pt x="277211" y="17022"/>
                </a:lnTo>
                <a:lnTo>
                  <a:pt x="285750" y="17022"/>
                </a:lnTo>
                <a:lnTo>
                  <a:pt x="285750" y="16799"/>
                </a:lnTo>
                <a:lnTo>
                  <a:pt x="277211" y="16799"/>
                </a:lnTo>
                <a:lnTo>
                  <a:pt x="277211" y="8595"/>
                </a:lnTo>
                <a:lnTo>
                  <a:pt x="285750" y="8595"/>
                </a:lnTo>
                <a:lnTo>
                  <a:pt x="285750" y="8372"/>
                </a:lnTo>
                <a:lnTo>
                  <a:pt x="277211" y="8372"/>
                </a:lnTo>
                <a:lnTo>
                  <a:pt x="277211" y="0"/>
                </a:lnTo>
                <a:lnTo>
                  <a:pt x="276988" y="0"/>
                </a:lnTo>
                <a:lnTo>
                  <a:pt x="276988" y="8372"/>
                </a:lnTo>
                <a:lnTo>
                  <a:pt x="268560" y="8372"/>
                </a:lnTo>
                <a:lnTo>
                  <a:pt x="268560" y="0"/>
                </a:lnTo>
                <a:lnTo>
                  <a:pt x="268337" y="0"/>
                </a:lnTo>
                <a:lnTo>
                  <a:pt x="268337" y="8372"/>
                </a:lnTo>
                <a:lnTo>
                  <a:pt x="259910" y="8372"/>
                </a:lnTo>
                <a:lnTo>
                  <a:pt x="259910" y="0"/>
                </a:lnTo>
                <a:lnTo>
                  <a:pt x="259686" y="0"/>
                </a:lnTo>
                <a:lnTo>
                  <a:pt x="259686" y="8372"/>
                </a:lnTo>
                <a:lnTo>
                  <a:pt x="251203" y="8372"/>
                </a:lnTo>
                <a:lnTo>
                  <a:pt x="251203" y="0"/>
                </a:lnTo>
                <a:lnTo>
                  <a:pt x="250980" y="0"/>
                </a:lnTo>
                <a:lnTo>
                  <a:pt x="250980" y="8372"/>
                </a:lnTo>
                <a:lnTo>
                  <a:pt x="242553" y="8372"/>
                </a:lnTo>
                <a:lnTo>
                  <a:pt x="242553" y="0"/>
                </a:lnTo>
                <a:lnTo>
                  <a:pt x="242329" y="0"/>
                </a:lnTo>
                <a:lnTo>
                  <a:pt x="242329" y="8372"/>
                </a:lnTo>
                <a:lnTo>
                  <a:pt x="233902" y="8372"/>
                </a:lnTo>
                <a:lnTo>
                  <a:pt x="233902" y="0"/>
                </a:lnTo>
                <a:lnTo>
                  <a:pt x="233679" y="0"/>
                </a:lnTo>
                <a:lnTo>
                  <a:pt x="233679" y="8372"/>
                </a:lnTo>
                <a:lnTo>
                  <a:pt x="225251" y="8372"/>
                </a:lnTo>
                <a:lnTo>
                  <a:pt x="225251" y="0"/>
                </a:lnTo>
                <a:lnTo>
                  <a:pt x="225028" y="0"/>
                </a:lnTo>
                <a:lnTo>
                  <a:pt x="225028" y="8372"/>
                </a:lnTo>
                <a:lnTo>
                  <a:pt x="216601" y="8372"/>
                </a:lnTo>
                <a:lnTo>
                  <a:pt x="216601" y="0"/>
                </a:lnTo>
                <a:lnTo>
                  <a:pt x="216377" y="0"/>
                </a:lnTo>
                <a:lnTo>
                  <a:pt x="216377" y="8372"/>
                </a:lnTo>
                <a:lnTo>
                  <a:pt x="207950" y="8372"/>
                </a:lnTo>
                <a:lnTo>
                  <a:pt x="207950" y="0"/>
                </a:lnTo>
                <a:lnTo>
                  <a:pt x="207727" y="0"/>
                </a:lnTo>
                <a:lnTo>
                  <a:pt x="207727" y="8372"/>
                </a:lnTo>
                <a:lnTo>
                  <a:pt x="199244" y="8372"/>
                </a:lnTo>
                <a:lnTo>
                  <a:pt x="199244" y="0"/>
                </a:lnTo>
                <a:lnTo>
                  <a:pt x="199020" y="0"/>
                </a:lnTo>
                <a:lnTo>
                  <a:pt x="199020" y="8372"/>
                </a:lnTo>
                <a:lnTo>
                  <a:pt x="190593" y="8372"/>
                </a:lnTo>
                <a:lnTo>
                  <a:pt x="190593" y="0"/>
                </a:lnTo>
                <a:lnTo>
                  <a:pt x="190370" y="0"/>
                </a:lnTo>
                <a:lnTo>
                  <a:pt x="190370" y="8372"/>
                </a:lnTo>
                <a:lnTo>
                  <a:pt x="181942" y="8372"/>
                </a:lnTo>
                <a:lnTo>
                  <a:pt x="181942" y="0"/>
                </a:lnTo>
                <a:lnTo>
                  <a:pt x="181719" y="0"/>
                </a:lnTo>
                <a:lnTo>
                  <a:pt x="181719" y="8372"/>
                </a:lnTo>
                <a:lnTo>
                  <a:pt x="173292" y="8372"/>
                </a:lnTo>
                <a:lnTo>
                  <a:pt x="173292" y="0"/>
                </a:lnTo>
                <a:lnTo>
                  <a:pt x="173069" y="0"/>
                </a:lnTo>
                <a:lnTo>
                  <a:pt x="173069" y="8372"/>
                </a:lnTo>
                <a:lnTo>
                  <a:pt x="164641" y="8372"/>
                </a:lnTo>
                <a:lnTo>
                  <a:pt x="164641" y="0"/>
                </a:lnTo>
                <a:lnTo>
                  <a:pt x="164418" y="0"/>
                </a:lnTo>
                <a:lnTo>
                  <a:pt x="164418" y="8372"/>
                </a:lnTo>
                <a:lnTo>
                  <a:pt x="155990" y="8372"/>
                </a:lnTo>
                <a:lnTo>
                  <a:pt x="155990" y="0"/>
                </a:lnTo>
                <a:lnTo>
                  <a:pt x="155767" y="0"/>
                </a:lnTo>
                <a:lnTo>
                  <a:pt x="155767" y="8372"/>
                </a:lnTo>
                <a:lnTo>
                  <a:pt x="147340" y="8372"/>
                </a:lnTo>
                <a:lnTo>
                  <a:pt x="147340" y="0"/>
                </a:lnTo>
                <a:lnTo>
                  <a:pt x="147117" y="0"/>
                </a:lnTo>
                <a:lnTo>
                  <a:pt x="147117" y="8372"/>
                </a:lnTo>
                <a:lnTo>
                  <a:pt x="138633" y="8372"/>
                </a:lnTo>
                <a:lnTo>
                  <a:pt x="138633" y="0"/>
                </a:lnTo>
                <a:lnTo>
                  <a:pt x="138410" y="0"/>
                </a:lnTo>
                <a:lnTo>
                  <a:pt x="138410" y="8372"/>
                </a:lnTo>
                <a:lnTo>
                  <a:pt x="129983" y="8372"/>
                </a:lnTo>
                <a:lnTo>
                  <a:pt x="129983" y="0"/>
                </a:lnTo>
                <a:lnTo>
                  <a:pt x="129760" y="0"/>
                </a:lnTo>
                <a:lnTo>
                  <a:pt x="129760" y="8372"/>
                </a:lnTo>
                <a:lnTo>
                  <a:pt x="121332" y="8372"/>
                </a:lnTo>
                <a:lnTo>
                  <a:pt x="121332" y="0"/>
                </a:lnTo>
                <a:lnTo>
                  <a:pt x="121109" y="0"/>
                </a:lnTo>
                <a:lnTo>
                  <a:pt x="121109" y="8372"/>
                </a:lnTo>
                <a:lnTo>
                  <a:pt x="112681" y="8372"/>
                </a:lnTo>
                <a:lnTo>
                  <a:pt x="112681" y="0"/>
                </a:lnTo>
                <a:lnTo>
                  <a:pt x="112458" y="0"/>
                </a:lnTo>
                <a:lnTo>
                  <a:pt x="112458" y="8372"/>
                </a:lnTo>
                <a:lnTo>
                  <a:pt x="104031" y="8372"/>
                </a:lnTo>
                <a:lnTo>
                  <a:pt x="104031" y="0"/>
                </a:lnTo>
                <a:lnTo>
                  <a:pt x="103808" y="0"/>
                </a:lnTo>
                <a:lnTo>
                  <a:pt x="103808" y="8372"/>
                </a:lnTo>
                <a:lnTo>
                  <a:pt x="95380" y="8372"/>
                </a:lnTo>
                <a:lnTo>
                  <a:pt x="95380" y="0"/>
                </a:lnTo>
                <a:lnTo>
                  <a:pt x="95157" y="0"/>
                </a:lnTo>
                <a:lnTo>
                  <a:pt x="95157" y="8372"/>
                </a:lnTo>
                <a:lnTo>
                  <a:pt x="86730" y="8372"/>
                </a:lnTo>
                <a:lnTo>
                  <a:pt x="86730" y="0"/>
                </a:lnTo>
                <a:lnTo>
                  <a:pt x="86506" y="0"/>
                </a:lnTo>
                <a:lnTo>
                  <a:pt x="86506" y="8372"/>
                </a:lnTo>
                <a:lnTo>
                  <a:pt x="78023" y="8372"/>
                </a:lnTo>
                <a:lnTo>
                  <a:pt x="78023" y="0"/>
                </a:lnTo>
                <a:lnTo>
                  <a:pt x="77800" y="0"/>
                </a:lnTo>
                <a:lnTo>
                  <a:pt x="77800" y="8372"/>
                </a:lnTo>
                <a:lnTo>
                  <a:pt x="69373" y="8372"/>
                </a:lnTo>
                <a:lnTo>
                  <a:pt x="69373" y="0"/>
                </a:lnTo>
                <a:lnTo>
                  <a:pt x="69149" y="0"/>
                </a:lnTo>
                <a:lnTo>
                  <a:pt x="69149" y="8372"/>
                </a:lnTo>
                <a:lnTo>
                  <a:pt x="60722" y="8372"/>
                </a:lnTo>
                <a:lnTo>
                  <a:pt x="60722" y="0"/>
                </a:lnTo>
                <a:lnTo>
                  <a:pt x="60499" y="0"/>
                </a:lnTo>
                <a:lnTo>
                  <a:pt x="60499" y="8372"/>
                </a:lnTo>
                <a:lnTo>
                  <a:pt x="52071" y="8372"/>
                </a:lnTo>
                <a:lnTo>
                  <a:pt x="52071" y="0"/>
                </a:lnTo>
                <a:lnTo>
                  <a:pt x="51848" y="0"/>
                </a:lnTo>
                <a:lnTo>
                  <a:pt x="51848" y="8372"/>
                </a:lnTo>
                <a:lnTo>
                  <a:pt x="43421" y="8372"/>
                </a:lnTo>
                <a:lnTo>
                  <a:pt x="43421" y="0"/>
                </a:lnTo>
                <a:lnTo>
                  <a:pt x="43197" y="0"/>
                </a:lnTo>
                <a:lnTo>
                  <a:pt x="43197" y="8372"/>
                </a:lnTo>
                <a:lnTo>
                  <a:pt x="34770" y="8372"/>
                </a:lnTo>
                <a:lnTo>
                  <a:pt x="34770" y="0"/>
                </a:lnTo>
                <a:lnTo>
                  <a:pt x="34547" y="0"/>
                </a:lnTo>
                <a:lnTo>
                  <a:pt x="34547" y="8372"/>
                </a:lnTo>
                <a:lnTo>
                  <a:pt x="26064" y="8372"/>
                </a:lnTo>
                <a:lnTo>
                  <a:pt x="26064" y="0"/>
                </a:lnTo>
                <a:lnTo>
                  <a:pt x="25840" y="0"/>
                </a:lnTo>
                <a:lnTo>
                  <a:pt x="25840" y="8372"/>
                </a:lnTo>
                <a:lnTo>
                  <a:pt x="17413" y="8372"/>
                </a:lnTo>
                <a:lnTo>
                  <a:pt x="17413" y="0"/>
                </a:lnTo>
                <a:lnTo>
                  <a:pt x="17190" y="0"/>
                </a:lnTo>
                <a:lnTo>
                  <a:pt x="17190" y="8372"/>
                </a:lnTo>
                <a:lnTo>
                  <a:pt x="8762" y="8372"/>
                </a:lnTo>
                <a:lnTo>
                  <a:pt x="8762" y="0"/>
                </a:lnTo>
                <a:close/>
              </a:path>
            </a:pathLst>
          </a:cu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▫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●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○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■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8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slide" Target="slide2.xml"/><Relationship Id="rId7" Type="http://schemas.openxmlformats.org/officeDocument/2006/relationships/slide" Target="slide7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6.xml"/><Relationship Id="rId5" Type="http://schemas.openxmlformats.org/officeDocument/2006/relationships/slide" Target="slide5.xml"/><Relationship Id="rId4" Type="http://schemas.openxmlformats.org/officeDocument/2006/relationships/slide" Target="slide4.xml"/><Relationship Id="rId9" Type="http://schemas.openxmlformats.org/officeDocument/2006/relationships/slide" Target="slide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-project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rstudio.com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15"/>
          <p:cNvSpPr txBox="1">
            <a:spLocks noGrp="1"/>
          </p:cNvSpPr>
          <p:nvPr>
            <p:ph type="ctrTitle"/>
          </p:nvPr>
        </p:nvSpPr>
        <p:spPr>
          <a:xfrm>
            <a:off x="1600200" y="185250"/>
            <a:ext cx="7010401" cy="177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tabLst>
                <a:tab pos="798513" algn="l"/>
              </a:tabLst>
            </a:pPr>
            <a:r>
              <a:rPr lang="en" sz="5400" smtClean="0">
                <a:latin typeface="微软雅黑" pitchFamily="34" charset="-122"/>
                <a:ea typeface="微软雅黑" pitchFamily="34" charset="-122"/>
              </a:rPr>
              <a:t>R</a:t>
            </a:r>
            <a:r>
              <a:rPr lang="zh-CN" altLang="en-US" sz="5400" smtClean="0">
                <a:latin typeface="微软雅黑" pitchFamily="34" charset="-122"/>
                <a:ea typeface="微软雅黑" pitchFamily="34" charset="-122"/>
              </a:rPr>
              <a:t>数据分析</a:t>
            </a:r>
            <a:r>
              <a:rPr lang="en-US" altLang="zh-CN" sz="540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5400" smtClean="0"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5400" smtClean="0">
                <a:latin typeface="微软雅黑" pitchFamily="34" charset="-122"/>
                <a:ea typeface="微软雅黑" pitchFamily="34" charset="-122"/>
              </a:rPr>
              <a:t>方法与案例详解</a:t>
            </a:r>
            <a:endParaRPr sz="5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28600" y="2038350"/>
            <a:ext cx="8610600" cy="762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927197" y="2419350"/>
            <a:ext cx="1289606" cy="4001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课程介绍</a:t>
            </a:r>
            <a:endParaRPr lang="zh-CN" altLang="en-US" sz="20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866900" y="3172165"/>
            <a:ext cx="5410200" cy="1384995"/>
            <a:chOff x="1066800" y="3172165"/>
            <a:chExt cx="5410200" cy="1384995"/>
          </a:xfrm>
        </p:grpSpPr>
        <p:sp>
          <p:nvSpPr>
            <p:cNvPr id="4" name="TextBox 3"/>
            <p:cNvSpPr txBox="1"/>
            <p:nvPr/>
          </p:nvSpPr>
          <p:spPr>
            <a:xfrm>
              <a:off x="1066800" y="3172165"/>
              <a:ext cx="2200275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Clr>
                  <a:schemeClr val="accent2">
                    <a:lumMod val="60000"/>
                    <a:lumOff val="40000"/>
                  </a:schemeClr>
                </a:buClr>
                <a:buFont typeface="Wingdings" pitchFamily="2" charset="2"/>
                <a:buChar char="Ø"/>
              </a:pPr>
              <a:r>
                <a:rPr lang="zh-CN" altLang="en-US" b="1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微软雅黑" pitchFamily="34" charset="-122"/>
                  <a:ea typeface="微软雅黑" pitchFamily="34" charset="-122"/>
                  <a:hlinkClick r:id="rId3" action="ppaction://hlinksldjump"/>
                </a:rPr>
                <a:t>数据与大数据</a:t>
              </a:r>
              <a:endParaRPr lang="en-US" altLang="zh-CN" b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285750" indent="-285750">
                <a:lnSpc>
                  <a:spcPct val="150000"/>
                </a:lnSpc>
                <a:buClr>
                  <a:schemeClr val="accent2">
                    <a:lumMod val="60000"/>
                    <a:lumOff val="40000"/>
                  </a:schemeClr>
                </a:buClr>
                <a:buFont typeface="Wingdings" pitchFamily="2" charset="2"/>
                <a:buChar char="Ø"/>
              </a:pPr>
              <a:r>
                <a:rPr lang="zh-CN" altLang="en-US" b="1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微软雅黑" pitchFamily="34" charset="-122"/>
                  <a:ea typeface="微软雅黑" pitchFamily="34" charset="-122"/>
                  <a:hlinkClick r:id="rId4" action="ppaction://hlinksldjump"/>
                </a:rPr>
                <a:t>数据分析过程</a:t>
              </a:r>
              <a:endParaRPr lang="en-US" altLang="zh-CN" b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285750" indent="-285750">
                <a:lnSpc>
                  <a:spcPct val="150000"/>
                </a:lnSpc>
                <a:buClr>
                  <a:schemeClr val="accent2">
                    <a:lumMod val="60000"/>
                    <a:lumOff val="40000"/>
                  </a:schemeClr>
                </a:buClr>
                <a:buFont typeface="Wingdings" pitchFamily="2" charset="2"/>
                <a:buChar char="Ø"/>
              </a:pPr>
              <a:r>
                <a:rPr lang="en-US" altLang="zh-CN" b="1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微软雅黑" pitchFamily="34" charset="-122"/>
                  <a:ea typeface="微软雅黑" pitchFamily="34" charset="-122"/>
                  <a:hlinkClick r:id="rId5" action="ppaction://hlinksldjump"/>
                </a:rPr>
                <a:t>R</a:t>
              </a:r>
              <a:r>
                <a:rPr lang="zh-CN" altLang="en-US" b="1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微软雅黑" pitchFamily="34" charset="-122"/>
                  <a:ea typeface="微软雅黑" pitchFamily="34" charset="-122"/>
                  <a:hlinkClick r:id="rId5" action="ppaction://hlinksldjump"/>
                </a:rPr>
                <a:t>简介</a:t>
              </a:r>
              <a:endParaRPr lang="en-US" altLang="zh-CN" b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285750" indent="-285750">
                <a:lnSpc>
                  <a:spcPct val="150000"/>
                </a:lnSpc>
                <a:buClr>
                  <a:schemeClr val="accent2">
                    <a:lumMod val="60000"/>
                    <a:lumOff val="40000"/>
                  </a:schemeClr>
                </a:buClr>
                <a:buFont typeface="Wingdings" pitchFamily="2" charset="2"/>
                <a:buChar char="Ø"/>
              </a:pPr>
              <a:r>
                <a:rPr lang="en-US" altLang="zh-CN" b="1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微软雅黑" pitchFamily="34" charset="-122"/>
                  <a:ea typeface="微软雅黑" pitchFamily="34" charset="-122"/>
                  <a:hlinkClick r:id="rId6" action="ppaction://hlinksldjump"/>
                </a:rPr>
                <a:t>R</a:t>
              </a:r>
              <a:r>
                <a:rPr lang="zh-CN" altLang="en-US" b="1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微软雅黑" pitchFamily="34" charset="-122"/>
                  <a:ea typeface="微软雅黑" pitchFamily="34" charset="-122"/>
                  <a:hlinkClick r:id="rId6" action="ppaction://hlinksldjump"/>
                </a:rPr>
                <a:t>和</a:t>
              </a:r>
              <a:r>
                <a:rPr lang="en-US" altLang="zh-CN" b="1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微软雅黑" pitchFamily="34" charset="-122"/>
                  <a:ea typeface="微软雅黑" pitchFamily="34" charset="-122"/>
                  <a:hlinkClick r:id="rId6" action="ppaction://hlinksldjump"/>
                </a:rPr>
                <a:t>Rstudio</a:t>
              </a:r>
              <a:r>
                <a:rPr lang="zh-CN" altLang="en-US" b="1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微软雅黑" pitchFamily="34" charset="-122"/>
                  <a:ea typeface="微软雅黑" pitchFamily="34" charset="-122"/>
                  <a:hlinkClick r:id="rId6" action="ppaction://hlinksldjump"/>
                </a:rPr>
                <a:t>的</a:t>
              </a:r>
              <a:r>
                <a:rPr lang="zh-CN" altLang="en-US" b="1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微软雅黑" pitchFamily="34" charset="-122"/>
                  <a:ea typeface="微软雅黑" pitchFamily="34" charset="-122"/>
                  <a:hlinkClick r:id="rId6" action="ppaction://hlinksldjump"/>
                </a:rPr>
                <a:t>安装</a:t>
              </a:r>
              <a:endParaRPr lang="en-US" altLang="zh-CN" b="1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433761" y="3172165"/>
              <a:ext cx="3043239" cy="10618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Clr>
                  <a:schemeClr val="accent2">
                    <a:lumMod val="60000"/>
                    <a:lumOff val="40000"/>
                  </a:schemeClr>
                </a:buClr>
                <a:buFont typeface="Wingdings" pitchFamily="2" charset="2"/>
                <a:buChar char="Ø"/>
              </a:pPr>
              <a:r>
                <a:rPr lang="zh-CN" altLang="en-US" b="1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微软雅黑" pitchFamily="34" charset="-122"/>
                  <a:ea typeface="微软雅黑" pitchFamily="34" charset="-122"/>
                  <a:hlinkClick r:id="rId7" action="ppaction://hlinksldjump"/>
                </a:rPr>
                <a:t>工作空间及常用函数</a:t>
              </a:r>
              <a:endParaRPr lang="en-US" altLang="zh-CN" b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285750" indent="-285750">
                <a:lnSpc>
                  <a:spcPct val="150000"/>
                </a:lnSpc>
                <a:buClr>
                  <a:schemeClr val="accent2">
                    <a:lumMod val="60000"/>
                    <a:lumOff val="40000"/>
                  </a:schemeClr>
                </a:buClr>
                <a:buFont typeface="Wingdings" pitchFamily="2" charset="2"/>
                <a:buChar char="Ø"/>
              </a:pPr>
              <a:r>
                <a:rPr lang="zh-CN" altLang="en-US" b="1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微软雅黑" pitchFamily="34" charset="-122"/>
                  <a:ea typeface="微软雅黑" pitchFamily="34" charset="-122"/>
                  <a:hlinkClick r:id="rId8" action="ppaction://hlinksldjump"/>
                </a:rPr>
                <a:t>代码调试</a:t>
              </a:r>
              <a:endParaRPr lang="en-US" altLang="zh-CN" b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285750" indent="-285750">
                <a:lnSpc>
                  <a:spcPct val="150000"/>
                </a:lnSpc>
                <a:buClr>
                  <a:schemeClr val="accent2">
                    <a:lumMod val="60000"/>
                    <a:lumOff val="40000"/>
                  </a:schemeClr>
                </a:buClr>
                <a:buFont typeface="Wingdings" pitchFamily="2" charset="2"/>
                <a:buChar char="Ø"/>
              </a:pPr>
              <a:r>
                <a:rPr lang="zh-CN" altLang="en-US" b="1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微软雅黑" pitchFamily="34" charset="-122"/>
                  <a:ea typeface="微软雅黑" pitchFamily="34" charset="-122"/>
                  <a:hlinkClick r:id="rId9" action="ppaction://hlinksldjump"/>
                </a:rPr>
                <a:t>常见的数据类型与</a:t>
              </a:r>
              <a:r>
                <a:rPr lang="zh-CN" altLang="en-US" b="1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微软雅黑" pitchFamily="34" charset="-122"/>
                  <a:ea typeface="微软雅黑" pitchFamily="34" charset="-122"/>
                  <a:hlinkClick r:id="rId9" action="ppaction://hlinksldjump"/>
                </a:rPr>
                <a:t>数据结构</a:t>
              </a:r>
              <a:endParaRPr lang="en-US" altLang="zh-CN" b="1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28600" y="133350"/>
            <a:ext cx="1066800" cy="4001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二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课</a:t>
            </a:r>
            <a:endParaRPr lang="zh-CN" altLang="en-US" sz="20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700"/>
                                        <p:tgtEl>
                                          <p:spTgt spid="7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700" fill="hold"/>
                                        <p:tgtEl>
                                          <p:spTgt spid="7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700" fill="hold"/>
                                        <p:tgtEl>
                                          <p:spTgt spid="7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9" grpId="0"/>
      <p:bldP spid="2" grpId="0" animBg="1"/>
      <p:bldP spid="11" grpId="0" animBg="1"/>
      <p:bldP spid="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900" y="200025"/>
            <a:ext cx="2784502" cy="2091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8698" y="2739390"/>
            <a:ext cx="21717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402" y="2476500"/>
            <a:ext cx="2057400" cy="2466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7" name="直接箭头连接符 36"/>
          <p:cNvCxnSpPr/>
          <p:nvPr/>
        </p:nvCxnSpPr>
        <p:spPr>
          <a:xfrm>
            <a:off x="2971800" y="809625"/>
            <a:ext cx="796898" cy="0"/>
          </a:xfrm>
          <a:prstGeom prst="straightConnector1">
            <a:avLst/>
          </a:prstGeom>
          <a:ln w="76200"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>
            <a:off x="2958465" y="3740942"/>
            <a:ext cx="3594735" cy="1"/>
          </a:xfrm>
          <a:prstGeom prst="straightConnector1">
            <a:avLst/>
          </a:prstGeom>
          <a:ln w="76200"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53" name="肘形连接符 1052"/>
          <p:cNvCxnSpPr>
            <a:cxnSpLocks/>
          </p:cNvCxnSpPr>
          <p:nvPr/>
        </p:nvCxnSpPr>
        <p:spPr>
          <a:xfrm>
            <a:off x="2948940" y="2038350"/>
            <a:ext cx="822960" cy="1005840"/>
          </a:xfrm>
          <a:prstGeom prst="bentConnector3">
            <a:avLst>
              <a:gd name="adj1" fmla="val 50000"/>
            </a:avLst>
          </a:prstGeom>
          <a:ln w="76200" cap="sq">
            <a:solidFill>
              <a:schemeClr val="accent2">
                <a:lumMod val="60000"/>
                <a:lumOff val="40000"/>
              </a:schemeClr>
            </a:solidFill>
            <a:bevel/>
            <a:headEnd type="none" w="med" len="med"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115" name="Picture 1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5" y="200025"/>
            <a:ext cx="2447925" cy="474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9294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828702" y="285750"/>
            <a:ext cx="3486596" cy="4001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常见的数据类型与数据结构</a:t>
            </a:r>
            <a:endParaRPr lang="zh-CN" altLang="en-US" sz="20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1984293"/>
              </p:ext>
            </p:extLst>
          </p:nvPr>
        </p:nvGraphicFramePr>
        <p:xfrm>
          <a:off x="819150" y="849630"/>
          <a:ext cx="7505700" cy="202692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060588"/>
                <a:gridCol w="6445112"/>
              </a:tblGrid>
              <a:tr h="38100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400" smtClean="0">
                          <a:latin typeface="微软雅黑" pitchFamily="34" charset="-122"/>
                          <a:ea typeface="微软雅黑" pitchFamily="34" charset="-122"/>
                        </a:rPr>
                        <a:t>数据类型</a:t>
                      </a:r>
                      <a:endParaRPr lang="zh-CN" altLang="en-US" sz="14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sz="11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18739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数值型</a:t>
                      </a:r>
                      <a:endParaRPr lang="en-US" altLang="zh-CN" sz="1200" b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numeric</a:t>
                      </a:r>
                      <a:r>
                        <a:rPr lang="zh-CN" altLang="en-US" sz="120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，包括整型和浮点型，默认为双精度浮点型</a:t>
                      </a:r>
                      <a:endParaRPr lang="zh-CN" altLang="en-US" sz="120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18739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smtClean="0">
                          <a:latin typeface="微软雅黑" pitchFamily="34" charset="-122"/>
                          <a:ea typeface="微软雅黑" pitchFamily="34" charset="-122"/>
                        </a:rPr>
                        <a:t>字符型</a:t>
                      </a:r>
                      <a:endParaRPr lang="zh-CN" altLang="en-US" sz="12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smtClean="0">
                          <a:latin typeface="微软雅黑" pitchFamily="34" charset="-122"/>
                          <a:ea typeface="微软雅黑" pitchFamily="34" charset="-122"/>
                        </a:rPr>
                        <a:t>character</a:t>
                      </a:r>
                      <a:r>
                        <a:rPr lang="zh-CN" altLang="en-US" sz="1200" smtClean="0">
                          <a:latin typeface="微软雅黑" pitchFamily="34" charset="-122"/>
                          <a:ea typeface="微软雅黑" pitchFamily="34" charset="-122"/>
                        </a:rPr>
                        <a:t>，见于引号（单引号或双引号）括起来的类型</a:t>
                      </a:r>
                      <a:endParaRPr lang="zh-CN" altLang="en-US" sz="12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18739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smtClean="0">
                          <a:latin typeface="微软雅黑" pitchFamily="34" charset="-122"/>
                          <a:ea typeface="微软雅黑" pitchFamily="34" charset="-122"/>
                        </a:rPr>
                        <a:t>逻辑型</a:t>
                      </a:r>
                      <a:endParaRPr lang="zh-CN" altLang="en-US" sz="12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smtClean="0">
                          <a:latin typeface="微软雅黑" pitchFamily="34" charset="-122"/>
                          <a:ea typeface="微软雅黑" pitchFamily="34" charset="-122"/>
                        </a:rPr>
                        <a:t>logical</a:t>
                      </a:r>
                      <a:r>
                        <a:rPr lang="zh-CN" altLang="en-US" sz="1200" smtClean="0">
                          <a:latin typeface="微软雅黑" pitchFamily="34" charset="-122"/>
                          <a:ea typeface="微软雅黑" pitchFamily="34" charset="-122"/>
                        </a:rPr>
                        <a:t>，类似于其他编程语言中的布尔类型，取值限于</a:t>
                      </a:r>
                      <a:r>
                        <a:rPr lang="en-US" altLang="zh-CN" sz="1200" smtClean="0">
                          <a:latin typeface="微软雅黑" pitchFamily="34" charset="-122"/>
                          <a:ea typeface="微软雅黑" pitchFamily="34" charset="-122"/>
                        </a:rPr>
                        <a:t>T</a:t>
                      </a:r>
                      <a:r>
                        <a:rPr lang="zh-CN" altLang="en-US" sz="1200" smtClean="0">
                          <a:latin typeface="微软雅黑" pitchFamily="34" charset="-122"/>
                          <a:ea typeface="微软雅黑" pitchFamily="34" charset="-122"/>
                        </a:rPr>
                        <a:t>（</a:t>
                      </a:r>
                      <a:r>
                        <a:rPr lang="en-US" altLang="zh-CN" sz="1200" smtClean="0">
                          <a:latin typeface="微软雅黑" pitchFamily="34" charset="-122"/>
                          <a:ea typeface="微软雅黑" pitchFamily="34" charset="-122"/>
                        </a:rPr>
                        <a:t>TRUE</a:t>
                      </a:r>
                      <a:r>
                        <a:rPr lang="zh-CN" altLang="en-US" sz="1200" smtClean="0">
                          <a:latin typeface="微软雅黑" pitchFamily="34" charset="-122"/>
                          <a:ea typeface="微软雅黑" pitchFamily="34" charset="-122"/>
                        </a:rPr>
                        <a:t>）和</a:t>
                      </a:r>
                      <a:r>
                        <a:rPr lang="en-US" altLang="zh-CN" sz="1200" smtClean="0">
                          <a:latin typeface="微软雅黑" pitchFamily="34" charset="-122"/>
                          <a:ea typeface="微软雅黑" pitchFamily="34" charset="-122"/>
                        </a:rPr>
                        <a:t>F</a:t>
                      </a:r>
                      <a:r>
                        <a:rPr lang="zh-CN" altLang="en-US" sz="1200" smtClean="0">
                          <a:latin typeface="微软雅黑" pitchFamily="34" charset="-122"/>
                          <a:ea typeface="微软雅黑" pitchFamily="34" charset="-122"/>
                        </a:rPr>
                        <a:t>（</a:t>
                      </a:r>
                      <a:r>
                        <a:rPr lang="en-US" altLang="zh-CN" sz="1200" smtClean="0">
                          <a:latin typeface="微软雅黑" pitchFamily="34" charset="-122"/>
                          <a:ea typeface="微软雅黑" pitchFamily="34" charset="-122"/>
                        </a:rPr>
                        <a:t>FAULSE</a:t>
                      </a:r>
                      <a:r>
                        <a:rPr lang="zh-CN" altLang="en-US" sz="1200" smtClean="0">
                          <a:latin typeface="微软雅黑" pitchFamily="34" charset="-122"/>
                          <a:ea typeface="微软雅黑" pitchFamily="34" charset="-122"/>
                        </a:rPr>
                        <a:t>）</a:t>
                      </a:r>
                      <a:endParaRPr lang="zh-CN" altLang="en-US" sz="12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18739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smtClean="0">
                          <a:latin typeface="微软雅黑" pitchFamily="34" charset="-122"/>
                          <a:ea typeface="微软雅黑" pitchFamily="34" charset="-122"/>
                        </a:rPr>
                        <a:t>原始型</a:t>
                      </a:r>
                      <a:endParaRPr lang="zh-CN" altLang="en-US" sz="12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smtClean="0">
                          <a:latin typeface="微软雅黑" pitchFamily="34" charset="-122"/>
                          <a:ea typeface="微软雅黑" pitchFamily="34" charset="-122"/>
                        </a:rPr>
                        <a:t>raw</a:t>
                      </a:r>
                      <a:r>
                        <a:rPr lang="zh-CN" altLang="en-US" sz="1200" smtClean="0">
                          <a:latin typeface="微软雅黑" pitchFamily="34" charset="-122"/>
                          <a:ea typeface="微软雅黑" pitchFamily="34" charset="-122"/>
                        </a:rPr>
                        <a:t>，即以二进制形式保存的数据</a:t>
                      </a:r>
                    </a:p>
                  </a:txBody>
                  <a:tcPr anchor="ctr"/>
                </a:tc>
              </a:tr>
              <a:tr h="18739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smtClean="0">
                          <a:latin typeface="微软雅黑" pitchFamily="34" charset="-122"/>
                          <a:ea typeface="微软雅黑" pitchFamily="34" charset="-122"/>
                        </a:rPr>
                        <a:t>空值型</a:t>
                      </a:r>
                      <a:endParaRPr lang="zh-CN" altLang="en-US" sz="12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sz="1200" smtClean="0">
                          <a:latin typeface="微软雅黑" pitchFamily="34" charset="-122"/>
                          <a:ea typeface="微软雅黑" pitchFamily="34" charset="-122"/>
                        </a:rPr>
                        <a:t>missing value</a:t>
                      </a:r>
                      <a:r>
                        <a:rPr lang="zh-CN" altLang="en-US" sz="1200" smtClean="0">
                          <a:latin typeface="微软雅黑" pitchFamily="34" charset="-122"/>
                          <a:ea typeface="微软雅黑" pitchFamily="34" charset="-122"/>
                        </a:rPr>
                        <a:t>，即值为缺失不可获得的，用</a:t>
                      </a:r>
                      <a:r>
                        <a:rPr lang="en-US" altLang="zh-CN" sz="1200" smtClean="0">
                          <a:latin typeface="微软雅黑" pitchFamily="34" charset="-122"/>
                          <a:ea typeface="微软雅黑" pitchFamily="34" charset="-122"/>
                        </a:rPr>
                        <a:t>`NA`</a:t>
                      </a:r>
                      <a:r>
                        <a:rPr lang="zh-CN" altLang="en-US" sz="1200" smtClean="0">
                          <a:latin typeface="微软雅黑" pitchFamily="34" charset="-122"/>
                          <a:ea typeface="微软雅黑" pitchFamily="34" charset="-122"/>
                        </a:rPr>
                        <a:t>表示</a:t>
                      </a:r>
                    </a:p>
                  </a:txBody>
                  <a:tcPr anchor="ctr"/>
                </a:tc>
              </a:tr>
              <a:tr h="18739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smtClean="0">
                          <a:latin typeface="微软雅黑" pitchFamily="34" charset="-122"/>
                          <a:ea typeface="微软雅黑" pitchFamily="34" charset="-122"/>
                        </a:rPr>
                        <a:t>日期型</a:t>
                      </a:r>
                      <a:endParaRPr lang="zh-CN" altLang="en-US" sz="12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sz="1200" smtClean="0">
                          <a:latin typeface="微软雅黑" pitchFamily="34" charset="-122"/>
                          <a:ea typeface="微软雅黑" pitchFamily="34" charset="-122"/>
                        </a:rPr>
                        <a:t>date</a:t>
                      </a:r>
                      <a:r>
                        <a:rPr lang="zh-CN" altLang="en-US" sz="1200" smtClean="0">
                          <a:latin typeface="微软雅黑" pitchFamily="34" charset="-122"/>
                          <a:ea typeface="微软雅黑" pitchFamily="34" charset="-122"/>
                        </a:rPr>
                        <a:t>，用于记录日期和时间，</a:t>
                      </a:r>
                      <a:r>
                        <a:rPr lang="en-US" altLang="zh-CN" sz="1200" smtClean="0">
                          <a:latin typeface="微软雅黑" pitchFamily="34" charset="-122"/>
                          <a:ea typeface="微软雅黑" pitchFamily="34" charset="-122"/>
                        </a:rPr>
                        <a:t>R</a:t>
                      </a:r>
                      <a:r>
                        <a:rPr lang="zh-CN" altLang="en-US" sz="1200" smtClean="0">
                          <a:latin typeface="微软雅黑" pitchFamily="34" charset="-122"/>
                          <a:ea typeface="微软雅黑" pitchFamily="34" charset="-122"/>
                        </a:rPr>
                        <a:t>提供了</a:t>
                      </a:r>
                      <a:r>
                        <a:rPr lang="en-US" altLang="zh-CN" sz="1200" smtClean="0">
                          <a:latin typeface="微软雅黑" pitchFamily="34" charset="-122"/>
                          <a:ea typeface="微软雅黑" pitchFamily="34" charset="-122"/>
                        </a:rPr>
                        <a:t>3</a:t>
                      </a:r>
                      <a:r>
                        <a:rPr lang="zh-CN" altLang="en-US" sz="1200" smtClean="0">
                          <a:latin typeface="微软雅黑" pitchFamily="34" charset="-122"/>
                          <a:ea typeface="微软雅黑" pitchFamily="34" charset="-122"/>
                        </a:rPr>
                        <a:t>个内置类处理日期：</a:t>
                      </a:r>
                      <a:r>
                        <a:rPr lang="en-US" altLang="zh-CN" sz="1200" smtClean="0">
                          <a:latin typeface="微软雅黑" pitchFamily="34" charset="-122"/>
                          <a:ea typeface="微软雅黑" pitchFamily="34" charset="-122"/>
                        </a:rPr>
                        <a:t>Date</a:t>
                      </a:r>
                      <a:r>
                        <a:rPr lang="zh-CN" altLang="en-US" sz="1200" smtClean="0">
                          <a:latin typeface="微软雅黑" pitchFamily="34" charset="-122"/>
                          <a:ea typeface="微软雅黑" pitchFamily="34" charset="-122"/>
                        </a:rPr>
                        <a:t>类、</a:t>
                      </a:r>
                      <a:r>
                        <a:rPr lang="en-US" altLang="zh-CN" sz="1200" smtClean="0">
                          <a:latin typeface="微软雅黑" pitchFamily="34" charset="-122"/>
                          <a:ea typeface="微软雅黑" pitchFamily="34" charset="-122"/>
                        </a:rPr>
                        <a:t>POSIXct</a:t>
                      </a:r>
                      <a:r>
                        <a:rPr lang="zh-CN" altLang="en-US" sz="1200" smtClean="0">
                          <a:latin typeface="微软雅黑" pitchFamily="34" charset="-122"/>
                          <a:ea typeface="微软雅黑" pitchFamily="34" charset="-122"/>
                        </a:rPr>
                        <a:t>类和</a:t>
                      </a:r>
                      <a:r>
                        <a:rPr lang="en-US" altLang="zh-CN" sz="1200" smtClean="0">
                          <a:latin typeface="微软雅黑" pitchFamily="34" charset="-122"/>
                          <a:ea typeface="微软雅黑" pitchFamily="34" charset="-122"/>
                        </a:rPr>
                        <a:t>POSIXlt</a:t>
                      </a:r>
                      <a:r>
                        <a:rPr lang="zh-CN" altLang="en-US" sz="1200" smtClean="0">
                          <a:latin typeface="微软雅黑" pitchFamily="34" charset="-122"/>
                          <a:ea typeface="微软雅黑" pitchFamily="34" charset="-122"/>
                        </a:rPr>
                        <a:t>类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419100" y="2994958"/>
            <a:ext cx="8305800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600" b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R</a:t>
            </a:r>
            <a:r>
              <a:rPr lang="zh-CN" altLang="en-US" sz="1600" b="1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中</a:t>
            </a:r>
            <a:r>
              <a:rPr lang="zh-CN" altLang="en-US" sz="1600" b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的几个特殊值</a:t>
            </a:r>
            <a:endParaRPr lang="en-US" altLang="zh-CN" sz="1600" smtClean="0">
              <a:solidFill>
                <a:schemeClr val="accent2">
                  <a:lumMod val="60000"/>
                  <a:lumOff val="4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b="1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NA: </a:t>
            </a:r>
            <a:r>
              <a:rPr lang="zh-CN" altLang="en-US" sz="160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表示缺失值</a:t>
            </a:r>
            <a:r>
              <a:rPr lang="en-US" altLang="zh-CN" sz="160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(Missing value)</a:t>
            </a:r>
            <a:r>
              <a:rPr lang="zh-CN" altLang="en-US" sz="160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，是</a:t>
            </a:r>
            <a:r>
              <a:rPr lang="en-US" altLang="zh-CN" sz="160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`Not Available`</a:t>
            </a:r>
            <a:r>
              <a:rPr lang="zh-CN" altLang="en-US" sz="160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160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缩写；</a:t>
            </a:r>
            <a:r>
              <a:rPr lang="zh-CN" altLang="en-US" sz="160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函数</a:t>
            </a:r>
            <a:r>
              <a:rPr lang="en-US" altLang="zh-CN" sz="160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`</a:t>
            </a:r>
            <a:r>
              <a:rPr lang="en-US" altLang="zh-CN" sz="160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is.na()`</a:t>
            </a:r>
            <a:r>
              <a:rPr lang="zh-CN" altLang="en-US" sz="160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可判断</a:t>
            </a:r>
            <a:r>
              <a:rPr lang="zh-CN" altLang="en-US" sz="160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是否缺失</a:t>
            </a:r>
            <a:endParaRPr lang="en-US" altLang="zh-CN" sz="1600" smtClean="0">
              <a:solidFill>
                <a:schemeClr val="accent2">
                  <a:lumMod val="60000"/>
                  <a:lumOff val="4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b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Inf</a:t>
            </a:r>
            <a:r>
              <a:rPr lang="en-US" altLang="zh-CN" sz="160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zh-CN" altLang="en-US" sz="160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表示无穷大，是</a:t>
            </a:r>
            <a:r>
              <a:rPr lang="en-US" altLang="zh-CN" sz="160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`Infinite`</a:t>
            </a:r>
            <a:r>
              <a:rPr lang="zh-CN" altLang="en-US" sz="160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的缩写；函数</a:t>
            </a:r>
            <a:r>
              <a:rPr lang="en-US" altLang="zh-CN" sz="160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`is.infinite()`</a:t>
            </a:r>
            <a:r>
              <a:rPr lang="zh-CN" altLang="en-US" sz="160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可判断是否为无穷大</a:t>
            </a:r>
          </a:p>
          <a:p>
            <a:pPr>
              <a:lnSpc>
                <a:spcPct val="150000"/>
              </a:lnSpc>
            </a:pPr>
            <a:r>
              <a:rPr lang="en-US" altLang="zh-CN" sz="1600" b="1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NaN</a:t>
            </a:r>
            <a:r>
              <a:rPr lang="en-US" altLang="zh-CN" sz="160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zh-CN" altLang="en-US" sz="160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表示非数值，是</a:t>
            </a:r>
            <a:r>
              <a:rPr lang="en-US" altLang="zh-CN" sz="160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`Not a Number`</a:t>
            </a:r>
            <a:r>
              <a:rPr lang="zh-CN" altLang="en-US" sz="160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的缩写；函数</a:t>
            </a:r>
            <a:r>
              <a:rPr lang="en-US" altLang="zh-CN" sz="160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`is.nan()`</a:t>
            </a:r>
            <a:r>
              <a:rPr lang="zh-CN" altLang="en-US" sz="160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可判断是否为非数值</a:t>
            </a:r>
          </a:p>
          <a:p>
            <a:pPr>
              <a:lnSpc>
                <a:spcPct val="150000"/>
              </a:lnSpc>
            </a:pPr>
            <a:r>
              <a:rPr lang="en-US" altLang="zh-CN" sz="1600" b="1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NULL</a:t>
            </a:r>
            <a:r>
              <a:rPr lang="en-US" altLang="zh-CN" sz="160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zh-CN" altLang="en-US" sz="160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表示空值，即没有内容；函数</a:t>
            </a:r>
            <a:r>
              <a:rPr lang="en-US" altLang="zh-CN" sz="160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`is.null()`</a:t>
            </a:r>
            <a:r>
              <a:rPr lang="zh-CN" altLang="en-US" sz="160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可判断是否为空值</a:t>
            </a:r>
          </a:p>
        </p:txBody>
      </p:sp>
    </p:spTree>
    <p:extLst>
      <p:ext uri="{BB962C8B-B14F-4D97-AF65-F5344CB8AC3E}">
        <p14:creationId xmlns:p14="http://schemas.microsoft.com/office/powerpoint/2010/main" val="326671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60974" y="709702"/>
            <a:ext cx="5622052" cy="3724096"/>
          </a:xfrm>
          <a:prstGeom prst="rect">
            <a:avLst/>
          </a:prstGeom>
          <a:noFill/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pt-BR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&gt; (z &lt;- c(10</a:t>
            </a:r>
            <a:r>
              <a:rPr lang="pt-BR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, 3.14, "R", "Java", 'Go', TRUE, T, FALSE, F, NA</a:t>
            </a:r>
            <a:r>
              <a:rPr lang="pt-BR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))</a:t>
            </a:r>
          </a:p>
          <a:p>
            <a:r>
              <a:rPr lang="pt-BR" altLang="zh-CN" sz="12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pt-BR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1] "10" "3.14" "R" "Java" "Go" "TRUE" "TRUE" "FALSE" "FALSE" </a:t>
            </a:r>
            <a:r>
              <a:rPr lang="pt-BR" altLang="zh-CN" sz="12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NA</a:t>
            </a:r>
          </a:p>
          <a:p>
            <a:r>
              <a:rPr lang="pt-BR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&gt; is.na(z)</a:t>
            </a:r>
          </a:p>
          <a:p>
            <a:r>
              <a:rPr lang="da-DK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[1] FALSE FALSE FALSE FALSE FALSE FALSE FALSE FALSE </a:t>
            </a:r>
            <a:r>
              <a:rPr lang="da-DK" altLang="zh-CN" sz="12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FALSE TRUE</a:t>
            </a:r>
          </a:p>
          <a:p>
            <a:r>
              <a:rPr lang="pt-BR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&gt; </a:t>
            </a:r>
            <a:r>
              <a:rPr lang="pt-BR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is.numeric(z[1])</a:t>
            </a:r>
            <a:endParaRPr lang="pt-BR" altLang="zh-CN" sz="120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da-DK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[1] </a:t>
            </a:r>
            <a:r>
              <a:rPr lang="da-DK" altLang="zh-CN" sz="12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FALSE</a:t>
            </a:r>
          </a:p>
          <a:p>
            <a:r>
              <a:rPr lang="pt-BR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&gt; </a:t>
            </a:r>
            <a:r>
              <a:rPr lang="pt-BR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as.numeric(z[2])</a:t>
            </a:r>
            <a:endParaRPr lang="pt-BR" altLang="zh-CN" sz="120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da-DK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[1] </a:t>
            </a:r>
            <a:r>
              <a:rPr lang="da-DK" altLang="zh-CN" sz="12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3.14</a:t>
            </a:r>
          </a:p>
          <a:p>
            <a:r>
              <a:rPr lang="pt-BR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&gt; z = c(1:10, NA)</a:t>
            </a:r>
          </a:p>
          <a:p>
            <a:r>
              <a:rPr lang="pt-BR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&gt; </a:t>
            </a:r>
            <a:r>
              <a:rPr lang="pt-BR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sum(z)</a:t>
            </a:r>
          </a:p>
          <a:p>
            <a:r>
              <a:rPr lang="da-DK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da-DK" altLang="zh-CN" sz="12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1] </a:t>
            </a:r>
            <a:r>
              <a:rPr lang="da-DK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NA</a:t>
            </a:r>
            <a:endParaRPr lang="pt-BR" altLang="zh-CN" sz="12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&gt; </a:t>
            </a:r>
            <a:r>
              <a:rPr lang="pt-BR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sum(z</a:t>
            </a:r>
            <a:r>
              <a:rPr lang="pt-BR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, na.rm=T)</a:t>
            </a:r>
          </a:p>
          <a:p>
            <a:r>
              <a:rPr lang="da-DK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[1] </a:t>
            </a:r>
            <a:r>
              <a:rPr lang="en-US" altLang="zh-CN" sz="12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55</a:t>
            </a:r>
          </a:p>
          <a:p>
            <a:r>
              <a:rPr lang="pt-BR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&gt; na.omit(z)</a:t>
            </a:r>
          </a:p>
          <a:p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[1]  1  2  3  4  5  6  7  8  9 10</a:t>
            </a:r>
          </a:p>
          <a:p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attr(,"na.action")</a:t>
            </a:r>
          </a:p>
          <a:p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[1] 11</a:t>
            </a:r>
          </a:p>
          <a:p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attr(,"class")</a:t>
            </a:r>
          </a:p>
          <a:p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[1] "</a:t>
            </a:r>
            <a:r>
              <a:rPr lang="en-US" altLang="zh-CN" sz="12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omit</a:t>
            </a:r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</a:t>
            </a:r>
            <a:endParaRPr lang="en-US" altLang="zh-CN" sz="120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4593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9148" y="678924"/>
            <a:ext cx="8425705" cy="3785652"/>
          </a:xfrm>
          <a:prstGeom prst="rect">
            <a:avLst/>
          </a:prstGeom>
          <a:noFill/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pt-BR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&gt; paste</a:t>
            </a:r>
            <a:r>
              <a:rPr lang="pt-BR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('Sys.Date</a:t>
            </a:r>
            <a:r>
              <a:rPr lang="pt-BR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():', </a:t>
            </a:r>
            <a:r>
              <a:rPr lang="pt-BR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Sys.Date(), 'Sys.time</a:t>
            </a:r>
            <a:r>
              <a:rPr lang="pt-BR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():', </a:t>
            </a:r>
            <a:r>
              <a:rPr lang="pt-BR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Sys.time</a:t>
            </a:r>
            <a:r>
              <a:rPr lang="pt-BR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(), 'date():', </a:t>
            </a:r>
            <a:r>
              <a:rPr lang="pt-BR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date</a:t>
            </a:r>
            <a:r>
              <a:rPr lang="pt-BR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())</a:t>
            </a:r>
          </a:p>
          <a:p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[1] "Sys.Date</a:t>
            </a:r>
            <a:r>
              <a:rPr lang="en-US" altLang="zh-CN" sz="12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(): </a:t>
            </a:r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2020-05-07 Sys.time</a:t>
            </a:r>
            <a:r>
              <a:rPr lang="en-US" altLang="zh-CN" sz="12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(): </a:t>
            </a:r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2020-05-07 </a:t>
            </a:r>
            <a:r>
              <a:rPr lang="en-US" altLang="zh-CN" sz="12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19:20:15 date(): </a:t>
            </a:r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Thu May 07 19:20:15 </a:t>
            </a:r>
            <a:r>
              <a:rPr lang="en-US" altLang="zh-CN" sz="12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2020"</a:t>
            </a:r>
            <a:endParaRPr lang="pt-BR" altLang="zh-CN" sz="120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&gt; t0 </a:t>
            </a:r>
            <a:r>
              <a:rPr lang="pt-BR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= as.Date("2018-05-07</a:t>
            </a:r>
            <a:r>
              <a:rPr lang="pt-BR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")</a:t>
            </a:r>
          </a:p>
          <a:p>
            <a:r>
              <a:rPr lang="pt-BR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&gt; t1 </a:t>
            </a:r>
            <a:r>
              <a:rPr lang="pt-BR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= Sys.Date</a:t>
            </a:r>
            <a:r>
              <a:rPr lang="pt-BR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pt-BR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&gt; paste(</a:t>
            </a:r>
          </a:p>
          <a:p>
            <a:r>
              <a:rPr lang="pt-BR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   't1-t0</a:t>
            </a:r>
            <a:r>
              <a:rPr lang="pt-BR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: ', t1-t0</a:t>
            </a:r>
            <a:r>
              <a:rPr lang="pt-BR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pt-BR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   'as.POSIXct(t1) - as.POSIXct(t0):', as.POSIXct(t1) - as.POSIXct(t0),</a:t>
            </a:r>
          </a:p>
          <a:p>
            <a:r>
              <a:rPr lang="pt-BR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pt-BR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pt-BR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as.POSIXlt(t1</a:t>
            </a:r>
            <a:r>
              <a:rPr lang="pt-BR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) - as.POSIXlt(t0</a:t>
            </a:r>
            <a:r>
              <a:rPr lang="pt-BR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):', as.POSIXlt(t1</a:t>
            </a:r>
            <a:r>
              <a:rPr lang="pt-BR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) - as.POSIXlt(t0</a:t>
            </a:r>
            <a:r>
              <a:rPr lang="pt-BR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),</a:t>
            </a:r>
            <a:endParaRPr lang="pt-BR" altLang="zh-CN" sz="120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  "</a:t>
            </a:r>
            <a:r>
              <a:rPr lang="pt-BR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difftime(as.POSIXct(t1), t0, units='hours</a:t>
            </a:r>
            <a:r>
              <a:rPr lang="pt-BR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'):",  difftime(as.POSIXct(t1</a:t>
            </a:r>
            <a:r>
              <a:rPr lang="pt-BR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), t0, units='hours</a:t>
            </a:r>
            <a:r>
              <a:rPr lang="pt-BR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')</a:t>
            </a:r>
          </a:p>
          <a:p>
            <a:r>
              <a:rPr lang="pt-BR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)</a:t>
            </a:r>
          </a:p>
          <a:p>
            <a:r>
              <a:rPr lang="fr-FR" altLang="zh-CN" sz="12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fr-FR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1] "t1-t0:  731 as.POSIXct(t1) - as.POSIXct(t0):  731 </a:t>
            </a:r>
            <a:r>
              <a:rPr lang="fr-FR" altLang="zh-CN" sz="12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as.POSIXlt(t1</a:t>
            </a:r>
            <a:r>
              <a:rPr lang="fr-FR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 - as.POSIXlt(t0):  </a:t>
            </a:r>
            <a:r>
              <a:rPr lang="fr-FR" altLang="zh-CN" sz="12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731</a:t>
            </a:r>
          </a:p>
          <a:p>
            <a:r>
              <a:rPr lang="fr-FR" altLang="zh-CN" sz="12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difftime(as.POSIXct(t1</a:t>
            </a:r>
            <a:r>
              <a:rPr lang="fr-FR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), t0, units='hours'):  17544</a:t>
            </a:r>
            <a:r>
              <a:rPr lang="fr-FR" altLang="zh-CN" sz="12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</a:t>
            </a:r>
          </a:p>
          <a:p>
            <a:r>
              <a:rPr lang="pt-BR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&gt; </a:t>
            </a:r>
            <a:r>
              <a:rPr lang="fr-FR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format(as.Date(t1</a:t>
            </a:r>
            <a:r>
              <a:rPr lang="fr-FR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),format="%Y-%m-%d")</a:t>
            </a:r>
            <a:endParaRPr lang="pt-BR" altLang="zh-CN" sz="120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fr-FR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[1] "</a:t>
            </a:r>
            <a:r>
              <a:rPr lang="fr-FR" altLang="zh-CN" sz="12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2020-05-07" </a:t>
            </a:r>
          </a:p>
          <a:p>
            <a:r>
              <a:rPr lang="pt-BR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&gt; typeof(strptime(t1</a:t>
            </a:r>
            <a:r>
              <a:rPr lang="pt-BR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, "%Y-%m-%d"))</a:t>
            </a:r>
          </a:p>
          <a:p>
            <a:r>
              <a:rPr lang="fr-FR" altLang="zh-CN" sz="12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[1</a:t>
            </a:r>
            <a:r>
              <a:rPr lang="fr-FR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] "list"</a:t>
            </a:r>
          </a:p>
          <a:p>
            <a:r>
              <a:rPr lang="pt-BR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&gt; class(strptime(t1</a:t>
            </a:r>
            <a:r>
              <a:rPr lang="pt-BR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, "%Y-%m-%d"))</a:t>
            </a:r>
          </a:p>
          <a:p>
            <a:r>
              <a:rPr lang="fr-FR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[1] "POSIXlt" "</a:t>
            </a:r>
            <a:r>
              <a:rPr lang="fr-FR" altLang="zh-CN" sz="12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POSIXt"  </a:t>
            </a:r>
          </a:p>
          <a:p>
            <a:r>
              <a:rPr lang="pt-BR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&gt; </a:t>
            </a:r>
            <a:r>
              <a:rPr lang="pt-BR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unclass(as.POSIXct(t1</a:t>
            </a:r>
            <a:r>
              <a:rPr lang="pt-BR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))</a:t>
            </a:r>
          </a:p>
          <a:p>
            <a:r>
              <a:rPr lang="fr-FR" altLang="zh-CN" sz="12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fr-FR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1] </a:t>
            </a:r>
            <a:r>
              <a:rPr lang="fr-FR" altLang="zh-CN" sz="12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1588809600</a:t>
            </a:r>
            <a:endParaRPr lang="fr-FR" altLang="zh-CN" sz="12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7615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6717044"/>
              </p:ext>
            </p:extLst>
          </p:nvPr>
        </p:nvGraphicFramePr>
        <p:xfrm>
          <a:off x="533400" y="1375410"/>
          <a:ext cx="8077200" cy="2392681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019452"/>
                <a:gridCol w="7057748"/>
              </a:tblGrid>
              <a:tr h="381001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400" smtClean="0">
                          <a:latin typeface="微软雅黑" pitchFamily="34" charset="-122"/>
                          <a:ea typeface="微软雅黑" pitchFamily="34" charset="-122"/>
                        </a:rPr>
                        <a:t>数据结构</a:t>
                      </a:r>
                      <a:endParaRPr lang="zh-CN" altLang="en-US" sz="14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sz="11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18739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向量</a:t>
                      </a:r>
                      <a:endParaRPr lang="en-US" altLang="zh-CN" sz="1200" b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vector</a:t>
                      </a:r>
                      <a:r>
                        <a:rPr lang="zh-CN" altLang="en-US" sz="120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，由相同类型元素组成的一维数组序列，使用</a:t>
                      </a:r>
                      <a:r>
                        <a:rPr lang="en-US" altLang="zh-CN" sz="120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`c()`</a:t>
                      </a:r>
                      <a:r>
                        <a:rPr lang="zh-CN" altLang="en-US" sz="120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构建；常用函数有：</a:t>
                      </a:r>
                      <a:r>
                        <a:rPr lang="en-US" altLang="zh-CN" sz="120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length</a:t>
                      </a:r>
                      <a:r>
                        <a:rPr lang="zh-CN" altLang="en-US" sz="120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、</a:t>
                      </a:r>
                      <a:r>
                        <a:rPr lang="en-US" altLang="zh-CN" sz="120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mode</a:t>
                      </a:r>
                      <a:r>
                        <a:rPr lang="zh-CN" altLang="en-US" sz="120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、</a:t>
                      </a:r>
                      <a:r>
                        <a:rPr lang="en-US" altLang="zh-CN" sz="120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min</a:t>
                      </a:r>
                      <a:r>
                        <a:rPr lang="zh-CN" altLang="en-US" sz="120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、</a:t>
                      </a:r>
                      <a:r>
                        <a:rPr lang="en-US" altLang="zh-CN" sz="120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range</a:t>
                      </a:r>
                      <a:r>
                        <a:rPr lang="zh-CN" altLang="en-US" sz="120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、</a:t>
                      </a:r>
                      <a:r>
                        <a:rPr lang="en-US" altLang="zh-CN" sz="120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which.min</a:t>
                      </a:r>
                      <a:r>
                        <a:rPr lang="zh-CN" altLang="en-US" sz="120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、</a:t>
                      </a:r>
                      <a:r>
                        <a:rPr lang="en-US" altLang="zh-CN" sz="120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sort</a:t>
                      </a:r>
                      <a:r>
                        <a:rPr lang="zh-CN" altLang="en-US" sz="120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、</a:t>
                      </a:r>
                      <a:r>
                        <a:rPr lang="en-US" altLang="zh-CN" sz="120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rev</a:t>
                      </a:r>
                      <a:r>
                        <a:rPr lang="zh-CN" altLang="en-US" sz="120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、</a:t>
                      </a:r>
                      <a:r>
                        <a:rPr lang="en-US" altLang="zh-CN" sz="120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rank</a:t>
                      </a:r>
                      <a:r>
                        <a:rPr lang="zh-CN" altLang="en-US" sz="120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、</a:t>
                      </a:r>
                      <a:r>
                        <a:rPr lang="en-US" altLang="zh-CN" sz="120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prod</a:t>
                      </a:r>
                      <a:r>
                        <a:rPr lang="zh-CN" altLang="en-US" sz="120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、</a:t>
                      </a:r>
                      <a:r>
                        <a:rPr lang="en-US" altLang="zh-CN" sz="120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append</a:t>
                      </a:r>
                      <a:r>
                        <a:rPr lang="zh-CN" altLang="en-US" sz="120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、</a:t>
                      </a:r>
                      <a:r>
                        <a:rPr lang="en-US" altLang="zh-CN" sz="120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replace</a:t>
                      </a:r>
                      <a:r>
                        <a:rPr lang="zh-CN" altLang="en-US" sz="120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、</a:t>
                      </a:r>
                      <a:r>
                        <a:rPr lang="en-US" altLang="zh-CN" sz="120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match</a:t>
                      </a:r>
                      <a:r>
                        <a:rPr lang="zh-CN" altLang="en-US" sz="120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、</a:t>
                      </a:r>
                      <a:r>
                        <a:rPr lang="en-US" altLang="zh-CN" sz="120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pmatch</a:t>
                      </a:r>
                      <a:r>
                        <a:rPr lang="zh-CN" altLang="en-US" sz="120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、</a:t>
                      </a:r>
                      <a:r>
                        <a:rPr lang="en-US" altLang="zh-CN" sz="120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all</a:t>
                      </a:r>
                      <a:r>
                        <a:rPr lang="zh-CN" altLang="en-US" sz="120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、</a:t>
                      </a:r>
                      <a:r>
                        <a:rPr lang="en-US" altLang="zh-CN" sz="120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any</a:t>
                      </a:r>
                      <a:endParaRPr lang="zh-CN" altLang="en-US" sz="120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18739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smtClean="0">
                          <a:latin typeface="微软雅黑" pitchFamily="34" charset="-122"/>
                          <a:ea typeface="微软雅黑" pitchFamily="34" charset="-122"/>
                        </a:rPr>
                        <a:t>矩阵</a:t>
                      </a:r>
                      <a:endParaRPr lang="zh-CN" altLang="en-US" sz="12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smtClean="0">
                          <a:latin typeface="微软雅黑" pitchFamily="34" charset="-122"/>
                          <a:ea typeface="微软雅黑" pitchFamily="34" charset="-122"/>
                        </a:rPr>
                        <a:t>matrix</a:t>
                      </a:r>
                      <a:r>
                        <a:rPr lang="zh-CN" altLang="en-US" sz="1200" smtClean="0">
                          <a:latin typeface="微软雅黑" pitchFamily="34" charset="-122"/>
                          <a:ea typeface="微软雅黑" pitchFamily="34" charset="-122"/>
                        </a:rPr>
                        <a:t>，</a:t>
                      </a:r>
                      <a:r>
                        <a:rPr lang="zh-CN" altLang="en-US" sz="120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由相同类型元素组成的二维数组序列，使用</a:t>
                      </a:r>
                      <a:r>
                        <a:rPr lang="en-US" altLang="zh-CN" sz="120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`matrix()`</a:t>
                      </a:r>
                      <a:r>
                        <a:rPr lang="zh-CN" altLang="en-US" sz="120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构建；常用函数有：</a:t>
                      </a:r>
                      <a:r>
                        <a:rPr lang="en-US" altLang="zh-CN" sz="120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dim</a:t>
                      </a:r>
                      <a:r>
                        <a:rPr lang="zh-CN" altLang="en-US" sz="120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、</a:t>
                      </a:r>
                      <a:r>
                        <a:rPr lang="en-US" altLang="zh-CN" sz="120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row</a:t>
                      </a:r>
                      <a:r>
                        <a:rPr lang="zh-CN" altLang="en-US" sz="120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、</a:t>
                      </a:r>
                      <a:r>
                        <a:rPr lang="en-US" altLang="zh-CN" sz="120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col</a:t>
                      </a:r>
                      <a:r>
                        <a:rPr lang="zh-CN" altLang="en-US" sz="120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、</a:t>
                      </a:r>
                      <a:r>
                        <a:rPr lang="en-US" altLang="zh-CN" sz="120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det</a:t>
                      </a:r>
                      <a:r>
                        <a:rPr lang="zh-CN" altLang="en-US" sz="120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、</a:t>
                      </a:r>
                      <a:r>
                        <a:rPr lang="en-US" altLang="zh-CN" sz="120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nrow</a:t>
                      </a:r>
                      <a:r>
                        <a:rPr lang="zh-CN" altLang="en-US" sz="120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、</a:t>
                      </a:r>
                      <a:r>
                        <a:rPr lang="en-US" altLang="zh-CN" sz="120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ncol</a:t>
                      </a:r>
                      <a:r>
                        <a:rPr lang="zh-CN" altLang="en-US" sz="120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、</a:t>
                      </a:r>
                      <a:r>
                        <a:rPr lang="en-US" altLang="zh-CN" sz="120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rowSums</a:t>
                      </a:r>
                      <a:r>
                        <a:rPr lang="zh-CN" altLang="en-US" sz="120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、</a:t>
                      </a:r>
                      <a:r>
                        <a:rPr lang="en-US" altLang="zh-CN" sz="120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rowMeans</a:t>
                      </a:r>
                      <a:r>
                        <a:rPr lang="zh-CN" altLang="en-US" sz="120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、</a:t>
                      </a:r>
                      <a:r>
                        <a:rPr lang="en-US" altLang="zh-CN" sz="120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colSums</a:t>
                      </a:r>
                      <a:r>
                        <a:rPr lang="zh-CN" altLang="en-US" sz="120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、</a:t>
                      </a:r>
                      <a:r>
                        <a:rPr lang="en-US" altLang="zh-CN" sz="120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colMeans</a:t>
                      </a:r>
                      <a:endParaRPr lang="zh-CN" altLang="en-US" sz="12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18739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smtClean="0">
                          <a:latin typeface="微软雅黑" pitchFamily="34" charset="-122"/>
                          <a:ea typeface="微软雅黑" pitchFamily="34" charset="-122"/>
                        </a:rPr>
                        <a:t>数组</a:t>
                      </a:r>
                      <a:endParaRPr lang="zh-CN" altLang="en-US" sz="12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smtClean="0">
                          <a:latin typeface="微软雅黑" pitchFamily="34" charset="-122"/>
                          <a:ea typeface="微软雅黑" pitchFamily="34" charset="-122"/>
                        </a:rPr>
                        <a:t>array</a:t>
                      </a:r>
                      <a:r>
                        <a:rPr lang="zh-CN" altLang="en-US" sz="1200" smtClean="0">
                          <a:latin typeface="微软雅黑" pitchFamily="34" charset="-122"/>
                          <a:ea typeface="微软雅黑" pitchFamily="34" charset="-122"/>
                        </a:rPr>
                        <a:t>，可带有多个下标且类型相同的数据集合，使用</a:t>
                      </a:r>
                      <a:r>
                        <a:rPr lang="en-US" altLang="zh-CN" sz="1200" smtClean="0">
                          <a:latin typeface="微软雅黑" pitchFamily="34" charset="-122"/>
                          <a:ea typeface="微软雅黑" pitchFamily="34" charset="-122"/>
                        </a:rPr>
                        <a:t>`array()`</a:t>
                      </a:r>
                      <a:r>
                        <a:rPr lang="zh-CN" altLang="en-US" sz="1200" smtClean="0">
                          <a:latin typeface="微软雅黑" pitchFamily="34" charset="-122"/>
                          <a:ea typeface="微软雅黑" pitchFamily="34" charset="-122"/>
                        </a:rPr>
                        <a:t>构建</a:t>
                      </a:r>
                      <a:endParaRPr lang="zh-CN" altLang="en-US" sz="12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18739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smtClean="0">
                          <a:latin typeface="微软雅黑" pitchFamily="34" charset="-122"/>
                          <a:ea typeface="微软雅黑" pitchFamily="34" charset="-122"/>
                        </a:rPr>
                        <a:t>因子</a:t>
                      </a:r>
                      <a:endParaRPr lang="zh-CN" altLang="en-US" sz="12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smtClean="0">
                          <a:latin typeface="微软雅黑" pitchFamily="34" charset="-122"/>
                          <a:ea typeface="微软雅黑" pitchFamily="34" charset="-122"/>
                        </a:rPr>
                        <a:t>factor</a:t>
                      </a:r>
                      <a:r>
                        <a:rPr lang="zh-CN" altLang="en-US" sz="1200" smtClean="0">
                          <a:latin typeface="微软雅黑" pitchFamily="34" charset="-122"/>
                          <a:ea typeface="微软雅黑" pitchFamily="34" charset="-122"/>
                        </a:rPr>
                        <a:t>，可枚举的分类类型的数据集合，使用</a:t>
                      </a:r>
                      <a:r>
                        <a:rPr lang="en-US" altLang="zh-CN" sz="1200" smtClean="0">
                          <a:latin typeface="微软雅黑" pitchFamily="34" charset="-122"/>
                          <a:ea typeface="微软雅黑" pitchFamily="34" charset="-122"/>
                        </a:rPr>
                        <a:t>`factor()`</a:t>
                      </a:r>
                      <a:r>
                        <a:rPr lang="zh-CN" altLang="en-US" sz="1200" smtClean="0">
                          <a:latin typeface="微软雅黑" pitchFamily="34" charset="-122"/>
                          <a:ea typeface="微软雅黑" pitchFamily="34" charset="-122"/>
                        </a:rPr>
                        <a:t>构建</a:t>
                      </a:r>
                    </a:p>
                  </a:txBody>
                  <a:tcPr anchor="ctr"/>
                </a:tc>
              </a:tr>
              <a:tr h="18739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smtClean="0">
                          <a:latin typeface="微软雅黑" pitchFamily="34" charset="-122"/>
                          <a:ea typeface="微软雅黑" pitchFamily="34" charset="-122"/>
                        </a:rPr>
                        <a:t>列表</a:t>
                      </a:r>
                      <a:endParaRPr lang="zh-CN" altLang="en-US" sz="12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sz="1200" smtClean="0">
                          <a:latin typeface="微软雅黑" pitchFamily="34" charset="-122"/>
                          <a:ea typeface="微软雅黑" pitchFamily="34" charset="-122"/>
                        </a:rPr>
                        <a:t>list</a:t>
                      </a:r>
                      <a:r>
                        <a:rPr lang="zh-CN" altLang="en-US" sz="1200" smtClean="0">
                          <a:latin typeface="微软雅黑" pitchFamily="34" charset="-122"/>
                          <a:ea typeface="微软雅黑" pitchFamily="34" charset="-122"/>
                        </a:rPr>
                        <a:t>，可包含多个不同类型分量的数据集合，使用</a:t>
                      </a:r>
                      <a:r>
                        <a:rPr lang="en-US" altLang="zh-CN" sz="1200" smtClean="0">
                          <a:latin typeface="微软雅黑" pitchFamily="34" charset="-122"/>
                          <a:ea typeface="微软雅黑" pitchFamily="34" charset="-122"/>
                        </a:rPr>
                        <a:t>`list()`</a:t>
                      </a:r>
                      <a:r>
                        <a:rPr lang="zh-CN" altLang="en-US" sz="1200" smtClean="0">
                          <a:latin typeface="微软雅黑" pitchFamily="34" charset="-122"/>
                          <a:ea typeface="微软雅黑" pitchFamily="34" charset="-122"/>
                        </a:rPr>
                        <a:t>构建；常用函数有：</a:t>
                      </a:r>
                      <a:r>
                        <a:rPr lang="en-US" altLang="zh-CN" sz="1200" smtClean="0">
                          <a:latin typeface="微软雅黑" pitchFamily="34" charset="-122"/>
                          <a:ea typeface="微软雅黑" pitchFamily="34" charset="-122"/>
                        </a:rPr>
                        <a:t>length</a:t>
                      </a:r>
                      <a:r>
                        <a:rPr lang="zh-CN" altLang="en-US" sz="1200" smtClean="0">
                          <a:latin typeface="微软雅黑" pitchFamily="34" charset="-122"/>
                          <a:ea typeface="微软雅黑" pitchFamily="34" charset="-122"/>
                        </a:rPr>
                        <a:t>、</a:t>
                      </a:r>
                      <a:r>
                        <a:rPr lang="en-US" altLang="zh-CN" sz="1200" smtClean="0">
                          <a:latin typeface="微软雅黑" pitchFamily="34" charset="-122"/>
                          <a:ea typeface="微软雅黑" pitchFamily="34" charset="-122"/>
                        </a:rPr>
                        <a:t>mode</a:t>
                      </a:r>
                      <a:r>
                        <a:rPr lang="zh-CN" altLang="en-US" sz="1200" smtClean="0">
                          <a:latin typeface="微软雅黑" pitchFamily="34" charset="-122"/>
                          <a:ea typeface="微软雅黑" pitchFamily="34" charset="-122"/>
                        </a:rPr>
                        <a:t>、</a:t>
                      </a:r>
                      <a:r>
                        <a:rPr lang="en-US" altLang="zh-CN" sz="1200" smtClean="0">
                          <a:latin typeface="微软雅黑" pitchFamily="34" charset="-122"/>
                          <a:ea typeface="微软雅黑" pitchFamily="34" charset="-122"/>
                        </a:rPr>
                        <a:t>names</a:t>
                      </a:r>
                      <a:endParaRPr lang="zh-CN" altLang="en-US" sz="120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18739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smtClean="0">
                          <a:latin typeface="微软雅黑" pitchFamily="34" charset="-122"/>
                          <a:ea typeface="微软雅黑" pitchFamily="34" charset="-122"/>
                        </a:rPr>
                        <a:t>数据框</a:t>
                      </a:r>
                      <a:endParaRPr lang="zh-CN" altLang="en-US" sz="12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sz="1200" smtClean="0">
                          <a:latin typeface="微软雅黑" pitchFamily="34" charset="-122"/>
                          <a:ea typeface="微软雅黑" pitchFamily="34" charset="-122"/>
                        </a:rPr>
                        <a:t>data frame</a:t>
                      </a:r>
                      <a:r>
                        <a:rPr lang="zh-CN" altLang="en-US" sz="1200" smtClean="0">
                          <a:latin typeface="微软雅黑" pitchFamily="34" charset="-122"/>
                          <a:ea typeface="微软雅黑" pitchFamily="34" charset="-122"/>
                        </a:rPr>
                        <a:t>，可包含多个不同类型分量且表现为矩阵形式的数据集合，使用</a:t>
                      </a:r>
                      <a:r>
                        <a:rPr lang="en-US" altLang="zh-CN" sz="1200" smtClean="0">
                          <a:latin typeface="微软雅黑" pitchFamily="34" charset="-122"/>
                          <a:ea typeface="微软雅黑" pitchFamily="34" charset="-122"/>
                        </a:rPr>
                        <a:t>`data.frame()`</a:t>
                      </a:r>
                      <a:r>
                        <a:rPr lang="zh-CN" altLang="en-US" sz="1200" smtClean="0">
                          <a:latin typeface="微软雅黑" pitchFamily="34" charset="-122"/>
                          <a:ea typeface="微软雅黑" pitchFamily="34" charset="-122"/>
                        </a:rPr>
                        <a:t>构建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4451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80124" y="124927"/>
            <a:ext cx="7383753" cy="4893647"/>
            <a:chOff x="685800" y="3091"/>
            <a:chExt cx="7383753" cy="4893647"/>
          </a:xfrm>
        </p:grpSpPr>
        <p:sp>
          <p:nvSpPr>
            <p:cNvPr id="18" name="TextBox 17"/>
            <p:cNvSpPr txBox="1"/>
            <p:nvPr/>
          </p:nvSpPr>
          <p:spPr>
            <a:xfrm>
              <a:off x="685800" y="3091"/>
              <a:ext cx="7383753" cy="4893647"/>
            </a:xfrm>
            <a:prstGeom prst="rect">
              <a:avLst/>
            </a:prstGeom>
            <a:noFill/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pt-BR" altLang="zh-CN" sz="12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&gt; </a:t>
              </a:r>
              <a:r>
                <a:rPr lang="es-ES" altLang="zh-CN" sz="12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x </a:t>
              </a:r>
              <a:r>
                <a:rPr lang="es-ES" altLang="zh-CN" sz="12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= c(1,3,5); y=c(2,4,6)</a:t>
              </a:r>
              <a:endParaRPr lang="pt-BR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endParaRPr>
            </a:p>
            <a:p>
              <a:r>
                <a:rPr lang="pt-BR" altLang="zh-CN" sz="12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&gt; </a:t>
              </a:r>
              <a:r>
                <a:rPr lang="es-ES" altLang="zh-CN" sz="12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paste</a:t>
              </a:r>
              <a:r>
                <a:rPr lang="es-ES" altLang="zh-CN" sz="12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('x*y:', paste(x*y, collapse=','), 'x^y:', paste(x^y, collapse=','), </a:t>
              </a:r>
              <a:endParaRPr lang="es-ES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endParaRPr>
            </a:p>
            <a:p>
              <a:r>
                <a:rPr lang="es-ES" altLang="zh-CN" sz="12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    'y</a:t>
              </a:r>
              <a:r>
                <a:rPr lang="es-ES" altLang="zh-CN" sz="12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%/%x:', paste(y%/%x, collapse=','), 'y%%x:', paste(y%%x, collapse=','))</a:t>
              </a:r>
              <a:endParaRPr lang="pt-BR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endParaRPr>
            </a:p>
            <a:p>
              <a:r>
                <a:rPr lang="es-ES" altLang="zh-CN" sz="1200" smtClean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[1</a:t>
              </a:r>
              <a:r>
                <a:rPr lang="es-ES" altLang="zh-CN" sz="12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] "x*y: 2,12,30 x^y: 1,81,15625 y%/%x: 2,1,1 y%%x: 0,1,1</a:t>
              </a:r>
              <a:r>
                <a:rPr lang="es-ES" altLang="zh-CN" sz="1200" smtClean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"</a:t>
              </a:r>
            </a:p>
            <a:p>
              <a:r>
                <a:rPr lang="pt-BR" altLang="zh-CN" sz="12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&gt; crossprod(x</a:t>
              </a:r>
              <a:r>
                <a:rPr lang="pt-BR" altLang="zh-CN" sz="12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, y</a:t>
              </a:r>
              <a:r>
                <a:rPr lang="pt-BR" altLang="zh-CN" sz="12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) # x</a:t>
              </a:r>
              <a:r>
                <a:rPr lang="zh-CN" altLang="en-US" sz="12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与</a:t>
              </a:r>
              <a:r>
                <a:rPr lang="en-US" altLang="zh-CN" sz="12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y</a:t>
              </a:r>
              <a:r>
                <a:rPr lang="zh-CN" altLang="en-US" sz="12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的内积</a:t>
              </a:r>
              <a:r>
                <a:rPr lang="en-US" altLang="zh-CN" sz="12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(%*%)</a:t>
              </a:r>
              <a:endParaRPr lang="pt-BR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endParaRPr>
            </a:p>
            <a:p>
              <a:r>
                <a:rPr lang="es-ES" altLang="zh-CN" sz="1200" smtClean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      [,</a:t>
              </a:r>
              <a:r>
                <a:rPr lang="es-ES" altLang="zh-CN" sz="12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1]</a:t>
              </a:r>
            </a:p>
            <a:p>
              <a:r>
                <a:rPr lang="es-ES" altLang="zh-CN" sz="12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[1,]   44</a:t>
              </a:r>
              <a:endParaRPr lang="pt-BR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endParaRPr>
            </a:p>
            <a:p>
              <a:r>
                <a:rPr lang="es-ES" altLang="zh-CN" sz="12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&gt; y = append(y, c(8, 10))</a:t>
              </a:r>
            </a:p>
            <a:p>
              <a:r>
                <a:rPr lang="pt-BR" altLang="zh-CN" sz="12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&gt; </a:t>
              </a:r>
              <a:r>
                <a:rPr lang="pt-BR" altLang="zh-CN" sz="12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x+y</a:t>
              </a:r>
            </a:p>
            <a:p>
              <a:r>
                <a:rPr lang="en-US" altLang="zh-CN" sz="1200" smtClean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[</a:t>
              </a:r>
              <a:r>
                <a:rPr lang="en-US" altLang="zh-CN" sz="12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1] </a:t>
              </a:r>
              <a:r>
                <a:rPr lang="en-US" altLang="zh-CN" sz="1200" smtClean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3  7 </a:t>
              </a:r>
              <a:r>
                <a:rPr lang="en-US" altLang="zh-CN" sz="12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11  9 13</a:t>
              </a:r>
            </a:p>
            <a:p>
              <a:r>
                <a:rPr lang="en-US" altLang="zh-CN" sz="12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Warning message:</a:t>
              </a:r>
            </a:p>
            <a:p>
              <a:r>
                <a:rPr lang="en-US" altLang="zh-CN" sz="12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In x + y : longer object length is not a multiple of shorter object </a:t>
              </a:r>
              <a:r>
                <a:rPr lang="en-US" altLang="zh-CN" sz="1200" smtClean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length</a:t>
              </a:r>
              <a:endParaRPr lang="da-DK" altLang="zh-CN" sz="12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endParaRPr>
            </a:p>
            <a:p>
              <a:r>
                <a:rPr lang="pt-BR" altLang="zh-CN" sz="12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&gt; </a:t>
              </a:r>
              <a:r>
                <a:rPr lang="en-US" altLang="zh-CN" sz="12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a </a:t>
              </a:r>
              <a:r>
                <a:rPr lang="pt-BR" altLang="zh-CN" sz="12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= </a:t>
              </a:r>
              <a:r>
                <a:rPr lang="pt-BR" altLang="zh-CN" sz="12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seq(0, 4, by=1</a:t>
              </a:r>
              <a:r>
                <a:rPr lang="pt-BR" altLang="zh-CN" sz="12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)</a:t>
              </a:r>
            </a:p>
            <a:p>
              <a:r>
                <a:rPr lang="pt-BR" altLang="zh-CN" sz="12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&gt; x = </a:t>
              </a:r>
              <a:r>
                <a:rPr lang="pt-BR" altLang="zh-CN" sz="12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rep(</a:t>
              </a:r>
              <a:r>
                <a:rPr lang="en-US" altLang="zh-CN" sz="12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pt-BR" altLang="zh-CN" sz="12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, </a:t>
              </a:r>
              <a:r>
                <a:rPr lang="pt-BR" altLang="zh-CN" sz="12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each=5)</a:t>
              </a:r>
            </a:p>
            <a:p>
              <a:r>
                <a:rPr lang="pt-BR" altLang="zh-CN" sz="12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&gt; </a:t>
              </a:r>
              <a:r>
                <a:rPr lang="pt-BR" altLang="zh-CN" sz="12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b </a:t>
              </a:r>
              <a:r>
                <a:rPr lang="pt-BR" altLang="zh-CN" sz="12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= seq(1, 5, by=1)</a:t>
              </a:r>
            </a:p>
            <a:p>
              <a:r>
                <a:rPr lang="pt-BR" altLang="zh-CN" sz="12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&gt; y = </a:t>
              </a:r>
              <a:r>
                <a:rPr lang="pt-BR" altLang="zh-CN" sz="12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rep(b, </a:t>
              </a:r>
              <a:r>
                <a:rPr lang="pt-BR" altLang="zh-CN" sz="12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5)</a:t>
              </a:r>
            </a:p>
            <a:p>
              <a:r>
                <a:rPr lang="pt-BR" altLang="zh-CN" sz="12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&gt; </a:t>
              </a:r>
              <a:r>
                <a:rPr lang="pt-BR" altLang="zh-CN" sz="12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x+y</a:t>
              </a:r>
              <a:endParaRPr lang="pt-BR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endParaRPr>
            </a:p>
            <a:p>
              <a:r>
                <a:rPr lang="da-DK" altLang="zh-CN" sz="12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[1] 1 2 3 4 5 2 3 4 5 6 3 4 5 6 7 4 5 6 7 8 5 6 7 8 9</a:t>
              </a:r>
            </a:p>
            <a:p>
              <a:r>
                <a:rPr lang="pt-BR" altLang="zh-CN" sz="12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&gt; paste</a:t>
              </a:r>
              <a:r>
                <a:rPr lang="pt-BR" altLang="zh-CN" sz="12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('length(x): ', length(x), ', mode(x): ', mode(x), 'prod(x): ', prod(x</a:t>
              </a:r>
              <a:r>
                <a:rPr lang="pt-BR" altLang="zh-CN" sz="12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),</a:t>
              </a:r>
            </a:p>
            <a:p>
              <a:r>
                <a:rPr lang="pt-BR" altLang="zh-CN" sz="12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  'range(x</a:t>
              </a:r>
              <a:r>
                <a:rPr lang="pt-BR" altLang="zh-CN" sz="12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): ', paste(range(x), </a:t>
              </a:r>
              <a:r>
                <a:rPr lang="pt-BR" altLang="zh-CN" sz="12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collapse='~'))</a:t>
              </a:r>
              <a:endParaRPr lang="pt-BR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endParaRPr>
            </a:p>
            <a:p>
              <a:r>
                <a:rPr lang="en-US" altLang="zh-CN" sz="1200" smtClean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[</a:t>
              </a:r>
              <a:r>
                <a:rPr lang="en-US" altLang="zh-CN" sz="12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1] "length(x):  4 , mode(x):  numeric prod(x):  105 range(x):  1~7"</a:t>
              </a:r>
              <a:endParaRPr lang="da-DK" altLang="zh-CN" sz="12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endParaRPr>
            </a:p>
            <a:p>
              <a:r>
                <a:rPr lang="pt-BR" altLang="zh-CN" sz="12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&gt; paste(</a:t>
              </a:r>
            </a:p>
            <a:p>
              <a:r>
                <a:rPr lang="pt-BR" altLang="zh-CN" sz="12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    '</a:t>
              </a:r>
              <a:r>
                <a:rPr lang="zh-CN" altLang="en-US" sz="12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列出</a:t>
              </a:r>
              <a:r>
                <a:rPr lang="pt-BR" altLang="zh-CN" sz="12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x</a:t>
              </a:r>
              <a:r>
                <a:rPr lang="zh-CN" altLang="en-US" sz="12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中的偶数</a:t>
              </a:r>
              <a:r>
                <a:rPr lang="en-US" altLang="zh-CN" sz="12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: ', </a:t>
              </a:r>
              <a:r>
                <a:rPr lang="pt-BR" altLang="zh-CN" sz="12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paste(x[x%%2==0], collapse</a:t>
              </a:r>
              <a:r>
                <a:rPr lang="pt-BR" altLang="zh-CN" sz="12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=','),</a:t>
              </a:r>
            </a:p>
            <a:p>
              <a:r>
                <a:rPr lang="pt-BR" altLang="zh-CN" sz="12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    '</a:t>
              </a:r>
              <a:r>
                <a:rPr lang="zh-CN" altLang="en-US" sz="12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去掉</a:t>
              </a:r>
              <a:r>
                <a:rPr lang="pt-BR" altLang="zh-CN" sz="12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x</a:t>
              </a:r>
              <a:r>
                <a:rPr lang="zh-CN" altLang="en-US" sz="12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中的偶数</a:t>
              </a:r>
              <a:r>
                <a:rPr lang="en-US" altLang="zh-CN" sz="12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: </a:t>
              </a:r>
              <a:r>
                <a:rPr lang="en-US" altLang="zh-CN" sz="12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', </a:t>
              </a:r>
              <a:r>
                <a:rPr lang="pt-BR" altLang="zh-CN" sz="12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paste(x</a:t>
              </a:r>
              <a:r>
                <a:rPr lang="pt-BR" altLang="zh-CN" sz="12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[-which(x%%2==0)], collapse</a:t>
              </a:r>
              <a:r>
                <a:rPr lang="pt-BR" altLang="zh-CN" sz="12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=',')</a:t>
              </a:r>
            </a:p>
            <a:p>
              <a:r>
                <a:rPr lang="pt-BR" altLang="zh-CN" sz="12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pt-BR" altLang="zh-CN" sz="12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 )</a:t>
              </a:r>
              <a:endParaRPr lang="pt-BR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endParaRPr>
            </a:p>
            <a:p>
              <a:r>
                <a:rPr lang="en-US" altLang="zh-CN" sz="1200" smtClean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[</a:t>
              </a:r>
              <a:r>
                <a:rPr lang="en-US" altLang="zh-CN" sz="12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1] "</a:t>
              </a:r>
              <a:r>
                <a:rPr lang="zh-CN" altLang="en-US" sz="12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列出</a:t>
              </a:r>
              <a:r>
                <a:rPr lang="en-US" altLang="zh-CN" sz="12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x</a:t>
              </a:r>
              <a:r>
                <a:rPr lang="zh-CN" altLang="en-US" sz="12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中的偶数</a:t>
              </a:r>
              <a:r>
                <a:rPr lang="en-US" altLang="zh-CN" sz="12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:  0,0,0,0,0,2,2,2,2,2,4,4,4,4,4 </a:t>
              </a:r>
              <a:r>
                <a:rPr lang="zh-CN" altLang="en-US" sz="12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去掉</a:t>
              </a:r>
              <a:r>
                <a:rPr lang="en-US" altLang="zh-CN" sz="12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x</a:t>
              </a:r>
              <a:r>
                <a:rPr lang="zh-CN" altLang="en-US" sz="12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中的偶数</a:t>
              </a:r>
              <a:r>
                <a:rPr lang="en-US" altLang="zh-CN" sz="12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:  1,1,1,1,1,3,3,3,3,3"</a:t>
              </a:r>
              <a:endParaRPr lang="pt-BR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3886200" y="731598"/>
              <a:ext cx="315847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&gt; tcrossprod(x, y</a:t>
              </a:r>
              <a:r>
                <a:rPr lang="en-US" altLang="zh-CN" sz="12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) </a:t>
              </a:r>
              <a:r>
                <a:rPr lang="pt-BR" altLang="zh-CN" sz="12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# x</a:t>
              </a:r>
              <a:r>
                <a:rPr lang="zh-CN" altLang="en-US" sz="12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与</a:t>
              </a:r>
              <a:r>
                <a:rPr lang="en-US" altLang="zh-CN" sz="12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y</a:t>
              </a:r>
              <a:r>
                <a:rPr lang="zh-CN" altLang="en-US" sz="12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的外积</a:t>
              </a:r>
              <a:r>
                <a:rPr lang="en-US" altLang="zh-CN" sz="12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(%o%)</a:t>
              </a:r>
              <a:endParaRPr lang="en-US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endParaRPr>
            </a:p>
            <a:p>
              <a:pPr lvl="0"/>
              <a:r>
                <a:rPr lang="es-ES" altLang="zh-CN" sz="1200">
                  <a:solidFill>
                    <a:prstClr val="white"/>
                  </a:solidFill>
                  <a:latin typeface="Consolas" pitchFamily="49" charset="0"/>
                  <a:cs typeface="Consolas" pitchFamily="49" charset="0"/>
                </a:rPr>
                <a:t>      [,1] [,2] [,3]</a:t>
              </a:r>
            </a:p>
            <a:p>
              <a:pPr lvl="0"/>
              <a:r>
                <a:rPr lang="es-ES" altLang="zh-CN" sz="1200">
                  <a:solidFill>
                    <a:prstClr val="white"/>
                  </a:solidFill>
                  <a:latin typeface="Consolas" pitchFamily="49" charset="0"/>
                  <a:cs typeface="Consolas" pitchFamily="49" charset="0"/>
                </a:rPr>
                <a:t>[1,]    2    4    6</a:t>
              </a:r>
            </a:p>
            <a:p>
              <a:pPr lvl="0"/>
              <a:r>
                <a:rPr lang="es-ES" altLang="zh-CN" sz="1200">
                  <a:solidFill>
                    <a:prstClr val="white"/>
                  </a:solidFill>
                  <a:latin typeface="Consolas" pitchFamily="49" charset="0"/>
                  <a:cs typeface="Consolas" pitchFamily="49" charset="0"/>
                </a:rPr>
                <a:t>[2,]    6   12   18</a:t>
              </a:r>
            </a:p>
            <a:p>
              <a:pPr lvl="0"/>
              <a:r>
                <a:rPr lang="es-ES" altLang="zh-CN" sz="1200">
                  <a:solidFill>
                    <a:prstClr val="white"/>
                  </a:solidFill>
                  <a:latin typeface="Consolas" pitchFamily="49" charset="0"/>
                  <a:cs typeface="Consolas" pitchFamily="49" charset="0"/>
                </a:rPr>
                <a:t>[3,]   10   20   30</a:t>
              </a:r>
              <a:endParaRPr lang="es-ES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0471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173306" y="217260"/>
            <a:ext cx="8797389" cy="4708981"/>
            <a:chOff x="173306" y="217260"/>
            <a:chExt cx="8797389" cy="4708981"/>
          </a:xfrm>
        </p:grpSpPr>
        <p:sp>
          <p:nvSpPr>
            <p:cNvPr id="7" name="TextBox 6"/>
            <p:cNvSpPr txBox="1"/>
            <p:nvPr/>
          </p:nvSpPr>
          <p:spPr>
            <a:xfrm>
              <a:off x="173306" y="217260"/>
              <a:ext cx="4453989" cy="4708981"/>
            </a:xfrm>
            <a:prstGeom prst="rect">
              <a:avLst/>
            </a:prstGeom>
            <a:noFill/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BR" altLang="zh-CN" sz="12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&gt; </a:t>
              </a:r>
              <a:r>
                <a:rPr lang="es-ES" altLang="zh-CN" sz="12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(</a:t>
              </a:r>
              <a:r>
                <a:rPr lang="es-ES" altLang="zh-CN" sz="12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x = matrix(1:12, nrow=4, ncol=3, byrow=T))</a:t>
              </a:r>
              <a:endParaRPr lang="pt-BR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endParaRPr>
            </a:p>
            <a:p>
              <a:r>
                <a:rPr lang="es-ES" altLang="zh-CN" sz="1200" smtClean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      [,</a:t>
              </a:r>
              <a:r>
                <a:rPr lang="es-ES" altLang="zh-CN" sz="12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1] [,2] [,3]</a:t>
              </a:r>
            </a:p>
            <a:p>
              <a:r>
                <a:rPr lang="es-ES" altLang="zh-CN" sz="12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[1,]    1    2    3</a:t>
              </a:r>
            </a:p>
            <a:p>
              <a:r>
                <a:rPr lang="es-ES" altLang="zh-CN" sz="12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[2,]    4    5    6</a:t>
              </a:r>
            </a:p>
            <a:p>
              <a:r>
                <a:rPr lang="es-ES" altLang="zh-CN" sz="12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[3,]    7    8    9</a:t>
              </a:r>
            </a:p>
            <a:p>
              <a:r>
                <a:rPr lang="es-ES" altLang="zh-CN" sz="12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[4,]   10   11   </a:t>
              </a:r>
              <a:r>
                <a:rPr lang="es-ES" altLang="zh-CN" sz="1200" smtClean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  <a:p>
              <a:r>
                <a:rPr lang="pt-BR" altLang="zh-CN" sz="12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&gt; </a:t>
              </a:r>
              <a:r>
                <a:rPr lang="pt-BR" altLang="zh-CN" sz="12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(y = t(x</a:t>
              </a:r>
              <a:r>
                <a:rPr lang="pt-BR" altLang="zh-CN" sz="12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))</a:t>
              </a:r>
              <a:endParaRPr lang="es-ES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endParaRPr>
            </a:p>
            <a:p>
              <a:r>
                <a:rPr lang="en-US" altLang="zh-CN" sz="12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altLang="zh-CN" sz="1200" smtClean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     [,</a:t>
              </a:r>
              <a:r>
                <a:rPr lang="en-US" altLang="zh-CN" sz="12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1] [,2] [,3] [,4]</a:t>
              </a:r>
            </a:p>
            <a:p>
              <a:r>
                <a:rPr lang="en-US" altLang="zh-CN" sz="12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[1,]    1    4    7   10</a:t>
              </a:r>
            </a:p>
            <a:p>
              <a:r>
                <a:rPr lang="en-US" altLang="zh-CN" sz="12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[2,]    2    5    8   11</a:t>
              </a:r>
            </a:p>
            <a:p>
              <a:r>
                <a:rPr lang="en-US" altLang="zh-CN" sz="12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[3,]    3    6    9   </a:t>
              </a:r>
              <a:r>
                <a:rPr lang="en-US" altLang="zh-CN" sz="1200" smtClean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12</a:t>
              </a:r>
              <a:endParaRPr lang="da-DK" altLang="zh-CN" sz="12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endParaRPr>
            </a:p>
            <a:p>
              <a:r>
                <a:rPr lang="pt-BR" altLang="zh-CN" sz="12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&gt; </a:t>
              </a:r>
              <a:r>
                <a:rPr lang="pt-BR" altLang="zh-CN" sz="12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x%*%</a:t>
              </a:r>
              <a:r>
                <a:rPr lang="pt-BR" altLang="zh-CN" sz="12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y</a:t>
              </a:r>
            </a:p>
            <a:p>
              <a:r>
                <a:rPr lang="da-DK" altLang="zh-CN" sz="12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da-DK" altLang="zh-CN" sz="1200" smtClean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     [,</a:t>
              </a:r>
              <a:r>
                <a:rPr lang="da-DK" altLang="zh-CN" sz="12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1] [,2] [,3] [,4]</a:t>
              </a:r>
            </a:p>
            <a:p>
              <a:r>
                <a:rPr lang="da-DK" altLang="zh-CN" sz="12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[1,]   14   32   50   68</a:t>
              </a:r>
            </a:p>
            <a:p>
              <a:r>
                <a:rPr lang="da-DK" altLang="zh-CN" sz="12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[2,]   32   77  122  167</a:t>
              </a:r>
            </a:p>
            <a:p>
              <a:r>
                <a:rPr lang="da-DK" altLang="zh-CN" sz="12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[3,]   50  122  194  266</a:t>
              </a:r>
            </a:p>
            <a:p>
              <a:r>
                <a:rPr lang="da-DK" altLang="zh-CN" sz="12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[4,]   68  167  266  </a:t>
              </a:r>
              <a:r>
                <a:rPr lang="da-DK" altLang="zh-CN" sz="1200" smtClean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365</a:t>
              </a:r>
            </a:p>
            <a:p>
              <a:r>
                <a:rPr lang="pt-BR" altLang="zh-CN" sz="12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&gt; </a:t>
              </a:r>
              <a:r>
                <a:rPr lang="pt-BR" altLang="zh-CN" sz="12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paste</a:t>
              </a:r>
              <a:r>
                <a:rPr lang="pt-BR" altLang="zh-CN" sz="12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(</a:t>
              </a:r>
            </a:p>
            <a:p>
              <a:r>
                <a:rPr lang="pt-BR" altLang="zh-CN" sz="12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  'dim(x):', paste(dim(x), collapse</a:t>
              </a:r>
              <a:r>
                <a:rPr lang="pt-BR" altLang="zh-CN" sz="12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=','),</a:t>
              </a:r>
            </a:p>
            <a:p>
              <a:r>
                <a:rPr lang="pt-BR" altLang="zh-CN" sz="12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  'nrow(x):', nrow(x),</a:t>
              </a:r>
            </a:p>
            <a:p>
              <a:r>
                <a:rPr lang="pt-BR" altLang="zh-CN" sz="12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pt-BR" altLang="zh-CN" sz="12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'rowSums(x):', paste(rowSums(x), collapse=','),</a:t>
              </a:r>
            </a:p>
            <a:p>
              <a:r>
                <a:rPr lang="pt-BR" altLang="zh-CN" sz="12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  'rowMeans(x):', paste(rowMeans(x), collapse=',')</a:t>
              </a:r>
            </a:p>
            <a:p>
              <a:r>
                <a:rPr lang="pt-BR" altLang="zh-CN" sz="12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)</a:t>
              </a:r>
            </a:p>
            <a:p>
              <a:r>
                <a:rPr lang="en-US" altLang="zh-CN" sz="1200" smtClean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[1</a:t>
              </a:r>
              <a:r>
                <a:rPr lang="en-US" altLang="zh-CN" sz="12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] "dim(x): 4,3 nrow(x): 4 rowSums(x): </a:t>
              </a:r>
              <a:r>
                <a:rPr lang="en-US" altLang="zh-CN" sz="1200" smtClean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6,15,24,33 rowMeans(x</a:t>
              </a:r>
              <a:r>
                <a:rPr lang="en-US" altLang="zh-CN" sz="12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): 2,5,8,11"</a:t>
              </a:r>
              <a:endParaRPr lang="da-DK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703495" y="217260"/>
              <a:ext cx="4267200" cy="3970318"/>
            </a:xfrm>
            <a:prstGeom prst="rect">
              <a:avLst/>
            </a:prstGeom>
            <a:noFill/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BR" altLang="zh-CN" sz="12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&gt; </a:t>
              </a:r>
              <a:r>
                <a:rPr lang="es-ES" altLang="zh-CN" sz="12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(</a:t>
              </a:r>
              <a:r>
                <a:rPr lang="es-ES" altLang="zh-CN" sz="12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x = matrix(rnorm(16), 4, 4))</a:t>
              </a:r>
              <a:endParaRPr lang="pt-BR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endParaRPr>
            </a:p>
            <a:p>
              <a:r>
                <a:rPr lang="es-ES" altLang="zh-CN" sz="12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s-ES" altLang="zh-CN" sz="1200" smtClean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        [,</a:t>
              </a:r>
              <a:r>
                <a:rPr lang="es-ES" altLang="zh-CN" sz="12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1]       [,2]       [,3]       [,4]</a:t>
              </a:r>
            </a:p>
            <a:p>
              <a:r>
                <a:rPr lang="es-ES" altLang="zh-CN" sz="12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[1,] -1.7576249 -1.6482290  0.8752465  0.2996980</a:t>
              </a:r>
            </a:p>
            <a:p>
              <a:r>
                <a:rPr lang="es-ES" altLang="zh-CN" sz="12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[2,] -0.7599552  0.2645997  0.6848375 -0.5735392</a:t>
              </a:r>
            </a:p>
            <a:p>
              <a:r>
                <a:rPr lang="es-ES" altLang="zh-CN" sz="12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[3,] -1.8723526  0.6323598  0.7008519 -1.5953890</a:t>
              </a:r>
            </a:p>
            <a:p>
              <a:r>
                <a:rPr lang="es-ES" altLang="zh-CN" sz="12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[4,] -1.3052254 -0.4974673 -0.2945321 -</a:t>
              </a:r>
              <a:r>
                <a:rPr lang="es-ES" altLang="zh-CN" sz="1200" smtClean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0.9399501</a:t>
              </a:r>
            </a:p>
            <a:p>
              <a:r>
                <a:rPr lang="pt-BR" altLang="zh-CN" sz="12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&gt; diag(x</a:t>
              </a:r>
              <a:r>
                <a:rPr lang="pt-BR" altLang="zh-CN" sz="12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)</a:t>
              </a:r>
              <a:endParaRPr lang="es-ES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endParaRPr>
            </a:p>
            <a:p>
              <a:r>
                <a:rPr lang="en-US" altLang="zh-CN" sz="12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[1] -1.7576249  0.2645997  0.7008519 -</a:t>
              </a:r>
              <a:r>
                <a:rPr lang="en-US" altLang="zh-CN" sz="1200" smtClean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0.9399501</a:t>
              </a:r>
            </a:p>
            <a:p>
              <a:r>
                <a:rPr lang="pt-BR" altLang="zh-CN" sz="12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&gt; diag(3</a:t>
              </a:r>
              <a:r>
                <a:rPr lang="pt-BR" altLang="zh-CN" sz="12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)</a:t>
              </a:r>
              <a:endParaRPr lang="pt-BR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endParaRPr>
            </a:p>
            <a:p>
              <a:r>
                <a:rPr lang="da-DK" altLang="zh-CN" sz="1200" smtClean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      </a:t>
              </a:r>
              <a:r>
                <a:rPr lang="da-DK" altLang="zh-CN" sz="12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[,1] [,2] [,3]</a:t>
              </a:r>
            </a:p>
            <a:p>
              <a:r>
                <a:rPr lang="da-DK" altLang="zh-CN" sz="12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[1,]    1    0    0</a:t>
              </a:r>
            </a:p>
            <a:p>
              <a:r>
                <a:rPr lang="da-DK" altLang="zh-CN" sz="12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[2,]    0    1    0</a:t>
              </a:r>
            </a:p>
            <a:p>
              <a:r>
                <a:rPr lang="da-DK" altLang="zh-CN" sz="12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[3,]    0    0    </a:t>
              </a:r>
              <a:r>
                <a:rPr lang="da-DK" altLang="zh-CN" sz="1200" smtClean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  <a:p>
              <a:r>
                <a:rPr lang="pt-BR" altLang="zh-CN" sz="12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&gt; </a:t>
              </a:r>
              <a:r>
                <a:rPr lang="pt-BR" altLang="zh-CN" sz="12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solve(x</a:t>
              </a:r>
              <a:r>
                <a:rPr lang="pt-BR" altLang="zh-CN" sz="12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)</a:t>
              </a:r>
            </a:p>
            <a:p>
              <a:r>
                <a:rPr lang="da-DK" altLang="zh-CN" sz="12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da-DK" altLang="zh-CN" sz="1200" smtClean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        [,</a:t>
              </a:r>
              <a:r>
                <a:rPr lang="da-DK" altLang="zh-CN" sz="12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1]      [,2]      [,3]       [,4]</a:t>
              </a:r>
            </a:p>
            <a:p>
              <a:r>
                <a:rPr lang="da-DK" altLang="zh-CN" sz="12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[1,] -0.8195503  4.581530 -2.765438  1.6369433</a:t>
              </a:r>
            </a:p>
            <a:p>
              <a:r>
                <a:rPr lang="da-DK" altLang="zh-CN" sz="12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[2,]  0.3484633 -3.967818  2.630099 -1.9319091</a:t>
              </a:r>
            </a:p>
            <a:p>
              <a:r>
                <a:rPr lang="da-DK" altLang="zh-CN" sz="12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[3,] -0.1944240  3.570872 -1.611727  0.4947369</a:t>
              </a:r>
            </a:p>
            <a:p>
              <a:r>
                <a:rPr lang="da-DK" altLang="zh-CN" sz="12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[4,]  1.0145355 -5.380930  2.953175 -</a:t>
              </a:r>
              <a:r>
                <a:rPr lang="da-DK" altLang="zh-CN" sz="1200" smtClean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2.4695291</a:t>
              </a:r>
            </a:p>
            <a:p>
              <a:r>
                <a:rPr lang="pt-BR" altLang="zh-CN" sz="12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&gt; </a:t>
              </a:r>
              <a:r>
                <a:rPr lang="pt-BR" altLang="zh-CN" sz="12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det(x)</a:t>
              </a:r>
              <a:endParaRPr lang="es-ES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endParaRPr>
            </a:p>
            <a:p>
              <a:r>
                <a:rPr lang="en-US" altLang="zh-CN" sz="1200" smtClean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[1</a:t>
              </a:r>
              <a:r>
                <a:rPr lang="en-US" altLang="zh-CN" sz="12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] -0.6818325</a:t>
              </a:r>
              <a:endParaRPr lang="da-DK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" name="云形标注 2"/>
          <p:cNvSpPr/>
          <p:nvPr/>
        </p:nvSpPr>
        <p:spPr>
          <a:xfrm>
            <a:off x="4855896" y="4248150"/>
            <a:ext cx="3962398" cy="601891"/>
          </a:xfrm>
          <a:prstGeom prst="cloudCallout">
            <a:avLst>
              <a:gd name="adj1" fmla="val -26039"/>
              <a:gd name="adj2" fmla="val 62500"/>
            </a:avLst>
          </a:prstGeom>
          <a:solidFill>
            <a:schemeClr val="accent6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smtClean="0">
                <a:latin typeface="微软雅黑" pitchFamily="34" charset="-122"/>
                <a:ea typeface="微软雅黑" pitchFamily="34" charset="-122"/>
              </a:rPr>
              <a:t>为保证</a:t>
            </a:r>
            <a:r>
              <a:rPr lang="en-US" altLang="zh-CN" sz="1200" smtClean="0">
                <a:latin typeface="微软雅黑" pitchFamily="34" charset="-122"/>
                <a:ea typeface="微软雅黑" pitchFamily="34" charset="-122"/>
              </a:rPr>
              <a:t>`r*`</a:t>
            </a:r>
            <a:r>
              <a:rPr lang="zh-CN" altLang="en-US" sz="1200" smtClean="0">
                <a:latin typeface="微软雅黑" pitchFamily="34" charset="-122"/>
                <a:ea typeface="微软雅黑" pitchFamily="34" charset="-122"/>
              </a:rPr>
              <a:t>系函数每次执行结果相同，可预先设置种子值：</a:t>
            </a:r>
            <a:r>
              <a:rPr lang="en-US" altLang="zh-CN" sz="1200" smtClean="0">
                <a:latin typeface="微软雅黑" pitchFamily="34" charset="-122"/>
                <a:ea typeface="微软雅黑" pitchFamily="34" charset="-122"/>
              </a:rPr>
              <a:t>set.seed(n</a:t>
            </a:r>
            <a:r>
              <a:rPr lang="en-US" altLang="zh-CN" sz="1200"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120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84604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2428674" y="207009"/>
            <a:ext cx="2971795" cy="564248"/>
            <a:chOff x="2428674" y="207009"/>
            <a:chExt cx="2971795" cy="564248"/>
          </a:xfrm>
        </p:grpSpPr>
        <p:sp>
          <p:nvSpPr>
            <p:cNvPr id="15" name="右大括号 14"/>
            <p:cNvSpPr/>
            <p:nvPr/>
          </p:nvSpPr>
          <p:spPr>
            <a:xfrm rot="16200000">
              <a:off x="2828857" y="257042"/>
              <a:ext cx="114032" cy="914398"/>
            </a:xfrm>
            <a:prstGeom prst="rightBrace">
              <a:avLst>
                <a:gd name="adj1" fmla="val 61950"/>
                <a:gd name="adj2" fmla="val 50000"/>
              </a:avLst>
            </a:prstGeom>
            <a:ln>
              <a:solidFill>
                <a:srgbClr val="FFC000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圆角矩形标注 18"/>
            <p:cNvSpPr/>
            <p:nvPr/>
          </p:nvSpPr>
          <p:spPr>
            <a:xfrm>
              <a:off x="2764273" y="207009"/>
              <a:ext cx="2636196" cy="308512"/>
            </a:xfrm>
            <a:prstGeom prst="wedgeRoundRectCallout">
              <a:avLst>
                <a:gd name="adj1" fmla="val -44100"/>
                <a:gd name="adj2" fmla="val 100337"/>
                <a:gd name="adj3" fmla="val 16667"/>
              </a:avLst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zh-CN" altLang="en-US" sz="120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前</a:t>
              </a:r>
              <a:r>
                <a:rPr lang="zh-CN" altLang="en-US" sz="120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两个参数指定</a:t>
              </a:r>
              <a:r>
                <a:rPr lang="zh-CN" altLang="en-US" sz="120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矩阵的行数与列数</a:t>
              </a: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609601" y="771257"/>
            <a:ext cx="7924798" cy="3600986"/>
            <a:chOff x="609601" y="771257"/>
            <a:chExt cx="7924798" cy="3600986"/>
          </a:xfrm>
        </p:grpSpPr>
        <p:grpSp>
          <p:nvGrpSpPr>
            <p:cNvPr id="2" name="组合 1"/>
            <p:cNvGrpSpPr/>
            <p:nvPr/>
          </p:nvGrpSpPr>
          <p:grpSpPr>
            <a:xfrm>
              <a:off x="609601" y="771257"/>
              <a:ext cx="7924798" cy="3600986"/>
              <a:chOff x="636867" y="133350"/>
              <a:chExt cx="4866469" cy="2938605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636867" y="133350"/>
                <a:ext cx="4866469" cy="2938605"/>
              </a:xfrm>
              <a:prstGeom prst="rect">
                <a:avLst/>
              </a:prstGeom>
              <a:noFill/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pt-BR" altLang="zh-CN" sz="1200" smtClean="0">
                    <a:solidFill>
                      <a:srgbClr val="00B0F0"/>
                    </a:solidFill>
                    <a:latin typeface="Consolas" pitchFamily="49" charset="0"/>
                    <a:cs typeface="Consolas" pitchFamily="49" charset="0"/>
                  </a:rPr>
                  <a:t>&gt; </a:t>
                </a:r>
                <a:r>
                  <a:rPr lang="en-US" altLang="zh-CN" sz="1200" smtClean="0">
                    <a:solidFill>
                      <a:srgbClr val="00B0F0"/>
                    </a:solidFill>
                    <a:latin typeface="Consolas" pitchFamily="49" charset="0"/>
                    <a:cs typeface="Consolas" pitchFamily="49" charset="0"/>
                  </a:rPr>
                  <a:t>(</a:t>
                </a:r>
                <a:r>
                  <a:rPr lang="en-US" altLang="zh-CN" sz="1200">
                    <a:solidFill>
                      <a:srgbClr val="00B0F0"/>
                    </a:solidFill>
                    <a:latin typeface="Consolas" pitchFamily="49" charset="0"/>
                    <a:cs typeface="Consolas" pitchFamily="49" charset="0"/>
                  </a:rPr>
                  <a:t>x = array(1:24, c(3, 4, 2, 2), list(c('</a:t>
                </a:r>
                <a:r>
                  <a:rPr lang="zh-CN" altLang="en-US" sz="1200">
                    <a:solidFill>
                      <a:srgbClr val="00B0F0"/>
                    </a:solidFill>
                    <a:latin typeface="Consolas" pitchFamily="49" charset="0"/>
                    <a:cs typeface="Consolas" pitchFamily="49" charset="0"/>
                  </a:rPr>
                  <a:t>行</a:t>
                </a:r>
                <a:r>
                  <a:rPr lang="en-US" altLang="zh-CN" sz="1200">
                    <a:solidFill>
                      <a:srgbClr val="00B0F0"/>
                    </a:solidFill>
                    <a:latin typeface="Consolas" pitchFamily="49" charset="0"/>
                    <a:cs typeface="Consolas" pitchFamily="49" charset="0"/>
                  </a:rPr>
                  <a:t>1', '</a:t>
                </a:r>
                <a:r>
                  <a:rPr lang="zh-CN" altLang="en-US" sz="1200">
                    <a:solidFill>
                      <a:srgbClr val="00B0F0"/>
                    </a:solidFill>
                    <a:latin typeface="Consolas" pitchFamily="49" charset="0"/>
                    <a:cs typeface="Consolas" pitchFamily="49" charset="0"/>
                  </a:rPr>
                  <a:t>行</a:t>
                </a:r>
                <a:r>
                  <a:rPr lang="en-US" altLang="zh-CN" sz="1200">
                    <a:solidFill>
                      <a:srgbClr val="00B0F0"/>
                    </a:solidFill>
                    <a:latin typeface="Consolas" pitchFamily="49" charset="0"/>
                    <a:cs typeface="Consolas" pitchFamily="49" charset="0"/>
                  </a:rPr>
                  <a:t>2', '</a:t>
                </a:r>
                <a:r>
                  <a:rPr lang="zh-CN" altLang="en-US" sz="1200">
                    <a:solidFill>
                      <a:srgbClr val="00B0F0"/>
                    </a:solidFill>
                    <a:latin typeface="Consolas" pitchFamily="49" charset="0"/>
                    <a:cs typeface="Consolas" pitchFamily="49" charset="0"/>
                  </a:rPr>
                  <a:t>行</a:t>
                </a:r>
                <a:r>
                  <a:rPr lang="en-US" altLang="zh-CN" sz="1200">
                    <a:solidFill>
                      <a:srgbClr val="00B0F0"/>
                    </a:solidFill>
                    <a:latin typeface="Consolas" pitchFamily="49" charset="0"/>
                    <a:cs typeface="Consolas" pitchFamily="49" charset="0"/>
                  </a:rPr>
                  <a:t>3'), c('</a:t>
                </a:r>
                <a:r>
                  <a:rPr lang="zh-CN" altLang="en-US" sz="1200">
                    <a:solidFill>
                      <a:srgbClr val="00B0F0"/>
                    </a:solidFill>
                    <a:latin typeface="Consolas" pitchFamily="49" charset="0"/>
                    <a:cs typeface="Consolas" pitchFamily="49" charset="0"/>
                  </a:rPr>
                  <a:t>列</a:t>
                </a:r>
                <a:r>
                  <a:rPr lang="en-US" altLang="zh-CN" sz="1200">
                    <a:solidFill>
                      <a:srgbClr val="00B0F0"/>
                    </a:solidFill>
                    <a:latin typeface="Consolas" pitchFamily="49" charset="0"/>
                    <a:cs typeface="Consolas" pitchFamily="49" charset="0"/>
                  </a:rPr>
                  <a:t>1', '</a:t>
                </a:r>
                <a:r>
                  <a:rPr lang="zh-CN" altLang="en-US" sz="1200">
                    <a:solidFill>
                      <a:srgbClr val="00B0F0"/>
                    </a:solidFill>
                    <a:latin typeface="Consolas" pitchFamily="49" charset="0"/>
                    <a:cs typeface="Consolas" pitchFamily="49" charset="0"/>
                  </a:rPr>
                  <a:t>列</a:t>
                </a:r>
                <a:r>
                  <a:rPr lang="en-US" altLang="zh-CN" sz="1200">
                    <a:solidFill>
                      <a:srgbClr val="00B0F0"/>
                    </a:solidFill>
                    <a:latin typeface="Consolas" pitchFamily="49" charset="0"/>
                    <a:cs typeface="Consolas" pitchFamily="49" charset="0"/>
                  </a:rPr>
                  <a:t>2', '</a:t>
                </a:r>
                <a:r>
                  <a:rPr lang="zh-CN" altLang="en-US" sz="1200">
                    <a:solidFill>
                      <a:srgbClr val="00B0F0"/>
                    </a:solidFill>
                    <a:latin typeface="Consolas" pitchFamily="49" charset="0"/>
                    <a:cs typeface="Consolas" pitchFamily="49" charset="0"/>
                  </a:rPr>
                  <a:t>列</a:t>
                </a:r>
                <a:r>
                  <a:rPr lang="en-US" altLang="zh-CN" sz="1200">
                    <a:solidFill>
                      <a:srgbClr val="00B0F0"/>
                    </a:solidFill>
                    <a:latin typeface="Consolas" pitchFamily="49" charset="0"/>
                    <a:cs typeface="Consolas" pitchFamily="49" charset="0"/>
                  </a:rPr>
                  <a:t>3', '</a:t>
                </a:r>
                <a:r>
                  <a:rPr lang="zh-CN" altLang="en-US" sz="1200">
                    <a:solidFill>
                      <a:srgbClr val="00B0F0"/>
                    </a:solidFill>
                    <a:latin typeface="Consolas" pitchFamily="49" charset="0"/>
                    <a:cs typeface="Consolas" pitchFamily="49" charset="0"/>
                  </a:rPr>
                  <a:t>列</a:t>
                </a:r>
                <a:r>
                  <a:rPr lang="en-US" altLang="zh-CN" sz="1200">
                    <a:solidFill>
                      <a:srgbClr val="00B0F0"/>
                    </a:solidFill>
                    <a:latin typeface="Consolas" pitchFamily="49" charset="0"/>
                    <a:cs typeface="Consolas" pitchFamily="49" charset="0"/>
                  </a:rPr>
                  <a:t>4'), c('A', 'B'), c('C', 'D'))))</a:t>
                </a:r>
                <a:endParaRPr lang="pt-BR" altLang="zh-CN" sz="12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s-ES" altLang="zh-CN" sz="120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, , A, </a:t>
                </a:r>
                <a:r>
                  <a:rPr lang="es-ES" altLang="zh-CN" sz="1200" smtClean="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C</a:t>
                </a:r>
                <a:endParaRPr lang="es-ES" altLang="zh-CN" sz="12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s-ES" altLang="zh-CN" sz="120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     </a:t>
                </a:r>
                <a:r>
                  <a:rPr lang="es-ES" altLang="zh-CN" sz="1200" smtClean="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  </a:t>
                </a:r>
                <a:r>
                  <a:rPr lang="zh-CN" altLang="en-US" sz="1200" smtClean="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列</a:t>
                </a:r>
                <a:r>
                  <a:rPr lang="en-US" altLang="zh-CN" sz="1200" smtClean="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1   </a:t>
                </a:r>
                <a:r>
                  <a:rPr lang="zh-CN" altLang="en-US" sz="1200" smtClean="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列</a:t>
                </a:r>
                <a:r>
                  <a:rPr lang="en-US" altLang="zh-CN" sz="120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2  </a:t>
                </a:r>
                <a:r>
                  <a:rPr lang="en-US" altLang="zh-CN" sz="1200" smtClean="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zh-CN" altLang="en-US" sz="1200" smtClean="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列</a:t>
                </a:r>
                <a:r>
                  <a:rPr lang="en-US" altLang="zh-CN" sz="120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3  </a:t>
                </a:r>
                <a:r>
                  <a:rPr lang="en-US" altLang="zh-CN" sz="1200" smtClean="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zh-CN" altLang="en-US" sz="1200" smtClean="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列</a:t>
                </a:r>
                <a:r>
                  <a:rPr lang="en-US" altLang="zh-CN" sz="120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4</a:t>
                </a:r>
              </a:p>
              <a:p>
                <a:r>
                  <a:rPr lang="zh-CN" altLang="en-US" sz="120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行</a:t>
                </a:r>
                <a:r>
                  <a:rPr lang="en-US" altLang="zh-CN" sz="1200" smtClean="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1    1     4     7     10</a:t>
                </a:r>
                <a:endParaRPr lang="en-US" altLang="zh-CN" sz="12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zh-CN" altLang="en-US" sz="120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行</a:t>
                </a:r>
                <a:r>
                  <a:rPr lang="en-US" altLang="zh-CN" sz="120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2  </a:t>
                </a:r>
                <a:r>
                  <a:rPr lang="en-US" altLang="zh-CN" sz="1200" smtClean="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  2     </a:t>
                </a:r>
                <a:r>
                  <a:rPr lang="en-US" altLang="zh-CN" sz="120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5   </a:t>
                </a:r>
                <a:r>
                  <a:rPr lang="en-US" altLang="zh-CN" sz="1200" smtClean="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  8     11</a:t>
                </a:r>
                <a:endParaRPr lang="en-US" altLang="zh-CN" sz="12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zh-CN" altLang="en-US" sz="120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行</a:t>
                </a:r>
                <a:r>
                  <a:rPr lang="en-US" altLang="zh-CN" sz="120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3   </a:t>
                </a:r>
                <a:r>
                  <a:rPr lang="en-US" altLang="zh-CN" sz="1200" smtClean="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 3     </a:t>
                </a:r>
                <a:r>
                  <a:rPr lang="en-US" altLang="zh-CN" sz="120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6  </a:t>
                </a:r>
                <a:r>
                  <a:rPr lang="en-US" altLang="zh-CN" sz="1200" smtClean="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   9     12</a:t>
                </a:r>
                <a:endParaRPr lang="en-US" altLang="zh-CN" sz="12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endParaRPr>
              </a:p>
              <a:p>
                <a:endParaRPr lang="en-US" altLang="zh-CN" sz="12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US" altLang="zh-CN" sz="120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, , </a:t>
                </a:r>
                <a:r>
                  <a:rPr lang="es-ES" altLang="zh-CN" sz="120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B, </a:t>
                </a:r>
                <a:r>
                  <a:rPr lang="es-ES" altLang="zh-CN" sz="1200" smtClean="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C</a:t>
                </a:r>
                <a:endParaRPr lang="es-ES" altLang="zh-CN" sz="12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s-ES" altLang="zh-CN" sz="120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      </a:t>
                </a:r>
                <a:r>
                  <a:rPr lang="es-ES" altLang="zh-CN" sz="1200" smtClean="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zh-CN" altLang="en-US" sz="1200" smtClean="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列</a:t>
                </a:r>
                <a:r>
                  <a:rPr lang="en-US" altLang="zh-CN" sz="120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1 </a:t>
                </a:r>
                <a:r>
                  <a:rPr lang="en-US" altLang="zh-CN" sz="1200" smtClean="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  </a:t>
                </a:r>
                <a:r>
                  <a:rPr lang="zh-CN" altLang="en-US" sz="1200" smtClean="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列</a:t>
                </a:r>
                <a:r>
                  <a:rPr lang="en-US" altLang="zh-CN" sz="120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2   </a:t>
                </a:r>
                <a:r>
                  <a:rPr lang="zh-CN" altLang="en-US" sz="1200" smtClean="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列</a:t>
                </a:r>
                <a:r>
                  <a:rPr lang="en-US" altLang="zh-CN" sz="120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3   </a:t>
                </a:r>
                <a:r>
                  <a:rPr lang="zh-CN" altLang="en-US" sz="1200" smtClean="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列</a:t>
                </a:r>
                <a:r>
                  <a:rPr lang="en-US" altLang="zh-CN" sz="120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4</a:t>
                </a:r>
              </a:p>
              <a:p>
                <a:r>
                  <a:rPr lang="zh-CN" altLang="en-US" sz="120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行</a:t>
                </a:r>
                <a:r>
                  <a:rPr lang="en-US" altLang="zh-CN" sz="1200" smtClean="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1    13    16    19    22</a:t>
                </a:r>
                <a:endParaRPr lang="en-US" altLang="zh-CN" sz="12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zh-CN" altLang="en-US" sz="120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行</a:t>
                </a:r>
                <a:r>
                  <a:rPr lang="en-US" altLang="zh-CN" sz="1200" smtClean="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2    14    17    20    23</a:t>
                </a:r>
                <a:endParaRPr lang="en-US" altLang="zh-CN" sz="12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zh-CN" altLang="en-US" sz="120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行</a:t>
                </a:r>
                <a:r>
                  <a:rPr lang="en-US" altLang="zh-CN" sz="1200" smtClean="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3    15    18    21    24</a:t>
                </a:r>
              </a:p>
              <a:p>
                <a:r>
                  <a:rPr lang="pt-BR" altLang="zh-CN" sz="1200" smtClean="0">
                    <a:solidFill>
                      <a:srgbClr val="00B0F0"/>
                    </a:solidFill>
                    <a:latin typeface="Consolas" pitchFamily="49" charset="0"/>
                    <a:cs typeface="Consolas" pitchFamily="49" charset="0"/>
                  </a:rPr>
                  <a:t>&gt; paste(</a:t>
                </a:r>
              </a:p>
              <a:p>
                <a:r>
                  <a:rPr lang="pt-BR" altLang="zh-CN" sz="1200" smtClean="0">
                    <a:solidFill>
                      <a:srgbClr val="00B0F0"/>
                    </a:solidFill>
                    <a:latin typeface="Consolas" pitchFamily="49" charset="0"/>
                    <a:cs typeface="Consolas" pitchFamily="49" charset="0"/>
                  </a:rPr>
                  <a:t>    'x[2</a:t>
                </a:r>
                <a:r>
                  <a:rPr lang="pt-BR" altLang="zh-CN" sz="1200">
                    <a:solidFill>
                      <a:srgbClr val="00B0F0"/>
                    </a:solidFill>
                    <a:latin typeface="Consolas" pitchFamily="49" charset="0"/>
                    <a:cs typeface="Consolas" pitchFamily="49" charset="0"/>
                  </a:rPr>
                  <a:t>, 3, 1, 2]:', x['</a:t>
                </a:r>
                <a:r>
                  <a:rPr lang="zh-CN" altLang="en-US" sz="1200">
                    <a:solidFill>
                      <a:srgbClr val="00B0F0"/>
                    </a:solidFill>
                    <a:latin typeface="Consolas" pitchFamily="49" charset="0"/>
                    <a:cs typeface="Consolas" pitchFamily="49" charset="0"/>
                  </a:rPr>
                  <a:t>行</a:t>
                </a:r>
                <a:r>
                  <a:rPr lang="en-US" altLang="zh-CN" sz="1200">
                    <a:solidFill>
                      <a:srgbClr val="00B0F0"/>
                    </a:solidFill>
                    <a:latin typeface="Consolas" pitchFamily="49" charset="0"/>
                    <a:cs typeface="Consolas" pitchFamily="49" charset="0"/>
                  </a:rPr>
                  <a:t>2', '</a:t>
                </a:r>
                <a:r>
                  <a:rPr lang="zh-CN" altLang="en-US" sz="1200">
                    <a:solidFill>
                      <a:srgbClr val="00B0F0"/>
                    </a:solidFill>
                    <a:latin typeface="Consolas" pitchFamily="49" charset="0"/>
                    <a:cs typeface="Consolas" pitchFamily="49" charset="0"/>
                  </a:rPr>
                  <a:t>列</a:t>
                </a:r>
                <a:r>
                  <a:rPr lang="en-US" altLang="zh-CN" sz="1200">
                    <a:solidFill>
                      <a:srgbClr val="00B0F0"/>
                    </a:solidFill>
                    <a:latin typeface="Consolas" pitchFamily="49" charset="0"/>
                    <a:cs typeface="Consolas" pitchFamily="49" charset="0"/>
                  </a:rPr>
                  <a:t>3', '</a:t>
                </a:r>
                <a:r>
                  <a:rPr lang="pt-BR" altLang="zh-CN" sz="1200">
                    <a:solidFill>
                      <a:srgbClr val="00B0F0"/>
                    </a:solidFill>
                    <a:latin typeface="Consolas" pitchFamily="49" charset="0"/>
                    <a:cs typeface="Consolas" pitchFamily="49" charset="0"/>
                  </a:rPr>
                  <a:t>A', 'D</a:t>
                </a:r>
                <a:r>
                  <a:rPr lang="pt-BR" altLang="zh-CN" sz="1200" smtClean="0">
                    <a:solidFill>
                      <a:srgbClr val="00B0F0"/>
                    </a:solidFill>
                    <a:latin typeface="Consolas" pitchFamily="49" charset="0"/>
                    <a:cs typeface="Consolas" pitchFamily="49" charset="0"/>
                  </a:rPr>
                  <a:t>'],</a:t>
                </a:r>
              </a:p>
              <a:p>
                <a:r>
                  <a:rPr lang="pt-BR" altLang="zh-CN" sz="1200">
                    <a:solidFill>
                      <a:srgbClr val="00B0F0"/>
                    </a:solidFill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pt-BR" altLang="zh-CN" sz="1200" smtClean="0">
                    <a:solidFill>
                      <a:srgbClr val="00B0F0"/>
                    </a:solidFill>
                    <a:latin typeface="Consolas" pitchFamily="49" charset="0"/>
                    <a:cs typeface="Consolas" pitchFamily="49" charset="0"/>
                  </a:rPr>
                  <a:t>   'x[2</a:t>
                </a:r>
                <a:r>
                  <a:rPr lang="pt-BR" altLang="zh-CN" sz="1200">
                    <a:solidFill>
                      <a:srgbClr val="00B0F0"/>
                    </a:solidFill>
                    <a:latin typeface="Consolas" pitchFamily="49" charset="0"/>
                    <a:cs typeface="Consolas" pitchFamily="49" charset="0"/>
                  </a:rPr>
                  <a:t>, 3, 2, 2]:', x[2, 3, 2, 2</a:t>
                </a:r>
                <a:r>
                  <a:rPr lang="pt-BR" altLang="zh-CN" sz="1200" smtClean="0">
                    <a:solidFill>
                      <a:srgbClr val="00B0F0"/>
                    </a:solidFill>
                    <a:latin typeface="Consolas" pitchFamily="49" charset="0"/>
                    <a:cs typeface="Consolas" pitchFamily="49" charset="0"/>
                  </a:rPr>
                  <a:t>],</a:t>
                </a:r>
              </a:p>
              <a:p>
                <a:r>
                  <a:rPr lang="pt-BR" altLang="zh-CN" sz="1200">
                    <a:solidFill>
                      <a:srgbClr val="00B0F0"/>
                    </a:solidFill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pt-BR" altLang="zh-CN" sz="1200" smtClean="0">
                    <a:solidFill>
                      <a:srgbClr val="00B0F0"/>
                    </a:solidFill>
                    <a:latin typeface="Consolas" pitchFamily="49" charset="0"/>
                    <a:cs typeface="Consolas" pitchFamily="49" charset="0"/>
                  </a:rPr>
                  <a:t>   'dim(x</a:t>
                </a:r>
                <a:r>
                  <a:rPr lang="pt-BR" altLang="zh-CN" sz="1200">
                    <a:solidFill>
                      <a:srgbClr val="00B0F0"/>
                    </a:solidFill>
                    <a:latin typeface="Consolas" pitchFamily="49" charset="0"/>
                    <a:cs typeface="Consolas" pitchFamily="49" charset="0"/>
                  </a:rPr>
                  <a:t>):', paste(dim(x), collapse</a:t>
                </a:r>
                <a:r>
                  <a:rPr lang="pt-BR" altLang="zh-CN" sz="1200" smtClean="0">
                    <a:solidFill>
                      <a:srgbClr val="00B0F0"/>
                    </a:solidFill>
                    <a:latin typeface="Consolas" pitchFamily="49" charset="0"/>
                    <a:cs typeface="Consolas" pitchFamily="49" charset="0"/>
                  </a:rPr>
                  <a:t>=',')</a:t>
                </a:r>
              </a:p>
              <a:p>
                <a:r>
                  <a:rPr lang="pt-BR" altLang="zh-CN" sz="1200">
                    <a:solidFill>
                      <a:srgbClr val="00B0F0"/>
                    </a:solidFill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pt-BR" altLang="zh-CN" sz="1200" smtClean="0">
                    <a:solidFill>
                      <a:srgbClr val="00B0F0"/>
                    </a:solidFill>
                    <a:latin typeface="Consolas" pitchFamily="49" charset="0"/>
                    <a:cs typeface="Consolas" pitchFamily="49" charset="0"/>
                  </a:rPr>
                  <a:t> )</a:t>
                </a:r>
                <a:endParaRPr lang="es-ES" altLang="zh-CN" sz="12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US" altLang="zh-CN" sz="1200" smtClean="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[1</a:t>
                </a:r>
                <a:r>
                  <a:rPr lang="en-US" altLang="zh-CN" sz="120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] </a:t>
                </a:r>
                <a:r>
                  <a:rPr lang="pt-BR" altLang="zh-CN" sz="1200" smtClean="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"</a:t>
                </a:r>
                <a:r>
                  <a:rPr lang="pt-BR" altLang="zh-CN" sz="120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x[2, 3, 1, 2]: 8 x[2, 3, 2, 2]: 20 dim(x): 3,4,2,2</a:t>
                </a:r>
                <a:r>
                  <a:rPr lang="pt-BR" altLang="zh-CN" sz="1200" smtClean="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"</a:t>
                </a:r>
                <a:endParaRPr lang="pt-BR" altLang="zh-CN" sz="12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2274171" y="435003"/>
                <a:ext cx="1778583" cy="17330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s-ES" altLang="zh-CN" sz="120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, , A, D</a:t>
                </a:r>
              </a:p>
              <a:p>
                <a:r>
                  <a:rPr lang="es-ES" altLang="zh-CN" sz="120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      </a:t>
                </a:r>
                <a:r>
                  <a:rPr lang="es-ES" altLang="zh-CN" sz="1200" smtClean="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zh-CN" altLang="en-US" sz="1200" smtClean="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列</a:t>
                </a:r>
                <a:r>
                  <a:rPr lang="en-US" altLang="zh-CN" sz="120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1  </a:t>
                </a:r>
                <a:r>
                  <a:rPr lang="en-US" altLang="zh-CN" sz="1200" smtClean="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zh-CN" altLang="en-US" sz="1200" smtClean="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列</a:t>
                </a:r>
                <a:r>
                  <a:rPr lang="en-US" altLang="zh-CN" sz="120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2  </a:t>
                </a:r>
                <a:r>
                  <a:rPr lang="en-US" altLang="zh-CN" sz="1200" smtClean="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zh-CN" altLang="en-US" sz="1200" smtClean="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列</a:t>
                </a:r>
                <a:r>
                  <a:rPr lang="en-US" altLang="zh-CN" sz="1200" smtClean="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3   </a:t>
                </a:r>
                <a:r>
                  <a:rPr lang="zh-CN" altLang="en-US" sz="1200" smtClean="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列</a:t>
                </a:r>
                <a:r>
                  <a:rPr lang="en-US" altLang="zh-CN" sz="120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4</a:t>
                </a:r>
              </a:p>
              <a:p>
                <a:r>
                  <a:rPr lang="zh-CN" altLang="en-US" sz="120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行</a:t>
                </a:r>
                <a:r>
                  <a:rPr lang="en-US" altLang="zh-CN" sz="120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1    1    </a:t>
                </a:r>
                <a:r>
                  <a:rPr lang="en-US" altLang="zh-CN" sz="1200" smtClean="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 4     </a:t>
                </a:r>
                <a:r>
                  <a:rPr lang="en-US" altLang="zh-CN" sz="120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7   </a:t>
                </a:r>
                <a:r>
                  <a:rPr lang="en-US" altLang="zh-CN" sz="1200" smtClean="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  </a:t>
                </a:r>
                <a:r>
                  <a:rPr lang="en-US" altLang="zh-CN" sz="120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10</a:t>
                </a:r>
              </a:p>
              <a:p>
                <a:r>
                  <a:rPr lang="zh-CN" altLang="en-US" sz="120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行</a:t>
                </a:r>
                <a:r>
                  <a:rPr lang="en-US" altLang="zh-CN" sz="120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2    2    </a:t>
                </a:r>
                <a:r>
                  <a:rPr lang="en-US" altLang="zh-CN" sz="1200" smtClean="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 5     </a:t>
                </a:r>
                <a:r>
                  <a:rPr lang="en-US" altLang="zh-CN" sz="120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8   </a:t>
                </a:r>
                <a:r>
                  <a:rPr lang="en-US" altLang="zh-CN" sz="1200" smtClean="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  </a:t>
                </a:r>
                <a:r>
                  <a:rPr lang="en-US" altLang="zh-CN" sz="120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11</a:t>
                </a:r>
              </a:p>
              <a:p>
                <a:r>
                  <a:rPr lang="zh-CN" altLang="en-US" sz="120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行</a:t>
                </a:r>
                <a:r>
                  <a:rPr lang="en-US" altLang="zh-CN" sz="120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3    3    </a:t>
                </a:r>
                <a:r>
                  <a:rPr lang="en-US" altLang="zh-CN" sz="1200" smtClean="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 6     </a:t>
                </a:r>
                <a:r>
                  <a:rPr lang="en-US" altLang="zh-CN" sz="120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9    </a:t>
                </a:r>
                <a:r>
                  <a:rPr lang="en-US" altLang="zh-CN" sz="1200" smtClean="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 12</a:t>
                </a:r>
                <a:endParaRPr lang="en-US" altLang="zh-CN" sz="12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endParaRPr>
              </a:p>
              <a:p>
                <a:endParaRPr lang="en-US" altLang="zh-CN" sz="12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US" altLang="zh-CN" sz="120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, , </a:t>
                </a:r>
                <a:r>
                  <a:rPr lang="es-ES" altLang="zh-CN" sz="120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B, D</a:t>
                </a:r>
              </a:p>
              <a:p>
                <a:r>
                  <a:rPr lang="es-ES" altLang="zh-CN" sz="120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       </a:t>
                </a:r>
                <a:r>
                  <a:rPr lang="zh-CN" altLang="en-US" sz="120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列</a:t>
                </a:r>
                <a:r>
                  <a:rPr lang="en-US" altLang="zh-CN" sz="120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1   </a:t>
                </a:r>
                <a:r>
                  <a:rPr lang="zh-CN" altLang="en-US" sz="120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列</a:t>
                </a:r>
                <a:r>
                  <a:rPr lang="en-US" altLang="zh-CN" sz="120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2   </a:t>
                </a:r>
                <a:r>
                  <a:rPr lang="zh-CN" altLang="en-US" sz="120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列</a:t>
                </a:r>
                <a:r>
                  <a:rPr lang="en-US" altLang="zh-CN" sz="120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3   </a:t>
                </a:r>
                <a:r>
                  <a:rPr lang="zh-CN" altLang="en-US" sz="120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列</a:t>
                </a:r>
                <a:r>
                  <a:rPr lang="en-US" altLang="zh-CN" sz="120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4</a:t>
                </a:r>
              </a:p>
              <a:p>
                <a:r>
                  <a:rPr lang="zh-CN" altLang="en-US" sz="120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行</a:t>
                </a:r>
                <a:r>
                  <a:rPr lang="en-US" altLang="zh-CN" sz="120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1    13    16    19    22</a:t>
                </a:r>
              </a:p>
              <a:p>
                <a:r>
                  <a:rPr lang="zh-CN" altLang="en-US" sz="120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行</a:t>
                </a:r>
                <a:r>
                  <a:rPr lang="en-US" altLang="zh-CN" sz="120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2    14    17    20    23</a:t>
                </a:r>
              </a:p>
              <a:p>
                <a:r>
                  <a:rPr lang="zh-CN" altLang="en-US" sz="120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行</a:t>
                </a:r>
                <a:r>
                  <a:rPr lang="en-US" altLang="zh-CN" sz="120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3    15    18    21    24</a:t>
                </a:r>
                <a:endParaRPr lang="es-ES" altLang="zh-CN" sz="1200" smtClean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cxnSp>
          <p:nvCxnSpPr>
            <p:cNvPr id="27" name="直接箭头连接符 26"/>
            <p:cNvCxnSpPr/>
            <p:nvPr/>
          </p:nvCxnSpPr>
          <p:spPr>
            <a:xfrm>
              <a:off x="3151760" y="1352550"/>
              <a:ext cx="0" cy="1841966"/>
            </a:xfrm>
            <a:prstGeom prst="straightConnector1">
              <a:avLst/>
            </a:prstGeom>
            <a:ln>
              <a:solidFill>
                <a:srgbClr val="FFC000"/>
              </a:solidFill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5" name="组合 24"/>
          <p:cNvGrpSpPr/>
          <p:nvPr/>
        </p:nvGrpSpPr>
        <p:grpSpPr>
          <a:xfrm>
            <a:off x="1256487" y="3194516"/>
            <a:ext cx="7110918" cy="568874"/>
            <a:chOff x="1256487" y="3194516"/>
            <a:chExt cx="7110918" cy="568874"/>
          </a:xfrm>
        </p:grpSpPr>
        <p:sp>
          <p:nvSpPr>
            <p:cNvPr id="22" name="右大括号 21"/>
            <p:cNvSpPr/>
            <p:nvPr/>
          </p:nvSpPr>
          <p:spPr>
            <a:xfrm rot="16200000">
              <a:off x="1656670" y="2894777"/>
              <a:ext cx="114032" cy="914398"/>
            </a:xfrm>
            <a:prstGeom prst="rightBrace">
              <a:avLst>
                <a:gd name="adj1" fmla="val 61950"/>
                <a:gd name="adj2" fmla="val 50000"/>
              </a:avLst>
            </a:prstGeom>
            <a:ln>
              <a:solidFill>
                <a:srgbClr val="FFC000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圆角矩形标注 22"/>
            <p:cNvSpPr/>
            <p:nvPr/>
          </p:nvSpPr>
          <p:spPr>
            <a:xfrm>
              <a:off x="5400469" y="3194516"/>
              <a:ext cx="2966936" cy="568874"/>
            </a:xfrm>
            <a:prstGeom prst="wedgeRoundRectCallout">
              <a:avLst>
                <a:gd name="adj1" fmla="val -171923"/>
                <a:gd name="adj2" fmla="val -34860"/>
                <a:gd name="adj3" fmla="val 16667"/>
              </a:avLst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zh-CN" altLang="en-US" sz="120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前</a:t>
              </a:r>
              <a:r>
                <a:rPr lang="zh-CN" altLang="en-US" sz="120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两个参数指定要访问元素的行标与列标，后面的参数指定对应维度的下标</a:t>
              </a:r>
              <a:endParaRPr lang="zh-CN" altLang="en-US" sz="120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5455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81000" y="401925"/>
            <a:ext cx="8382000" cy="4339650"/>
          </a:xfrm>
          <a:prstGeom prst="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&gt; </a:t>
            </a:r>
            <a:r>
              <a:rPr lang="en-US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x = list(name=c('</a:t>
            </a:r>
            <a:r>
              <a:rPr lang="zh-CN" altLang="en-US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小明</a:t>
            </a:r>
            <a:r>
              <a:rPr lang="en-US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', '</a:t>
            </a:r>
            <a:r>
              <a:rPr lang="zh-CN" altLang="en-US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小林</a:t>
            </a:r>
            <a:r>
              <a:rPr lang="en-US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', '</a:t>
            </a:r>
            <a:r>
              <a:rPr lang="zh-CN" altLang="en-US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小颖</a:t>
            </a:r>
            <a:r>
              <a:rPr lang="en-US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', '</a:t>
            </a:r>
            <a:r>
              <a:rPr lang="zh-CN" altLang="en-US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小马</a:t>
            </a:r>
            <a:r>
              <a:rPr lang="en-US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', '</a:t>
            </a:r>
            <a:r>
              <a:rPr lang="zh-CN" altLang="en-US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小华</a:t>
            </a:r>
            <a:r>
              <a:rPr lang="en-US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'), gender=c('</a:t>
            </a:r>
            <a:r>
              <a:rPr lang="zh-CN" altLang="en-US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男</a:t>
            </a:r>
            <a:r>
              <a:rPr lang="en-US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', '</a:t>
            </a:r>
            <a:r>
              <a:rPr lang="zh-CN" altLang="en-US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女</a:t>
            </a:r>
            <a:r>
              <a:rPr lang="en-US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', '</a:t>
            </a:r>
            <a:r>
              <a:rPr lang="zh-CN" altLang="en-US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女</a:t>
            </a:r>
            <a:r>
              <a:rPr lang="en-US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',  '</a:t>
            </a:r>
            <a:r>
              <a:rPr lang="zh-CN" altLang="en-US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男</a:t>
            </a:r>
            <a:r>
              <a:rPr lang="en-US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', '</a:t>
            </a:r>
            <a:r>
              <a:rPr lang="zh-CN" altLang="en-US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男</a:t>
            </a:r>
            <a:r>
              <a:rPr lang="en-US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'), grade=c(89, 48, 68, 59, 99</a:t>
            </a:r>
            <a:r>
              <a:rPr lang="en-US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)))</a:t>
            </a:r>
          </a:p>
          <a:p>
            <a:r>
              <a:rPr lang="es-E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$name</a:t>
            </a:r>
          </a:p>
          <a:p>
            <a:r>
              <a:rPr lang="es-E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[1] "</a:t>
            </a:r>
            <a:r>
              <a:rPr lang="zh-CN" altLang="en-US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小明</a:t>
            </a:r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 "</a:t>
            </a:r>
            <a:r>
              <a:rPr lang="zh-CN" altLang="en-US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小林</a:t>
            </a:r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 "</a:t>
            </a:r>
            <a:r>
              <a:rPr lang="zh-CN" altLang="en-US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小颖</a:t>
            </a:r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 "</a:t>
            </a:r>
            <a:r>
              <a:rPr lang="zh-CN" altLang="en-US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小马</a:t>
            </a:r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 "</a:t>
            </a:r>
            <a:r>
              <a:rPr lang="zh-CN" altLang="en-US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小华</a:t>
            </a:r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</a:t>
            </a:r>
          </a:p>
          <a:p>
            <a:endParaRPr lang="en-US" altLang="zh-CN" sz="12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s-E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gender</a:t>
            </a:r>
          </a:p>
          <a:p>
            <a:r>
              <a:rPr lang="es-E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[1] "</a:t>
            </a:r>
            <a:r>
              <a:rPr lang="zh-CN" altLang="en-US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男</a:t>
            </a:r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 "</a:t>
            </a:r>
            <a:r>
              <a:rPr lang="zh-CN" altLang="en-US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女</a:t>
            </a:r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 "</a:t>
            </a:r>
            <a:r>
              <a:rPr lang="zh-CN" altLang="en-US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女</a:t>
            </a:r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 "</a:t>
            </a:r>
            <a:r>
              <a:rPr lang="zh-CN" altLang="en-US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男</a:t>
            </a:r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 "</a:t>
            </a:r>
            <a:r>
              <a:rPr lang="zh-CN" altLang="en-US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男</a:t>
            </a:r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</a:t>
            </a:r>
          </a:p>
          <a:p>
            <a:endParaRPr lang="en-US" altLang="zh-CN" sz="12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s-E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grade</a:t>
            </a:r>
          </a:p>
          <a:p>
            <a:r>
              <a:rPr lang="es-E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[1] 89 48 68 59 </a:t>
            </a:r>
            <a:r>
              <a:rPr lang="es-ES" altLang="zh-CN" sz="12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99</a:t>
            </a:r>
          </a:p>
          <a:p>
            <a:r>
              <a:rPr lang="pt-BR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&gt; (</a:t>
            </a:r>
            <a:r>
              <a:rPr lang="pt-BR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x = as.data.frame(matrix(unlist(x), nrow=5, byrow=F), stringsAsFactors=F</a:t>
            </a:r>
            <a:r>
              <a:rPr lang="pt-BR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))</a:t>
            </a:r>
          </a:p>
          <a:p>
            <a:r>
              <a:rPr lang="en-US" altLang="zh-CN" sz="12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pl-PL" altLang="zh-CN" sz="12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V1       </a:t>
            </a:r>
            <a:r>
              <a:rPr lang="pl-PL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V2 V3</a:t>
            </a:r>
          </a:p>
          <a:p>
            <a:r>
              <a:rPr lang="pl-PL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 &lt;U+5C0F&gt;&lt;U+660E&gt; &lt;U+7537&gt; 89</a:t>
            </a:r>
          </a:p>
          <a:p>
            <a:r>
              <a:rPr lang="pl-PL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 &lt;U+5C0F&gt;&lt;U+6797&gt; &lt;U+5973&gt; 48</a:t>
            </a:r>
          </a:p>
          <a:p>
            <a:r>
              <a:rPr lang="pl-PL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 &lt;U+5C0F&gt;&lt;U+9896&gt; &lt;U+5973&gt; 68</a:t>
            </a:r>
          </a:p>
          <a:p>
            <a:r>
              <a:rPr lang="pl-PL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 &lt;U+5C0F&gt;&lt;U+9A6C&gt; &lt;U+7537&gt; 59</a:t>
            </a:r>
          </a:p>
          <a:p>
            <a:r>
              <a:rPr lang="pl-PL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5 &lt;U+5C0F&gt;&lt;U+534E&gt; &lt;U+7537&gt; </a:t>
            </a:r>
            <a:r>
              <a:rPr lang="pl-PL" altLang="zh-CN" sz="12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99</a:t>
            </a:r>
            <a:endParaRPr lang="en-US" altLang="zh-CN" sz="120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&gt; Sys.getlocale(category="LC_ALL")</a:t>
            </a:r>
          </a:p>
          <a:p>
            <a:r>
              <a:rPr lang="en-US" altLang="zh-CN" sz="12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1] "LC_COLLATE=English_United </a:t>
            </a:r>
            <a:r>
              <a:rPr lang="en-US" altLang="zh-CN" sz="12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States.1252;LC_CTYPE=English_United States.1252;LC_MONETARY=English_United </a:t>
            </a:r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States.1252;LC_NUMERIC=C;LC_TIME=English_United States.1252</a:t>
            </a:r>
            <a:r>
              <a:rPr lang="en-US" altLang="zh-CN" sz="12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</a:t>
            </a:r>
            <a:endParaRPr lang="es-ES" altLang="zh-CN" sz="120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&gt; </a:t>
            </a:r>
            <a:r>
              <a:rPr lang="en-US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Sys.setlocale(category="LC_ALL",locale="chinese")</a:t>
            </a:r>
          </a:p>
          <a:p>
            <a:r>
              <a:rPr lang="en-US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nl-NL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nl-NL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colnames(x) &lt;- c('name', 'gender', 'grade</a:t>
            </a:r>
            <a:r>
              <a:rPr lang="nl-NL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')</a:t>
            </a:r>
            <a:endParaRPr lang="en-US" altLang="zh-CN" sz="120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4513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0700" y="124927"/>
            <a:ext cx="5562600" cy="4893647"/>
          </a:xfrm>
          <a:prstGeom prst="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&gt; print(x)</a:t>
            </a:r>
          </a:p>
          <a:p>
            <a:r>
              <a:rPr lang="pt-BR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pt-BR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name gender grade</a:t>
            </a:r>
          </a:p>
          <a:p>
            <a:r>
              <a:rPr lang="pt-BR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 </a:t>
            </a:r>
            <a:r>
              <a:rPr lang="zh-CN" altLang="en-US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小明     男    </a:t>
            </a:r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89</a:t>
            </a:r>
          </a:p>
          <a:p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 </a:t>
            </a:r>
            <a:r>
              <a:rPr lang="zh-CN" altLang="en-US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小林     女    </a:t>
            </a:r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48</a:t>
            </a:r>
          </a:p>
          <a:p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 </a:t>
            </a:r>
            <a:r>
              <a:rPr lang="zh-CN" altLang="en-US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小颖     女    </a:t>
            </a:r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68</a:t>
            </a:r>
          </a:p>
          <a:p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 </a:t>
            </a:r>
            <a:r>
              <a:rPr lang="zh-CN" altLang="en-US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小马     男    </a:t>
            </a:r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59</a:t>
            </a:r>
          </a:p>
          <a:p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5 </a:t>
            </a:r>
            <a:r>
              <a:rPr lang="zh-CN" altLang="en-US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小华     男    </a:t>
            </a:r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99</a:t>
            </a:r>
          </a:p>
          <a:p>
            <a:r>
              <a:rPr lang="en-US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&gt; </a:t>
            </a:r>
            <a:r>
              <a:rPr lang="pt-BR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paste(x$gender </a:t>
            </a:r>
            <a:r>
              <a:rPr lang="pt-BR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original </a:t>
            </a:r>
            <a:r>
              <a:rPr lang="pt-BR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class:', </a:t>
            </a:r>
            <a:r>
              <a:rPr lang="pt-BR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class(x$gender))</a:t>
            </a:r>
          </a:p>
          <a:p>
            <a:r>
              <a:rPr lang="pt-BR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[1] </a:t>
            </a:r>
            <a:r>
              <a:rPr lang="pt-BR" altLang="zh-CN" sz="12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"x$gender </a:t>
            </a:r>
            <a:r>
              <a:rPr lang="pt-BR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original </a:t>
            </a:r>
            <a:r>
              <a:rPr lang="pt-BR" altLang="zh-CN" sz="12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class: </a:t>
            </a:r>
            <a:r>
              <a:rPr lang="pt-BR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character"</a:t>
            </a:r>
          </a:p>
          <a:p>
            <a:r>
              <a:rPr lang="pt-BR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&gt; x$gender = factor(x$gender)</a:t>
            </a:r>
          </a:p>
          <a:p>
            <a:r>
              <a:rPr lang="pt-BR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&gt; paste('x$gender new class:', </a:t>
            </a:r>
            <a:r>
              <a:rPr lang="pt-BR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class(x$gender), </a:t>
            </a:r>
            <a:endParaRPr lang="pt-BR" altLang="zh-CN" sz="1200" smtClean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   'levels(x$gender</a:t>
            </a:r>
            <a:r>
              <a:rPr lang="pt-BR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):', paste(levels(x$gender</a:t>
            </a:r>
            <a:r>
              <a:rPr lang="pt-BR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), collapse</a:t>
            </a:r>
            <a:r>
              <a:rPr lang="pt-BR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=','))</a:t>
            </a:r>
          </a:p>
          <a:p>
            <a:r>
              <a:rPr lang="pt-BR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[1] </a:t>
            </a:r>
            <a:r>
              <a:rPr lang="pt-BR" altLang="zh-CN" sz="12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"x$gender </a:t>
            </a:r>
            <a:r>
              <a:rPr lang="pt-BR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</a:t>
            </a:r>
            <a:r>
              <a:rPr lang="pt-BR" altLang="zh-CN" sz="12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class: </a:t>
            </a:r>
            <a:r>
              <a:rPr lang="pt-BR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factor levels(x$gender): </a:t>
            </a:r>
            <a:r>
              <a:rPr lang="zh-CN" altLang="en-US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男</a:t>
            </a:r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zh-CN" altLang="en-US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女</a:t>
            </a:r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</a:t>
            </a:r>
          </a:p>
          <a:p>
            <a:r>
              <a:rPr lang="en-US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&gt; </a:t>
            </a:r>
            <a:r>
              <a:rPr lang="pt-BR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subset(x</a:t>
            </a:r>
            <a:r>
              <a:rPr lang="pt-BR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, select=c(name</a:t>
            </a:r>
            <a:r>
              <a:rPr lang="pt-BR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, grade))</a:t>
            </a:r>
          </a:p>
          <a:p>
            <a:r>
              <a:rPr lang="pt-BR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name grade</a:t>
            </a:r>
          </a:p>
          <a:p>
            <a:r>
              <a:rPr lang="pt-BR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 </a:t>
            </a:r>
            <a:r>
              <a:rPr lang="zh-CN" altLang="en-US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小明    </a:t>
            </a:r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89</a:t>
            </a:r>
          </a:p>
          <a:p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 </a:t>
            </a:r>
            <a:r>
              <a:rPr lang="zh-CN" altLang="en-US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小林    </a:t>
            </a:r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48</a:t>
            </a:r>
          </a:p>
          <a:p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 </a:t>
            </a:r>
            <a:r>
              <a:rPr lang="zh-CN" altLang="en-US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小颖    </a:t>
            </a:r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68</a:t>
            </a:r>
          </a:p>
          <a:p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 </a:t>
            </a:r>
            <a:r>
              <a:rPr lang="zh-CN" altLang="en-US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小马    </a:t>
            </a:r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59</a:t>
            </a:r>
          </a:p>
          <a:p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5 </a:t>
            </a:r>
            <a:r>
              <a:rPr lang="zh-CN" altLang="en-US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小华    </a:t>
            </a:r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99</a:t>
            </a:r>
          </a:p>
          <a:p>
            <a:r>
              <a:rPr lang="en-US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&gt; </a:t>
            </a:r>
            <a:r>
              <a:rPr lang="pt-BR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passed = x[x$grade&gt;=60,]</a:t>
            </a:r>
          </a:p>
          <a:p>
            <a:r>
              <a:rPr lang="pt-BR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&gt; passed[order(passed$grade, decreasing=T),]</a:t>
            </a:r>
          </a:p>
          <a:p>
            <a:r>
              <a:rPr lang="pt-BR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name gender grade</a:t>
            </a:r>
          </a:p>
          <a:p>
            <a:r>
              <a:rPr lang="pt-BR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5 </a:t>
            </a:r>
            <a:r>
              <a:rPr lang="zh-CN" altLang="en-US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小华     男    </a:t>
            </a:r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99</a:t>
            </a:r>
          </a:p>
          <a:p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 </a:t>
            </a:r>
            <a:r>
              <a:rPr lang="zh-CN" altLang="en-US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小明     男    </a:t>
            </a:r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89</a:t>
            </a:r>
          </a:p>
          <a:p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 </a:t>
            </a:r>
            <a:r>
              <a:rPr lang="zh-CN" altLang="en-US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小颖     女    </a:t>
            </a:r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68</a:t>
            </a:r>
          </a:p>
        </p:txBody>
      </p:sp>
    </p:spTree>
    <p:extLst>
      <p:ext uri="{BB962C8B-B14F-4D97-AF65-F5344CB8AC3E}">
        <p14:creationId xmlns:p14="http://schemas.microsoft.com/office/powerpoint/2010/main" val="1724499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16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381000" y="1123950"/>
            <a:ext cx="838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spcBef>
                <a:spcPts val="1200"/>
              </a:spcBef>
              <a:tabLst>
                <a:tab pos="365760" algn="l"/>
              </a:tabLst>
            </a:pP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计算机世界中，数据不仅仅指数字，图片、音视频信息等都是数据。有人说我们已经处在大数据时代，也有人说大数据不过是个噱头。俗话说，“量变引起质变”，不是数据没有用，而是看我们会不会用以及如何使用。当然，做数据分析的前提是，数据必须达到一定规模。</a:t>
            </a:r>
          </a:p>
          <a:p>
            <a:pPr lvl="0">
              <a:lnSpc>
                <a:spcPct val="150000"/>
              </a:lnSpc>
              <a:spcBef>
                <a:spcPts val="1200"/>
              </a:spcBef>
              <a:tabLst>
                <a:tab pos="365760" algn="l"/>
              </a:tabLst>
            </a:pP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美国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IBM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公司将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“大数据”概括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为五个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特征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(5V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，即</a:t>
            </a:r>
            <a:r>
              <a:rPr lang="en-US" altLang="zh-CN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Volumn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海量）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Velocity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（高速）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Variety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多样）、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Value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（价值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密度低）和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Veracity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（真实）。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“大”指的是数据规模，大数据一般指在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10TB(1TB=1024GB)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规模以上的数据量。</a:t>
            </a:r>
          </a:p>
          <a:p>
            <a:pPr lvl="0">
              <a:lnSpc>
                <a:spcPct val="150000"/>
              </a:lnSpc>
              <a:spcBef>
                <a:spcPts val="1200"/>
              </a:spcBef>
              <a:tabLst>
                <a:tab pos="365760" algn="l"/>
              </a:tabLst>
            </a:pP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随着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互联网的普及，截止到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2012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年，数据量已经从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TB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1024GB=1TB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）级别跃升到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PB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1024TB=1PB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）、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EB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1024PB=1EB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）乃至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ZB(1024EB=1ZB)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级别。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如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NBA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赛事数据、购物平台的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交易数据、气象局的气象数据、银行后台数据、医院的病例报告等。</a:t>
            </a:r>
          </a:p>
          <a:p>
            <a:pPr>
              <a:lnSpc>
                <a:spcPct val="150000"/>
              </a:lnSpc>
              <a:spcBef>
                <a:spcPts val="1200"/>
              </a:spcBef>
              <a:tabLst>
                <a:tab pos="365760" algn="l"/>
              </a:tabLst>
            </a:pP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558922" y="266640"/>
            <a:ext cx="2026156" cy="4001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数据与大数据</a:t>
            </a:r>
            <a:endParaRPr lang="zh-CN" altLang="en-US" sz="20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8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4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472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16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3124200"/>
            <a:ext cx="52959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8631" y="133350"/>
            <a:ext cx="3576638" cy="274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" y="438150"/>
            <a:ext cx="264795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47268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17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519144088"/>
              </p:ext>
            </p:extLst>
          </p:nvPr>
        </p:nvGraphicFramePr>
        <p:xfrm>
          <a:off x="1104900" y="2495550"/>
          <a:ext cx="7543800" cy="91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558922" y="285750"/>
            <a:ext cx="2026156" cy="4001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数据分析过程</a:t>
            </a:r>
            <a:endParaRPr lang="zh-CN" altLang="en-US" sz="20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609600" y="1341501"/>
            <a:ext cx="1828800" cy="990600"/>
          </a:xfrm>
          <a:prstGeom prst="wedgeRoundRectCallout">
            <a:avLst>
              <a:gd name="adj1" fmla="val 34279"/>
              <a:gd name="adj2" fmla="val 74578"/>
              <a:gd name="adj3" fmla="val 16667"/>
            </a:avLst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1500"/>
              </a:lnSpc>
            </a:pPr>
            <a:r>
              <a:rPr lang="zh-CN" altLang="en-US" sz="1100" smtClean="0">
                <a:latin typeface="微软雅黑" pitchFamily="34" charset="-122"/>
                <a:ea typeface="微软雅黑" pitchFamily="34" charset="-122"/>
              </a:rPr>
              <a:t>数据采集</a:t>
            </a:r>
            <a:r>
              <a:rPr lang="zh-CN" altLang="en-US" sz="1100">
                <a:latin typeface="微软雅黑" pitchFamily="34" charset="-122"/>
                <a:ea typeface="微软雅黑" pitchFamily="34" charset="-122"/>
              </a:rPr>
              <a:t>是按照确定的数据分析框架，收集相关数据的过程，它为数据分析提供了素材和依据</a:t>
            </a:r>
          </a:p>
        </p:txBody>
      </p:sp>
      <p:sp>
        <p:nvSpPr>
          <p:cNvPr id="13" name="圆角矩形标注 12"/>
          <p:cNvSpPr/>
          <p:nvPr/>
        </p:nvSpPr>
        <p:spPr>
          <a:xfrm>
            <a:off x="1295400" y="3610737"/>
            <a:ext cx="2286000" cy="931926"/>
          </a:xfrm>
          <a:prstGeom prst="wedgeRoundRectCallout">
            <a:avLst>
              <a:gd name="adj1" fmla="val 35451"/>
              <a:gd name="adj2" fmla="val -81800"/>
              <a:gd name="adj3" fmla="val 16667"/>
            </a:avLst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1500"/>
              </a:lnSpc>
            </a:pPr>
            <a:r>
              <a:rPr lang="zh-CN" altLang="en-US" sz="1100" smtClean="0">
                <a:latin typeface="微软雅黑" pitchFamily="34" charset="-122"/>
                <a:ea typeface="微软雅黑" pitchFamily="34" charset="-122"/>
              </a:rPr>
              <a:t>数据清洗是</a:t>
            </a:r>
            <a:r>
              <a:rPr lang="zh-CN" altLang="en-US" sz="1100">
                <a:latin typeface="微软雅黑" pitchFamily="34" charset="-122"/>
                <a:ea typeface="微软雅黑" pitchFamily="34" charset="-122"/>
              </a:rPr>
              <a:t>指对</a:t>
            </a:r>
            <a:r>
              <a:rPr lang="zh-CN" altLang="en-US" sz="1100" smtClean="0">
                <a:latin typeface="微软雅黑" pitchFamily="34" charset="-122"/>
                <a:ea typeface="微软雅黑" pitchFamily="34" charset="-122"/>
              </a:rPr>
              <a:t>采集的</a:t>
            </a:r>
            <a:r>
              <a:rPr lang="zh-CN" altLang="en-US" sz="1100">
                <a:latin typeface="微软雅黑" pitchFamily="34" charset="-122"/>
                <a:ea typeface="微软雅黑" pitchFamily="34" charset="-122"/>
              </a:rPr>
              <a:t>数据进行加工整理</a:t>
            </a:r>
            <a:r>
              <a:rPr lang="zh-CN" altLang="en-US" sz="1100" smtClean="0">
                <a:latin typeface="微软雅黑" pitchFamily="34" charset="-122"/>
                <a:ea typeface="微软雅黑" pitchFamily="34" charset="-122"/>
              </a:rPr>
              <a:t>，将“脏数据”（指</a:t>
            </a:r>
            <a:r>
              <a:rPr lang="zh-CN" altLang="en-US" sz="1100">
                <a:latin typeface="微软雅黑" pitchFamily="34" charset="-122"/>
                <a:ea typeface="微软雅黑" pitchFamily="34" charset="-122"/>
              </a:rPr>
              <a:t>不完整的，错误的，重复的数据</a:t>
            </a:r>
            <a:r>
              <a:rPr lang="zh-CN" altLang="en-US" sz="1100" smtClean="0">
                <a:latin typeface="微软雅黑" pitchFamily="34" charset="-122"/>
                <a:ea typeface="微软雅黑" pitchFamily="34" charset="-122"/>
              </a:rPr>
              <a:t>） 清</a:t>
            </a:r>
            <a:r>
              <a:rPr lang="zh-CN" altLang="en-US" sz="1100">
                <a:latin typeface="微软雅黑" pitchFamily="34" charset="-122"/>
                <a:ea typeface="微软雅黑" pitchFamily="34" charset="-122"/>
              </a:rPr>
              <a:t>洗掉</a:t>
            </a:r>
            <a:r>
              <a:rPr lang="zh-CN" altLang="en-US" sz="1100" smtClean="0">
                <a:latin typeface="微软雅黑" pitchFamily="34" charset="-122"/>
                <a:ea typeface="微软雅黑" pitchFamily="34" charset="-122"/>
              </a:rPr>
              <a:t>，保留完整、有效的数据</a:t>
            </a:r>
            <a:endParaRPr lang="zh-CN" altLang="en-US" sz="11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圆角矩形标注 13"/>
          <p:cNvSpPr/>
          <p:nvPr/>
        </p:nvSpPr>
        <p:spPr>
          <a:xfrm>
            <a:off x="2971800" y="1341501"/>
            <a:ext cx="2133600" cy="1001649"/>
          </a:xfrm>
          <a:prstGeom prst="wedgeRoundRectCallout">
            <a:avLst>
              <a:gd name="adj1" fmla="val 35842"/>
              <a:gd name="adj2" fmla="val 74578"/>
              <a:gd name="adj3" fmla="val 16667"/>
            </a:avLst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1500"/>
              </a:lnSpc>
            </a:pPr>
            <a:r>
              <a:rPr lang="zh-CN" altLang="en-US" sz="1100">
                <a:latin typeface="微软雅黑" pitchFamily="34" charset="-122"/>
                <a:ea typeface="微软雅黑" pitchFamily="34" charset="-122"/>
              </a:rPr>
              <a:t>数据分析是指用适当的分析方法及工具，对收集来的数据进行分析，提取有价值的信息，形成有效结论的过程</a:t>
            </a:r>
          </a:p>
        </p:txBody>
      </p:sp>
      <p:sp>
        <p:nvSpPr>
          <p:cNvPr id="15" name="圆角矩形标注 14"/>
          <p:cNvSpPr/>
          <p:nvPr/>
        </p:nvSpPr>
        <p:spPr>
          <a:xfrm>
            <a:off x="5105400" y="3505200"/>
            <a:ext cx="2743200" cy="1143000"/>
          </a:xfrm>
          <a:prstGeom prst="wedgeRoundRectCallout">
            <a:avLst>
              <a:gd name="adj1" fmla="val -4996"/>
              <a:gd name="adj2" fmla="val -66255"/>
              <a:gd name="adj3" fmla="val 16667"/>
            </a:avLst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1500"/>
              </a:lnSpc>
            </a:pPr>
            <a:r>
              <a:rPr lang="zh-CN" altLang="en-US" sz="1100" smtClean="0">
                <a:latin typeface="微软雅黑" pitchFamily="34" charset="-122"/>
                <a:ea typeface="微软雅黑" pitchFamily="34" charset="-122"/>
              </a:rPr>
              <a:t>通过分析挖掘，</a:t>
            </a:r>
            <a:r>
              <a:rPr lang="zh-CN" altLang="en-US" sz="1100">
                <a:latin typeface="微软雅黑" pitchFamily="34" charset="-122"/>
                <a:ea typeface="微软雅黑" pitchFamily="34" charset="-122"/>
              </a:rPr>
              <a:t>隐藏在数据内部的关系和规律就会逐渐浮现出来</a:t>
            </a:r>
            <a:r>
              <a:rPr lang="zh-CN" altLang="en-US" sz="1100" smtClean="0">
                <a:latin typeface="微软雅黑" pitchFamily="34" charset="-122"/>
                <a:ea typeface="微软雅黑" pitchFamily="34" charset="-122"/>
              </a:rPr>
              <a:t>，接着应考虑如何将数据形象、直观的呈现出来。一般的，能用表格就不用文字，能用图形就不用表格，正所谓</a:t>
            </a:r>
            <a:r>
              <a:rPr lang="en-US" altLang="zh-CN" sz="1100" smtClean="0">
                <a:latin typeface="微软雅黑" pitchFamily="34" charset="-122"/>
                <a:ea typeface="微软雅黑" pitchFamily="34" charset="-122"/>
              </a:rPr>
              <a:t>`</a:t>
            </a:r>
            <a:r>
              <a:rPr lang="zh-CN" altLang="en-US" sz="1100" smtClean="0">
                <a:latin typeface="微软雅黑" pitchFamily="34" charset="-122"/>
                <a:ea typeface="微软雅黑" pitchFamily="34" charset="-122"/>
              </a:rPr>
              <a:t>一图胜千言</a:t>
            </a:r>
            <a:r>
              <a:rPr lang="en-US" altLang="zh-CN" sz="1100" smtClean="0">
                <a:latin typeface="微软雅黑" pitchFamily="34" charset="-122"/>
                <a:ea typeface="微软雅黑" pitchFamily="34" charset="-122"/>
              </a:rPr>
              <a:t>`</a:t>
            </a:r>
            <a:endParaRPr lang="zh-CN" altLang="en-US" sz="11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圆角矩形标注 15"/>
          <p:cNvSpPr/>
          <p:nvPr/>
        </p:nvSpPr>
        <p:spPr>
          <a:xfrm>
            <a:off x="5676900" y="1294638"/>
            <a:ext cx="2743200" cy="1084326"/>
          </a:xfrm>
          <a:prstGeom prst="wedgeRoundRectCallout">
            <a:avLst>
              <a:gd name="adj1" fmla="val 34453"/>
              <a:gd name="adj2" fmla="val 69307"/>
              <a:gd name="adj3" fmla="val 16667"/>
            </a:avLst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1500"/>
              </a:lnSpc>
            </a:pPr>
            <a:r>
              <a:rPr lang="zh-CN" altLang="en-US" sz="1100">
                <a:latin typeface="微软雅黑" pitchFamily="34" charset="-122"/>
                <a:ea typeface="微软雅黑" pitchFamily="34" charset="-122"/>
              </a:rPr>
              <a:t>报告其实是对整个数据分析过程的一个总结与呈现</a:t>
            </a:r>
            <a:r>
              <a:rPr lang="zh-CN" altLang="en-US" sz="1100" smtClean="0">
                <a:latin typeface="微软雅黑" pitchFamily="34" charset="-122"/>
                <a:ea typeface="微软雅黑" pitchFamily="34" charset="-122"/>
              </a:rPr>
              <a:t>。通过报告</a:t>
            </a:r>
            <a:r>
              <a:rPr lang="zh-CN" altLang="en-US" sz="1100">
                <a:latin typeface="微软雅黑" pitchFamily="34" charset="-122"/>
                <a:ea typeface="微软雅黑" pitchFamily="34" charset="-122"/>
              </a:rPr>
              <a:t>，把数据分析的起因、过程、结果及建议完整地呈现出来，以</a:t>
            </a:r>
            <a:r>
              <a:rPr lang="zh-CN" altLang="en-US" sz="1100" smtClean="0">
                <a:latin typeface="微软雅黑" pitchFamily="34" charset="-122"/>
                <a:ea typeface="微软雅黑" pitchFamily="34" charset="-122"/>
              </a:rPr>
              <a:t>帮助决策者</a:t>
            </a:r>
            <a:r>
              <a:rPr lang="zh-CN" altLang="en-US" sz="1100">
                <a:latin typeface="微软雅黑" pitchFamily="34" charset="-122"/>
                <a:ea typeface="微软雅黑" pitchFamily="34" charset="-122"/>
              </a:rPr>
              <a:t>找出</a:t>
            </a:r>
            <a:r>
              <a:rPr lang="zh-CN" altLang="en-US" sz="1100" smtClean="0">
                <a:latin typeface="微软雅黑" pitchFamily="34" charset="-122"/>
                <a:ea typeface="微软雅黑" pitchFamily="34" charset="-122"/>
              </a:rPr>
              <a:t>问题，提出可行的</a:t>
            </a:r>
            <a:r>
              <a:rPr lang="zh-CN" altLang="en-US" sz="1100">
                <a:latin typeface="微软雅黑" pitchFamily="34" charset="-122"/>
                <a:ea typeface="微软雅黑" pitchFamily="34" charset="-122"/>
              </a:rPr>
              <a:t>建议或解决方案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  <p:bldP spid="11" grpId="0" animBg="1"/>
      <p:bldP spid="6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384503"/>
            <a:ext cx="4256720" cy="2503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04800" y="1026124"/>
            <a:ext cx="3962400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Bef>
                <a:spcPts val="1200"/>
              </a:spcBef>
              <a:tabLst>
                <a:tab pos="365760" algn="l"/>
              </a:tabLst>
            </a:pP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b="1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R</a:t>
            </a:r>
            <a:r>
              <a:rPr lang="zh-CN" altLang="en-US" b="1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是一套完整的数据处理、计算和制图软件系统</a:t>
            </a:r>
            <a:r>
              <a:rPr lang="zh-CN" altLang="en-US" b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，也是</a:t>
            </a:r>
            <a:r>
              <a:rPr lang="zh-CN" altLang="en-US" b="1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一套免费开源、跨平台的数据分析解决方案</a:t>
            </a:r>
            <a:r>
              <a:rPr lang="zh-CN" altLang="en-US" b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它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是由来自新西兰奥克兰大学的罗斯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·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伊哈卡和罗伯特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·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杰特曼开发（也因此称为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），现在由“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开发核心团队”负责开发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R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的源代码可自由下载使用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，可在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多种平台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下编译、运行。</a:t>
            </a:r>
            <a:endParaRPr lang="en-US" altLang="zh-CN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150000"/>
              </a:lnSpc>
              <a:spcBef>
                <a:spcPts val="1200"/>
              </a:spcBef>
              <a:tabLst>
                <a:tab pos="365760" algn="l"/>
              </a:tabLst>
            </a:pPr>
            <a:r>
              <a:rPr lang="en-US" altLang="zh-CN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相比数据分析领域的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其他工具而言，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最大的优点是其出色的可视化图形、丰富的统计方法以及高效的更新速度。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419600" y="1107504"/>
            <a:ext cx="10358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tx2"/>
              </a:buClr>
              <a:buFont typeface="微软雅黑" pitchFamily="34" charset="-122"/>
              <a:buChar char="▼"/>
            </a:pPr>
            <a:r>
              <a:rPr lang="en-US" altLang="zh-CN" sz="120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R</a:t>
            </a:r>
            <a:r>
              <a:rPr lang="zh-CN" altLang="en-US" sz="120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创始人</a:t>
            </a:r>
            <a:endParaRPr lang="zh-CN" altLang="en-US" sz="120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14750" y="285750"/>
            <a:ext cx="1714500" cy="4001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简介</a:t>
            </a:r>
            <a:endParaRPr lang="zh-CN" altLang="en-US" sz="20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" grpId="0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p20"/>
          <p:cNvSpPr txBox="1">
            <a:spLocks noGrp="1"/>
          </p:cNvSpPr>
          <p:nvPr>
            <p:ph type="body" idx="1"/>
          </p:nvPr>
        </p:nvSpPr>
        <p:spPr>
          <a:xfrm>
            <a:off x="448950" y="971550"/>
            <a:ext cx="8246101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411480" algn="just">
              <a:lnSpc>
                <a:spcPts val="2400"/>
              </a:lnSpc>
              <a:spcBef>
                <a:spcPts val="1200"/>
              </a:spcBef>
              <a:buSzPct val="90000"/>
              <a:buNone/>
              <a:tabLst>
                <a:tab pos="365760" algn="l"/>
              </a:tabLst>
            </a:pP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有关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R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的集成开发环境（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IDE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）有很多，这里推荐一款非常优秀的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IDE—</a:t>
            </a:r>
            <a:r>
              <a:rPr lang="en-US" altLang="zh-CN" sz="1600" err="1" smtClean="0">
                <a:latin typeface="微软雅黑" pitchFamily="34" charset="-122"/>
                <a:ea typeface="微软雅黑" pitchFamily="34" charset="-122"/>
              </a:rPr>
              <a:t>Rstudio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600" smtClean="0">
              <a:latin typeface="微软雅黑" pitchFamily="34" charset="-122"/>
              <a:ea typeface="微软雅黑" pitchFamily="34" charset="-122"/>
            </a:endParaRPr>
          </a:p>
          <a:p>
            <a:pPr marL="0" indent="411480" algn="just">
              <a:lnSpc>
                <a:spcPts val="2400"/>
              </a:lnSpc>
              <a:spcBef>
                <a:spcPts val="1200"/>
              </a:spcBef>
              <a:buSzPct val="90000"/>
              <a:buNone/>
              <a:tabLst>
                <a:tab pos="365760" algn="l"/>
              </a:tabLst>
            </a:pP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针对不同的系统，在</a:t>
            </a:r>
            <a:r>
              <a:rPr lang="en-US" altLang="zh-CN" sz="160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  <a:hlinkClick r:id="rId3"/>
              </a:rPr>
              <a:t>R</a:t>
            </a:r>
            <a:r>
              <a:rPr lang="zh-CN" altLang="en-US" sz="160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  <a:hlinkClick r:id="rId3"/>
              </a:rPr>
              <a:t>官网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160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  <a:hlinkClick r:id="rId4"/>
              </a:rPr>
              <a:t>Rstudio</a:t>
            </a:r>
            <a:r>
              <a:rPr lang="zh-CN" altLang="en-US" sz="160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  <a:hlinkClick r:id="rId4"/>
              </a:rPr>
              <a:t>官网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下载相应的安装包，如若其他应用程序一样进行安装。</a:t>
            </a:r>
            <a:endParaRPr lang="en-US" altLang="zh-CN" sz="1600" smtClean="0">
              <a:latin typeface="微软雅黑" pitchFamily="34" charset="-122"/>
              <a:ea typeface="微软雅黑" pitchFamily="34" charset="-122"/>
            </a:endParaRPr>
          </a:p>
          <a:p>
            <a:pPr marL="0" indent="411480" algn="just">
              <a:lnSpc>
                <a:spcPts val="2400"/>
              </a:lnSpc>
              <a:spcBef>
                <a:spcPts val="1200"/>
              </a:spcBef>
              <a:buSzPct val="90000"/>
              <a:buNone/>
              <a:tabLst>
                <a:tab pos="365760" algn="l"/>
              </a:tabLst>
            </a:pP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如果下载的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R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是二进制免安装版，在安装</a:t>
            </a:r>
            <a:r>
              <a:rPr lang="en-US" altLang="zh-CN" sz="1600" err="1" smtClean="0">
                <a:latin typeface="微软雅黑" pitchFamily="34" charset="-122"/>
                <a:ea typeface="微软雅黑" pitchFamily="34" charset="-122"/>
              </a:rPr>
              <a:t>Rstudio</a:t>
            </a:r>
            <a:r>
              <a:rPr lang="zh-CN" altLang="en-US" sz="1600">
                <a:latin typeface="微软雅黑" pitchFamily="34" charset="-122"/>
                <a:ea typeface="微软雅黑" pitchFamily="34" charset="-122"/>
              </a:rPr>
              <a:t>时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，需要指定对应计算机位数的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R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安装路径。为了便于在任何目录下执行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R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程序，可将</a:t>
            </a:r>
            <a:r>
              <a:rPr lang="en-US" altLang="zh-CN" sz="1600">
                <a:latin typeface="微软雅黑" pitchFamily="34" charset="-122"/>
                <a:ea typeface="微软雅黑" pitchFamily="34" charset="-122"/>
              </a:rPr>
              <a:t>`%R%\bin`</a:t>
            </a:r>
            <a:r>
              <a:rPr lang="zh-CN" altLang="en-US" sz="1600">
                <a:latin typeface="微软雅黑" pitchFamily="34" charset="-122"/>
                <a:ea typeface="微软雅黑" pitchFamily="34" charset="-122"/>
              </a:rPr>
              <a:t>加入系统环境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变量。</a:t>
            </a:r>
            <a:endParaRPr lang="en-US" altLang="zh-CN" sz="1600" smtClean="0">
              <a:latin typeface="微软雅黑" pitchFamily="34" charset="-122"/>
              <a:ea typeface="微软雅黑" pitchFamily="34" charset="-122"/>
            </a:endParaRPr>
          </a:p>
          <a:p>
            <a:pPr marL="0" indent="411480" algn="just">
              <a:lnSpc>
                <a:spcPts val="2400"/>
              </a:lnSpc>
              <a:spcBef>
                <a:spcPts val="1200"/>
              </a:spcBef>
              <a:buSzPct val="90000"/>
              <a:buNone/>
              <a:tabLst>
                <a:tab pos="365760" algn="l"/>
              </a:tabLst>
            </a:pP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对于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Windows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系统，鼠标右击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`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计算机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`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图标，继而选择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`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属性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`-&gt;`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环境变量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`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，先设置环境变量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R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，值为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R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的安装路径，如</a:t>
            </a:r>
            <a:r>
              <a:rPr lang="en-US" altLang="zh-CN" sz="1600"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`D</a:t>
            </a:r>
            <a:r>
              <a:rPr lang="en-US" altLang="zh-CN" sz="1600">
                <a:latin typeface="微软雅黑" pitchFamily="34" charset="-122"/>
                <a:ea typeface="微软雅黑" pitchFamily="34" charset="-122"/>
              </a:rPr>
              <a:t>:\</a:t>
            </a:r>
            <a:r>
              <a:rPr lang="en-US" altLang="zh-CN" sz="1600" err="1" smtClean="0">
                <a:latin typeface="微软雅黑" pitchFamily="34" charset="-122"/>
                <a:ea typeface="微软雅黑" pitchFamily="34" charset="-122"/>
              </a:rPr>
              <a:t>env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\R\R-3.6.3`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。然后将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`%</a:t>
            </a:r>
            <a:r>
              <a:rPr lang="en-US" altLang="zh-CN" sz="1600">
                <a:latin typeface="微软雅黑" pitchFamily="34" charset="-122"/>
                <a:ea typeface="微软雅黑" pitchFamily="34" charset="-122"/>
              </a:rPr>
              <a:t>R%\bin 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`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加入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Path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变量中。对于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Mac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Linux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系统，编辑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`/</a:t>
            </a:r>
            <a:r>
              <a:rPr lang="en-US" altLang="zh-CN" sz="1600" err="1" smtClean="0">
                <a:latin typeface="微软雅黑" pitchFamily="34" charset="-122"/>
                <a:ea typeface="微软雅黑" pitchFamily="34" charset="-122"/>
              </a:rPr>
              <a:t>etc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/profile`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，加入以下内容：</a:t>
            </a:r>
            <a:endParaRPr lang="en-US" altLang="zh-CN" sz="1600" smtClean="0">
              <a:latin typeface="微软雅黑" pitchFamily="34" charset="-122"/>
              <a:ea typeface="微软雅黑" pitchFamily="34" charset="-122"/>
            </a:endParaRPr>
          </a:p>
          <a:p>
            <a:pPr marL="0" indent="411480" algn="just">
              <a:lnSpc>
                <a:spcPts val="1500"/>
              </a:lnSpc>
              <a:spcBef>
                <a:spcPts val="1200"/>
              </a:spcBef>
              <a:buSzPct val="90000"/>
              <a:buNone/>
              <a:tabLst>
                <a:tab pos="365760" algn="l"/>
              </a:tabLst>
            </a:pPr>
            <a:r>
              <a:rPr lang="en-US" altLang="zh-CN" sz="1400" b="1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Arial"/>
                <a:sym typeface="Arial"/>
              </a:rPr>
              <a:t>export R=/path/to/R</a:t>
            </a:r>
          </a:p>
          <a:p>
            <a:pPr marL="0" indent="411480" algn="just">
              <a:lnSpc>
                <a:spcPts val="1500"/>
              </a:lnSpc>
              <a:spcBef>
                <a:spcPts val="1200"/>
              </a:spcBef>
              <a:buSzPct val="90000"/>
              <a:buNone/>
              <a:tabLst>
                <a:tab pos="365760" algn="l"/>
              </a:tabLst>
            </a:pPr>
            <a:r>
              <a:rPr lang="en-US" altLang="zh-CN" sz="1400" b="1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Arial"/>
                <a:sym typeface="Arial"/>
              </a:rPr>
              <a:t>export PATH=$R/bin:$PATH</a:t>
            </a:r>
          </a:p>
        </p:txBody>
      </p:sp>
      <p:sp>
        <p:nvSpPr>
          <p:cNvPr id="816" name="Google Shape;816;p20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3350419" y="285750"/>
            <a:ext cx="2443163" cy="4001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</a:t>
            </a: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00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Rstudio</a:t>
            </a: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的安装</a:t>
            </a:r>
          </a:p>
        </p:txBody>
      </p:sp>
      <p:sp>
        <p:nvSpPr>
          <p:cNvPr id="6" name="矩形 5"/>
          <p:cNvSpPr/>
          <p:nvPr/>
        </p:nvSpPr>
        <p:spPr>
          <a:xfrm>
            <a:off x="3657600" y="4303499"/>
            <a:ext cx="4791074" cy="37741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b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注</a:t>
            </a:r>
            <a:r>
              <a:rPr lang="zh-CN" altLang="en-US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：保存之后终端执行</a:t>
            </a:r>
            <a:r>
              <a:rPr lang="en-US" altLang="zh-CN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`source </a:t>
            </a:r>
            <a:r>
              <a:rPr lang="en-US" altLang="zh-CN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altLang="zh-CN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etc</a:t>
            </a:r>
            <a:r>
              <a:rPr lang="en-US" altLang="zh-CN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/profile`</a:t>
            </a:r>
            <a:r>
              <a:rPr lang="zh-CN" altLang="en-US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使之生效</a:t>
            </a:r>
            <a:endParaRPr lang="zh-CN" altLang="en-US">
              <a:solidFill>
                <a:schemeClr val="accent2">
                  <a:lumMod val="60000"/>
                  <a:lumOff val="4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8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8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8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8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8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8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5" grpId="0" uiExpand="1" build="p"/>
      <p:bldP spid="5" grpId="0" animBg="1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21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17" name="TextBox 16"/>
          <p:cNvSpPr txBox="1"/>
          <p:nvPr/>
        </p:nvSpPr>
        <p:spPr>
          <a:xfrm>
            <a:off x="3274820" y="285750"/>
            <a:ext cx="2594360" cy="4001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工作空间及常用函数</a:t>
            </a:r>
            <a:endParaRPr lang="zh-CN" altLang="en-US" sz="20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2900" y="784520"/>
            <a:ext cx="84582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11480" algn="just">
              <a:lnSpc>
                <a:spcPts val="2400"/>
              </a:lnSpc>
              <a:spcBef>
                <a:spcPts val="1200"/>
              </a:spcBef>
              <a:tabLst>
                <a:tab pos="365760" algn="l"/>
              </a:tabLst>
            </a:pP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的工作空间是用来记录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用户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当前定义的变量和函数等一系列对象，用户可以保存当前工作空间以便下次继续使用。</a:t>
            </a:r>
            <a:endParaRPr lang="en-US" altLang="zh-CN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indent="411480" algn="just">
              <a:lnSpc>
                <a:spcPts val="2400"/>
              </a:lnSpc>
              <a:spcBef>
                <a:spcPts val="1200"/>
              </a:spcBef>
              <a:tabLst>
                <a:tab pos="365760" algn="l"/>
              </a:tabLst>
            </a:pP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下面介绍一些常用函数：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7017952"/>
              </p:ext>
            </p:extLst>
          </p:nvPr>
        </p:nvGraphicFramePr>
        <p:xfrm>
          <a:off x="3449830" y="2114550"/>
          <a:ext cx="5295900" cy="233934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981200"/>
                <a:gridCol w="3314700"/>
              </a:tblGrid>
              <a:tr h="233571">
                <a:tc>
                  <a:txBody>
                    <a:bodyPr/>
                    <a:lstStyle/>
                    <a:p>
                      <a:r>
                        <a:rPr lang="zh-CN" altLang="en-US" sz="1100" smtClean="0">
                          <a:latin typeface="微软雅黑" pitchFamily="34" charset="-122"/>
                          <a:ea typeface="微软雅黑" pitchFamily="34" charset="-122"/>
                        </a:rPr>
                        <a:t>函数</a:t>
                      </a:r>
                      <a:endParaRPr lang="zh-CN" altLang="en-US" sz="11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smtClean="0">
                          <a:latin typeface="微软雅黑" pitchFamily="34" charset="-122"/>
                          <a:ea typeface="微软雅黑" pitchFamily="34" charset="-122"/>
                        </a:rPr>
                        <a:t>功能</a:t>
                      </a:r>
                      <a:endParaRPr lang="zh-CN" altLang="en-US" sz="11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187396">
                <a:tc>
                  <a:txBody>
                    <a:bodyPr/>
                    <a:lstStyle/>
                    <a:p>
                      <a:r>
                        <a:rPr lang="en-US" altLang="zh-CN" sz="1050" smtClean="0">
                          <a:latin typeface="微软雅黑" pitchFamily="34" charset="-122"/>
                          <a:ea typeface="微软雅黑" pitchFamily="34" charset="-122"/>
                        </a:rPr>
                        <a:t>history()</a:t>
                      </a:r>
                      <a:endParaRPr lang="zh-CN" altLang="en-US" sz="105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050" smtClean="0">
                          <a:latin typeface="微软雅黑" pitchFamily="34" charset="-122"/>
                          <a:ea typeface="微软雅黑" pitchFamily="34" charset="-122"/>
                        </a:rPr>
                        <a:t>显示最近使用过的命令（最多</a:t>
                      </a:r>
                      <a:r>
                        <a:rPr lang="en-US" altLang="zh-CN" sz="1050" smtClean="0">
                          <a:latin typeface="微软雅黑" pitchFamily="34" charset="-122"/>
                          <a:ea typeface="微软雅黑" pitchFamily="34" charset="-122"/>
                        </a:rPr>
                        <a:t>25</a:t>
                      </a:r>
                      <a:r>
                        <a:rPr lang="zh-CN" altLang="en-US" sz="1050" smtClean="0">
                          <a:latin typeface="微软雅黑" pitchFamily="34" charset="-122"/>
                          <a:ea typeface="微软雅黑" pitchFamily="34" charset="-122"/>
                        </a:rPr>
                        <a:t>个）</a:t>
                      </a:r>
                      <a:endParaRPr lang="zh-CN" altLang="en-US" sz="105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187396">
                <a:tc>
                  <a:txBody>
                    <a:bodyPr/>
                    <a:lstStyle/>
                    <a:p>
                      <a:r>
                        <a:rPr lang="en-US" altLang="zh-CN" sz="1050" smtClean="0">
                          <a:latin typeface="微软雅黑" pitchFamily="34" charset="-122"/>
                          <a:ea typeface="微软雅黑" pitchFamily="34" charset="-122"/>
                        </a:rPr>
                        <a:t>saveRDS(object, file)</a:t>
                      </a:r>
                      <a:endParaRPr lang="zh-CN" altLang="en-US" sz="105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CN" altLang="en-US" sz="1050" smtClean="0">
                          <a:latin typeface="微软雅黑" pitchFamily="34" charset="-122"/>
                          <a:ea typeface="微软雅黑" pitchFamily="34" charset="-122"/>
                        </a:rPr>
                        <a:t>保存单个</a:t>
                      </a:r>
                      <a:r>
                        <a:rPr lang="en-US" altLang="zh-CN" sz="1050" smtClean="0">
                          <a:latin typeface="微软雅黑" pitchFamily="34" charset="-122"/>
                          <a:ea typeface="微软雅黑" pitchFamily="34" charset="-122"/>
                        </a:rPr>
                        <a:t>R</a:t>
                      </a:r>
                      <a:r>
                        <a:rPr lang="zh-CN" altLang="en-US" sz="1050" smtClean="0">
                          <a:latin typeface="微软雅黑" pitchFamily="34" charset="-122"/>
                          <a:ea typeface="微软雅黑" pitchFamily="34" charset="-122"/>
                        </a:rPr>
                        <a:t>对象到</a:t>
                      </a:r>
                      <a:r>
                        <a:rPr lang="en-US" altLang="zh-CN" sz="1050" smtClean="0">
                          <a:latin typeface="微软雅黑" pitchFamily="34" charset="-122"/>
                          <a:ea typeface="微软雅黑" pitchFamily="34" charset="-122"/>
                        </a:rPr>
                        <a:t>rds</a:t>
                      </a:r>
                      <a:r>
                        <a:rPr lang="zh-CN" altLang="en-US" sz="1050" smtClean="0">
                          <a:latin typeface="微软雅黑" pitchFamily="34" charset="-122"/>
                          <a:ea typeface="微软雅黑" pitchFamily="34" charset="-122"/>
                        </a:rPr>
                        <a:t>文件中</a:t>
                      </a:r>
                    </a:p>
                  </a:txBody>
                  <a:tcPr anchor="ctr"/>
                </a:tc>
              </a:tr>
              <a:tr h="187396">
                <a:tc>
                  <a:txBody>
                    <a:bodyPr/>
                    <a:lstStyle/>
                    <a:p>
                      <a:r>
                        <a:rPr lang="en-US" altLang="zh-CN" sz="1050" smtClean="0">
                          <a:latin typeface="微软雅黑" pitchFamily="34" charset="-122"/>
                          <a:ea typeface="微软雅黑" pitchFamily="34" charset="-122"/>
                        </a:rPr>
                        <a:t>readRDS("file.rds")</a:t>
                      </a:r>
                      <a:endParaRPr lang="zh-CN" altLang="en-US" sz="105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CN" altLang="en-US" sz="1050" smtClean="0">
                          <a:latin typeface="微软雅黑" pitchFamily="34" charset="-122"/>
                          <a:ea typeface="微软雅黑" pitchFamily="34" charset="-122"/>
                        </a:rPr>
                        <a:t>载入一个</a:t>
                      </a:r>
                      <a:r>
                        <a:rPr lang="en-US" altLang="zh-CN" sz="1050" smtClean="0">
                          <a:latin typeface="微软雅黑" pitchFamily="34" charset="-122"/>
                          <a:ea typeface="微软雅黑" pitchFamily="34" charset="-122"/>
                        </a:rPr>
                        <a:t>rds</a:t>
                      </a:r>
                      <a:r>
                        <a:rPr lang="zh-CN" altLang="en-US" sz="1050" smtClean="0">
                          <a:latin typeface="微软雅黑" pitchFamily="34" charset="-122"/>
                          <a:ea typeface="微软雅黑" pitchFamily="34" charset="-122"/>
                        </a:rPr>
                        <a:t>文件</a:t>
                      </a:r>
                    </a:p>
                  </a:txBody>
                  <a:tcPr anchor="ctr"/>
                </a:tc>
              </a:tr>
              <a:tr h="187396">
                <a:tc>
                  <a:txBody>
                    <a:bodyPr/>
                    <a:lstStyle/>
                    <a:p>
                      <a:r>
                        <a:rPr lang="en-US" altLang="zh-CN" sz="1050" err="1" smtClean="0">
                          <a:latin typeface="微软雅黑" pitchFamily="34" charset="-122"/>
                          <a:ea typeface="微软雅黑" pitchFamily="34" charset="-122"/>
                        </a:rPr>
                        <a:t>save.image</a:t>
                      </a:r>
                      <a:r>
                        <a:rPr lang="en-US" altLang="zh-CN" sz="1050" smtClean="0">
                          <a:latin typeface="微软雅黑" pitchFamily="34" charset="-122"/>
                          <a:ea typeface="微软雅黑" pitchFamily="34" charset="-122"/>
                        </a:rPr>
                        <a:t>("</a:t>
                      </a:r>
                      <a:r>
                        <a:rPr lang="en-US" altLang="zh-CN" sz="1050" err="1" smtClean="0">
                          <a:latin typeface="微软雅黑" pitchFamily="34" charset="-122"/>
                          <a:ea typeface="微软雅黑" pitchFamily="34" charset="-122"/>
                        </a:rPr>
                        <a:t>myfile</a:t>
                      </a:r>
                      <a:r>
                        <a:rPr lang="en-US" altLang="zh-CN" sz="1050" smtClean="0">
                          <a:latin typeface="微软雅黑" pitchFamily="34" charset="-122"/>
                          <a:ea typeface="微软雅黑" pitchFamily="34" charset="-122"/>
                        </a:rPr>
                        <a:t>")</a:t>
                      </a:r>
                      <a:endParaRPr lang="zh-CN" altLang="en-US" sz="105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CN" altLang="en-US" sz="1050" smtClean="0">
                          <a:latin typeface="微软雅黑" pitchFamily="34" charset="-122"/>
                          <a:ea typeface="微软雅黑" pitchFamily="34" charset="-122"/>
                        </a:rPr>
                        <a:t>保存工作空间到文件</a:t>
                      </a:r>
                      <a:r>
                        <a:rPr lang="en-US" altLang="zh-CN" sz="1050" err="1" smtClean="0">
                          <a:latin typeface="微软雅黑" pitchFamily="34" charset="-122"/>
                          <a:ea typeface="微软雅黑" pitchFamily="34" charset="-122"/>
                        </a:rPr>
                        <a:t>myfile</a:t>
                      </a:r>
                      <a:r>
                        <a:rPr lang="zh-CN" altLang="en-US" sz="1050" smtClean="0">
                          <a:latin typeface="微软雅黑" pitchFamily="34" charset="-122"/>
                          <a:ea typeface="微软雅黑" pitchFamily="34" charset="-122"/>
                        </a:rPr>
                        <a:t>中（默认值为</a:t>
                      </a:r>
                      <a:r>
                        <a:rPr lang="en-US" altLang="zh-CN" sz="1050" smtClean="0">
                          <a:latin typeface="微软雅黑" pitchFamily="34" charset="-122"/>
                          <a:ea typeface="微软雅黑" pitchFamily="34" charset="-122"/>
                        </a:rPr>
                        <a:t>.</a:t>
                      </a:r>
                      <a:r>
                        <a:rPr lang="en-US" altLang="zh-CN" sz="1050" err="1" smtClean="0">
                          <a:latin typeface="微软雅黑" pitchFamily="34" charset="-122"/>
                          <a:ea typeface="微软雅黑" pitchFamily="34" charset="-122"/>
                        </a:rPr>
                        <a:t>RData</a:t>
                      </a:r>
                      <a:r>
                        <a:rPr lang="zh-CN" altLang="en-US" sz="1050" smtClean="0">
                          <a:latin typeface="微软雅黑" pitchFamily="34" charset="-122"/>
                          <a:ea typeface="微软雅黑" pitchFamily="34" charset="-122"/>
                        </a:rPr>
                        <a:t>）</a:t>
                      </a:r>
                    </a:p>
                  </a:txBody>
                  <a:tcPr anchor="ctr"/>
                </a:tc>
              </a:tr>
              <a:tr h="187396">
                <a:tc>
                  <a:txBody>
                    <a:bodyPr/>
                    <a:lstStyle/>
                    <a:p>
                      <a:r>
                        <a:rPr lang="en-US" altLang="zh-CN" sz="1050" smtClean="0">
                          <a:latin typeface="微软雅黑" pitchFamily="34" charset="-122"/>
                          <a:ea typeface="微软雅黑" pitchFamily="34" charset="-122"/>
                        </a:rPr>
                        <a:t>save(</a:t>
                      </a:r>
                      <a:r>
                        <a:rPr lang="en-US" altLang="zh-CN" sz="1050" err="1" smtClean="0">
                          <a:latin typeface="微软雅黑" pitchFamily="34" charset="-122"/>
                          <a:ea typeface="微软雅黑" pitchFamily="34" charset="-122"/>
                        </a:rPr>
                        <a:t>objectlist,file</a:t>
                      </a:r>
                      <a:r>
                        <a:rPr lang="en-US" altLang="zh-CN" sz="1050" smtClean="0">
                          <a:latin typeface="微软雅黑" pitchFamily="34" charset="-122"/>
                          <a:ea typeface="微软雅黑" pitchFamily="34" charset="-122"/>
                        </a:rPr>
                        <a:t>="</a:t>
                      </a:r>
                      <a:r>
                        <a:rPr lang="en-US" altLang="zh-CN" sz="1050" err="1" smtClean="0">
                          <a:latin typeface="微软雅黑" pitchFamily="34" charset="-122"/>
                          <a:ea typeface="微软雅黑" pitchFamily="34" charset="-122"/>
                        </a:rPr>
                        <a:t>myfile</a:t>
                      </a:r>
                      <a:r>
                        <a:rPr lang="en-US" altLang="zh-CN" sz="1050" smtClean="0">
                          <a:latin typeface="微软雅黑" pitchFamily="34" charset="-122"/>
                          <a:ea typeface="微软雅黑" pitchFamily="34" charset="-122"/>
                        </a:rPr>
                        <a:t>")</a:t>
                      </a:r>
                      <a:endParaRPr lang="zh-CN" altLang="en-US" sz="105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CN" altLang="en-US" sz="1050" smtClean="0">
                          <a:latin typeface="微软雅黑" pitchFamily="34" charset="-122"/>
                          <a:ea typeface="微软雅黑" pitchFamily="34" charset="-122"/>
                        </a:rPr>
                        <a:t>保存部分指定对象到文件</a:t>
                      </a:r>
                      <a:r>
                        <a:rPr lang="en-US" altLang="zh-CN" sz="1050" err="1" smtClean="0">
                          <a:latin typeface="微软雅黑" pitchFamily="34" charset="-122"/>
                          <a:ea typeface="微软雅黑" pitchFamily="34" charset="-122"/>
                        </a:rPr>
                        <a:t>myfile</a:t>
                      </a:r>
                      <a:r>
                        <a:rPr lang="zh-CN" altLang="en-US" sz="1050" smtClean="0">
                          <a:latin typeface="微软雅黑" pitchFamily="34" charset="-122"/>
                          <a:ea typeface="微软雅黑" pitchFamily="34" charset="-122"/>
                        </a:rPr>
                        <a:t>中（默认值为</a:t>
                      </a:r>
                      <a:r>
                        <a:rPr lang="en-US" altLang="zh-CN" sz="1050" smtClean="0">
                          <a:latin typeface="微软雅黑" pitchFamily="34" charset="-122"/>
                          <a:ea typeface="微软雅黑" pitchFamily="34" charset="-122"/>
                        </a:rPr>
                        <a:t>.</a:t>
                      </a:r>
                      <a:r>
                        <a:rPr lang="en-US" altLang="zh-CN" sz="1050" err="1" smtClean="0">
                          <a:latin typeface="微软雅黑" pitchFamily="34" charset="-122"/>
                          <a:ea typeface="微软雅黑" pitchFamily="34" charset="-122"/>
                        </a:rPr>
                        <a:t>RData</a:t>
                      </a:r>
                      <a:r>
                        <a:rPr lang="zh-CN" altLang="en-US" sz="1050" smtClean="0">
                          <a:latin typeface="微软雅黑" pitchFamily="34" charset="-122"/>
                          <a:ea typeface="微软雅黑" pitchFamily="34" charset="-122"/>
                        </a:rPr>
                        <a:t>）</a:t>
                      </a:r>
                    </a:p>
                  </a:txBody>
                  <a:tcPr anchor="ctr"/>
                </a:tc>
              </a:tr>
              <a:tr h="187396">
                <a:tc>
                  <a:txBody>
                    <a:bodyPr/>
                    <a:lstStyle/>
                    <a:p>
                      <a:r>
                        <a:rPr lang="en-US" altLang="zh-CN" sz="1050" smtClean="0">
                          <a:latin typeface="微软雅黑" pitchFamily="34" charset="-122"/>
                          <a:ea typeface="微软雅黑" pitchFamily="34" charset="-122"/>
                        </a:rPr>
                        <a:t>load("</a:t>
                      </a:r>
                      <a:r>
                        <a:rPr lang="en-US" altLang="zh-CN" sz="1050" err="1" smtClean="0">
                          <a:latin typeface="微软雅黑" pitchFamily="34" charset="-122"/>
                          <a:ea typeface="微软雅黑" pitchFamily="34" charset="-122"/>
                        </a:rPr>
                        <a:t>myfile</a:t>
                      </a:r>
                      <a:r>
                        <a:rPr lang="en-US" altLang="zh-CN" sz="1050" smtClean="0">
                          <a:latin typeface="微软雅黑" pitchFamily="34" charset="-122"/>
                          <a:ea typeface="微软雅黑" pitchFamily="34" charset="-122"/>
                        </a:rPr>
                        <a:t>")</a:t>
                      </a:r>
                      <a:endParaRPr lang="zh-CN" altLang="en-US" sz="105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050" smtClean="0">
                          <a:latin typeface="微软雅黑" pitchFamily="34" charset="-122"/>
                          <a:ea typeface="微软雅黑" pitchFamily="34" charset="-122"/>
                        </a:rPr>
                        <a:t>读取一个工作空间</a:t>
                      </a:r>
                      <a:r>
                        <a:rPr lang="en-US" altLang="zh-CN" sz="1050" err="1" smtClean="0">
                          <a:latin typeface="微软雅黑" pitchFamily="34" charset="-122"/>
                          <a:ea typeface="微软雅黑" pitchFamily="34" charset="-122"/>
                        </a:rPr>
                        <a:t>myfile.RData</a:t>
                      </a:r>
                      <a:endParaRPr lang="zh-CN" altLang="en-US" sz="105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1873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sz="1050" smtClean="0">
                          <a:latin typeface="微软雅黑" pitchFamily="34" charset="-122"/>
                          <a:ea typeface="微软雅黑" pitchFamily="34" charset="-122"/>
                        </a:rPr>
                        <a:t>options()</a:t>
                      </a:r>
                      <a:endParaRPr lang="zh-CN" altLang="en-US" sz="105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CN" altLang="en-US" sz="1050" dirty="0" smtClean="0">
                          <a:latin typeface="微软雅黑" pitchFamily="34" charset="-122"/>
                          <a:ea typeface="微软雅黑" pitchFamily="34" charset="-122"/>
                        </a:rPr>
                        <a:t>显示或设置当前的环境变量，如：</a:t>
                      </a:r>
                      <a:r>
                        <a:rPr lang="en-US" altLang="zh-CN" sz="1050" dirty="0" smtClean="0">
                          <a:latin typeface="微软雅黑" pitchFamily="34" charset="-122"/>
                          <a:ea typeface="微软雅黑" pitchFamily="34" charset="-122"/>
                        </a:rPr>
                        <a:t>options(CRAN=“http://cran.r-project.org”)</a:t>
                      </a:r>
                      <a:r>
                        <a:rPr lang="zh-CN" altLang="en-US" sz="1050" dirty="0" smtClean="0">
                          <a:latin typeface="微软雅黑" pitchFamily="34" charset="-122"/>
                          <a:ea typeface="微软雅黑" pitchFamily="34" charset="-122"/>
                        </a:rPr>
                        <a:t>；若要永久</a:t>
                      </a:r>
                      <a:r>
                        <a:rPr lang="zh-CN" altLang="en-US" sz="1050" smtClean="0">
                          <a:latin typeface="微软雅黑" pitchFamily="34" charset="-122"/>
                          <a:ea typeface="微软雅黑" pitchFamily="34" charset="-122"/>
                        </a:rPr>
                        <a:t>生效可通过修改</a:t>
                      </a:r>
                      <a:r>
                        <a:rPr lang="en-US" altLang="zh-CN" sz="1050" dirty="0" smtClean="0">
                          <a:latin typeface="微软雅黑" pitchFamily="34" charset="-122"/>
                          <a:ea typeface="微软雅黑" pitchFamily="34" charset="-122"/>
                        </a:rPr>
                        <a:t>`%R</a:t>
                      </a:r>
                      <a:r>
                        <a:rPr lang="en-US" altLang="zh-CN" sz="1050" smtClean="0">
                          <a:latin typeface="微软雅黑" pitchFamily="34" charset="-122"/>
                          <a:ea typeface="微软雅黑" pitchFamily="34" charset="-122"/>
                        </a:rPr>
                        <a:t>%\etc\Rprofile.site`</a:t>
                      </a:r>
                      <a:r>
                        <a:rPr lang="zh-CN" altLang="en-US" sz="1050" smtClean="0">
                          <a:latin typeface="微软雅黑" pitchFamily="34" charset="-122"/>
                          <a:ea typeface="微软雅黑" pitchFamily="34" charset="-122"/>
                        </a:rPr>
                        <a:t>文件</a:t>
                      </a:r>
                      <a:endParaRPr lang="zh-CN" altLang="en-US" sz="105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2191996"/>
              </p:ext>
            </p:extLst>
          </p:nvPr>
        </p:nvGraphicFramePr>
        <p:xfrm>
          <a:off x="455420" y="2114550"/>
          <a:ext cx="2819400" cy="201930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012092"/>
                <a:gridCol w="1807308"/>
              </a:tblGrid>
              <a:tr h="182880">
                <a:tc>
                  <a:txBody>
                    <a:bodyPr/>
                    <a:lstStyle/>
                    <a:p>
                      <a:r>
                        <a:rPr lang="zh-CN" altLang="en-US" sz="1100" smtClean="0">
                          <a:latin typeface="微软雅黑" pitchFamily="34" charset="-122"/>
                          <a:ea typeface="微软雅黑" pitchFamily="34" charset="-122"/>
                        </a:rPr>
                        <a:t>函数</a:t>
                      </a:r>
                      <a:endParaRPr lang="zh-CN" altLang="en-US" sz="11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smtClean="0">
                          <a:latin typeface="微软雅黑" pitchFamily="34" charset="-122"/>
                          <a:ea typeface="微软雅黑" pitchFamily="34" charset="-122"/>
                        </a:rPr>
                        <a:t>功能</a:t>
                      </a:r>
                      <a:endParaRPr lang="zh-CN" altLang="en-US" sz="11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187396">
                <a:tc>
                  <a:txBody>
                    <a:bodyPr/>
                    <a:lstStyle/>
                    <a:p>
                      <a:r>
                        <a:rPr lang="en-US" altLang="zh-CN" sz="1050" err="1" smtClean="0">
                          <a:latin typeface="微软雅黑" pitchFamily="34" charset="-122"/>
                          <a:ea typeface="微软雅黑" pitchFamily="34" charset="-122"/>
                        </a:rPr>
                        <a:t>getwd</a:t>
                      </a:r>
                      <a:r>
                        <a:rPr lang="en-US" altLang="zh-CN" sz="1050" smtClean="0">
                          <a:latin typeface="微软雅黑" pitchFamily="34" charset="-122"/>
                          <a:ea typeface="微软雅黑" pitchFamily="34" charset="-122"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050" smtClean="0">
                          <a:latin typeface="微软雅黑" pitchFamily="34" charset="-122"/>
                          <a:ea typeface="微软雅黑" pitchFamily="34" charset="-122"/>
                        </a:rPr>
                        <a:t>显示当前工作目录</a:t>
                      </a:r>
                      <a:endParaRPr lang="zh-CN" altLang="en-US" sz="105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187396">
                <a:tc>
                  <a:txBody>
                    <a:bodyPr/>
                    <a:lstStyle/>
                    <a:p>
                      <a:r>
                        <a:rPr lang="en-US" altLang="zh-CN" sz="1050" err="1" smtClean="0">
                          <a:latin typeface="微软雅黑" pitchFamily="34" charset="-122"/>
                          <a:ea typeface="微软雅黑" pitchFamily="34" charset="-122"/>
                        </a:rPr>
                        <a:t>setwd</a:t>
                      </a:r>
                      <a:r>
                        <a:rPr lang="en-US" altLang="zh-CN" sz="1050" smtClean="0">
                          <a:latin typeface="微软雅黑" pitchFamily="34" charset="-122"/>
                          <a:ea typeface="微软雅黑" pitchFamily="34" charset="-122"/>
                        </a:rPr>
                        <a:t>()</a:t>
                      </a:r>
                      <a:endParaRPr lang="zh-CN" altLang="en-US" sz="105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050" smtClean="0">
                          <a:latin typeface="微软雅黑" pitchFamily="34" charset="-122"/>
                          <a:ea typeface="微软雅黑" pitchFamily="34" charset="-122"/>
                        </a:rPr>
                        <a:t>修改当前工作目录</a:t>
                      </a:r>
                      <a:endParaRPr lang="zh-CN" altLang="en-US" sz="105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187396">
                <a:tc>
                  <a:txBody>
                    <a:bodyPr/>
                    <a:lstStyle/>
                    <a:p>
                      <a:r>
                        <a:rPr lang="en-US" altLang="zh-CN" sz="1050" err="1" smtClean="0">
                          <a:latin typeface="微软雅黑" pitchFamily="34" charset="-122"/>
                          <a:ea typeface="微软雅黑" pitchFamily="34" charset="-122"/>
                        </a:rPr>
                        <a:t>ls</a:t>
                      </a:r>
                      <a:r>
                        <a:rPr lang="en-US" altLang="zh-CN" sz="1050" smtClean="0">
                          <a:latin typeface="微软雅黑" pitchFamily="34" charset="-122"/>
                          <a:ea typeface="微软雅黑" pitchFamily="34" charset="-122"/>
                        </a:rPr>
                        <a:t>()</a:t>
                      </a:r>
                      <a:endParaRPr lang="zh-CN" altLang="en-US" sz="105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050" smtClean="0">
                          <a:latin typeface="微软雅黑" pitchFamily="34" charset="-122"/>
                          <a:ea typeface="微软雅黑" pitchFamily="34" charset="-122"/>
                        </a:rPr>
                        <a:t>列出当前工作空间中的对象</a:t>
                      </a:r>
                      <a:endParaRPr lang="zh-CN" altLang="en-US" sz="105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187396">
                <a:tc>
                  <a:txBody>
                    <a:bodyPr/>
                    <a:lstStyle/>
                    <a:p>
                      <a:r>
                        <a:rPr lang="en-US" altLang="zh-CN" sz="1050" err="1" smtClean="0">
                          <a:latin typeface="微软雅黑" pitchFamily="34" charset="-122"/>
                          <a:ea typeface="微软雅黑" pitchFamily="34" charset="-122"/>
                        </a:rPr>
                        <a:t>rm</a:t>
                      </a:r>
                      <a:r>
                        <a:rPr lang="en-US" altLang="zh-CN" sz="1050" smtClean="0">
                          <a:latin typeface="微软雅黑" pitchFamily="34" charset="-122"/>
                          <a:ea typeface="微软雅黑" pitchFamily="34" charset="-122"/>
                        </a:rPr>
                        <a:t>()</a:t>
                      </a:r>
                      <a:endParaRPr lang="zh-CN" altLang="en-US" sz="105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050" smtClean="0">
                          <a:latin typeface="微软雅黑" pitchFamily="34" charset="-122"/>
                          <a:ea typeface="微软雅黑" pitchFamily="34" charset="-122"/>
                        </a:rPr>
                        <a:t>删除一个或多个对象</a:t>
                      </a:r>
                      <a:endParaRPr lang="zh-CN" altLang="en-US" sz="105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187396">
                <a:tc>
                  <a:txBody>
                    <a:bodyPr/>
                    <a:lstStyle/>
                    <a:p>
                      <a:r>
                        <a:rPr lang="en-US" altLang="zh-CN" sz="1050" smtClean="0">
                          <a:latin typeface="微软雅黑" pitchFamily="34" charset="-122"/>
                          <a:ea typeface="微软雅黑" pitchFamily="34" charset="-122"/>
                        </a:rPr>
                        <a:t>help(options)</a:t>
                      </a:r>
                      <a:endParaRPr lang="zh-CN" altLang="en-US" sz="105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CN" altLang="en-US" sz="1050" smtClean="0">
                          <a:latin typeface="微软雅黑" pitchFamily="34" charset="-122"/>
                          <a:ea typeface="微软雅黑" pitchFamily="34" charset="-122"/>
                        </a:rPr>
                        <a:t>显示环境变量参数信息</a:t>
                      </a:r>
                    </a:p>
                  </a:txBody>
                  <a:tcPr anchor="ctr"/>
                </a:tc>
              </a:tr>
              <a:tr h="187396">
                <a:tc>
                  <a:txBody>
                    <a:bodyPr/>
                    <a:lstStyle/>
                    <a:p>
                      <a:r>
                        <a:rPr lang="en-US" altLang="zh-CN" sz="1050" smtClean="0">
                          <a:latin typeface="微软雅黑" pitchFamily="34" charset="-122"/>
                          <a:ea typeface="微软雅黑" pitchFamily="34" charset="-122"/>
                        </a:rPr>
                        <a:t>q()</a:t>
                      </a:r>
                      <a:endParaRPr lang="zh-CN" altLang="en-US" sz="105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050" smtClean="0">
                          <a:latin typeface="微软雅黑" pitchFamily="34" charset="-122"/>
                          <a:ea typeface="微软雅黑" pitchFamily="34" charset="-122"/>
                        </a:rPr>
                        <a:t>退出</a:t>
                      </a:r>
                      <a:r>
                        <a:rPr lang="en-US" altLang="zh-CN" sz="1050" smtClean="0">
                          <a:latin typeface="微软雅黑" pitchFamily="34" charset="-122"/>
                          <a:ea typeface="微软雅黑" pitchFamily="34" charset="-122"/>
                        </a:rPr>
                        <a:t>R</a:t>
                      </a:r>
                      <a:r>
                        <a:rPr lang="zh-CN" altLang="en-US" sz="1050" smtClean="0">
                          <a:latin typeface="微软雅黑" pitchFamily="34" charset="-122"/>
                          <a:ea typeface="微软雅黑" pitchFamily="34" charset="-122"/>
                        </a:rPr>
                        <a:t>（</a:t>
                      </a:r>
                      <a:r>
                        <a:rPr lang="en-US" altLang="zh-CN" sz="1050" smtClean="0">
                          <a:latin typeface="微软雅黑" pitchFamily="34" charset="-122"/>
                          <a:ea typeface="微软雅黑" pitchFamily="34" charset="-122"/>
                        </a:rPr>
                        <a:t>c</a:t>
                      </a:r>
                      <a:r>
                        <a:rPr lang="zh-CN" altLang="en-US" sz="1050" smtClean="0">
                          <a:latin typeface="微软雅黑" pitchFamily="34" charset="-122"/>
                          <a:ea typeface="微软雅黑" pitchFamily="34" charset="-122"/>
                        </a:rPr>
                        <a:t>：取消）</a:t>
                      </a:r>
                      <a:endParaRPr lang="zh-CN" altLang="en-US" sz="105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187396">
                <a:tc>
                  <a:txBody>
                    <a:bodyPr/>
                    <a:lstStyle/>
                    <a:p>
                      <a:r>
                        <a:rPr lang="en-US" altLang="zh-CN" sz="1050" smtClean="0">
                          <a:latin typeface="微软雅黑" pitchFamily="34" charset="-122"/>
                          <a:ea typeface="微软雅黑" pitchFamily="34" charset="-122"/>
                        </a:rPr>
                        <a:t>shell("cls")</a:t>
                      </a:r>
                      <a:endParaRPr lang="zh-CN" altLang="en-US" sz="105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050" smtClean="0">
                          <a:latin typeface="微软雅黑" pitchFamily="34" charset="-122"/>
                          <a:ea typeface="微软雅黑" pitchFamily="34" charset="-122"/>
                        </a:rPr>
                        <a:t>调用</a:t>
                      </a:r>
                      <a:r>
                        <a:rPr lang="en-US" altLang="zh-CN" sz="1050" smtClean="0">
                          <a:latin typeface="微软雅黑" pitchFamily="34" charset="-122"/>
                          <a:ea typeface="微软雅黑" pitchFamily="34" charset="-122"/>
                        </a:rPr>
                        <a:t>shell</a:t>
                      </a:r>
                      <a:r>
                        <a:rPr lang="zh-CN" altLang="en-US" sz="1050" smtClean="0">
                          <a:latin typeface="微软雅黑" pitchFamily="34" charset="-122"/>
                          <a:ea typeface="微软雅黑" pitchFamily="34" charset="-122"/>
                        </a:rPr>
                        <a:t>清屏命令</a:t>
                      </a:r>
                      <a:endParaRPr lang="zh-CN" altLang="en-US" sz="105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538163" y="4439559"/>
            <a:ext cx="8067675" cy="41819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600" b="1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Rstudio</a:t>
            </a:r>
            <a:r>
              <a:rPr lang="zh-CN" altLang="en-US" sz="1600" b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快捷键</a:t>
            </a:r>
            <a:r>
              <a:rPr lang="zh-CN" altLang="en-US" sz="160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60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清空</a:t>
            </a:r>
            <a:r>
              <a:rPr lang="zh-CN" altLang="en-US" sz="160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控制台</a:t>
            </a:r>
            <a:r>
              <a:rPr lang="en-US" altLang="zh-CN" sz="160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—Ctrl + L</a:t>
            </a:r>
            <a:r>
              <a:rPr lang="zh-CN" altLang="en-US" sz="160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；代码自动补</a:t>
            </a:r>
            <a:r>
              <a:rPr lang="zh-CN" altLang="en-US" sz="160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齐</a:t>
            </a:r>
            <a:r>
              <a:rPr lang="en-US" altLang="zh-CN" sz="160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—Tab</a:t>
            </a:r>
            <a:r>
              <a:rPr lang="zh-CN" altLang="en-US" sz="160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键</a:t>
            </a:r>
            <a:r>
              <a:rPr lang="zh-CN" altLang="en-US" sz="160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；中断当前计算</a:t>
            </a:r>
            <a:r>
              <a:rPr lang="en-US" altLang="zh-CN" sz="160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—ESC</a:t>
            </a:r>
            <a:endParaRPr lang="zh-CN" altLang="en-US" sz="1600">
              <a:solidFill>
                <a:schemeClr val="accent2">
                  <a:lumMod val="60000"/>
                  <a:lumOff val="4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6190301"/>
              </p:ext>
            </p:extLst>
          </p:nvPr>
        </p:nvGraphicFramePr>
        <p:xfrm>
          <a:off x="400050" y="285750"/>
          <a:ext cx="8343900" cy="457200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569676"/>
                <a:gridCol w="5774224"/>
              </a:tblGrid>
              <a:tr h="297180">
                <a:tc>
                  <a:txBody>
                    <a:bodyPr/>
                    <a:lstStyle/>
                    <a:p>
                      <a:r>
                        <a:rPr lang="zh-CN" altLang="en-US" sz="1100" smtClean="0">
                          <a:latin typeface="微软雅黑" pitchFamily="34" charset="-122"/>
                          <a:ea typeface="微软雅黑" pitchFamily="34" charset="-122"/>
                        </a:rPr>
                        <a:t>函数</a:t>
                      </a:r>
                      <a:endParaRPr lang="zh-CN" altLang="en-US" sz="11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smtClean="0">
                          <a:latin typeface="微软雅黑" pitchFamily="34" charset="-122"/>
                          <a:ea typeface="微软雅黑" pitchFamily="34" charset="-122"/>
                        </a:rPr>
                        <a:t>功能</a:t>
                      </a:r>
                      <a:endParaRPr lang="zh-CN" altLang="en-US" sz="11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187396">
                <a:tc>
                  <a:txBody>
                    <a:bodyPr/>
                    <a:lstStyle/>
                    <a:p>
                      <a:r>
                        <a:rPr lang="en-US" altLang="zh-CN" sz="1050" err="1" smtClean="0">
                          <a:latin typeface="微软雅黑" pitchFamily="34" charset="-122"/>
                          <a:ea typeface="微软雅黑" pitchFamily="34" charset="-122"/>
                        </a:rPr>
                        <a:t>help.start</a:t>
                      </a:r>
                      <a:r>
                        <a:rPr lang="en-US" altLang="zh-CN" sz="1050" smtClean="0">
                          <a:latin typeface="微软雅黑" pitchFamily="34" charset="-122"/>
                          <a:ea typeface="微软雅黑" pitchFamily="34" charset="-122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50" smtClean="0">
                          <a:latin typeface="微软雅黑" pitchFamily="34" charset="-122"/>
                          <a:ea typeface="微软雅黑" pitchFamily="34" charset="-122"/>
                        </a:rPr>
                        <a:t>打开帮助文档</a:t>
                      </a:r>
                      <a:endParaRPr lang="zh-CN" altLang="en-US" sz="105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187396">
                <a:tc>
                  <a:txBody>
                    <a:bodyPr/>
                    <a:lstStyle/>
                    <a:p>
                      <a:r>
                        <a:rPr lang="en-US" altLang="zh-CN" sz="1050" smtClean="0">
                          <a:latin typeface="微软雅黑" pitchFamily="34" charset="-122"/>
                          <a:ea typeface="微软雅黑" pitchFamily="34" charset="-122"/>
                        </a:rPr>
                        <a:t>help("foo")</a:t>
                      </a:r>
                      <a:r>
                        <a:rPr lang="zh-CN" altLang="en-US" sz="1050" smtClean="0">
                          <a:latin typeface="微软雅黑" pitchFamily="34" charset="-122"/>
                          <a:ea typeface="微软雅黑" pitchFamily="34" charset="-122"/>
                        </a:rPr>
                        <a:t>或</a:t>
                      </a:r>
                      <a:r>
                        <a:rPr lang="en-US" altLang="zh-CN" sz="1050" smtClean="0">
                          <a:latin typeface="微软雅黑" pitchFamily="34" charset="-122"/>
                          <a:ea typeface="微软雅黑" pitchFamily="34" charset="-122"/>
                        </a:rPr>
                        <a:t>?foo</a:t>
                      </a:r>
                      <a:endParaRPr lang="zh-CN" altLang="en-US" sz="105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50" smtClean="0">
                          <a:latin typeface="微软雅黑" pitchFamily="34" charset="-122"/>
                          <a:ea typeface="微软雅黑" pitchFamily="34" charset="-122"/>
                        </a:rPr>
                        <a:t>查看函数</a:t>
                      </a:r>
                      <a:r>
                        <a:rPr lang="en-US" altLang="zh-CN" sz="1050" smtClean="0">
                          <a:latin typeface="微软雅黑" pitchFamily="34" charset="-122"/>
                          <a:ea typeface="微软雅黑" pitchFamily="34" charset="-122"/>
                        </a:rPr>
                        <a:t>foo</a:t>
                      </a:r>
                      <a:r>
                        <a:rPr lang="zh-CN" altLang="en-US" sz="1050" smtClean="0">
                          <a:latin typeface="微软雅黑" pitchFamily="34" charset="-122"/>
                          <a:ea typeface="微软雅黑" pitchFamily="34" charset="-122"/>
                        </a:rPr>
                        <a:t>的帮助</a:t>
                      </a:r>
                      <a:endParaRPr lang="zh-CN" altLang="en-US" sz="105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187396">
                <a:tc>
                  <a:txBody>
                    <a:bodyPr/>
                    <a:lstStyle/>
                    <a:p>
                      <a:r>
                        <a:rPr lang="en-US" altLang="zh-CN" sz="1050" err="1" smtClean="0">
                          <a:latin typeface="微软雅黑" pitchFamily="34" charset="-122"/>
                          <a:ea typeface="微软雅黑" pitchFamily="34" charset="-122"/>
                        </a:rPr>
                        <a:t>help.search</a:t>
                      </a:r>
                      <a:r>
                        <a:rPr lang="en-US" altLang="zh-CN" sz="1050" smtClean="0">
                          <a:latin typeface="微软雅黑" pitchFamily="34" charset="-122"/>
                          <a:ea typeface="微软雅黑" pitchFamily="34" charset="-122"/>
                        </a:rPr>
                        <a:t>("foo")</a:t>
                      </a:r>
                      <a:r>
                        <a:rPr lang="zh-CN" altLang="en-US" sz="1050" smtClean="0">
                          <a:latin typeface="微软雅黑" pitchFamily="34" charset="-122"/>
                          <a:ea typeface="微软雅黑" pitchFamily="34" charset="-122"/>
                        </a:rPr>
                        <a:t>或</a:t>
                      </a:r>
                      <a:r>
                        <a:rPr lang="en-US" altLang="zh-CN" sz="1050" smtClean="0">
                          <a:latin typeface="微软雅黑" pitchFamily="34" charset="-122"/>
                          <a:ea typeface="微软雅黑" pitchFamily="34" charset="-122"/>
                        </a:rPr>
                        <a:t>??foo</a:t>
                      </a:r>
                      <a:endParaRPr lang="zh-CN" altLang="en-US" sz="105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50" smtClean="0">
                          <a:latin typeface="微软雅黑" pitchFamily="34" charset="-122"/>
                          <a:ea typeface="微软雅黑" pitchFamily="34" charset="-122"/>
                        </a:rPr>
                        <a:t>以</a:t>
                      </a:r>
                      <a:r>
                        <a:rPr lang="en-US" altLang="zh-CN" sz="1050" smtClean="0">
                          <a:latin typeface="微软雅黑" pitchFamily="34" charset="-122"/>
                          <a:ea typeface="微软雅黑" pitchFamily="34" charset="-122"/>
                        </a:rPr>
                        <a:t>foo</a:t>
                      </a:r>
                      <a:r>
                        <a:rPr lang="zh-CN" altLang="en-US" sz="1050" smtClean="0">
                          <a:latin typeface="微软雅黑" pitchFamily="34" charset="-122"/>
                          <a:ea typeface="微软雅黑" pitchFamily="34" charset="-122"/>
                        </a:rPr>
                        <a:t>为关键词搜索本地帮助文档</a:t>
                      </a:r>
                      <a:endParaRPr lang="zh-CN" altLang="en-US" sz="105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187396">
                <a:tc>
                  <a:txBody>
                    <a:bodyPr/>
                    <a:lstStyle/>
                    <a:p>
                      <a:r>
                        <a:rPr lang="en-US" altLang="zh-CN" sz="1050" smtClean="0">
                          <a:latin typeface="微软雅黑" pitchFamily="34" charset="-122"/>
                          <a:ea typeface="微软雅黑" pitchFamily="34" charset="-122"/>
                        </a:rPr>
                        <a:t>example("foo")</a:t>
                      </a:r>
                      <a:endParaRPr lang="zh-CN" altLang="en-US" sz="105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50" smtClean="0">
                          <a:latin typeface="微软雅黑" pitchFamily="34" charset="-122"/>
                          <a:ea typeface="微软雅黑" pitchFamily="34" charset="-122"/>
                        </a:rPr>
                        <a:t>函数</a:t>
                      </a:r>
                      <a:r>
                        <a:rPr lang="en-US" altLang="zh-CN" sz="1050" smtClean="0">
                          <a:latin typeface="微软雅黑" pitchFamily="34" charset="-122"/>
                          <a:ea typeface="微软雅黑" pitchFamily="34" charset="-122"/>
                        </a:rPr>
                        <a:t>foo</a:t>
                      </a:r>
                      <a:r>
                        <a:rPr lang="zh-CN" altLang="en-US" sz="1050" smtClean="0">
                          <a:latin typeface="微软雅黑" pitchFamily="34" charset="-122"/>
                          <a:ea typeface="微软雅黑" pitchFamily="34" charset="-122"/>
                        </a:rPr>
                        <a:t>的使用示例</a:t>
                      </a:r>
                      <a:endParaRPr lang="zh-CN" altLang="en-US" sz="105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187396">
                <a:tc>
                  <a:txBody>
                    <a:bodyPr/>
                    <a:lstStyle/>
                    <a:p>
                      <a:r>
                        <a:rPr lang="en-US" altLang="zh-CN" sz="1050" smtClean="0">
                          <a:latin typeface="微软雅黑" pitchFamily="34" charset="-122"/>
                          <a:ea typeface="微软雅黑" pitchFamily="34" charset="-122"/>
                        </a:rPr>
                        <a:t>demo(foo)</a:t>
                      </a:r>
                      <a:endParaRPr lang="zh-CN" altLang="en-US" sz="105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CN" altLang="en-US" sz="1050" smtClean="0">
                          <a:latin typeface="微软雅黑" pitchFamily="34" charset="-122"/>
                          <a:ea typeface="微软雅黑" pitchFamily="34" charset="-122"/>
                        </a:rPr>
                        <a:t>运行</a:t>
                      </a:r>
                      <a:r>
                        <a:rPr lang="en-US" altLang="zh-CN" sz="1050" smtClean="0">
                          <a:latin typeface="微软雅黑" pitchFamily="34" charset="-122"/>
                          <a:ea typeface="微软雅黑" pitchFamily="34" charset="-122"/>
                        </a:rPr>
                        <a:t>foo</a:t>
                      </a:r>
                      <a:r>
                        <a:rPr lang="zh-CN" altLang="en-US" sz="1050" smtClean="0">
                          <a:latin typeface="微软雅黑" pitchFamily="34" charset="-122"/>
                          <a:ea typeface="微软雅黑" pitchFamily="34" charset="-122"/>
                        </a:rPr>
                        <a:t>函数的演示脚本，如：</a:t>
                      </a:r>
                      <a:r>
                        <a:rPr lang="en-US" altLang="zh-CN" sz="1050" smtClean="0">
                          <a:latin typeface="微软雅黑" pitchFamily="34" charset="-122"/>
                          <a:ea typeface="微软雅黑" pitchFamily="34" charset="-122"/>
                        </a:rPr>
                        <a:t>demo(</a:t>
                      </a:r>
                      <a:r>
                        <a:rPr lang="en-US" altLang="zh-CN" sz="1050" err="1" smtClean="0">
                          <a:latin typeface="微软雅黑" pitchFamily="34" charset="-122"/>
                          <a:ea typeface="微软雅黑" pitchFamily="34" charset="-122"/>
                        </a:rPr>
                        <a:t>plotmath</a:t>
                      </a:r>
                      <a:r>
                        <a:rPr lang="en-US" altLang="zh-CN" sz="1050" smtClean="0">
                          <a:latin typeface="微软雅黑" pitchFamily="34" charset="-122"/>
                          <a:ea typeface="微软雅黑" pitchFamily="34" charset="-122"/>
                        </a:rPr>
                        <a:t>)</a:t>
                      </a:r>
                      <a:endParaRPr lang="zh-CN" altLang="en-US" sz="105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187396">
                <a:tc>
                  <a:txBody>
                    <a:bodyPr/>
                    <a:lstStyle/>
                    <a:p>
                      <a:r>
                        <a:rPr lang="en-US" altLang="zh-CN" sz="1050" err="1" smtClean="0">
                          <a:latin typeface="微软雅黑" pitchFamily="34" charset="-122"/>
                          <a:ea typeface="微软雅黑" pitchFamily="34" charset="-122"/>
                        </a:rPr>
                        <a:t>RSiteSearch</a:t>
                      </a:r>
                      <a:r>
                        <a:rPr lang="en-US" altLang="zh-CN" sz="1050" smtClean="0">
                          <a:latin typeface="微软雅黑" pitchFamily="34" charset="-122"/>
                          <a:ea typeface="微软雅黑" pitchFamily="34" charset="-122"/>
                        </a:rPr>
                        <a:t>("foo")</a:t>
                      </a:r>
                      <a:endParaRPr lang="zh-CN" altLang="en-US" sz="105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50" smtClean="0">
                          <a:latin typeface="微软雅黑" pitchFamily="34" charset="-122"/>
                          <a:ea typeface="微软雅黑" pitchFamily="34" charset="-122"/>
                        </a:rPr>
                        <a:t>以</a:t>
                      </a:r>
                      <a:r>
                        <a:rPr lang="en-US" altLang="zh-CN" sz="1050" smtClean="0">
                          <a:latin typeface="微软雅黑" pitchFamily="34" charset="-122"/>
                          <a:ea typeface="微软雅黑" pitchFamily="34" charset="-122"/>
                        </a:rPr>
                        <a:t>foo</a:t>
                      </a:r>
                      <a:r>
                        <a:rPr lang="zh-CN" altLang="en-US" sz="1050" smtClean="0">
                          <a:latin typeface="微软雅黑" pitchFamily="34" charset="-122"/>
                          <a:ea typeface="微软雅黑" pitchFamily="34" charset="-122"/>
                        </a:rPr>
                        <a:t>为关键词搜索在线文档和邮件列表存档</a:t>
                      </a:r>
                      <a:endParaRPr lang="zh-CN" altLang="en-US" sz="105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187396">
                <a:tc>
                  <a:txBody>
                    <a:bodyPr/>
                    <a:lstStyle/>
                    <a:p>
                      <a:r>
                        <a:rPr lang="en-US" altLang="zh-CN" sz="1050" smtClean="0">
                          <a:latin typeface="微软雅黑" pitchFamily="34" charset="-122"/>
                          <a:ea typeface="微软雅黑" pitchFamily="34" charset="-122"/>
                        </a:rPr>
                        <a:t>apropos("</a:t>
                      </a:r>
                      <a:r>
                        <a:rPr lang="en-US" altLang="zh-CN" sz="1050" err="1" smtClean="0">
                          <a:latin typeface="微软雅黑" pitchFamily="34" charset="-122"/>
                          <a:ea typeface="微软雅黑" pitchFamily="34" charset="-122"/>
                        </a:rPr>
                        <a:t>foo",mode</a:t>
                      </a:r>
                      <a:r>
                        <a:rPr lang="en-US" altLang="zh-CN" sz="1050" smtClean="0">
                          <a:latin typeface="微软雅黑" pitchFamily="34" charset="-122"/>
                          <a:ea typeface="微软雅黑" pitchFamily="34" charset="-122"/>
                        </a:rPr>
                        <a:t>="function")</a:t>
                      </a:r>
                      <a:endParaRPr lang="zh-CN" altLang="en-US" sz="105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50" smtClean="0">
                          <a:latin typeface="微软雅黑" pitchFamily="34" charset="-122"/>
                          <a:ea typeface="微软雅黑" pitchFamily="34" charset="-122"/>
                        </a:rPr>
                        <a:t>列出名称中含有</a:t>
                      </a:r>
                      <a:r>
                        <a:rPr lang="en-US" altLang="zh-CN" sz="1050" smtClean="0">
                          <a:latin typeface="微软雅黑" pitchFamily="34" charset="-122"/>
                          <a:ea typeface="微软雅黑" pitchFamily="34" charset="-122"/>
                        </a:rPr>
                        <a:t>foo</a:t>
                      </a:r>
                      <a:r>
                        <a:rPr lang="zh-CN" altLang="en-US" sz="1050" smtClean="0">
                          <a:latin typeface="微软雅黑" pitchFamily="34" charset="-122"/>
                          <a:ea typeface="微软雅黑" pitchFamily="34" charset="-122"/>
                        </a:rPr>
                        <a:t>的所有可用函数</a:t>
                      </a:r>
                      <a:endParaRPr lang="zh-CN" altLang="en-US" sz="105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187396">
                <a:tc>
                  <a:txBody>
                    <a:bodyPr/>
                    <a:lstStyle/>
                    <a:p>
                      <a:r>
                        <a:rPr lang="en-US" altLang="zh-CN" sz="1050" smtClean="0">
                          <a:latin typeface="微软雅黑" pitchFamily="34" charset="-122"/>
                          <a:ea typeface="微软雅黑" pitchFamily="34" charset="-122"/>
                        </a:rPr>
                        <a:t>data()</a:t>
                      </a:r>
                      <a:endParaRPr lang="zh-CN" altLang="en-US" sz="105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50" smtClean="0">
                          <a:latin typeface="微软雅黑" pitchFamily="34" charset="-122"/>
                          <a:ea typeface="微软雅黑" pitchFamily="34" charset="-122"/>
                        </a:rPr>
                        <a:t>列出当前已加载包中所含的所有可用示例数据集</a:t>
                      </a:r>
                      <a:endParaRPr lang="zh-CN" altLang="en-US" sz="105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187396">
                <a:tc>
                  <a:txBody>
                    <a:bodyPr/>
                    <a:lstStyle/>
                    <a:p>
                      <a:r>
                        <a:rPr lang="en-US" altLang="zh-CN" sz="1050" smtClean="0">
                          <a:latin typeface="微软雅黑" pitchFamily="34" charset="-122"/>
                          <a:ea typeface="微软雅黑" pitchFamily="34" charset="-122"/>
                        </a:rPr>
                        <a:t>vignette("foo")</a:t>
                      </a:r>
                      <a:endParaRPr lang="zh-CN" altLang="en-US" sz="105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CN" altLang="en-US" sz="1050" smtClean="0">
                          <a:latin typeface="微软雅黑" pitchFamily="34" charset="-122"/>
                          <a:ea typeface="微软雅黑" pitchFamily="34" charset="-122"/>
                        </a:rPr>
                        <a:t>显示</a:t>
                      </a:r>
                      <a:r>
                        <a:rPr lang="en-US" altLang="zh-CN" sz="1050" smtClean="0">
                          <a:latin typeface="微软雅黑" pitchFamily="34" charset="-122"/>
                          <a:ea typeface="微软雅黑" pitchFamily="34" charset="-122"/>
                        </a:rPr>
                        <a:t>foo</a:t>
                      </a:r>
                      <a:r>
                        <a:rPr lang="zh-CN" altLang="en-US" sz="1050" smtClean="0">
                          <a:latin typeface="微软雅黑" pitchFamily="34" charset="-122"/>
                          <a:ea typeface="微软雅黑" pitchFamily="34" charset="-122"/>
                        </a:rPr>
                        <a:t>主题相关的</a:t>
                      </a:r>
                      <a:r>
                        <a:rPr lang="en-US" altLang="zh-CN" sz="1050" smtClean="0">
                          <a:latin typeface="微软雅黑" pitchFamily="34" charset="-122"/>
                          <a:ea typeface="微软雅黑" pitchFamily="34" charset="-122"/>
                        </a:rPr>
                        <a:t>vignette</a:t>
                      </a:r>
                      <a:r>
                        <a:rPr lang="zh-CN" altLang="en-US" sz="1050" smtClean="0">
                          <a:latin typeface="微软雅黑" pitchFamily="34" charset="-122"/>
                          <a:ea typeface="微软雅黑" pitchFamily="34" charset="-122"/>
                        </a:rPr>
                        <a:t>文档（无参数则列出当前已安装的包中所有可用的</a:t>
                      </a:r>
                      <a:r>
                        <a:rPr lang="en-US" altLang="zh-CN" sz="1050" smtClean="0">
                          <a:latin typeface="微软雅黑" pitchFamily="34" charset="-122"/>
                          <a:ea typeface="微软雅黑" pitchFamily="34" charset="-122"/>
                        </a:rPr>
                        <a:t>vignette</a:t>
                      </a:r>
                      <a:r>
                        <a:rPr lang="zh-CN" altLang="en-US" sz="1050" smtClean="0">
                          <a:latin typeface="微软雅黑" pitchFamily="34" charset="-122"/>
                          <a:ea typeface="微软雅黑" pitchFamily="34" charset="-122"/>
                        </a:rPr>
                        <a:t>文档）</a:t>
                      </a:r>
                      <a:endParaRPr lang="zh-CN" altLang="en-US" sz="105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187396">
                <a:tc>
                  <a:txBody>
                    <a:bodyPr/>
                    <a:lstStyle/>
                    <a:p>
                      <a:r>
                        <a:rPr lang="en-US" altLang="zh-CN" sz="1050" smtClean="0">
                          <a:latin typeface="微软雅黑" pitchFamily="34" charset="-122"/>
                          <a:ea typeface="微软雅黑" pitchFamily="34" charset="-122"/>
                        </a:rPr>
                        <a:t>source("filename")</a:t>
                      </a:r>
                      <a:endParaRPr lang="zh-CN" altLang="en-US" sz="105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50" smtClean="0">
                          <a:latin typeface="微软雅黑" pitchFamily="34" charset="-122"/>
                          <a:ea typeface="微软雅黑" pitchFamily="34" charset="-122"/>
                        </a:rPr>
                        <a:t>执行一个</a:t>
                      </a:r>
                      <a:r>
                        <a:rPr lang="en-US" altLang="zh-CN" sz="1050" smtClean="0">
                          <a:latin typeface="微软雅黑" pitchFamily="34" charset="-122"/>
                          <a:ea typeface="微软雅黑" pitchFamily="34" charset="-122"/>
                        </a:rPr>
                        <a:t>R</a:t>
                      </a:r>
                      <a:r>
                        <a:rPr lang="zh-CN" altLang="en-US" sz="1050" smtClean="0">
                          <a:latin typeface="微软雅黑" pitchFamily="34" charset="-122"/>
                          <a:ea typeface="微软雅黑" pitchFamily="34" charset="-122"/>
                        </a:rPr>
                        <a:t>脚本</a:t>
                      </a:r>
                      <a:endParaRPr lang="zh-CN" altLang="en-US" sz="105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187396">
                <a:tc>
                  <a:txBody>
                    <a:bodyPr/>
                    <a:lstStyle/>
                    <a:p>
                      <a:r>
                        <a:rPr lang="en-US" altLang="zh-CN" sz="1050" smtClean="0">
                          <a:latin typeface="微软雅黑" pitchFamily="34" charset="-122"/>
                          <a:ea typeface="微软雅黑" pitchFamily="34" charset="-122"/>
                        </a:rPr>
                        <a:t>sink("filename")</a:t>
                      </a:r>
                      <a:endParaRPr lang="zh-CN" altLang="en-US" sz="105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50" smtClean="0">
                          <a:latin typeface="微软雅黑" pitchFamily="34" charset="-122"/>
                          <a:ea typeface="微软雅黑" pitchFamily="34" charset="-122"/>
                        </a:rPr>
                        <a:t>将执行结果以文本输出（需在</a:t>
                      </a:r>
                      <a:r>
                        <a:rPr lang="en-US" altLang="zh-CN" sz="1050" smtClean="0">
                          <a:latin typeface="微软雅黑" pitchFamily="34" charset="-122"/>
                          <a:ea typeface="微软雅黑" pitchFamily="34" charset="-122"/>
                        </a:rPr>
                        <a:t>source</a:t>
                      </a:r>
                      <a:r>
                        <a:rPr lang="zh-CN" altLang="en-US" sz="1050" smtClean="0">
                          <a:latin typeface="微软雅黑" pitchFamily="34" charset="-122"/>
                          <a:ea typeface="微软雅黑" pitchFamily="34" charset="-122"/>
                        </a:rPr>
                        <a:t>前面执行，无参数则终止文本输出）</a:t>
                      </a:r>
                      <a:endParaRPr lang="zh-CN" altLang="en-US" sz="105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187396">
                <a:tc>
                  <a:txBody>
                    <a:bodyPr/>
                    <a:lstStyle/>
                    <a:p>
                      <a:r>
                        <a:rPr lang="en-US" altLang="zh-CN" sz="1050" err="1" smtClean="0">
                          <a:latin typeface="微软雅黑" pitchFamily="34" charset="-122"/>
                          <a:ea typeface="微软雅黑" pitchFamily="34" charset="-122"/>
                        </a:rPr>
                        <a:t>pdf</a:t>
                      </a:r>
                      <a:r>
                        <a:rPr lang="en-US" altLang="zh-CN" sz="1050" smtClean="0">
                          <a:latin typeface="微软雅黑" pitchFamily="34" charset="-122"/>
                          <a:ea typeface="微软雅黑" pitchFamily="34" charset="-122"/>
                        </a:rPr>
                        <a:t>("filename.pdf")</a:t>
                      </a:r>
                      <a:endParaRPr lang="zh-CN" altLang="en-US" sz="105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CN" altLang="en-US" sz="1050" smtClean="0">
                          <a:latin typeface="微软雅黑" pitchFamily="34" charset="-122"/>
                          <a:ea typeface="微软雅黑" pitchFamily="34" charset="-122"/>
                        </a:rPr>
                        <a:t>将执行结果以</a:t>
                      </a:r>
                      <a:r>
                        <a:rPr lang="en-US" altLang="zh-CN" sz="1050" err="1" smtClean="0">
                          <a:latin typeface="微软雅黑" pitchFamily="34" charset="-122"/>
                          <a:ea typeface="微软雅黑" pitchFamily="34" charset="-122"/>
                        </a:rPr>
                        <a:t>pdf</a:t>
                      </a:r>
                      <a:r>
                        <a:rPr lang="zh-CN" altLang="en-US" sz="1050" smtClean="0">
                          <a:latin typeface="微软雅黑" pitchFamily="34" charset="-122"/>
                          <a:ea typeface="微软雅黑" pitchFamily="34" charset="-122"/>
                        </a:rPr>
                        <a:t>格式输出（需在</a:t>
                      </a:r>
                      <a:r>
                        <a:rPr lang="en-US" altLang="zh-CN" sz="1050" smtClean="0">
                          <a:latin typeface="微软雅黑" pitchFamily="34" charset="-122"/>
                          <a:ea typeface="微软雅黑" pitchFamily="34" charset="-122"/>
                        </a:rPr>
                        <a:t>source</a:t>
                      </a:r>
                      <a:r>
                        <a:rPr lang="zh-CN" altLang="en-US" sz="1050" smtClean="0">
                          <a:latin typeface="微软雅黑" pitchFamily="34" charset="-122"/>
                          <a:ea typeface="微软雅黑" pitchFamily="34" charset="-122"/>
                        </a:rPr>
                        <a:t>前面执行，</a:t>
                      </a:r>
                      <a:r>
                        <a:rPr lang="en-US" altLang="zh-CN" sz="1050" err="1" smtClean="0">
                          <a:latin typeface="微软雅黑" pitchFamily="34" charset="-122"/>
                          <a:ea typeface="微软雅黑" pitchFamily="34" charset="-122"/>
                        </a:rPr>
                        <a:t>dev.off</a:t>
                      </a:r>
                      <a:r>
                        <a:rPr lang="en-US" altLang="zh-CN" sz="1050" smtClean="0">
                          <a:latin typeface="微软雅黑" pitchFamily="34" charset="-122"/>
                          <a:ea typeface="微软雅黑" pitchFamily="34" charset="-122"/>
                        </a:rPr>
                        <a:t>()</a:t>
                      </a:r>
                      <a:r>
                        <a:rPr lang="zh-CN" altLang="en-US" sz="1050" smtClean="0">
                          <a:latin typeface="微软雅黑" pitchFamily="34" charset="-122"/>
                          <a:ea typeface="微软雅黑" pitchFamily="34" charset="-122"/>
                        </a:rPr>
                        <a:t>终止指定输出，以下皆同）</a:t>
                      </a:r>
                    </a:p>
                  </a:txBody>
                  <a:tcPr/>
                </a:tc>
              </a:tr>
              <a:tr h="187396">
                <a:tc>
                  <a:txBody>
                    <a:bodyPr/>
                    <a:lstStyle/>
                    <a:p>
                      <a:r>
                        <a:rPr lang="en-US" altLang="zh-CN" sz="1050" err="1" smtClean="0">
                          <a:latin typeface="微软雅黑" pitchFamily="34" charset="-122"/>
                          <a:ea typeface="微软雅黑" pitchFamily="34" charset="-122"/>
                        </a:rPr>
                        <a:t>win.metafile</a:t>
                      </a:r>
                      <a:r>
                        <a:rPr lang="en-US" altLang="zh-CN" sz="1050" smtClean="0">
                          <a:latin typeface="微软雅黑" pitchFamily="34" charset="-122"/>
                          <a:ea typeface="微软雅黑" pitchFamily="34" charset="-122"/>
                        </a:rPr>
                        <a:t>("filename.wmf")</a:t>
                      </a:r>
                      <a:endParaRPr lang="zh-CN" altLang="en-US" sz="105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CN" altLang="en-US" sz="1050" smtClean="0">
                          <a:latin typeface="微软雅黑" pitchFamily="34" charset="-122"/>
                          <a:ea typeface="微软雅黑" pitchFamily="34" charset="-122"/>
                        </a:rPr>
                        <a:t>将执行结果以</a:t>
                      </a:r>
                      <a:r>
                        <a:rPr lang="en-US" altLang="zh-CN" sz="1050" err="1" smtClean="0">
                          <a:latin typeface="微软雅黑" pitchFamily="34" charset="-122"/>
                          <a:ea typeface="微软雅黑" pitchFamily="34" charset="-122"/>
                        </a:rPr>
                        <a:t>indows</a:t>
                      </a:r>
                      <a:r>
                        <a:rPr lang="zh-CN" altLang="en-US" sz="1050" smtClean="0">
                          <a:latin typeface="微软雅黑" pitchFamily="34" charset="-122"/>
                          <a:ea typeface="微软雅黑" pitchFamily="34" charset="-122"/>
                        </a:rPr>
                        <a:t>图元文件输出</a:t>
                      </a:r>
                    </a:p>
                  </a:txBody>
                  <a:tcPr/>
                </a:tc>
              </a:tr>
              <a:tr h="187396">
                <a:tc>
                  <a:txBody>
                    <a:bodyPr/>
                    <a:lstStyle/>
                    <a:p>
                      <a:r>
                        <a:rPr lang="en-US" altLang="zh-CN" sz="1050" err="1" smtClean="0">
                          <a:latin typeface="微软雅黑" pitchFamily="34" charset="-122"/>
                          <a:ea typeface="微软雅黑" pitchFamily="34" charset="-122"/>
                        </a:rPr>
                        <a:t>png</a:t>
                      </a:r>
                      <a:r>
                        <a:rPr lang="en-US" altLang="zh-CN" sz="1050" smtClean="0">
                          <a:latin typeface="微软雅黑" pitchFamily="34" charset="-122"/>
                          <a:ea typeface="微软雅黑" pitchFamily="34" charset="-122"/>
                        </a:rPr>
                        <a:t>("filename.png")</a:t>
                      </a:r>
                      <a:endParaRPr lang="zh-CN" altLang="en-US" sz="105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50" smtClean="0">
                          <a:latin typeface="微软雅黑" pitchFamily="34" charset="-122"/>
                          <a:ea typeface="微软雅黑" pitchFamily="34" charset="-122"/>
                        </a:rPr>
                        <a:t>将执行结果以</a:t>
                      </a:r>
                      <a:r>
                        <a:rPr lang="en-US" altLang="zh-CN" sz="1050" err="1" smtClean="0">
                          <a:latin typeface="微软雅黑" pitchFamily="34" charset="-122"/>
                          <a:ea typeface="微软雅黑" pitchFamily="34" charset="-122"/>
                        </a:rPr>
                        <a:t>png</a:t>
                      </a:r>
                      <a:r>
                        <a:rPr lang="zh-CN" altLang="en-US" sz="1050" smtClean="0">
                          <a:latin typeface="微软雅黑" pitchFamily="34" charset="-122"/>
                          <a:ea typeface="微软雅黑" pitchFamily="34" charset="-122"/>
                        </a:rPr>
                        <a:t>格式输出</a:t>
                      </a:r>
                      <a:endParaRPr lang="zh-CN" altLang="en-US" sz="105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187396">
                <a:tc>
                  <a:txBody>
                    <a:bodyPr/>
                    <a:lstStyle/>
                    <a:p>
                      <a:r>
                        <a:rPr lang="en-US" altLang="zh-CN" sz="1050" smtClean="0">
                          <a:latin typeface="微软雅黑" pitchFamily="34" charset="-122"/>
                          <a:ea typeface="微软雅黑" pitchFamily="34" charset="-122"/>
                        </a:rPr>
                        <a:t>jpeg("filename.jpg")</a:t>
                      </a:r>
                      <a:endParaRPr lang="zh-CN" altLang="en-US" sz="105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50" smtClean="0">
                          <a:latin typeface="微软雅黑" pitchFamily="34" charset="-122"/>
                          <a:ea typeface="微软雅黑" pitchFamily="34" charset="-122"/>
                        </a:rPr>
                        <a:t>将执行结果以</a:t>
                      </a:r>
                      <a:r>
                        <a:rPr lang="en-US" altLang="zh-CN" sz="1050" smtClean="0">
                          <a:latin typeface="微软雅黑" pitchFamily="34" charset="-122"/>
                          <a:ea typeface="微软雅黑" pitchFamily="34" charset="-122"/>
                        </a:rPr>
                        <a:t>jpg</a:t>
                      </a:r>
                      <a:r>
                        <a:rPr lang="zh-CN" altLang="en-US" sz="1050" smtClean="0">
                          <a:latin typeface="微软雅黑" pitchFamily="34" charset="-122"/>
                          <a:ea typeface="微软雅黑" pitchFamily="34" charset="-122"/>
                        </a:rPr>
                        <a:t>格式输出</a:t>
                      </a:r>
                      <a:endParaRPr lang="zh-CN" altLang="en-US" sz="105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187396">
                <a:tc>
                  <a:txBody>
                    <a:bodyPr/>
                    <a:lstStyle/>
                    <a:p>
                      <a:r>
                        <a:rPr lang="en-US" altLang="zh-CN" sz="1050" smtClean="0">
                          <a:latin typeface="微软雅黑" pitchFamily="34" charset="-122"/>
                          <a:ea typeface="微软雅黑" pitchFamily="34" charset="-122"/>
                        </a:rPr>
                        <a:t>bmp("filename.bmp")</a:t>
                      </a:r>
                      <a:endParaRPr lang="zh-CN" altLang="en-US" sz="105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50" smtClean="0">
                          <a:latin typeface="微软雅黑" pitchFamily="34" charset="-122"/>
                          <a:ea typeface="微软雅黑" pitchFamily="34" charset="-122"/>
                        </a:rPr>
                        <a:t>将执行结果以</a:t>
                      </a:r>
                      <a:r>
                        <a:rPr lang="en-US" altLang="zh-CN" sz="1050" smtClean="0">
                          <a:latin typeface="微软雅黑" pitchFamily="34" charset="-122"/>
                          <a:ea typeface="微软雅黑" pitchFamily="34" charset="-122"/>
                        </a:rPr>
                        <a:t>bmp</a:t>
                      </a:r>
                      <a:r>
                        <a:rPr lang="zh-CN" altLang="en-US" sz="1050" smtClean="0">
                          <a:latin typeface="微软雅黑" pitchFamily="34" charset="-122"/>
                          <a:ea typeface="微软雅黑" pitchFamily="34" charset="-122"/>
                        </a:rPr>
                        <a:t>格式输出</a:t>
                      </a:r>
                      <a:endParaRPr lang="zh-CN" altLang="en-US" sz="105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187396">
                <a:tc>
                  <a:txBody>
                    <a:bodyPr/>
                    <a:lstStyle/>
                    <a:p>
                      <a:r>
                        <a:rPr lang="en-US" altLang="zh-CN" sz="1050" smtClean="0">
                          <a:latin typeface="微软雅黑" pitchFamily="34" charset="-122"/>
                          <a:ea typeface="微软雅黑" pitchFamily="34" charset="-122"/>
                        </a:rPr>
                        <a:t>postscript("filename.ps")</a:t>
                      </a:r>
                      <a:endParaRPr lang="zh-CN" altLang="en-US" sz="105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50" smtClean="0">
                          <a:latin typeface="微软雅黑" pitchFamily="34" charset="-122"/>
                          <a:ea typeface="微软雅黑" pitchFamily="34" charset="-122"/>
                        </a:rPr>
                        <a:t>将执行结果以</a:t>
                      </a:r>
                      <a:r>
                        <a:rPr lang="en-US" altLang="zh-CN" sz="1050" smtClean="0">
                          <a:latin typeface="微软雅黑" pitchFamily="34" charset="-122"/>
                          <a:ea typeface="微软雅黑" pitchFamily="34" charset="-122"/>
                        </a:rPr>
                        <a:t>PostScript</a:t>
                      </a:r>
                      <a:r>
                        <a:rPr lang="zh-CN" altLang="en-US" sz="1050" smtClean="0">
                          <a:latin typeface="微软雅黑" pitchFamily="34" charset="-122"/>
                          <a:ea typeface="微软雅黑" pitchFamily="34" charset="-122"/>
                        </a:rPr>
                        <a:t>文件输出</a:t>
                      </a:r>
                      <a:endParaRPr lang="zh-CN" altLang="en-US" sz="105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6145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771010" y="285750"/>
            <a:ext cx="1601980" cy="4001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代码调试</a:t>
            </a:r>
            <a:endParaRPr lang="zh-CN" altLang="en-US" sz="20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0" y="784520"/>
            <a:ext cx="85725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11480" algn="just">
              <a:lnSpc>
                <a:spcPts val="2400"/>
              </a:lnSpc>
              <a:spcBef>
                <a:spcPts val="1200"/>
              </a:spcBef>
              <a:tabLst>
                <a:tab pos="365760" algn="l"/>
              </a:tabLst>
            </a:pP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为便于代码调试，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中有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print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函数用于打印对象，同时也提供了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traceback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browser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debug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debugonce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trace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recover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等调试函数，用法也很简单，这里主要介绍前三种。</a:t>
            </a:r>
            <a:endParaRPr lang="en-US" altLang="zh-CN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algn="just">
              <a:lnSpc>
                <a:spcPts val="2400"/>
              </a:lnSpc>
              <a:spcBef>
                <a:spcPts val="1200"/>
              </a:spcBef>
              <a:buClr>
                <a:schemeClr val="bg1"/>
              </a:buClr>
              <a:buFont typeface="+mj-ea"/>
              <a:buAutoNum type="circleNumDbPlain"/>
              <a:tabLst>
                <a:tab pos="365760" algn="l"/>
              </a:tabLst>
            </a:pP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traceback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：用于定位错误发生的位置，需在被调试的函数或表达式执行后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执行。</a:t>
            </a:r>
            <a:endParaRPr lang="en-US" altLang="zh-CN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algn="just">
              <a:lnSpc>
                <a:spcPts val="2400"/>
              </a:lnSpc>
              <a:spcBef>
                <a:spcPts val="1200"/>
              </a:spcBef>
              <a:buClr>
                <a:schemeClr val="bg1"/>
              </a:buClr>
              <a:buFont typeface="+mj-ea"/>
              <a:buAutoNum type="circleNumDbPlain"/>
              <a:tabLst>
                <a:tab pos="365760" algn="l"/>
              </a:tabLst>
            </a:pP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browser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：可以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使程序在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运行过程中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暂停并进入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Browser Mode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交互状态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，此时控制台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出现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`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Browse [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d]&gt;`(d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为函数调用链深度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，然后输入命令便可查看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运行时环境中的各种对象，也可控制执行流程的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往下或退出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等。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如输入：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next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下一步）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（ 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continue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，跳过当前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循环）、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Q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（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quit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，退出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Browser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模式）、变量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名或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get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(“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变量名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”)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。注：当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代码与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Browser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中的变量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重名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时（如代码中定义了变量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`n`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）需用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get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函数读取，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也可用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print(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变量名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algn="just">
              <a:lnSpc>
                <a:spcPts val="2400"/>
              </a:lnSpc>
              <a:spcBef>
                <a:spcPts val="1200"/>
              </a:spcBef>
              <a:buClr>
                <a:schemeClr val="bg1"/>
              </a:buClr>
              <a:buFont typeface="+mj-ea"/>
              <a:buAutoNum type="circleNumDbPlain"/>
              <a:tabLst>
                <a:tab pos="365760" algn="l"/>
              </a:tabLst>
            </a:pP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debug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：可针对一个函数进行调试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，它会自动在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该函数起始处添加一个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browser()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语句，该函数执行后便处于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调试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模式。因每次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执行该函数都会进入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Browser Mode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，需要通过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undebug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函数将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browser()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从该函数中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移除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也可用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isdebugged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函数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检查函数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是否处于调试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模式。如果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仅作一次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debug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，可以使用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debugonce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函数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，当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debug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结束后会自动移除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browser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23348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theme/theme1.xml><?xml version="1.0" encoding="utf-8"?>
<a:theme xmlns:a="http://schemas.openxmlformats.org/drawingml/2006/main" name="Thaliard template">
  <a:themeElements>
    <a:clrScheme name="都市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4832</TotalTime>
  <Words>3331</Words>
  <Application>Microsoft Office PowerPoint</Application>
  <PresentationFormat>全屏显示(16:9)</PresentationFormat>
  <Paragraphs>346</Paragraphs>
  <Slides>20</Slides>
  <Notes>20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Thaliard template</vt:lpstr>
      <vt:lpstr>R数据分析 方法与案例详解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R数据分析方法与案例分析</dc:title>
  <cp:lastModifiedBy>Vector</cp:lastModifiedBy>
  <cp:revision>673</cp:revision>
  <dcterms:modified xsi:type="dcterms:W3CDTF">2020-05-09T16:32:39Z</dcterms:modified>
</cp:coreProperties>
</file>