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84" r:id="rId4"/>
    <p:sldId id="258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91" r:id="rId13"/>
    <p:sldId id="293" r:id="rId14"/>
    <p:sldId id="294" r:id="rId15"/>
    <p:sldId id="292" r:id="rId16"/>
    <p:sldId id="295" r:id="rId17"/>
    <p:sldId id="297" r:id="rId18"/>
    <p:sldId id="298" r:id="rId19"/>
    <p:sldId id="299" r:id="rId20"/>
    <p:sldId id="30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966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1" autoAdjust="0"/>
  </p:normalViewPr>
  <p:slideViewPr>
    <p:cSldViewPr>
      <p:cViewPr>
        <p:scale>
          <a:sx n="98" d="100"/>
          <a:sy n="98" d="100"/>
        </p:scale>
        <p:origin x="-744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4993E-01A3-448E-803E-41354FF1D8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6AADB0-D588-4506-BCF3-CB09A7AE8F41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DB7BDEF-75E4-45F5-AD19-20526B9EDCDE}" type="par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95AB4C52-ABE6-4C10-B727-80ABF10B8052}" type="sib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177974EF-4A66-434B-9C41-3CB015298F5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A67FCE-7990-44D1-84D1-6DE51D8A7ED1}" type="par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5BB57453-A716-4BFD-8282-E5E9B51D6AA3}" type="sib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322B77D2-E3D4-4E1B-8CC2-D9A242CADC3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3CC6973-EAD2-4D38-9133-67B9E3C4F0E8}" type="par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F694341E-0FAA-4D48-8804-A9E2124D4F49}" type="sib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9136A95D-A5B1-4D01-8043-AE715F3521B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4F13F2-C5D6-418E-B4DF-C37951BE48BB}" type="par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EE94ADE9-DF3E-41A1-9333-040694361AB1}" type="sib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71239CE2-DE90-4F9B-ABAF-54278B3F735C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5978B1-E6F5-4209-BE26-37EAAA83B8E8}" type="par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AAE2B24C-A91D-47B7-A8D1-201E25A20B2B}" type="sib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31DA3BD1-8F59-4043-A908-E1B3228E2B84}" type="pres">
      <dgm:prSet presAssocID="{9824993E-01A3-448E-803E-41354FF1D87D}" presName="Name0" presStyleCnt="0">
        <dgm:presLayoutVars>
          <dgm:dir/>
          <dgm:animLvl val="lvl"/>
          <dgm:resizeHandles val="exact"/>
        </dgm:presLayoutVars>
      </dgm:prSet>
      <dgm:spPr/>
    </dgm:pt>
    <dgm:pt modelId="{DFB3AB9E-C37A-4019-9AC1-AFDAB809E0FA}" type="pres">
      <dgm:prSet presAssocID="{E46AADB0-D588-4506-BCF3-CB09A7AE8F41}" presName="parTxOnly" presStyleLbl="node1" presStyleIdx="0" presStyleCnt="5" custScaleX="1025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DD5B9-CE38-4C49-84C5-1A63959C9CAF}" type="pres">
      <dgm:prSet presAssocID="{95AB4C52-ABE6-4C10-B727-80ABF10B8052}" presName="parTxOnlySpace" presStyleCnt="0"/>
      <dgm:spPr/>
    </dgm:pt>
    <dgm:pt modelId="{3E4A4F21-1574-4AF0-B2E8-DB9C8C6B5818}" type="pres">
      <dgm:prSet presAssocID="{71239CE2-DE90-4F9B-ABAF-54278B3F73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0D9B9-6C52-4FA7-A21C-9C4309D9215D}" type="pres">
      <dgm:prSet presAssocID="{AAE2B24C-A91D-47B7-A8D1-201E25A20B2B}" presName="parTxOnlySpace" presStyleCnt="0"/>
      <dgm:spPr/>
    </dgm:pt>
    <dgm:pt modelId="{1F02EB2E-227C-412A-9F09-ED686E8AF9EB}" type="pres">
      <dgm:prSet presAssocID="{322B77D2-E3D4-4E1B-8CC2-D9A242CADC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E983C-FDD6-4C33-AC4E-05DBCF97E8EB}" type="pres">
      <dgm:prSet presAssocID="{F694341E-0FAA-4D48-8804-A9E2124D4F49}" presName="parTxOnlySpace" presStyleCnt="0"/>
      <dgm:spPr/>
    </dgm:pt>
    <dgm:pt modelId="{DE0AA140-6946-43F2-A40E-12A44D94A3F2}" type="pres">
      <dgm:prSet presAssocID="{9136A95D-A5B1-4D01-8043-AE715F3521B5}" presName="parTxOnly" presStyleLbl="node1" presStyleIdx="3" presStyleCnt="5" custScaleX="116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8DFB1-0EEE-4B84-9215-011D8AA57F7A}" type="pres">
      <dgm:prSet presAssocID="{EE94ADE9-DF3E-41A1-9333-040694361AB1}" presName="parTxOnlySpace" presStyleCnt="0"/>
      <dgm:spPr/>
    </dgm:pt>
    <dgm:pt modelId="{FA70B51B-2E2B-47FD-8013-97C4EA6FD7AA}" type="pres">
      <dgm:prSet presAssocID="{177974EF-4A66-434B-9C41-3CB015298F59}" presName="parTxOnly" presStyleLbl="node1" presStyleIdx="4" presStyleCnt="5" custScaleX="99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F7328-A346-4C8F-8223-AA68CF59E0CC}" type="presOf" srcId="{9824993E-01A3-448E-803E-41354FF1D87D}" destId="{31DA3BD1-8F59-4043-A908-E1B3228E2B84}" srcOrd="0" destOrd="0" presId="urn:microsoft.com/office/officeart/2005/8/layout/chevron1"/>
    <dgm:cxn modelId="{24B54E72-551A-4F25-9033-BE49BAD48A9C}" srcId="{9824993E-01A3-448E-803E-41354FF1D87D}" destId="{322B77D2-E3D4-4E1B-8CC2-D9A242CADC32}" srcOrd="2" destOrd="0" parTransId="{E3CC6973-EAD2-4D38-9133-67B9E3C4F0E8}" sibTransId="{F694341E-0FAA-4D48-8804-A9E2124D4F49}"/>
    <dgm:cxn modelId="{5E77620A-9625-408C-B3EC-055A031164F0}" srcId="{9824993E-01A3-448E-803E-41354FF1D87D}" destId="{177974EF-4A66-434B-9C41-3CB015298F59}" srcOrd="4" destOrd="0" parTransId="{29A67FCE-7990-44D1-84D1-6DE51D8A7ED1}" sibTransId="{5BB57453-A716-4BFD-8282-E5E9B51D6AA3}"/>
    <dgm:cxn modelId="{DDC73C74-9105-456C-A6F1-977D67DCD3E0}" srcId="{9824993E-01A3-448E-803E-41354FF1D87D}" destId="{71239CE2-DE90-4F9B-ABAF-54278B3F735C}" srcOrd="1" destOrd="0" parTransId="{055978B1-E6F5-4209-BE26-37EAAA83B8E8}" sibTransId="{AAE2B24C-A91D-47B7-A8D1-201E25A20B2B}"/>
    <dgm:cxn modelId="{85C63838-6BC0-47FB-A051-40E6B7AC4398}" type="presOf" srcId="{322B77D2-E3D4-4E1B-8CC2-D9A242CADC32}" destId="{1F02EB2E-227C-412A-9F09-ED686E8AF9EB}" srcOrd="0" destOrd="0" presId="urn:microsoft.com/office/officeart/2005/8/layout/chevron1"/>
    <dgm:cxn modelId="{2AE506E1-29C3-451A-A82E-1FDC81DE1795}" srcId="{9824993E-01A3-448E-803E-41354FF1D87D}" destId="{E46AADB0-D588-4506-BCF3-CB09A7AE8F41}" srcOrd="0" destOrd="0" parTransId="{3DB7BDEF-75E4-45F5-AD19-20526B9EDCDE}" sibTransId="{95AB4C52-ABE6-4C10-B727-80ABF10B8052}"/>
    <dgm:cxn modelId="{88648725-2039-40AA-9F33-2AD07C094E1E}" type="presOf" srcId="{E46AADB0-D588-4506-BCF3-CB09A7AE8F41}" destId="{DFB3AB9E-C37A-4019-9AC1-AFDAB809E0FA}" srcOrd="0" destOrd="0" presId="urn:microsoft.com/office/officeart/2005/8/layout/chevron1"/>
    <dgm:cxn modelId="{58A09FEF-79F2-4326-84D7-EA288C2E1FDF}" type="presOf" srcId="{9136A95D-A5B1-4D01-8043-AE715F3521B5}" destId="{DE0AA140-6946-43F2-A40E-12A44D94A3F2}" srcOrd="0" destOrd="0" presId="urn:microsoft.com/office/officeart/2005/8/layout/chevron1"/>
    <dgm:cxn modelId="{47D17C69-F302-4B1B-BDDE-520C0322ECE1}" type="presOf" srcId="{71239CE2-DE90-4F9B-ABAF-54278B3F735C}" destId="{3E4A4F21-1574-4AF0-B2E8-DB9C8C6B5818}" srcOrd="0" destOrd="0" presId="urn:microsoft.com/office/officeart/2005/8/layout/chevron1"/>
    <dgm:cxn modelId="{10A08D9C-0357-4AE2-8495-500F23F36E94}" type="presOf" srcId="{177974EF-4A66-434B-9C41-3CB015298F59}" destId="{FA70B51B-2E2B-47FD-8013-97C4EA6FD7AA}" srcOrd="0" destOrd="0" presId="urn:microsoft.com/office/officeart/2005/8/layout/chevron1"/>
    <dgm:cxn modelId="{FD360790-63F8-450E-A52B-7895B1CC9F8B}" srcId="{9824993E-01A3-448E-803E-41354FF1D87D}" destId="{9136A95D-A5B1-4D01-8043-AE715F3521B5}" srcOrd="3" destOrd="0" parTransId="{B84F13F2-C5D6-418E-B4DF-C37951BE48BB}" sibTransId="{EE94ADE9-DF3E-41A1-9333-040694361AB1}"/>
    <dgm:cxn modelId="{87A88C25-892E-4202-B318-DFF93B48F8CF}" type="presParOf" srcId="{31DA3BD1-8F59-4043-A908-E1B3228E2B84}" destId="{DFB3AB9E-C37A-4019-9AC1-AFDAB809E0FA}" srcOrd="0" destOrd="0" presId="urn:microsoft.com/office/officeart/2005/8/layout/chevron1"/>
    <dgm:cxn modelId="{D6FB7E6B-2314-4F35-95FE-DE395DF4F192}" type="presParOf" srcId="{31DA3BD1-8F59-4043-A908-E1B3228E2B84}" destId="{975DD5B9-CE38-4C49-84C5-1A63959C9CAF}" srcOrd="1" destOrd="0" presId="urn:microsoft.com/office/officeart/2005/8/layout/chevron1"/>
    <dgm:cxn modelId="{634CC580-10BB-4217-921E-D8840E33457E}" type="presParOf" srcId="{31DA3BD1-8F59-4043-A908-E1B3228E2B84}" destId="{3E4A4F21-1574-4AF0-B2E8-DB9C8C6B5818}" srcOrd="2" destOrd="0" presId="urn:microsoft.com/office/officeart/2005/8/layout/chevron1"/>
    <dgm:cxn modelId="{997F1711-A0EC-4044-8981-46E1ED21264F}" type="presParOf" srcId="{31DA3BD1-8F59-4043-A908-E1B3228E2B84}" destId="{7F20D9B9-6C52-4FA7-A21C-9C4309D9215D}" srcOrd="3" destOrd="0" presId="urn:microsoft.com/office/officeart/2005/8/layout/chevron1"/>
    <dgm:cxn modelId="{858FB8B8-9B43-4FF6-A01C-2ECC4788D256}" type="presParOf" srcId="{31DA3BD1-8F59-4043-A908-E1B3228E2B84}" destId="{1F02EB2E-227C-412A-9F09-ED686E8AF9EB}" srcOrd="4" destOrd="0" presId="urn:microsoft.com/office/officeart/2005/8/layout/chevron1"/>
    <dgm:cxn modelId="{9ED75D87-6ABE-4478-8BB3-CF6B111421B3}" type="presParOf" srcId="{31DA3BD1-8F59-4043-A908-E1B3228E2B84}" destId="{144E983C-FDD6-4C33-AC4E-05DBCF97E8EB}" srcOrd="5" destOrd="0" presId="urn:microsoft.com/office/officeart/2005/8/layout/chevron1"/>
    <dgm:cxn modelId="{FE0E091D-429D-4FF7-988E-49C536EBCD9D}" type="presParOf" srcId="{31DA3BD1-8F59-4043-A908-E1B3228E2B84}" destId="{DE0AA140-6946-43F2-A40E-12A44D94A3F2}" srcOrd="6" destOrd="0" presId="urn:microsoft.com/office/officeart/2005/8/layout/chevron1"/>
    <dgm:cxn modelId="{7AD98FCA-DC72-47E7-AABD-AD5B84D777A6}" type="presParOf" srcId="{31DA3BD1-8F59-4043-A908-E1B3228E2B84}" destId="{8808DFB1-0EEE-4B84-9215-011D8AA57F7A}" srcOrd="7" destOrd="0" presId="urn:microsoft.com/office/officeart/2005/8/layout/chevron1"/>
    <dgm:cxn modelId="{2506AAA1-1A6C-42A0-AA87-CAABEA6E7C25}" type="presParOf" srcId="{31DA3BD1-8F59-4043-A908-E1B3228E2B84}" destId="{FA70B51B-2E2B-47FD-8013-97C4EA6FD7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AB9E-C37A-4019-9AC1-AFDAB809E0FA}">
      <dsp:nvSpPr>
        <dsp:cNvPr id="0" name=""/>
        <dsp:cNvSpPr/>
      </dsp:nvSpPr>
      <dsp:spPr>
        <a:xfrm>
          <a:off x="1427" y="142261"/>
          <a:ext cx="16154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6366" y="142261"/>
        <a:ext cx="985617" cy="629877"/>
      </dsp:txXfrm>
    </dsp:sp>
    <dsp:sp modelId="{3E4A4F21-1574-4AF0-B2E8-DB9C8C6B5818}">
      <dsp:nvSpPr>
        <dsp:cNvPr id="0" name=""/>
        <dsp:cNvSpPr/>
      </dsp:nvSpPr>
      <dsp:spPr>
        <a:xfrm>
          <a:off x="1459453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1774392" y="142261"/>
        <a:ext cx="944817" cy="629877"/>
      </dsp:txXfrm>
    </dsp:sp>
    <dsp:sp modelId="{1F02EB2E-227C-412A-9F09-ED686E8AF9EB}">
      <dsp:nvSpPr>
        <dsp:cNvPr id="0" name=""/>
        <dsp:cNvSpPr/>
      </dsp:nvSpPr>
      <dsp:spPr>
        <a:xfrm>
          <a:off x="2876678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91617" y="142261"/>
        <a:ext cx="944817" cy="629877"/>
      </dsp:txXfrm>
    </dsp:sp>
    <dsp:sp modelId="{DE0AA140-6946-43F2-A40E-12A44D94A3F2}">
      <dsp:nvSpPr>
        <dsp:cNvPr id="0" name=""/>
        <dsp:cNvSpPr/>
      </dsp:nvSpPr>
      <dsp:spPr>
        <a:xfrm>
          <a:off x="4293903" y="142261"/>
          <a:ext cx="1835652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4608842" y="142261"/>
        <a:ext cx="1205775" cy="629877"/>
      </dsp:txXfrm>
    </dsp:sp>
    <dsp:sp modelId="{FA70B51B-2E2B-47FD-8013-97C4EA6FD7AA}">
      <dsp:nvSpPr>
        <dsp:cNvPr id="0" name=""/>
        <dsp:cNvSpPr/>
      </dsp:nvSpPr>
      <dsp:spPr>
        <a:xfrm>
          <a:off x="5972086" y="142261"/>
          <a:ext cx="1570285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6287025" y="142261"/>
        <a:ext cx="940408" cy="62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098520f4f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098520f4f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清华校友李志斌对新冠的趋势预测准确率达</a:t>
            </a:r>
            <a:r>
              <a:rPr lang="en-US" altLang="zh-CN" smtClean="0"/>
              <a:t>90%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我们平时在购物平台上购物，有时候它会莫名其妙的推出我们最近计划要买的商品，这其中就运用了数据分析。通过对购物数据的分析，平台可以大概率的得出你的性别、年龄段等信息，以便后续对你进行精确的广告投放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6900" y="3172165"/>
            <a:ext cx="5410200" cy="1384995"/>
            <a:chOff x="1066800" y="3172165"/>
            <a:chExt cx="54102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3172165"/>
              <a:ext cx="220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3" action="ppaction://hlinksldjump"/>
                </a:rPr>
                <a:t>数据与大数据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数据分析过程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R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简介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和</a:t>
              </a: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Rstudio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的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安装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761" y="3172165"/>
              <a:ext cx="304323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7" action="ppaction://hlinksldjump"/>
                </a:rPr>
                <a:t>工作空间及常用函数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8" action="ppaction://hlinksldjump"/>
                </a:rPr>
                <a:t>代码调试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常见的数据类型与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数据结构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00025"/>
            <a:ext cx="2784502" cy="20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98" y="273939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02" y="2476500"/>
            <a:ext cx="2057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/>
          <p:cNvCxnSpPr/>
          <p:nvPr/>
        </p:nvCxnSpPr>
        <p:spPr>
          <a:xfrm>
            <a:off x="2971800" y="809625"/>
            <a:ext cx="79689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958465" y="3740942"/>
            <a:ext cx="3594735" cy="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3" name="肘形连接符 1052"/>
          <p:cNvCxnSpPr>
            <a:cxnSpLocks/>
          </p:cNvCxnSpPr>
          <p:nvPr/>
        </p:nvCxnSpPr>
        <p:spPr>
          <a:xfrm>
            <a:off x="2948940" y="2038350"/>
            <a:ext cx="822960" cy="1005840"/>
          </a:xfrm>
          <a:prstGeom prst="bentConnector3">
            <a:avLst>
              <a:gd name="adj1" fmla="val 50000"/>
            </a:avLst>
          </a:prstGeom>
          <a:ln w="76200" cap="sq">
            <a:solidFill>
              <a:schemeClr val="accent2">
                <a:lumMod val="60000"/>
                <a:lumOff val="40000"/>
              </a:schemeClr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025"/>
            <a:ext cx="24479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28702" y="285750"/>
            <a:ext cx="34865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常见的数据类型与数据结构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84293"/>
              </p:ext>
            </p:extLst>
          </p:nvPr>
        </p:nvGraphicFramePr>
        <p:xfrm>
          <a:off x="819150" y="849630"/>
          <a:ext cx="7505700" cy="2026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0588"/>
                <a:gridCol w="6445112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数值型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numeric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，包括整型和浮点型，默认为双精度浮点型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character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，见于引号（单引号或双引号）括起来的类型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逻辑型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logical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，类似于其他编程语言中的布尔类型，取值限于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FAULSE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原始型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raw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，即以二进制形式保存的数据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空值型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missing value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，即值为缺失不可获得的，用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`NA`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表示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日期型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，用于记录日期和时间，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提供了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个内置类处理日期：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POSIXct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POSIXlt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9100" y="2994958"/>
            <a:ext cx="8305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的几个特殊值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表示缺失值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(Missing value)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Available`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缩写；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is.na()`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是否缺失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Inf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表示无穷大，是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`Infinite`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`is.infinite()`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可判断是否为无穷大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表示非数值，是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 Number`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`is.nan()`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可判断是否为非数值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表示空值，即没有内容；函数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`is.null()`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可判断是否为空值</a:t>
            </a:r>
          </a:p>
        </p:txBody>
      </p:sp>
    </p:spTree>
    <p:extLst>
      <p:ext uri="{BB962C8B-B14F-4D97-AF65-F5344CB8AC3E}">
        <p14:creationId xmlns:p14="http://schemas.microsoft.com/office/powerpoint/2010/main" val="326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0974" y="709702"/>
            <a:ext cx="5622052" cy="372409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(z &lt;- c(10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3.14, "R", "Java", 'Go', TRUE, T, FALSE, F, NA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"10" "3.14" "R" "Java" "Go" "TRUE" "TRUE" "FALSE" "FALSE"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is.na(z)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FALSE FALSE FALSE FALSE FALSE FALSE FALSE FALSE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 TRUE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is.numeric(z[1])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as.numeric(z[2])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z = c(1:10, NA)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  <a:endParaRPr lang="pt-B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na.rm=T)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55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na.omit(z)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 1  2  3  4  5  6  7  8  9 10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attr(,"na.action")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11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attr(,"class")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148" y="678924"/>
            <a:ext cx="8425705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Sys.Date(), 'Sys.time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(), 'date():',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"Sys.Date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Sys.time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19:20:15 date():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Thu May 07 19:20:15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2020"</a:t>
            </a:r>
            <a:endParaRPr lang="pt-BR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t0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as.Date("2018-05-07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t1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't1-t0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 ', t1-t0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'as.POSIXct(t1) - as.POSIXct(t0):', as.POSIXct(t1) - as.POSIXct(t0),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difftime(as.POSIXct(t1),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'):",  difftime(as.POSIXct(t1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"t1-t0:  731 as.POSIXct(t1) - as.POSIXct(t0):  731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as.POSIXlt(t0): 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731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difftime(as.POSIXct(t1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t0, units='hours'):  17544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F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format(as.Date(t1</a:t>
            </a:r>
            <a:r>
              <a:rPr lang="fr-F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),format="%Y-%m-%d")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2020-05-07" 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typeof(strptime(t1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"list"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class(strptime(t1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"POSIXlt"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POSIXt"  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unclass(as.POSIXct(t1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1588809600</a:t>
            </a:r>
            <a:endParaRPr lang="fr-F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7044"/>
              </p:ext>
            </p:extLst>
          </p:nvPr>
        </p:nvGraphicFramePr>
        <p:xfrm>
          <a:off x="533400" y="1375410"/>
          <a:ext cx="8077200" cy="239268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9452"/>
                <a:gridCol w="7057748"/>
              </a:tblGrid>
              <a:tr h="38100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数据结构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向量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vector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，由相同类型元素组成的一维数组序列，使用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`c()`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which.min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sort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rev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rank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append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replace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矩阵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matrix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由相同类型元素组成的二维数组序列，使用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`matrix()`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dim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rowMeans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colMeans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array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，可带有多个下标且类型相同的数据集合，使用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`array()`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因子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factor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，可枚举的分类类型的数据集合，使用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`factor()`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`list()`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names</a:t>
                      </a:r>
                      <a:endParaRPr lang="zh-CN" altLang="en-US" sz="12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数据框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data frame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，可包含多个不同类型分量且表现为矩阵形式的数据集合，使用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`data.frame()`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0124" y="124927"/>
            <a:ext cx="7383753" cy="4893647"/>
            <a:chOff x="685800" y="3091"/>
            <a:chExt cx="7383753" cy="4893647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091"/>
              <a:ext cx="7383753" cy="4893647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c(1,3,5); y=c(2,4,6)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('x*y:', paste(x*y, collapse=','), 'x^y:', paste(x^y, collapse=','), 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'y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%/%x:', paste(y%/%x, collapse=','), 'y%%x:', paste(y%%x, collapse=','))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"x*y: 2,12,30 x^y: 1,81,15625 y%/%x: 2,1,1 y%%x: 0,1,1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crossprod(x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y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# x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的内积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(%*%)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44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append(y, c(8, 10))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3  7 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11  9 13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Warning message: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 x + y : longer object length is not a multiple of shorter object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seq(0, 4, by=1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x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each=5)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seq(1, 5, by=1)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rep(b,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1 2 3 4 5 2 3 4 5 6 3 4 5 6 7 4 5 6 7 8 5 6 7 8 9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('length(x): ', length(x), ', mode(x): ', mode(x), 'prod(x): ', prod(x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'range(x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): ', paste(range(x),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collapse='~'))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"length(x):  4 , mode(x):  numeric prod(x):  105 range(x):  1~7"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paste(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',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paste(x[x%%2==0],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[-which(x%%2==0)],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0,0,0,0,0,2,2,2,2,2,4,4,4,4,4 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1,1,1,1,1,3,3,3,3,3"</a:t>
              </a:r>
              <a:endPara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86200" y="731598"/>
              <a:ext cx="3158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tcrossprod(x, y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# 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的外积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(%o%)</a:t>
              </a:r>
              <a:endPara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      [,1] [,2] [,3]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[1,]    2    4    6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[2,]    6   12   18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[3,]   10   20   30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4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3306" y="217260"/>
            <a:ext cx="8797389" cy="4708981"/>
            <a:chOff x="173306" y="217260"/>
            <a:chExt cx="8797389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173306" y="217260"/>
              <a:ext cx="4453989" cy="4708981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matrix(1:12, nrow=4, ncol=3, byrow=T))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2    3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4    5    6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7    8    9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10   11  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(y = t(x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4    7   10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2    5    8   11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3    6    9  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x%*%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14   32   50   68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32   77  122  167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50  122  194  266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68  167  266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365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'dim(x):', paste(dim(x),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'nrow(x):', nrow(x),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'rowSums(x):', paste(rowSums(x), collapse=','),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'rowMeans(x):', paste(rowMeans(x), collapse=',')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"dim(x): 4,3 nrow(x): 4 rowSums(x):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6,15,24,33 rowMeans(x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): 2,5,8,11"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3495" y="217260"/>
              <a:ext cx="4267200" cy="397031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matrix(rnorm(16), 4, 4))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 [,2]       [,3]       [,4]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-1.7576249 -1.6482290  0.8752465  0.2996980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-0.7599552  0.2645997  0.6848375 -0.5735392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-1.8723526  0.6323598  0.7008519 -1.5953890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-1.3052254 -0.4974673 -0.2945321 -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-1.7576249  0.2645997  0.7008519 -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diag(3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[,1] [,2] [,3]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0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0    1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0    0  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solve(x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[,2]      [,3]      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-0.8195503  4.581530 -2.765438  1.6369433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0.3484633 -3.967818  2.630099 -1.9319091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-0.1944240  3.570872 -1.611727  0.4947369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1.0145355 -5.380930  2.953175 -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2.4695291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det(x)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-0.6818325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888769" y="4248149"/>
            <a:ext cx="3896652" cy="601891"/>
          </a:xfrm>
          <a:prstGeom prst="cloudCallout">
            <a:avLst>
              <a:gd name="adj1" fmla="val -26039"/>
              <a:gd name="adj2" fmla="val 62500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为保证随机函数每次执行结果相同，可预先设置种子值：</a:t>
            </a:r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set.seed(n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6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428674" y="207009"/>
            <a:ext cx="2971795" cy="564248"/>
            <a:chOff x="2428674" y="207009"/>
            <a:chExt cx="2971795" cy="564248"/>
          </a:xfrm>
        </p:grpSpPr>
        <p:sp>
          <p:nvSpPr>
            <p:cNvPr id="15" name="右大括号 14"/>
            <p:cNvSpPr/>
            <p:nvPr/>
          </p:nvSpPr>
          <p:spPr>
            <a:xfrm rot="16200000">
              <a:off x="2828857" y="257042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2764273" y="207009"/>
              <a:ext cx="2636196" cy="308512"/>
            </a:xfrm>
            <a:prstGeom prst="wedgeRoundRectCallout">
              <a:avLst>
                <a:gd name="adj1" fmla="val -44100"/>
                <a:gd name="adj2" fmla="val 10033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</a:t>
              </a:r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矩阵的行数与列数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9601" y="771257"/>
            <a:ext cx="7924798" cy="3600986"/>
            <a:chOff x="609601" y="771257"/>
            <a:chExt cx="7924798" cy="3600986"/>
          </a:xfrm>
        </p:grpSpPr>
        <p:grpSp>
          <p:nvGrpSpPr>
            <p:cNvPr id="2" name="组合 1"/>
            <p:cNvGrpSpPr/>
            <p:nvPr/>
          </p:nvGrpSpPr>
          <p:grpSpPr>
            <a:xfrm>
              <a:off x="609601" y="771257"/>
              <a:ext cx="7924798" cy="3600986"/>
              <a:chOff x="636867" y="133350"/>
              <a:chExt cx="4866469" cy="293860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6867" y="133350"/>
                <a:ext cx="4866469" cy="293860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</a:t>
                </a:r>
                <a:r>
                  <a:rPr lang="en-US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x = array(1:24, c(3, 4, 2, 2), list(c('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3'), 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4'), c('A', 'B'), c('C', 'D'))))</a:t>
                </a:r>
                <a:endPara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1    1     4     7     10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2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5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8     11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3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6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9     12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paste(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1, 2]:', x['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A', 'D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'],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2, 2]:', x[2, 3, 2, 2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'dim(x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):', paste(dim(x), collapse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=',')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)</a:t>
                </a:r>
                <a:endPara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[1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] 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r>
                  <a:rPr lang="pt-BR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x[2, 3, 1, 2]: 8 x[2, 3, 2, 2]: 20 dim(x): 3,4,2,2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endParaRPr lang="pt-BR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74171" y="435003"/>
                <a:ext cx="1778583" cy="173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4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2    2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5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8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3    3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6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9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  <a:endPara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3151760" y="1352550"/>
              <a:ext cx="0" cy="184196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256487" y="3194516"/>
            <a:ext cx="7110918" cy="568874"/>
            <a:chOff x="1256487" y="3194516"/>
            <a:chExt cx="7110918" cy="568874"/>
          </a:xfrm>
        </p:grpSpPr>
        <p:sp>
          <p:nvSpPr>
            <p:cNvPr id="22" name="右大括号 21"/>
            <p:cNvSpPr/>
            <p:nvPr/>
          </p:nvSpPr>
          <p:spPr>
            <a:xfrm rot="16200000">
              <a:off x="1656670" y="2894777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5400469" y="3194516"/>
              <a:ext cx="2966936" cy="568874"/>
            </a:xfrm>
            <a:prstGeom prst="wedgeRoundRectCallout">
              <a:avLst>
                <a:gd name="adj1" fmla="val -171923"/>
                <a:gd name="adj2" fmla="val -3486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两个参数指定要访问元素的行标与列标，后面的参数指定对应维度的下标</a:t>
              </a:r>
              <a:endPara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401925"/>
            <a:ext cx="8382000" cy="433965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list(name=c('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gender=c('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grade=c(89, 48, 68, 59, 99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$name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89 48 68 59 </a:t>
            </a:r>
            <a:r>
              <a:rPr lang="es-E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as.data.frame(matrix(unlist(x), nrow=5, byrow=F), stringsAsFactors=F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V1       </a:t>
            </a:r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V2 V3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&lt;U+5C0F&gt;&lt;U+660E&gt; &lt;U+7537&gt; 89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&lt;U+5C0F&gt;&lt;U+6797&gt; &lt;U+5973&gt; 48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&lt;U+5C0F&gt;&lt;U+9896&gt; &lt;U+5973&gt; 68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&lt;U+5C0F&gt;&lt;U+9A6C&gt; &lt;U+7537&gt; 59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&lt;U+5C0F&gt;&lt;U+534E&gt; &lt;U+7537&gt;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Sys.getlocale(category="LC_ALL")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"LC_COLLATE=English_United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States.1252;LC_CTYPE=English_United States.1252;LC_MONETARY=English_United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States.1252;LC_NUMERIC=C;LC_TIME=English_United States.1252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s-E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Sys.setlocale(category="LC_ALL",locale="chinese")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colnames(x) &lt;- c('name', 'gender', 'grade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124927"/>
            <a:ext cx="5562600" cy="48936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print(x)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paste(x$gender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character"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x$gender = factor(x$gender)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paste('x$gender new 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class(x$gender), 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'levels(x$gender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paste(levels(x$gender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collapse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=','))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factor levels(x$gender):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subset(x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select=c(name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grade))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passed = x[x$grade&gt;=60,]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passed[order(passed$grade, decreasing=T),]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7244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81000" y="112395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世界中，数据不仅仅指数字，图片、音视频信息等都是数据。有人说我们已经处在大数据时代，也有人说大数据不过是个噱头。俗话说，“量变引起质变”，不是数据没有用，而是看我们会不会用以及如何使用。当然，做数据分析的前提是，数据必须达到一定规模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“大数据”概括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为五个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Volumn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（高速）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Variety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（价值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密度低）和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Veracity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（真实）。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“大”指的是数据规模，大数据一般指在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10TB(1TB=1024GB)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规模以上的数据量。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互联网的普及，截止到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年，数据量已经从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1024GB=1TB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）级别跃升到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1024TB=1PB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1024PB=1EB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）乃至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ZB(1024EB=1ZB)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级别。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NBA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赛事数据、购物平台的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交易数据、气象局的气象数据、银行后台数据、医院的病例报告等。</a:t>
            </a:r>
          </a:p>
          <a:p>
            <a:pPr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8922" y="26664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数据与大数据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295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31" y="133350"/>
            <a:ext cx="3576638" cy="274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8150"/>
            <a:ext cx="2647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9144088"/>
              </p:ext>
            </p:extLst>
          </p:nvPr>
        </p:nvGraphicFramePr>
        <p:xfrm>
          <a:off x="1104900" y="2495550"/>
          <a:ext cx="7543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58922" y="28575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数据分析过程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9600" y="1341501"/>
            <a:ext cx="1828800" cy="990600"/>
          </a:xfrm>
          <a:prstGeom prst="wedgeRoundRectCallout">
            <a:avLst>
              <a:gd name="adj1" fmla="val 34279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数据采集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是按照确定的数据分析框架，收集相关数据的过程，它为数据分析提供了素材和依据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1295400" y="3610737"/>
            <a:ext cx="2286000" cy="931926"/>
          </a:xfrm>
          <a:prstGeom prst="wedgeRoundRectCallout">
            <a:avLst>
              <a:gd name="adj1" fmla="val 35451"/>
              <a:gd name="adj2" fmla="val -81800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数据清洗是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指对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采集的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数据进行加工整理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，处理“脏数据”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指缺失的，异常的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，重复的数据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）而得到完整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、有效的数据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971800" y="1341501"/>
            <a:ext cx="2133600" cy="1001649"/>
          </a:xfrm>
          <a:prstGeom prst="wedgeRoundRectCallout">
            <a:avLst>
              <a:gd name="adj1" fmla="val 35842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数据分析是指用适当的分析方法及工具，对收集来的数据进行分析，提取有价值的信息，形成有效结论的过程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105400" y="3505200"/>
            <a:ext cx="2743200" cy="1143000"/>
          </a:xfrm>
          <a:prstGeom prst="wedgeRoundRectCallout">
            <a:avLst>
              <a:gd name="adj1" fmla="val -4996"/>
              <a:gd name="adj2" fmla="val -6625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通过分析挖掘，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隐藏在数据内部的关系和规律就会逐渐浮现出来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，接着应考虑如何将数据形象、直观的呈现出来。一般的，能用表格就不用文字，能用图形就不用表格，正所谓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一图胜千言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676900" y="1294638"/>
            <a:ext cx="2743200" cy="1084326"/>
          </a:xfrm>
          <a:prstGeom prst="wedgeRoundRectCallout">
            <a:avLst>
              <a:gd name="adj1" fmla="val 34453"/>
              <a:gd name="adj2" fmla="val 69307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报告其实是对整个数据分析过程的一个总结与呈现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。通过报告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，把数据分析的起因、过程、结果及建议完整地呈现出来，以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帮助决策者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问题，提出可行的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建议或解决方案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84503"/>
            <a:ext cx="4256720" cy="25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026124"/>
            <a:ext cx="396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是一套完整的数据处理、计算和制图软件系统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一套免费开源、跨平台的数据分析解决方案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是由来自新西兰奥克兰大学的罗斯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伊哈卡和罗伯特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杰特曼开发（也因此称为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），现在由“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开发核心团队”负责开发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的源代码可自由下载使用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多种平台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下编译、运行。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相比数据分析领域的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其他工具而言，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最大的优点是其出色的可视化图形、丰富的统计方法以及高效的更新速度。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110750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微软雅黑" pitchFamily="34" charset="-122"/>
              <a:buChar char="▼"/>
            </a:pPr>
            <a:r>
              <a:rPr lang="en-US" altLang="zh-CN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创始人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0" y="285750"/>
            <a:ext cx="17145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448950" y="971550"/>
            <a:ext cx="8246101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的集成开发环境（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）有很多，这里推荐一款非常优秀的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IDE—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针对不同的系统，在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R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Rstudio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下载相应的安装包，如若其他应用程序一样进行安装。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如果下载的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是二进制免安装版，在安装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，需要指定对应计算机位数的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安装路径。为了便于在任何目录下执行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程序，可将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`%R%\bin`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加入系统环境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系统，鼠标右击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图标，选择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`-&gt;`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，先设置环境变量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，值为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的安装路径，如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`D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\R\R-3.6.3`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。然后将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`%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R%\bin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变量中。对于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系统，编辑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`/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，加入以下内容：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R=/path/to/R</a:t>
            </a: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PATH=$R/bin:$PATH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350419" y="285750"/>
            <a:ext cx="244316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4303499"/>
            <a:ext cx="4791074" cy="3774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：保存之后终端执行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`source 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使之生效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274820" y="285750"/>
            <a:ext cx="2594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工作空间及常用函数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" y="784520"/>
            <a:ext cx="845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的工作空间是用来记录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当前定义的变量和函数等一系列对象，用户可以保存当前工作空间以便下次继续使用。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下面介绍一些常用函数：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17952"/>
              </p:ext>
            </p:extLst>
          </p:nvPr>
        </p:nvGraphicFramePr>
        <p:xfrm>
          <a:off x="3449830" y="2114550"/>
          <a:ext cx="5295900" cy="2339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81200"/>
                <a:gridCol w="3314700"/>
              </a:tblGrid>
              <a:tr h="233571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history()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显示最近使用过的命令（最多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个）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saveRDS(object, file)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保存单个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对象到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文件中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readRDS("file.rds")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载入一个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rds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save.image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保存工作空间到文件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objectlist,file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保存部分指定对象到文件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load("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读取一个工作空间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myfile.RData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options()</a:t>
                      </a:r>
                      <a:endParaRPr lang="zh-CN" altLang="en-US" sz="105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显示或设置当前的环境变量，如：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options(CRAN=“http://cran.r-project.org”)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；若要永久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生效可通过修改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`%R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%\etc\Rprofile.site`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105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91996"/>
              </p:ext>
            </p:extLst>
          </p:nvPr>
        </p:nvGraphicFramePr>
        <p:xfrm>
          <a:off x="455420" y="2114550"/>
          <a:ext cx="2819400" cy="20193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2092"/>
                <a:gridCol w="1807308"/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getwd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修改当前工作目录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列出当前工作空间中的对象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rm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删除一个或多个对象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help(options)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显示环境变量参数信息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q()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退出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：取消）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shell("cls")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清屏命令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8163" y="4439559"/>
            <a:ext cx="8067675" cy="418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—Ctrl + L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；代码自动补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齐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—Tab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；中断当前计算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—ESC</a:t>
            </a:r>
            <a:endParaRPr lang="zh-CN" altLang="en-US" sz="160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8724"/>
              </p:ext>
            </p:extLst>
          </p:nvPr>
        </p:nvGraphicFramePr>
        <p:xfrm>
          <a:off x="342901" y="285750"/>
          <a:ext cx="8458199" cy="4572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763200"/>
                <a:gridCol w="5694999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help.start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打开帮助文档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查看函数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的帮助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为关键词搜索本地帮助文档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example("foo")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的使用示例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demo(foo)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运行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函数的演示脚本，如：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plotmath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RSiteSearch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为关键词搜索在线文档和邮件列表存档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apropos("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foo",mode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="function")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列出名称中含有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的所有可用函数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data(package=.packages(all.available=T))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列出当前已加载包中包含的所有可用示例数据集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主题相关的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文档（无参数则列出当前已安装的包中所有可用的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执行一个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脚本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sink("filename")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将执行结果以文本输出（需在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前面执行，无参数则终止文本输出）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("filename.pdf")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dev.off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终止指定输出，以下皆同）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win.metafile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("filename.wmf")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indows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图元文件输出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("filename.png")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jpeg("filename.jpg")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bmp("filename.bmp")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postscript("filename.ps")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1010" y="285750"/>
            <a:ext cx="16019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代码调试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84520"/>
            <a:ext cx="8572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为便于代码调试，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函数用于打印对象，同时也提供了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等调试函数，用法也很简单，这里主要介绍前三种。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：用于定位错误发生的位置，需在被调试的函数或表达式执行后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使程序在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运行过程中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暂停并进入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交互状态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，此时控制台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 [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d]&gt;`(d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为函数调用链深度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，然后输入命令便可查看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运行时环境中的各种对象，也可控制执行流程的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往下或退出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如输入：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下一步）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，跳过当前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，退出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模式）、变量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。注：当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时（如代码中定义了变量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）需用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函数读取，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：可针对一个函数进行调试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，它会自动在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该函数起始处添加一个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语句，该函数执行后便处于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模式。因每次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执行该函数都会进入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，需要通过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从该函数中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isdebugged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检查函数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是否处于调试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模式。如果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仅作一次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结束后会自动移除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3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3323</Words>
  <Application>Microsoft Office PowerPoint</Application>
  <PresentationFormat>全屏显示(16:9)</PresentationFormat>
  <Paragraphs>346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690</cp:revision>
  <dcterms:modified xsi:type="dcterms:W3CDTF">2020-05-11T04:29:57Z</dcterms:modified>
</cp:coreProperties>
</file>