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1" r:id="rId1"/>
  </p:sldMasterIdLst>
  <p:notesMasterIdLst>
    <p:notesMasterId r:id="rId20"/>
  </p:notesMasterIdLst>
  <p:sldIdLst>
    <p:sldId id="256" r:id="rId2"/>
    <p:sldId id="302" r:id="rId3"/>
    <p:sldId id="257" r:id="rId4"/>
    <p:sldId id="284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3" r:id="rId14"/>
    <p:sldId id="314" r:id="rId15"/>
    <p:sldId id="315" r:id="rId16"/>
    <p:sldId id="316" r:id="rId17"/>
    <p:sldId id="317" r:id="rId18"/>
    <p:sldId id="301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D966"/>
    <a:srgbClr val="D89F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68AE965B-C094-4F40-A2F8-DA728B2461FF}">
  <a:tblStyle styleId="{68AE965B-C094-4F40-A2F8-DA728B2461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85" autoAdjust="0"/>
    <p:restoredTop sz="94127" autoAdjust="0"/>
  </p:normalViewPr>
  <p:slideViewPr>
    <p:cSldViewPr>
      <p:cViewPr varScale="1">
        <p:scale>
          <a:sx n="99" d="100"/>
          <a:sy n="99" d="100"/>
        </p:scale>
        <p:origin x="-96" y="-14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018869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g7098520f4f_4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3" name="Google Shape;1493;g7098520f4f_4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3" name="Google Shape;13;p2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47" name="Google Shape;47;p2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2"/>
          <p:cNvSpPr/>
          <p:nvPr/>
        </p:nvSpPr>
        <p:spPr>
          <a:xfrm>
            <a:off x="0" y="2229988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7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7" name="Google Shape;337;p7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338" name="Google Shape;338;p7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1" name="Google Shape;371;p7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372" name="Google Shape;372;p7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7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7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7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7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" name="Google Shape;438;p7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7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0" name="Google Shape;440;p7"/>
          <p:cNvSpPr txBox="1">
            <a:spLocks noGrp="1"/>
          </p:cNvSpPr>
          <p:nvPr>
            <p:ph type="body" idx="1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1" name="Google Shape;441;p7"/>
          <p:cNvSpPr txBox="1">
            <a:spLocks noGrp="1"/>
          </p:cNvSpPr>
          <p:nvPr>
            <p:ph type="body" idx="2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2" name="Google Shape;442;p7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46557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5143488"/>
          </a:xfrm>
          <a:custGeom>
            <a:avLst/>
            <a:gdLst/>
            <a:ahLst/>
            <a:cxnLst/>
            <a:rect l="l" t="t" r="r" b="b"/>
            <a:pathLst>
              <a:path w="285750" h="160734" extrusionOk="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available_packages_by_name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5"/>
          <p:cNvSpPr txBox="1">
            <a:spLocks noGrp="1"/>
          </p:cNvSpPr>
          <p:nvPr>
            <p:ph type="ctrTitle"/>
          </p:nvPr>
        </p:nvSpPr>
        <p:spPr>
          <a:xfrm>
            <a:off x="1600200" y="185250"/>
            <a:ext cx="7010401" cy="17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tabLst>
                <a:tab pos="798513" algn="l"/>
              </a:tabLst>
            </a:pPr>
            <a:r>
              <a:rPr lang="en" sz="5400" smtClean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5400" smtClean="0">
                <a:latin typeface="微软雅黑" pitchFamily="34" charset="-122"/>
                <a:ea typeface="微软雅黑" pitchFamily="34" charset="-122"/>
              </a:rPr>
              <a:t>数据分析</a:t>
            </a:r>
            <a:r>
              <a:rPr lang="en-US" altLang="zh-CN" sz="540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540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5400" smtClean="0">
                <a:latin typeface="微软雅黑" pitchFamily="34" charset="-122"/>
                <a:ea typeface="微软雅黑" pitchFamily="34" charset="-122"/>
              </a:rPr>
              <a:t>方法与案例详解</a:t>
            </a:r>
            <a:endParaRPr sz="5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28600" y="2038350"/>
            <a:ext cx="8610600" cy="76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927197" y="2419350"/>
            <a:ext cx="1289606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课程介绍</a:t>
            </a:r>
            <a:endParaRPr lang="zh-CN" altLang="en-US" sz="2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14750" y="3105150"/>
            <a:ext cx="17145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r>
              <a:rPr lang="en-US" altLang="zh-CN" b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b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依赖包管理</a:t>
            </a:r>
            <a:endParaRPr lang="en-US" altLang="zh-CN" b="1" smtClean="0">
              <a:solidFill>
                <a:schemeClr val="accent2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r>
              <a:rPr lang="zh-CN" altLang="en-US" b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数据读写</a:t>
            </a:r>
            <a:endParaRPr lang="en-US" altLang="zh-CN" b="1" smtClean="0">
              <a:solidFill>
                <a:schemeClr val="accent2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r>
              <a:rPr lang="zh-CN" altLang="en-US" b="1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r>
              <a:rPr lang="zh-CN" altLang="en-US" b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清洗</a:t>
            </a:r>
            <a:endParaRPr lang="en-US" altLang="zh-CN" b="1" smtClean="0">
              <a:solidFill>
                <a:schemeClr val="accent2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r>
              <a:rPr lang="zh-CN" altLang="en-US" b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r>
              <a:rPr lang="zh-CN" altLang="en-US" b="1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处理</a:t>
            </a:r>
            <a:endParaRPr lang="en-US" altLang="zh-CN" b="1">
              <a:solidFill>
                <a:schemeClr val="accent2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133350"/>
            <a:ext cx="1066800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课</a:t>
            </a:r>
            <a:endParaRPr lang="zh-CN" altLang="en-US" sz="2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00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700" fill="hold"/>
                                        <p:tgtEl>
                                          <p:spTgt spid="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700" fill="hold"/>
                                        <p:tgtEl>
                                          <p:spTgt spid="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9" grpId="0"/>
      <p:bldP spid="2" grpId="0" animBg="1"/>
      <p:bldP spid="11" grpId="0" animBg="1"/>
      <p:bldP spid="4" grpId="0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Vector\Documents\Rpl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612374"/>
            <a:ext cx="4543017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66942" y="678924"/>
            <a:ext cx="5620449" cy="3785652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pt-BR" altLang="zh-CN" sz="120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zh-CN" altLang="en-US" sz="120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安装并导入</a:t>
            </a:r>
            <a:r>
              <a:rPr lang="en-US" altLang="zh-CN" sz="120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`mice`</a:t>
            </a:r>
            <a:r>
              <a:rPr lang="zh-CN" altLang="en-US" sz="120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依赖包</a:t>
            </a:r>
            <a:endParaRPr lang="pt-BR" altLang="zh-CN" sz="120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install.packages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('mice')</a:t>
            </a:r>
          </a:p>
          <a:p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library(mice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data(sleep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package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='VIM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)  </a:t>
            </a:r>
            <a:r>
              <a:rPr lang="pt-BR" altLang="zh-CN" sz="120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zh-CN" altLang="en-US" sz="120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导入待处理的数据集</a:t>
            </a:r>
            <a:endParaRPr lang="pt-BR" altLang="zh-CN" sz="120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par(mar=c(1,1,1,1))  </a:t>
            </a:r>
            <a:r>
              <a:rPr lang="pt-BR" altLang="zh-CN" sz="120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zh-CN" altLang="en-US" sz="120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设置作图参数</a:t>
            </a:r>
            <a:endParaRPr lang="pt-BR" altLang="zh-CN" sz="1200" smtClean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altLang="zh-CN" sz="120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zh-CN" altLang="en-US" sz="120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缺失情况可视化呈现</a:t>
            </a:r>
            <a:endParaRPr lang="pt-BR" altLang="zh-CN" sz="120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md.pattern(sleep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aggr(sleep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, col=c('navyblue','red'), </a:t>
            </a:r>
          </a:p>
          <a:p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numbers=TRUE,</a:t>
            </a:r>
            <a:endParaRPr lang="pt-BR" altLang="zh-CN" sz="12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sortVars=TRUE,</a:t>
            </a:r>
            <a:endParaRPr lang="pt-BR" altLang="zh-CN" sz="12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labels=names(sleep),</a:t>
            </a:r>
            <a:endParaRPr lang="pt-BR" altLang="zh-CN" sz="12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cex.axis=.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,</a:t>
            </a:r>
            <a:endParaRPr lang="pt-BR" altLang="zh-CN" sz="12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gap=3,</a:t>
            </a:r>
            <a:endParaRPr lang="pt-BR" altLang="zh-CN" sz="12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ylab=c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("</a:t>
            </a:r>
            <a:r>
              <a:rPr lang="zh-CN" altLang="en-US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数据缺失模式直方图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","</a:t>
            </a:r>
            <a:r>
              <a:rPr lang="zh-CN" altLang="en-US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模式</a:t>
            </a:r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")</a:t>
            </a:r>
          </a:p>
          <a:p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)</a:t>
            </a:r>
            <a:endParaRPr lang="en-US" altLang="zh-CN" sz="12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imp 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= mice(sleep, seed=6666)  </a:t>
            </a:r>
            <a:r>
              <a:rPr lang="pt-BR" altLang="zh-CN" sz="120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zh-CN" altLang="en-US" sz="120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默认</a:t>
            </a:r>
            <a:r>
              <a:rPr lang="en-US" altLang="zh-CN" sz="120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zh-CN" altLang="en-US" sz="120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重插补，即生成</a:t>
            </a:r>
            <a:r>
              <a:rPr lang="en-US" altLang="zh-CN" sz="120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zh-CN" altLang="en-US" sz="120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个无缺失数据集</a:t>
            </a:r>
          </a:p>
          <a:p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fit 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= with(imp, lm(Dream ~ Span + Gest))  </a:t>
            </a:r>
            <a:r>
              <a:rPr lang="pt-BR" altLang="zh-CN" sz="120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zh-CN" altLang="en-US" sz="120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选择插补模型</a:t>
            </a:r>
          </a:p>
          <a:p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pooled 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= pool(fit)</a:t>
            </a:r>
          </a:p>
          <a:p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summary(pooled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complete(imp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, action=3)  </a:t>
            </a:r>
            <a:r>
              <a:rPr lang="pt-BR" altLang="zh-CN" sz="120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zh-CN" altLang="en-US" sz="120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选择第三个插补数据集</a:t>
            </a:r>
            <a:r>
              <a:rPr lang="zh-CN" altLang="en-US" sz="120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作为</a:t>
            </a:r>
            <a:r>
              <a:rPr lang="zh-CN" altLang="en-US" sz="120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结果</a:t>
            </a:r>
            <a:endParaRPr lang="pt-BR" altLang="zh-CN" sz="120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481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500" y="819150"/>
            <a:ext cx="8763000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Bef>
                <a:spcPts val="1200"/>
              </a:spcBef>
              <a:buClr>
                <a:schemeClr val="bg1"/>
              </a:buClr>
              <a:tabLst>
                <a:tab pos="365760" algn="l"/>
              </a:tabLst>
            </a:pP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数据处理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是针对经清洗得到的完整有效的数据，按实际业务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需要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进一步加工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转换的过程，包括变量重编码、重命名、类型转换以及数据框的合并、拆分、抽取等操作。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50000"/>
              </a:lnSpc>
              <a:spcBef>
                <a:spcPts val="1200"/>
              </a:spcBef>
              <a:buClr>
                <a:schemeClr val="bg1"/>
              </a:buClr>
              <a:tabLst>
                <a:tab pos="365760" algn="l"/>
              </a:tabLst>
            </a:pP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下面根据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中国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省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GNP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、消费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人口情况表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来一一解说。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92916" y="209550"/>
            <a:ext cx="1358169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数据处理</a:t>
            </a:r>
            <a:endParaRPr lang="zh-CN" altLang="en-US" sz="2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321609"/>
              </p:ext>
            </p:extLst>
          </p:nvPr>
        </p:nvGraphicFramePr>
        <p:xfrm>
          <a:off x="1866900" y="2343150"/>
          <a:ext cx="5410200" cy="1650394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352550"/>
                <a:gridCol w="1352550"/>
                <a:gridCol w="1352550"/>
                <a:gridCol w="1352550"/>
              </a:tblGrid>
              <a:tr h="2787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smtClean="0">
                          <a:latin typeface="微软雅黑" pitchFamily="34" charset="-122"/>
                          <a:ea typeface="微软雅黑" pitchFamily="34" charset="-122"/>
                        </a:rPr>
                        <a:t>省份</a:t>
                      </a:r>
                      <a:endParaRPr lang="zh-CN" altLang="en-US" sz="1200" b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smtClean="0">
                          <a:latin typeface="微软雅黑" pitchFamily="34" charset="-122"/>
                          <a:ea typeface="微软雅黑" pitchFamily="34" charset="-122"/>
                        </a:rPr>
                        <a:t>GNP</a:t>
                      </a:r>
                      <a:r>
                        <a:rPr lang="zh-CN" altLang="en-US" sz="1200" b="0" smtClean="0">
                          <a:latin typeface="微软雅黑" pitchFamily="34" charset="-122"/>
                          <a:ea typeface="微软雅黑" pitchFamily="34" charset="-122"/>
                        </a:rPr>
                        <a:t>（亿元）</a:t>
                      </a:r>
                      <a:endParaRPr lang="zh-CN" altLang="en-US" sz="1200" b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smtClean="0">
                          <a:latin typeface="微软雅黑" pitchFamily="34" charset="-122"/>
                          <a:ea typeface="微软雅黑" pitchFamily="34" charset="-122"/>
                        </a:rPr>
                        <a:t>消费（亿元）</a:t>
                      </a:r>
                      <a:endParaRPr lang="zh-CN" altLang="en-US" sz="1200" b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smtClean="0">
                          <a:latin typeface="微软雅黑" pitchFamily="34" charset="-122"/>
                          <a:ea typeface="微软雅黑" pitchFamily="34" charset="-122"/>
                        </a:rPr>
                        <a:t>人口（万）</a:t>
                      </a:r>
                      <a:endParaRPr lang="zh-CN" altLang="en-US" sz="1200" b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264281">
                <a:tc>
                  <a:txBody>
                    <a:bodyPr/>
                    <a:lstStyle/>
                    <a:p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省</a:t>
                      </a:r>
                      <a:endParaRPr lang="zh-CN" altLang="en-US" sz="12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6000</a:t>
                      </a:r>
                      <a:endParaRPr lang="zh-CN" altLang="en-US" sz="12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5000</a:t>
                      </a:r>
                      <a:endParaRPr lang="zh-CN" altLang="en-US" sz="12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2000</a:t>
                      </a:r>
                      <a:endParaRPr lang="zh-CN" altLang="en-US" sz="12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264281">
                <a:tc>
                  <a:txBody>
                    <a:bodyPr/>
                    <a:lstStyle/>
                    <a:p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B</a:t>
                      </a:r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省</a:t>
                      </a:r>
                      <a:endParaRPr lang="zh-CN" altLang="en-US" sz="12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7200</a:t>
                      </a:r>
                      <a:endParaRPr lang="zh-CN" altLang="en-US" sz="12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5800</a:t>
                      </a:r>
                      <a:endParaRPr lang="zh-CN" altLang="en-US" sz="12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3600</a:t>
                      </a:r>
                      <a:endParaRPr lang="zh-CN" altLang="en-US" sz="12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264281">
                <a:tc>
                  <a:txBody>
                    <a:bodyPr/>
                    <a:lstStyle/>
                    <a:p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C</a:t>
                      </a:r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省</a:t>
                      </a:r>
                      <a:endParaRPr lang="zh-CN" altLang="en-US" sz="12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7400</a:t>
                      </a:r>
                      <a:endParaRPr lang="zh-CN" altLang="en-US" sz="12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6000</a:t>
                      </a:r>
                      <a:endParaRPr lang="zh-CN" altLang="en-US" sz="12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3500</a:t>
                      </a:r>
                      <a:endParaRPr lang="zh-CN" altLang="en-US" sz="12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264281">
                <a:tc>
                  <a:txBody>
                    <a:bodyPr/>
                    <a:lstStyle/>
                    <a:p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D</a:t>
                      </a:r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省</a:t>
                      </a:r>
                      <a:endParaRPr lang="zh-CN" altLang="en-US" sz="12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11000</a:t>
                      </a:r>
                      <a:endParaRPr lang="zh-CN" altLang="en-US" sz="12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10200</a:t>
                      </a:r>
                      <a:endParaRPr lang="zh-CN" altLang="en-US" sz="12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5020</a:t>
                      </a:r>
                      <a:endParaRPr lang="zh-CN" altLang="en-US" sz="12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264281">
                <a:tc>
                  <a:txBody>
                    <a:bodyPr/>
                    <a:lstStyle/>
                    <a:p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E</a:t>
                      </a:r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省</a:t>
                      </a:r>
                      <a:endParaRPr lang="zh-CN" altLang="en-US" sz="12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9200</a:t>
                      </a:r>
                      <a:endParaRPr lang="zh-CN" altLang="en-US" sz="12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8500</a:t>
                      </a:r>
                      <a:endParaRPr lang="zh-CN" altLang="en-US" sz="12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6100</a:t>
                      </a:r>
                      <a:endParaRPr lang="zh-CN" altLang="en-US" sz="12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8976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493499"/>
            <a:ext cx="6248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spcBef>
                <a:spcPts val="1200"/>
              </a:spcBef>
              <a:buClr>
                <a:schemeClr val="bg1"/>
              </a:buClr>
              <a:buFont typeface="+mj-ea"/>
              <a:buAutoNum type="circleNumDbPlain"/>
              <a:tabLst>
                <a:tab pos="365760" algn="l"/>
              </a:tabLst>
            </a:pP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计算人均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GNP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和人均储蓄的指标（</a:t>
            </a:r>
            <a:r>
              <a:rPr lang="zh-CN" altLang="en-US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en-US" altLang="zh-CN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`transform()`</a:t>
            </a:r>
            <a:r>
              <a:rPr lang="zh-CN" altLang="en-US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`with()`</a:t>
            </a:r>
            <a:r>
              <a:rPr lang="zh-CN" altLang="en-US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的用法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28249" y="1123950"/>
            <a:ext cx="5452134" cy="3231654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data 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data.frame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 province=c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('A</a:t>
            </a:r>
            <a:r>
              <a:rPr lang="zh-CN" altLang="en-US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省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', '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zh-CN" altLang="en-US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省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', '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zh-CN" altLang="en-US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省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', '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zh-CN" altLang="en-US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省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', '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zh-CN" altLang="en-US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省</a:t>
            </a:r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'),</a:t>
            </a:r>
          </a:p>
          <a:p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cons=c(5000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, 5800, 6000, 10200, 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8500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),</a:t>
            </a:r>
          </a:p>
          <a:p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pop=c(2000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, 3600, 3500, 5020, 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6100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),</a:t>
            </a:r>
          </a:p>
          <a:p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gnp=c(6000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, 7200, 7400, 11000, 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9200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)</a:t>
            </a:r>
            <a:endParaRPr lang="pt-BR" altLang="zh-CN" sz="12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(data = transform(data, pgnp=gnp/pop, psave=(gnp-cons)/pop))</a:t>
            </a:r>
          </a:p>
          <a:p>
            <a:r>
              <a:rPr lang="pt-BR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province  </a:t>
            </a:r>
            <a:r>
              <a:rPr lang="pt-BR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  pop   gnp     pgnp     psave</a:t>
            </a:r>
          </a:p>
          <a:p>
            <a:r>
              <a:rPr lang="pt-BR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      A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省 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5000 2000  6000 3.000000 0.5000000</a:t>
            </a: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      </a:t>
            </a:r>
            <a:r>
              <a:rPr lang="pt-BR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省 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5800 3600  7200 2.000000 0.3888889</a:t>
            </a: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      </a:t>
            </a:r>
            <a:r>
              <a:rPr lang="pt-BR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省 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6000 3500  7400 2.114286 0.4000000</a:t>
            </a: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      </a:t>
            </a:r>
            <a:r>
              <a:rPr lang="pt-BR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省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10200 5020 11000 2.191235 0.1593625</a:t>
            </a: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      </a:t>
            </a:r>
            <a:r>
              <a:rPr lang="pt-BR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省 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8500 6100  9200 1.508197 0.1147541</a:t>
            </a:r>
          </a:p>
          <a:p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with(data, gnp/pop)  </a:t>
            </a:r>
            <a:r>
              <a:rPr lang="pt-BR" altLang="zh-CN" sz="120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zh-CN" altLang="en-US" sz="120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计算人均</a:t>
            </a:r>
            <a:r>
              <a:rPr lang="pt-BR" altLang="zh-CN" sz="120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GNP</a:t>
            </a:r>
          </a:p>
          <a:p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[1] 3.000000 2.000000 2.114286 2.191235 1.508197</a:t>
            </a:r>
          </a:p>
          <a:p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with(data, (gnp-cons)/pop)  </a:t>
            </a:r>
            <a:r>
              <a:rPr lang="pt-BR" altLang="zh-CN" sz="120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zh-CN" altLang="en-US" sz="120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计算人均储蓄</a:t>
            </a:r>
          </a:p>
          <a:p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[1] 0.5000000 0.3888889 0.4000000 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0.1593625 </a:t>
            </a:r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0.1147541</a:t>
            </a:r>
          </a:p>
        </p:txBody>
      </p:sp>
    </p:spTree>
    <p:extLst>
      <p:ext uri="{BB962C8B-B14F-4D97-AF65-F5344CB8AC3E}">
        <p14:creationId xmlns:p14="http://schemas.microsoft.com/office/powerpoint/2010/main" val="593719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514350"/>
            <a:ext cx="8077200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spcBef>
                <a:spcPts val="1200"/>
              </a:spcBef>
              <a:buClr>
                <a:schemeClr val="bg1"/>
              </a:buClr>
              <a:buFont typeface="+mj-ea"/>
              <a:buAutoNum type="circleNumDbPlain" startAt="2"/>
              <a:tabLst>
                <a:tab pos="365760" algn="l"/>
              </a:tabLst>
            </a:pP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将人均储蓄按照区间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(0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0.12)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[0.12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0.5)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[0.5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max(psave))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分成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`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贫困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`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`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温饱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`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`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小康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`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，作为经济水平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—level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en-US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`within()`</a:t>
            </a:r>
            <a:r>
              <a:rPr lang="zh-CN" altLang="en-US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的用法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01800" y="1462028"/>
            <a:ext cx="4740400" cy="2862322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data$level[data$psave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&gt;=0.5] = '</a:t>
            </a:r>
            <a:r>
              <a:rPr lang="zh-CN" altLang="en-US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小康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'</a:t>
            </a:r>
          </a:p>
          <a:p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data$level[data$psave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&gt;=0.12&amp;data$psave&lt;0.5] = '</a:t>
            </a:r>
            <a:r>
              <a:rPr lang="zh-CN" altLang="en-US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温饱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'</a:t>
            </a:r>
          </a:p>
          <a:p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data$level[data$psave&lt;0.12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] = '</a:t>
            </a:r>
            <a:r>
              <a:rPr lang="zh-CN" altLang="en-US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贫困</a:t>
            </a:r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'</a:t>
            </a:r>
            <a:endParaRPr lang="en-US" altLang="zh-CN" sz="12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within(data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, {</a:t>
            </a:r>
          </a:p>
          <a:p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level = NA</a:t>
            </a:r>
          </a:p>
          <a:p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level[psave&gt;=0.5] = '</a:t>
            </a:r>
            <a:r>
              <a:rPr lang="zh-CN" altLang="en-US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小康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'</a:t>
            </a:r>
          </a:p>
          <a:p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level[psave&gt;=0.12&amp;psave&lt;0.5] = '</a:t>
            </a:r>
            <a:r>
              <a:rPr lang="zh-CN" altLang="en-US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温饱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'</a:t>
            </a:r>
          </a:p>
          <a:p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level[psave&lt;0.12] = '</a:t>
            </a:r>
            <a:r>
              <a:rPr lang="zh-CN" altLang="en-US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贫困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'</a:t>
            </a:r>
          </a:p>
          <a:p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})</a:t>
            </a: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province  cons  pop   gnp     pgnp     psave level</a:t>
            </a: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      A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省 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5000 2000  6000 3.000000 0.5000000  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小康</a:t>
            </a: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      B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省 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5800 3600  7200 2.000000 0.3888889  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温饱</a:t>
            </a: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      C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省 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6000 3500  7400 2.114286 0.4000000  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温饱</a:t>
            </a: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      D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省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10200 5020 11000 2.191235 0.1593625  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温饱</a:t>
            </a: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      E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省 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8500 6100  9200 1.508197 0.1147541  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贫困</a:t>
            </a:r>
            <a:endParaRPr lang="en-US" altLang="zh-CN" sz="12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76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493499"/>
            <a:ext cx="8077200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spcBef>
                <a:spcPts val="1200"/>
              </a:spcBef>
              <a:buClr>
                <a:schemeClr val="bg1"/>
              </a:buClr>
              <a:buFont typeface="+mj-ea"/>
              <a:buAutoNum type="circleNumDbPlain" startAt="3"/>
              <a:tabLst>
                <a:tab pos="365760" algn="l"/>
              </a:tabLst>
            </a:pP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将经济水平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`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贫困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`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`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温饱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`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`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小康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`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分别替换成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`A`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`B`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`C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`car`</a:t>
            </a:r>
            <a:r>
              <a:rPr lang="zh-CN" altLang="en-US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包函数</a:t>
            </a:r>
            <a:r>
              <a:rPr lang="en-US" altLang="zh-CN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`recode()`</a:t>
            </a:r>
            <a:r>
              <a:rPr lang="zh-CN" altLang="en-US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的用法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8901" y="1123950"/>
            <a:ext cx="4846198" cy="830997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install.packages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('car')</a:t>
            </a:r>
          </a:p>
          <a:p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library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('car')</a:t>
            </a:r>
          </a:p>
          <a:p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recode(data$level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, "'</a:t>
            </a:r>
            <a:r>
              <a:rPr lang="zh-CN" altLang="en-US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小康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'='A';'</a:t>
            </a:r>
            <a:r>
              <a:rPr lang="zh-CN" altLang="en-US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温饱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'='B';'</a:t>
            </a:r>
            <a:r>
              <a:rPr lang="zh-CN" altLang="en-US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贫困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'='C'")</a:t>
            </a:r>
          </a:p>
          <a:p>
            <a:r>
              <a:rPr lang="en-US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1] "A" "B" "B" "B" "C"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1880" y="2343150"/>
            <a:ext cx="8077200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spcBef>
                <a:spcPts val="1200"/>
              </a:spcBef>
              <a:buClr>
                <a:schemeClr val="bg1"/>
              </a:buClr>
              <a:buFont typeface="+mj-ea"/>
              <a:buAutoNum type="circleNumDbPlain" startAt="4"/>
              <a:tabLst>
                <a:tab pos="365760" algn="l"/>
              </a:tabLst>
            </a:pP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将人均储蓄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`psave`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改为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`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pdeposit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`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en-US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`names</a:t>
            </a:r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()` </a:t>
            </a:r>
            <a:r>
              <a:rPr lang="zh-CN" altLang="en-US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`reshape`</a:t>
            </a:r>
            <a:r>
              <a:rPr lang="zh-CN" altLang="en-US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包函数</a:t>
            </a:r>
            <a:r>
              <a:rPr lang="en-US" altLang="zh-CN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`rename()`</a:t>
            </a:r>
            <a:r>
              <a:rPr lang="zh-CN" altLang="en-US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用法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45933" y="3028950"/>
            <a:ext cx="5452134" cy="1200329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names(data)</a:t>
            </a: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[1] "province" "cons"  "pop"  "gnp"  "pgnp"  "psave" 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level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"</a:t>
            </a:r>
            <a:endParaRPr lang="en-US" altLang="zh-CN" sz="120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names(data)[6] = 'pdeposit'</a:t>
            </a:r>
          </a:p>
          <a:p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install.packages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('reshape')</a:t>
            </a:r>
          </a:p>
          <a:p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library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('reshape')</a:t>
            </a:r>
          </a:p>
          <a:p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rename(data, 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c(psave</a:t>
            </a:r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='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psave</a:t>
            </a:r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'))</a:t>
            </a:r>
            <a:endParaRPr lang="en-US" altLang="zh-CN" sz="12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88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4" grpId="0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285750"/>
            <a:ext cx="6400800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spcBef>
                <a:spcPts val="1200"/>
              </a:spcBef>
              <a:buClr>
                <a:schemeClr val="bg1"/>
              </a:buClr>
              <a:buFont typeface="+mj-ea"/>
              <a:buAutoNum type="circleNumDbPlain" startAt="5"/>
              <a:tabLst>
                <a:tab pos="365760" algn="l"/>
              </a:tabLst>
            </a:pP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获取省份对应的经济水平与人均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GNP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两个指标（</a:t>
            </a:r>
            <a:r>
              <a:rPr lang="zh-CN" altLang="en-US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r>
              <a:rPr lang="zh-CN" altLang="en-US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集的抽取</a:t>
            </a:r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保留变量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65443" y="864492"/>
            <a:ext cx="3413114" cy="1384995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data[c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('province', 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'pgnp</a:t>
            </a:r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', 'level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')]</a:t>
            </a:r>
          </a:p>
          <a:p>
            <a:r>
              <a:rPr lang="en-US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province    pgnp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level</a:t>
            </a: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      A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省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3.000000  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小康</a:t>
            </a: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      B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省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2.000000  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温饱</a:t>
            </a: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      C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省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2.114286  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温饱</a:t>
            </a: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      D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省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2.191235  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温饱</a:t>
            </a: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      E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省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1.508197  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贫困</a:t>
            </a:r>
            <a:endParaRPr lang="en-US" altLang="zh-CN" sz="12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4104" y="2481903"/>
            <a:ext cx="5894453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spcBef>
                <a:spcPts val="1200"/>
              </a:spcBef>
              <a:buClr>
                <a:schemeClr val="bg1"/>
              </a:buClr>
              <a:buFont typeface="+mj-ea"/>
              <a:buAutoNum type="circleNumDbPlain" startAt="6"/>
              <a:tabLst>
                <a:tab pos="365760" algn="l"/>
              </a:tabLst>
            </a:pP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获取省份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`pgnp`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`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psave`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之外的指标（</a:t>
            </a:r>
            <a:r>
              <a:rPr lang="zh-CN" altLang="en-US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数据集的抽取</a:t>
            </a:r>
            <a:r>
              <a:rPr lang="en-US" altLang="zh-CN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过滤变量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10566" y="3012477"/>
            <a:ext cx="3922869" cy="1754326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it-IT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data</a:t>
            </a:r>
            <a:r>
              <a:rPr lang="it-IT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[!names(data) %in% c('pgnp', </a:t>
            </a:r>
            <a:r>
              <a:rPr lang="it-IT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'psave</a:t>
            </a:r>
            <a:r>
              <a:rPr lang="it-IT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')]</a:t>
            </a:r>
          </a:p>
          <a:p>
            <a:r>
              <a:rPr lang="it-IT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data[c(1:4, 7)]</a:t>
            </a:r>
            <a:endParaRPr lang="it-IT" altLang="zh-CN" sz="12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it-IT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data[c</a:t>
            </a:r>
            <a:r>
              <a:rPr lang="it-IT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(-5, -6)]</a:t>
            </a:r>
            <a:endParaRPr lang="en-US" altLang="zh-CN" sz="12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province 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  pop   gnp level</a:t>
            </a: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      A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省 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5000 2000  6000  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小康</a:t>
            </a: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      B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省 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5800 3600  7200  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温饱</a:t>
            </a: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      C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省 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6000 3500  7400  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温饱</a:t>
            </a: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      D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省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10200 5020 11000  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温饱</a:t>
            </a: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      E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省 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8500 6100  9200  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贫困</a:t>
            </a:r>
            <a:endParaRPr lang="en-US" altLang="zh-CN" sz="12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24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4" grpId="0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277971"/>
            <a:ext cx="8077200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spcBef>
                <a:spcPts val="1200"/>
              </a:spcBef>
              <a:buClr>
                <a:schemeClr val="bg1"/>
              </a:buClr>
              <a:buFont typeface="+mj-ea"/>
              <a:buAutoNum type="circleNumDbPlain" startAt="7"/>
              <a:tabLst>
                <a:tab pos="365760" algn="l"/>
              </a:tabLst>
            </a:pP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获取非贫困省的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人均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GNP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、人均储蓄和经济水平三个指标（</a:t>
            </a:r>
            <a:r>
              <a:rPr lang="zh-CN" altLang="en-US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r>
              <a:rPr lang="zh-CN" altLang="en-US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集的</a:t>
            </a:r>
            <a:r>
              <a:rPr lang="zh-CN" altLang="en-US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抽取</a:t>
            </a:r>
            <a:r>
              <a:rPr lang="en-US" altLang="zh-CN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条件子集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34525" y="856713"/>
            <a:ext cx="5674951" cy="1384995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subset(data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, level!='</a:t>
            </a:r>
            <a:r>
              <a:rPr lang="zh-CN" altLang="en-US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贫困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', select=pgnp:level)</a:t>
            </a:r>
          </a:p>
          <a:p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subset(data, level!='</a:t>
            </a:r>
            <a:r>
              <a:rPr lang="zh-CN" altLang="en-US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贫困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', select=c('pgnp', 'psave', 'level'))</a:t>
            </a:r>
          </a:p>
          <a:p>
            <a:r>
              <a:rPr lang="en-US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pgnp    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psave level</a:t>
            </a: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1 3.000000 0.5000000  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小康</a:t>
            </a: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2 2.000000 0.3888889  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温饱</a:t>
            </a: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3 2.114286 0.4000000  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温饱</a:t>
            </a: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4 2.191235 0.1593625  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温饱</a:t>
            </a:r>
            <a:endParaRPr lang="en-US" altLang="zh-CN" sz="12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980020"/>
              </p:ext>
            </p:extLst>
          </p:nvPr>
        </p:nvGraphicFramePr>
        <p:xfrm>
          <a:off x="445345" y="3178465"/>
          <a:ext cx="3581400" cy="164592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651164"/>
                <a:gridCol w="1282793"/>
                <a:gridCol w="1647443"/>
              </a:tblGrid>
              <a:tr h="19481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smtClean="0">
                          <a:latin typeface="微软雅黑" pitchFamily="34" charset="-122"/>
                          <a:ea typeface="微软雅黑" pitchFamily="34" charset="-122"/>
                        </a:rPr>
                        <a:t>省份</a:t>
                      </a:r>
                      <a:endParaRPr lang="zh-CN" altLang="en-US" sz="1200" b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smtClean="0">
                          <a:latin typeface="微软雅黑" pitchFamily="34" charset="-122"/>
                          <a:ea typeface="微软雅黑" pitchFamily="34" charset="-122"/>
                        </a:rPr>
                        <a:t>面积（平方公顷）</a:t>
                      </a:r>
                      <a:endParaRPr lang="zh-CN" altLang="en-US" sz="1200" b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smtClean="0">
                          <a:latin typeface="微软雅黑" pitchFamily="34" charset="-122"/>
                          <a:ea typeface="微软雅黑" pitchFamily="34" charset="-122"/>
                        </a:rPr>
                        <a:t>人均工资（千元）</a:t>
                      </a:r>
                      <a:endParaRPr lang="zh-CN" altLang="en-US" sz="1200" b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264281">
                <a:tc>
                  <a:txBody>
                    <a:bodyPr/>
                    <a:lstStyle/>
                    <a:p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省</a:t>
                      </a:r>
                      <a:endParaRPr lang="zh-CN" altLang="en-US" sz="12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18.7</a:t>
                      </a:r>
                      <a:endParaRPr lang="zh-CN" altLang="en-US" sz="12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5000</a:t>
                      </a:r>
                      <a:endParaRPr lang="zh-CN" altLang="en-US" sz="12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264281">
                <a:tc>
                  <a:txBody>
                    <a:bodyPr/>
                    <a:lstStyle/>
                    <a:p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B</a:t>
                      </a:r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省</a:t>
                      </a:r>
                      <a:endParaRPr lang="zh-CN" altLang="en-US" sz="12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20.3</a:t>
                      </a:r>
                      <a:endParaRPr lang="zh-CN" altLang="en-US" sz="12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6000</a:t>
                      </a:r>
                      <a:endParaRPr lang="zh-CN" altLang="en-US" sz="12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264281">
                <a:tc>
                  <a:txBody>
                    <a:bodyPr/>
                    <a:lstStyle/>
                    <a:p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C</a:t>
                      </a:r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省</a:t>
                      </a:r>
                      <a:endParaRPr lang="zh-CN" altLang="en-US" sz="12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16.4</a:t>
                      </a:r>
                      <a:endParaRPr lang="zh-CN" altLang="en-US" sz="12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7000</a:t>
                      </a:r>
                      <a:endParaRPr lang="zh-CN" altLang="en-US" sz="12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264281">
                <a:tc>
                  <a:txBody>
                    <a:bodyPr/>
                    <a:lstStyle/>
                    <a:p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D</a:t>
                      </a:r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省</a:t>
                      </a:r>
                      <a:endParaRPr lang="zh-CN" altLang="en-US" sz="12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19.7</a:t>
                      </a:r>
                      <a:endParaRPr lang="zh-CN" altLang="en-US" sz="12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12000</a:t>
                      </a:r>
                      <a:endParaRPr lang="zh-CN" altLang="en-US" sz="12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264281">
                <a:tc>
                  <a:txBody>
                    <a:bodyPr/>
                    <a:lstStyle/>
                    <a:p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E</a:t>
                      </a:r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省</a:t>
                      </a:r>
                      <a:endParaRPr lang="zh-CN" altLang="en-US" sz="12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22.8</a:t>
                      </a:r>
                      <a:endParaRPr lang="zh-CN" altLang="en-US" sz="12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8900</a:t>
                      </a:r>
                      <a:endParaRPr lang="zh-CN" altLang="en-US" sz="12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107" y="2322055"/>
            <a:ext cx="501909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Bef>
                <a:spcPts val="1200"/>
              </a:spcBef>
              <a:buClr>
                <a:schemeClr val="bg1"/>
              </a:buClr>
              <a:tabLst>
                <a:tab pos="365760" algn="l"/>
              </a:tabLst>
            </a:pP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现有另一表关于同样省份的面积和人均工资指标，如下：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93163" y="2800350"/>
            <a:ext cx="4352474" cy="2123658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(dat = data.frame(</a:t>
            </a:r>
          </a:p>
          <a:p>
            <a:pPr lvl="1"/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province=c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('A</a:t>
            </a:r>
            <a:r>
              <a:rPr lang="zh-CN" altLang="en-US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省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', '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zh-CN" altLang="en-US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省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', '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zh-CN" altLang="en-US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省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', '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zh-CN" altLang="en-US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省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', '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zh-CN" altLang="en-US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省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'),</a:t>
            </a:r>
          </a:p>
          <a:p>
            <a:pPr lvl="1"/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area=c(18.7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, 20.3, 16.4,19.7, 22.8),</a:t>
            </a:r>
          </a:p>
          <a:p>
            <a:pPr lvl="1"/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salary=c(5000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, 6000,7000, 12000, 8900)</a:t>
            </a:r>
          </a:p>
          <a:p>
            <a:pPr lvl="1"/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))</a:t>
            </a:r>
            <a:endParaRPr lang="pt-BR" altLang="zh-CN" sz="12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province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 salary</a:t>
            </a: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      A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省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18.7   5000</a:t>
            </a: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      B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省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20.3   6000</a:t>
            </a: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      C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省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16.4   7000</a:t>
            </a: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      D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省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19.7  12000</a:t>
            </a: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      E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省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22.8   8900</a:t>
            </a:r>
            <a:endParaRPr lang="en-US" altLang="zh-CN" sz="1200" smtClean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220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9" grpId="0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285750"/>
            <a:ext cx="6400800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spcBef>
                <a:spcPts val="1200"/>
              </a:spcBef>
              <a:buClr>
                <a:schemeClr val="bg1"/>
              </a:buClr>
              <a:buFont typeface="+mj-ea"/>
              <a:buAutoNum type="circleNumDbPlain" startAt="8"/>
              <a:tabLst>
                <a:tab pos="365760" algn="l"/>
              </a:tabLst>
            </a:pP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合并两表（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inner join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）查看所有指标（</a:t>
            </a:r>
            <a:r>
              <a:rPr lang="zh-CN" altLang="en-US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en-US" altLang="zh-CN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`merge()`</a:t>
            </a:r>
            <a:r>
              <a:rPr lang="zh-CN" altLang="en-US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`cbind()`</a:t>
            </a:r>
            <a:r>
              <a:rPr lang="zh-CN" altLang="en-US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的用法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78658" y="836499"/>
            <a:ext cx="6386685" cy="2677656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merge(data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, dat, by="province")</a:t>
            </a: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province 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  pop   gnp     pgnp     psave level area salary</a:t>
            </a: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      A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省 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5000 2000  6000 3.000000 0.5000000  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小康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18.7   5000</a:t>
            </a: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      B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省 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5800 3600  7200 2.000000 0.3888889  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温饱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20.3   6000</a:t>
            </a: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      C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省 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6000 3500  7400 2.114286 0.4000000  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温饱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16.4   7000</a:t>
            </a: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      D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省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10200 5020 11000 2.191235 0.1593625  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温饱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19.7  12000</a:t>
            </a:r>
          </a:p>
          <a:p>
            <a:r>
              <a:rPr lang="en-US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      E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省 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8500 6100  9200 1.508197 0.1147541  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贫困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22.8   </a:t>
            </a:r>
            <a:r>
              <a:rPr lang="en-US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8900</a:t>
            </a:r>
          </a:p>
          <a:p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cbind(data, dat)  </a:t>
            </a:r>
            <a:r>
              <a:rPr lang="en-US" altLang="zh-CN" sz="120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zh-CN" altLang="en-US" sz="120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须保证两个数据集行数相同</a:t>
            </a:r>
            <a:endParaRPr lang="en-US" altLang="zh-CN" sz="120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province 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  pop   gnp     pgnp     psave level province area salary</a:t>
            </a: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      A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省 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5000 2000  6000 3.000000 0.5000000  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小康     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省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18.7   5000</a:t>
            </a: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      B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省 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5800 3600  7200 2.000000 0.3888889  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温饱     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省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20.3   6000</a:t>
            </a: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      C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省 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6000 3500  7400 2.114286 0.4000000  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温饱     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省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16.4   7000</a:t>
            </a: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      D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省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10200 5020 11000 2.191235 0.1593625  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温饱     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省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19.7  12000</a:t>
            </a: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      E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省 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8500 6100  9200 1.508197 0.1147541  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贫困     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省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22.8   8900</a:t>
            </a:r>
            <a:endParaRPr lang="en-US" altLang="zh-CN" sz="12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004066" y="3761405"/>
            <a:ext cx="3135868" cy="699700"/>
          </a:xfrm>
          <a:prstGeom prst="roundRect">
            <a:avLst>
              <a:gd name="adj" fmla="val 1541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sz="120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注：与</a:t>
            </a:r>
            <a:r>
              <a:rPr lang="en-US" altLang="zh-CN" sz="120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`cbind()`</a:t>
            </a:r>
            <a:r>
              <a:rPr lang="zh-CN" altLang="en-US" sz="120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zh-CN" altLang="en-US" sz="120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对应的</a:t>
            </a:r>
            <a:r>
              <a:rPr lang="zh-CN" altLang="en-US" sz="120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120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`rbind</a:t>
            </a:r>
            <a:r>
              <a:rPr lang="en-US" altLang="zh-CN" sz="120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()`</a:t>
            </a:r>
            <a:r>
              <a:rPr lang="zh-CN" altLang="en-US" sz="120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函数。它可将</a:t>
            </a:r>
            <a:r>
              <a:rPr lang="zh-CN" altLang="en-US" sz="120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两个数据集按行合并</a:t>
            </a:r>
            <a:r>
              <a:rPr lang="zh-CN" altLang="en-US" sz="120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20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但两</a:t>
            </a:r>
            <a:r>
              <a:rPr lang="zh-CN" altLang="en-US" sz="120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个数据集的列名及排序</a:t>
            </a:r>
            <a:r>
              <a:rPr lang="zh-CN" altLang="en-US" sz="120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必须</a:t>
            </a:r>
            <a:r>
              <a:rPr lang="zh-CN" altLang="en-US" sz="120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相同。</a:t>
            </a:r>
            <a:endParaRPr lang="zh-CN" altLang="en-US" sz="120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848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47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1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495300" y="1138947"/>
            <a:ext cx="8153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spcBef>
                <a:spcPts val="1200"/>
              </a:spcBef>
              <a:buClr>
                <a:schemeClr val="bg1"/>
              </a:buClr>
              <a:buFont typeface="Wingdings" pitchFamily="2" charset="2"/>
              <a:buChar char="n"/>
              <a:tabLst>
                <a:tab pos="365760" algn="l"/>
              </a:tabLst>
            </a:pP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依赖包的来源</a:t>
            </a:r>
            <a:endParaRPr lang="en-US" altLang="zh-CN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50000"/>
              </a:lnSpc>
              <a:spcBef>
                <a:spcPts val="1200"/>
              </a:spcBef>
              <a:tabLst>
                <a:tab pos="365760" algn="l"/>
              </a:tabLst>
            </a:pP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R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依赖包主要来源于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官方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CRAN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Bioconductor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（生信类）以及其他开源网站（如：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Github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Gitlab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等）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。对于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CRAN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为避免网络阻塞、延迟过久而失败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，需将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资源镜像地址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配置为离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当前地理区域较近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的；对于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Github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，若以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`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仓库名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包名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`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形式安装，以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`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RHadoop`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包为例其过程如下：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spcBef>
                <a:spcPts val="1200"/>
              </a:spcBef>
              <a:tabLst>
                <a:tab pos="365760" algn="l"/>
              </a:tabLst>
            </a:pPr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&gt; install.packages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("devtools")</a:t>
            </a:r>
          </a:p>
          <a:p>
            <a:pPr lvl="0">
              <a:spcBef>
                <a:spcPts val="1200"/>
              </a:spcBef>
              <a:tabLst>
                <a:tab pos="365760" algn="l"/>
              </a:tabLst>
            </a:pPr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&gt; library(devtools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)</a:t>
            </a:r>
          </a:p>
          <a:p>
            <a:pPr lvl="0">
              <a:spcBef>
                <a:spcPts val="1200"/>
              </a:spcBef>
              <a:tabLst>
                <a:tab pos="365760" algn="l"/>
              </a:tabLst>
            </a:pPr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&gt; install_github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("RevolutionAnalytics/RHadoop</a:t>
            </a:r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")</a:t>
            </a:r>
            <a:endParaRPr lang="en-US" altLang="zh-CN">
              <a:solidFill>
                <a:srgbClr val="00B0F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94831" y="209550"/>
            <a:ext cx="1954339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依赖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包管理</a:t>
            </a:r>
            <a:endParaRPr lang="zh-CN" altLang="en-US" sz="2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7376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1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495300" y="1138947"/>
            <a:ext cx="81534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spcBef>
                <a:spcPts val="1200"/>
              </a:spcBef>
              <a:buClr>
                <a:schemeClr val="bg1"/>
              </a:buClr>
              <a:buFont typeface="Wingdings" pitchFamily="2" charset="2"/>
              <a:buChar char="n"/>
              <a:tabLst>
                <a:tab pos="365760" algn="l"/>
              </a:tabLst>
            </a:pP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依赖包的管理</a:t>
            </a:r>
            <a:endParaRPr lang="en-US" altLang="zh-CN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50000"/>
              </a:lnSpc>
              <a:spcBef>
                <a:spcPts val="1200"/>
              </a:spcBef>
              <a:tabLst>
                <a:tab pos="365760" algn="l"/>
              </a:tabLst>
            </a:pP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R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依赖包的管理主要涉及包的安装、更新、卸载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、导入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移除等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，具体操作如下：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965498" y="2190750"/>
            <a:ext cx="5213004" cy="1569660"/>
            <a:chOff x="1676400" y="2190750"/>
            <a:chExt cx="5213004" cy="1569660"/>
          </a:xfrm>
        </p:grpSpPr>
        <p:sp>
          <p:nvSpPr>
            <p:cNvPr id="6" name="TextBox 5"/>
            <p:cNvSpPr txBox="1"/>
            <p:nvPr/>
          </p:nvSpPr>
          <p:spPr>
            <a:xfrm>
              <a:off x="1676400" y="2190750"/>
              <a:ext cx="2355132" cy="1569660"/>
            </a:xfrm>
            <a:prstGeom prst="rect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#</a:t>
              </a:r>
              <a:r>
                <a:rPr lang="zh-CN" altLang="en-US" sz="1200" smtClean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查看所有或指定</a:t>
              </a:r>
              <a:r>
                <a:rPr lang="pt-BR" altLang="zh-CN" sz="1200" smtClean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R</a:t>
              </a:r>
              <a:r>
                <a:rPr lang="zh-CN" altLang="en-US" sz="120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包的安装位置</a:t>
              </a:r>
            </a:p>
            <a:p>
              <a:r>
                <a:rPr lang="en-US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&gt; .</a:t>
              </a:r>
              <a:r>
                <a:rPr lang="pt-BR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libPaths</a:t>
              </a:r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'dplyr'</a:t>
              </a:r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)</a:t>
              </a:r>
              <a:endPara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pt-BR" altLang="zh-CN" sz="120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#</a:t>
              </a:r>
              <a:r>
                <a:rPr lang="zh-CN" altLang="en-US" sz="120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查看当前环境</a:t>
              </a:r>
              <a:r>
                <a:rPr lang="zh-CN" altLang="en-US" sz="1200" smtClean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中导入</a:t>
              </a:r>
              <a:r>
                <a:rPr lang="zh-CN" altLang="en-US" sz="120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的包</a:t>
              </a:r>
            </a:p>
            <a:p>
              <a:r>
                <a:rPr lang="en-US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&gt; </a:t>
              </a:r>
              <a:r>
                <a:rPr lang="pt-BR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search()</a:t>
              </a:r>
              <a:r>
                <a:rPr lang="zh-CN" altLang="en-US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或</a:t>
              </a:r>
              <a:r>
                <a:rPr lang="en-US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(.</a:t>
              </a:r>
              <a:r>
                <a:rPr lang="pt-BR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packages())</a:t>
              </a:r>
            </a:p>
            <a:p>
              <a:r>
                <a:rPr lang="pt-BR" altLang="zh-CN" sz="120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#</a:t>
              </a:r>
              <a:r>
                <a:rPr lang="zh-CN" altLang="en-US" sz="120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查看已安装的软件包列表</a:t>
              </a:r>
            </a:p>
            <a:p>
              <a:r>
                <a:rPr lang="en-US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&gt; </a:t>
              </a:r>
              <a:r>
                <a:rPr lang="pt-BR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installed.packages()</a:t>
              </a:r>
            </a:p>
            <a:p>
              <a:r>
                <a:rPr lang="pt-BR" altLang="zh-CN" sz="120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#</a:t>
              </a:r>
              <a:r>
                <a:rPr lang="zh-CN" altLang="en-US" sz="1200" smtClean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查看可更新</a:t>
              </a:r>
              <a:r>
                <a:rPr lang="zh-CN" altLang="en-US" sz="120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的包</a:t>
              </a:r>
            </a:p>
            <a:p>
              <a:r>
                <a:rPr lang="en-US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&gt; </a:t>
              </a:r>
              <a:r>
                <a:rPr lang="pt-BR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old.packages()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95800" y="2190750"/>
              <a:ext cx="2393604" cy="1569660"/>
            </a:xfrm>
            <a:prstGeom prst="rect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#</a:t>
              </a:r>
              <a:r>
                <a:rPr lang="zh-CN" altLang="en-US" sz="120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更新所有包</a:t>
              </a:r>
            </a:p>
            <a:p>
              <a:r>
                <a:rPr lang="en-US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&gt; update.packages()</a:t>
              </a:r>
            </a:p>
            <a:p>
              <a:r>
                <a:rPr lang="en-US" altLang="zh-CN" sz="120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#</a:t>
              </a:r>
              <a:r>
                <a:rPr lang="zh-CN" altLang="en-US" sz="120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卸载某个包</a:t>
              </a:r>
            </a:p>
            <a:p>
              <a:r>
                <a:rPr lang="en-US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&gt; remove.packages</a:t>
              </a:r>
              <a:r>
                <a:rPr lang="en-US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('dplyr</a:t>
              </a:r>
              <a:r>
                <a:rPr lang="en-US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')</a:t>
              </a:r>
            </a:p>
            <a:p>
              <a:r>
                <a:rPr lang="en-US" altLang="zh-CN" sz="1200" smtClean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#</a:t>
              </a:r>
              <a:r>
                <a:rPr lang="zh-CN" altLang="en-US" sz="1200" smtClean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导入</a:t>
              </a:r>
              <a:r>
                <a:rPr lang="zh-CN" altLang="en-US" sz="1200" smtClean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某个包到当前环境</a:t>
              </a:r>
              <a:endParaRPr lang="en-US" altLang="zh-CN" sz="120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en-US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&gt; libary('RMySQL')</a:t>
              </a:r>
            </a:p>
            <a:p>
              <a:r>
                <a:rPr lang="en-US" altLang="zh-CN" sz="120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#</a:t>
              </a:r>
              <a:r>
                <a:rPr lang="zh-CN" altLang="en-US" sz="120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从当前环境中</a:t>
              </a:r>
              <a:r>
                <a:rPr lang="zh-CN" altLang="en-US" sz="1200" smtClean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移出某个</a:t>
              </a:r>
              <a:r>
                <a:rPr lang="zh-CN" altLang="en-US" sz="120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包</a:t>
              </a:r>
            </a:p>
            <a:p>
              <a:r>
                <a:rPr lang="en-US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&gt; detach('package:RMySQL')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1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3775258" y="209550"/>
            <a:ext cx="1593485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数据读写</a:t>
            </a:r>
            <a:endParaRPr lang="zh-CN" altLang="en-US" sz="2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1450" y="1047750"/>
            <a:ext cx="880110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spcBef>
                <a:spcPts val="1200"/>
              </a:spcBef>
              <a:buClr>
                <a:schemeClr val="bg1"/>
              </a:buClr>
              <a:buFont typeface="Wingdings" pitchFamily="2" charset="2"/>
              <a:buChar char="n"/>
              <a:tabLst>
                <a:tab pos="365760" algn="l"/>
              </a:tabLst>
            </a:pP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手工输入的</a:t>
            </a:r>
            <a:r>
              <a:rPr lang="zh-CN" altLang="en-US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endParaRPr lang="en-US" altLang="zh-CN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50000"/>
              </a:lnSpc>
              <a:spcBef>
                <a:spcPts val="1200"/>
              </a:spcBef>
              <a:tabLst>
                <a:tab pos="365760" algn="l"/>
              </a:tabLst>
            </a:pP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中，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`c()`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函数可将一串同类型的数据连成一个向量或列表。此外，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`scan()`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函数可以接收键盘输入，输入时每个数据之间用空格分隔，输完一行按回车键结束，连续回车可终止键盘输入；同时，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`scan()`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也可读取内容以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固定分隔符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分割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文本文件，形如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`</a:t>
            </a:r>
            <a:r>
              <a:rPr lang="en-US" altLang="zh-CN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x = scan(file='dat.txt', sep=',')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`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buClr>
                <a:schemeClr val="bg1"/>
              </a:buClr>
              <a:buFont typeface="Wingdings" pitchFamily="2" charset="2"/>
              <a:buChar char="n"/>
              <a:tabLst>
                <a:tab pos="365760" algn="l"/>
              </a:tabLst>
            </a:pP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包预置</a:t>
            </a:r>
            <a:r>
              <a: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的数据</a:t>
            </a:r>
            <a:endParaRPr lang="en-US" altLang="zh-CN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50000"/>
              </a:lnSpc>
              <a:spcBef>
                <a:spcPts val="1200"/>
              </a:spcBef>
              <a:tabLst>
                <a:tab pos="365760" algn="l"/>
              </a:tabLst>
            </a:pP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`</a:t>
            </a:r>
            <a:r>
              <a:rPr lang="en-US" altLang="zh-CN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data(package</a:t>
            </a:r>
            <a:r>
              <a:rPr lang="en-US" altLang="zh-CN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='</a:t>
            </a:r>
            <a:r>
              <a:rPr lang="zh-CN" altLang="en-US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包名</a:t>
            </a:r>
            <a:r>
              <a:rPr lang="en-US" altLang="zh-CN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')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`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可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查看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该包预置了哪些数据集，执行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`</a:t>
            </a:r>
            <a:r>
              <a:rPr lang="en-US" altLang="zh-CN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data</a:t>
            </a:r>
            <a:r>
              <a:rPr lang="en-US" altLang="zh-CN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具体对象名</a:t>
            </a:r>
            <a:r>
              <a:rPr lang="en-US" altLang="zh-CN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, package</a:t>
            </a:r>
            <a:r>
              <a:rPr lang="en-US" altLang="zh-CN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='</a:t>
            </a:r>
            <a:r>
              <a:rPr lang="zh-CN" altLang="en-US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包名</a:t>
            </a:r>
            <a:r>
              <a:rPr lang="en-US" altLang="zh-CN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')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`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可将具体的数据对象载入到当前环境中。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buClr>
                <a:schemeClr val="bg1"/>
              </a:buClr>
              <a:buFont typeface="Wingdings" pitchFamily="2" charset="2"/>
              <a:buChar char="n"/>
              <a:tabLst>
                <a:tab pos="365760" algn="l"/>
              </a:tabLst>
            </a:pP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系统剪切</a:t>
            </a:r>
            <a:r>
              <a:rPr lang="zh-CN" altLang="en-US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板的</a:t>
            </a:r>
            <a:r>
              <a: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endParaRPr lang="en-US" altLang="zh-CN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50000"/>
              </a:lnSpc>
              <a:spcBef>
                <a:spcPts val="1200"/>
              </a:spcBef>
              <a:tabLst>
                <a:tab pos="365760" algn="l"/>
              </a:tabLst>
            </a:pP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`</a:t>
            </a:r>
            <a:r>
              <a:rPr lang="en-US" altLang="zh-CN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readClipboard()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`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可读取复制到系统剪切板中的数据。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7268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500" y="601980"/>
            <a:ext cx="87630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spcBef>
                <a:spcPts val="1200"/>
              </a:spcBef>
              <a:buClr>
                <a:schemeClr val="bg1"/>
              </a:buClr>
              <a:buFont typeface="Wingdings" pitchFamily="2" charset="2"/>
              <a:buChar char="n"/>
              <a:tabLst>
                <a:tab pos="365760" algn="l"/>
              </a:tabLst>
            </a:pP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外部</a:t>
            </a:r>
            <a:r>
              <a:rPr lang="zh-CN" altLang="en-US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文件数据</a:t>
            </a:r>
            <a:endParaRPr lang="en-US" altLang="zh-CN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50000"/>
              </a:lnSpc>
              <a:spcBef>
                <a:spcPts val="1200"/>
              </a:spcBef>
              <a:tabLst>
                <a:tab pos="365760" algn="l"/>
              </a:tabLst>
            </a:pP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对于大数据量来说，一般需要从外部读取数据。外部的数据源包括电子表格、文本文件、数据库等形式。在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中，读取文本文件的命令为：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50000"/>
              </a:lnSpc>
              <a:spcBef>
                <a:spcPts val="1200"/>
              </a:spcBef>
              <a:tabLst>
                <a:tab pos="365760" algn="l"/>
              </a:tabLst>
            </a:pP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read.table</a:t>
            </a:r>
            <a:r>
              <a:rPr lang="en-US" altLang="zh-CN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文件相对或绝对路径</a:t>
            </a:r>
            <a:r>
              <a:rPr lang="en-US" altLang="zh-CN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, header=</a:t>
            </a:r>
            <a:r>
              <a:rPr lang="zh-CN" altLang="en-US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第一行是否为标题</a:t>
            </a:r>
            <a:r>
              <a:rPr lang="en-US" altLang="zh-CN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, sep=</a:t>
            </a:r>
            <a:r>
              <a:rPr lang="zh-CN" altLang="en-US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分隔符</a:t>
            </a:r>
            <a:r>
              <a:rPr lang="en-US" altLang="zh-CN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, row.names=</a:t>
            </a:r>
            <a:r>
              <a:rPr lang="zh-CN" altLang="en-US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设定行名</a:t>
            </a:r>
            <a:r>
              <a:rPr lang="en-US" altLang="zh-CN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, col.names=</a:t>
            </a:r>
            <a:r>
              <a:rPr lang="zh-CN" altLang="en-US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设定列名</a:t>
            </a:r>
            <a:r>
              <a:rPr lang="en-US" altLang="zh-CN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, nrows=</a:t>
            </a:r>
            <a:r>
              <a:rPr lang="zh-CN" altLang="en-US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读取行数</a:t>
            </a:r>
            <a:r>
              <a:rPr lang="en-US" altLang="zh-CN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, skip=</a:t>
            </a:r>
            <a:r>
              <a:rPr lang="zh-CN" altLang="en-US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忽略的行数</a:t>
            </a:r>
            <a:r>
              <a:rPr lang="en-US" altLang="zh-CN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, encoding=</a:t>
            </a:r>
            <a:r>
              <a:rPr lang="zh-CN" altLang="en-US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设定</a:t>
            </a:r>
            <a:r>
              <a:rPr lang="zh-CN" altLang="en-US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编码字符集</a:t>
            </a:r>
            <a:r>
              <a:rPr lang="en-US" altLang="zh-CN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对于非英文字符，可将其设置为</a:t>
            </a:r>
            <a:r>
              <a:rPr lang="en-US" altLang="zh-CN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`UTF-8</a:t>
            </a:r>
            <a:r>
              <a:rPr lang="en-US" altLang="zh-CN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`), skipNul=</a:t>
            </a:r>
            <a:r>
              <a:rPr lang="zh-CN" altLang="en-US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是否忽略空值</a:t>
            </a:r>
            <a:r>
              <a:rPr lang="en-US" altLang="zh-CN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50000"/>
              </a:lnSpc>
              <a:spcBef>
                <a:spcPts val="1200"/>
              </a:spcBef>
              <a:tabLst>
                <a:tab pos="365760" algn="l"/>
              </a:tabLst>
            </a:pP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注意，文件路径中的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`\`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需改为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`/`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。文件读取结果可以赋值给一个变量，随后可使用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`head(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变量名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)`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`tail(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变量名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)`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函数分别查看开头和结尾的部分数据。相应的，写入文本文件的命令为：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50000"/>
              </a:lnSpc>
              <a:spcBef>
                <a:spcPts val="1200"/>
              </a:spcBef>
              <a:tabLst>
                <a:tab pos="365760" algn="l"/>
              </a:tabLst>
            </a:pP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write.table(x=</a:t>
            </a:r>
            <a:r>
              <a:rPr lang="zh-CN" altLang="en-US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写入的对象</a:t>
            </a:r>
            <a:r>
              <a:rPr lang="en-US" altLang="zh-CN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, file=</a:t>
            </a:r>
            <a:r>
              <a:rPr lang="zh-CN" altLang="en-US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文件相对或绝对路径</a:t>
            </a:r>
            <a:r>
              <a:rPr lang="en-US" altLang="zh-CN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, append=</a:t>
            </a:r>
            <a:r>
              <a:rPr lang="zh-CN" altLang="en-US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内容追加还是覆盖</a:t>
            </a:r>
            <a:r>
              <a:rPr lang="en-US" altLang="zh-CN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, sep=</a:t>
            </a:r>
            <a:r>
              <a:rPr lang="zh-CN" altLang="en-US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分隔符</a:t>
            </a:r>
            <a:r>
              <a:rPr lang="en-US" altLang="zh-CN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, eol=</a:t>
            </a:r>
            <a:r>
              <a:rPr lang="zh-CN" altLang="en-US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行尾标识字符</a:t>
            </a:r>
            <a:r>
              <a:rPr lang="en-US" altLang="zh-CN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, na=</a:t>
            </a:r>
            <a:r>
              <a:rPr lang="zh-CN" altLang="en-US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缺省字符</a:t>
            </a:r>
            <a:r>
              <a:rPr lang="en-US" altLang="zh-CN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, row.names=</a:t>
            </a:r>
            <a:r>
              <a:rPr lang="zh-CN" altLang="en-US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是否写入行号或行名向量</a:t>
            </a:r>
            <a:r>
              <a:rPr lang="en-US" altLang="zh-CN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, fileEncoding=</a:t>
            </a:r>
            <a:r>
              <a:rPr lang="zh-CN" altLang="en-US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文件字符编码</a:t>
            </a:r>
            <a:r>
              <a:rPr lang="en-US" altLang="zh-CN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7642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500" y="1079034"/>
            <a:ext cx="87630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Bef>
                <a:spcPts val="1200"/>
              </a:spcBef>
              <a:buClr>
                <a:schemeClr val="bg1"/>
              </a:buClr>
              <a:tabLst>
                <a:tab pos="365760" algn="l"/>
              </a:tabLst>
            </a:pP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对于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csv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文件、二进制文件，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分别提供了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`read.csv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()/ write.csv()/ read.csv2()/write.csv2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()`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`readBin()/writeBin()`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函数来处理。它们本质上都是对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`read.table()/write.table()`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的包装，因此用法基本相同。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50000"/>
              </a:lnSpc>
              <a:spcBef>
                <a:spcPts val="1200"/>
              </a:spcBef>
              <a:buClr>
                <a:schemeClr val="bg1"/>
              </a:buClr>
              <a:tabLst>
                <a:tab pos="365760" algn="l"/>
              </a:tabLst>
            </a:pP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对于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xls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xlsx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文件，若仅需读取，简单快捷的方式是将其另存为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`csv`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格式，再使用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`read.csv()`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函数处理；若需要修改，可使用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`xlsx`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包中的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`write.xlsx()/write.xlsx2()`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函数进行处理。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`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xlsx 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`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包依赖于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环境，因此需在系统中安装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JRE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环境，它不仅能对数据进行修改，同时还具有合并单元格、设置列宽、设置字体大小及颜色等功能。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50000"/>
              </a:lnSpc>
              <a:spcBef>
                <a:spcPts val="1200"/>
              </a:spcBef>
              <a:buClr>
                <a:schemeClr val="bg1"/>
              </a:buClr>
              <a:tabLst>
                <a:tab pos="365760" algn="l"/>
              </a:tabLst>
            </a:pP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对于其他格式数据，如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SAS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数据、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SPSS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数据、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Epi info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数据及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Stata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数据等，可使用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`foreign`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包中相关的函数进行处理。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81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500" y="133350"/>
            <a:ext cx="87630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spcBef>
                <a:spcPts val="1200"/>
              </a:spcBef>
              <a:buClr>
                <a:schemeClr val="bg1"/>
              </a:buClr>
              <a:buFont typeface="Wingdings" pitchFamily="2" charset="2"/>
              <a:buChar char="n"/>
              <a:tabLst>
                <a:tab pos="365760" algn="l"/>
              </a:tabLst>
            </a:pP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数据库</a:t>
            </a:r>
            <a:r>
              <a:rPr lang="zh-CN" altLang="en-US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endParaRPr lang="en-US" altLang="zh-CN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50000"/>
              </a:lnSpc>
              <a:spcBef>
                <a:spcPts val="1200"/>
              </a:spcBef>
              <a:tabLst>
                <a:tab pos="365760" algn="l"/>
              </a:tabLst>
            </a:pP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R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可以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轻松地连接到许多关系数据库，如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Sqlite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Oracle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Sql Server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等，并从它们获取记录作为数据框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有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一个名为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`RMySQL`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的内置包，它提供与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等数据库之间的本地连接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。以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数据库为例，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连接数据库、读取数据表及将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写到数据库等操作的具体过程如下：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1791712"/>
            <a:ext cx="8763000" cy="3046988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install.packages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("DBI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");install.packages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("RMySQL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")  </a:t>
            </a:r>
            <a:r>
              <a:rPr lang="pt-BR" altLang="zh-CN" sz="120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zh-CN" altLang="en-US" sz="120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安装依赖包</a:t>
            </a:r>
            <a:r>
              <a:rPr lang="en-US" altLang="zh-CN" sz="120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: DBI</a:t>
            </a:r>
            <a:r>
              <a:rPr lang="zh-CN" altLang="en-US" sz="120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、</a:t>
            </a:r>
            <a:r>
              <a:rPr lang="pt-BR" altLang="zh-CN" sz="120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RMySQL</a:t>
            </a:r>
          </a:p>
          <a:p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library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('DBI');library('RMySQL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')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altLang="zh-CN" sz="120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zh-CN" altLang="en-US" sz="120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导入依赖包</a:t>
            </a:r>
            <a:endParaRPr lang="en-US" altLang="zh-CN" sz="120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conn = dbConnect(MySQL(), dbname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="mini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", username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="root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", password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="root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") </a:t>
            </a:r>
            <a:r>
              <a:rPr lang="pt-BR" altLang="zh-CN" sz="120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zh-CN" altLang="en-US" sz="120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建立一个</a:t>
            </a:r>
            <a:r>
              <a:rPr lang="en-US" altLang="zh-CN" sz="120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Mysql</a:t>
            </a:r>
            <a:r>
              <a:rPr lang="zh-CN" altLang="en-US" sz="120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连接</a:t>
            </a:r>
            <a:endParaRPr lang="pt-BR" altLang="zh-CN" sz="120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dbListTables(con) </a:t>
            </a:r>
            <a:r>
              <a:rPr lang="pt-BR" altLang="zh-CN" sz="120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zh-CN" altLang="en-US" sz="120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列出数据库中所有的</a:t>
            </a:r>
            <a:r>
              <a:rPr lang="zh-CN" altLang="en-US" sz="120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表</a:t>
            </a:r>
            <a:endParaRPr lang="pt-BR" altLang="zh-CN" sz="120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dbClearResult(</a:t>
            </a:r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dbSendQuery(conn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SET 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NAMES </a:t>
            </a:r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gbk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)  </a:t>
            </a:r>
            <a:r>
              <a:rPr lang="pt-BR" altLang="zh-CN" sz="120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zh-CN" altLang="en-US" sz="120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设置数据库客户端字符集</a:t>
            </a:r>
            <a:r>
              <a:rPr lang="en-US" altLang="zh-CN" sz="120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zh-CN" altLang="en-US" sz="120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处理中文乱</a:t>
            </a:r>
            <a:r>
              <a:rPr lang="zh-CN" altLang="en-US" sz="120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码</a:t>
            </a:r>
            <a:r>
              <a:rPr lang="en-US" altLang="zh-CN" sz="120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zh-CN" altLang="en-US" sz="120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，随后</a:t>
            </a:r>
            <a:r>
              <a:rPr lang="zh-CN" altLang="en-US" sz="120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清除</a:t>
            </a:r>
            <a:r>
              <a:rPr lang="zh-CN" altLang="en-US" sz="120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结果集</a:t>
            </a:r>
            <a:endParaRPr lang="en-US" altLang="zh-CN" sz="120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dbExistsTable(conn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"student")  </a:t>
            </a:r>
            <a:r>
              <a:rPr lang="pt-BR" altLang="zh-CN" sz="120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zh-CN" altLang="en-US" sz="120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判断</a:t>
            </a:r>
            <a:r>
              <a:rPr lang="en-US" altLang="zh-CN" sz="120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`</a:t>
            </a:r>
            <a:r>
              <a:rPr lang="pt-BR" altLang="zh-CN" sz="120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student</a:t>
            </a:r>
            <a:r>
              <a:rPr lang="en-US" altLang="zh-CN" sz="120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`</a:t>
            </a:r>
            <a:r>
              <a:rPr lang="zh-CN" altLang="en-US" sz="120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表是否存在</a:t>
            </a:r>
            <a:endParaRPr lang="en-US" altLang="zh-CN" sz="120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[1] TRUE</a:t>
            </a:r>
          </a:p>
          <a:p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dbGetQuery(conn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select*from student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n=20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)  </a:t>
            </a:r>
            <a:r>
              <a:rPr lang="en-US" altLang="zh-CN" sz="120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zh-CN" altLang="en-US" sz="120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查询</a:t>
            </a:r>
            <a:r>
              <a:rPr lang="en-US" altLang="zh-CN" sz="120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`</a:t>
            </a:r>
            <a:r>
              <a:rPr lang="pt-BR" altLang="zh-CN" sz="120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student</a:t>
            </a:r>
            <a:r>
              <a:rPr lang="en-US" altLang="zh-CN" sz="120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`</a:t>
            </a:r>
            <a:r>
              <a:rPr lang="zh-CN" altLang="en-US" sz="120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表前</a:t>
            </a:r>
            <a:r>
              <a:rPr lang="en-US" altLang="zh-CN" sz="120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20</a:t>
            </a:r>
            <a:r>
              <a:rPr lang="zh-CN" altLang="en-US" sz="120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行</a:t>
            </a:r>
            <a:endParaRPr lang="en-US" altLang="zh-CN" sz="120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[1] id     name   gender age   </a:t>
            </a: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&lt;0 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行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 (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或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0-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长度的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row.names)</a:t>
            </a:r>
          </a:p>
          <a:p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dbWriteTable(conn, "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student</a:t>
            </a:r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", data.frame(</a:t>
            </a:r>
          </a:p>
          <a:p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name=iconv(c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('</a:t>
            </a:r>
            <a:r>
              <a:rPr lang="zh-CN" altLang="en-US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小明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', '</a:t>
            </a:r>
            <a:r>
              <a:rPr lang="zh-CN" altLang="en-US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小林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', '</a:t>
            </a:r>
            <a:r>
              <a:rPr lang="zh-CN" altLang="en-US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小亮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'), from="gbk",to="utf-8</a:t>
            </a:r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"),</a:t>
            </a:r>
          </a:p>
          <a:p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gender=iconv(c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('</a:t>
            </a:r>
            <a:r>
              <a:rPr lang="zh-CN" altLang="en-US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男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', '</a:t>
            </a:r>
            <a:r>
              <a:rPr lang="zh-CN" altLang="en-US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女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', '</a:t>
            </a:r>
            <a:r>
              <a:rPr lang="zh-CN" altLang="en-US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男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'), from="gbk",to="utf-8</a:t>
            </a:r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"),</a:t>
            </a:r>
          </a:p>
          <a:p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age=c(21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, 22, 20</a:t>
            </a:r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), 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append=T, row.names=F</a:t>
            </a:r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dbDisconnect(conn)  </a:t>
            </a:r>
            <a:r>
              <a:rPr lang="en-US" altLang="zh-CN" sz="120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zh-CN" altLang="en-US" sz="120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关闭数据库连接</a:t>
            </a:r>
            <a:endParaRPr lang="pt-BR" altLang="zh-CN" sz="120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5657850" y="3962400"/>
            <a:ext cx="3135868" cy="699700"/>
          </a:xfrm>
          <a:prstGeom prst="roundRect">
            <a:avLst>
              <a:gd name="adj" fmla="val 1541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sz="1050">
                <a:solidFill>
                  <a:prstClr val="white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依赖包</a:t>
            </a:r>
            <a:r>
              <a:rPr lang="en-US" altLang="zh-CN" sz="1050">
                <a:solidFill>
                  <a:prstClr val="white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`RSQLite`</a:t>
            </a:r>
            <a:r>
              <a:rPr lang="zh-CN" altLang="en-US" sz="1050">
                <a:solidFill>
                  <a:prstClr val="white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可用于操作</a:t>
            </a:r>
            <a:r>
              <a:rPr lang="en-US" altLang="zh-CN" sz="1050">
                <a:solidFill>
                  <a:prstClr val="white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Sqlite</a:t>
            </a:r>
            <a:r>
              <a:rPr lang="zh-CN" altLang="en-US" sz="1050">
                <a:solidFill>
                  <a:prstClr val="white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，用法</a:t>
            </a:r>
            <a:r>
              <a:rPr lang="zh-CN" altLang="en-US" sz="1050" smtClean="0">
                <a:solidFill>
                  <a:prstClr val="white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与</a:t>
            </a:r>
            <a:r>
              <a:rPr lang="en-US" altLang="zh-CN" sz="1050" smtClean="0">
                <a:solidFill>
                  <a:prstClr val="white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`RMySQL`</a:t>
            </a:r>
            <a:r>
              <a:rPr lang="zh-CN" altLang="en-US" sz="1050">
                <a:solidFill>
                  <a:prstClr val="white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基本</a:t>
            </a:r>
            <a:r>
              <a:rPr lang="zh-CN" altLang="en-US" sz="1050" smtClean="0">
                <a:solidFill>
                  <a:prstClr val="white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相同，其中连接</a:t>
            </a:r>
            <a:r>
              <a:rPr lang="en-US" altLang="zh-CN" sz="1050">
                <a:solidFill>
                  <a:prstClr val="white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Sqlite</a:t>
            </a:r>
            <a:r>
              <a:rPr lang="zh-CN" altLang="en-US" sz="1050">
                <a:solidFill>
                  <a:prstClr val="white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：</a:t>
            </a:r>
            <a:r>
              <a:rPr lang="en-US" altLang="zh-CN" sz="1050">
                <a:solidFill>
                  <a:srgbClr val="00B0F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dbConnect(dbDriver("SQLite"), "test.db")</a:t>
            </a:r>
            <a:endParaRPr lang="zh-CN" altLang="en-US" sz="1050">
              <a:solidFill>
                <a:srgbClr val="00B0F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33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92916" y="209550"/>
            <a:ext cx="1358169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数据清洗</a:t>
            </a:r>
            <a:endParaRPr lang="zh-CN" altLang="en-US" sz="2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0500" y="690295"/>
            <a:ext cx="8763000" cy="4262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Bef>
                <a:spcPts val="1200"/>
              </a:spcBef>
              <a:buClr>
                <a:schemeClr val="bg1"/>
              </a:buClr>
              <a:tabLst>
                <a:tab pos="365760" algn="l"/>
              </a:tabLst>
            </a:pP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清洗是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将用作数据分析的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数据源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中出现缺失、异常或重复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数据，按照科学的方式进行处理的过程。这里我们主要来讲对缺失数据的处理。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50000"/>
              </a:lnSpc>
              <a:spcBef>
                <a:spcPts val="1200"/>
              </a:spcBef>
              <a:buClr>
                <a:schemeClr val="bg1"/>
              </a:buClr>
              <a:tabLst>
                <a:tab pos="365760" algn="l"/>
              </a:tabLst>
            </a:pP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中，缺失值是以符号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`NA`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表示，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也提供了一些函数来检测缺失值是否存在。如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`is.na()`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函数用于判断单个基本类型数据或特殊结构（向量、矩阵、列表等）中的每一元素是否为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`NA`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`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complete.cases()`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函数用于判断矩阵或数据框中每行是否含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`NA`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50000"/>
              </a:lnSpc>
              <a:spcBef>
                <a:spcPts val="1200"/>
              </a:spcBef>
              <a:buClr>
                <a:schemeClr val="bg1"/>
              </a:buClr>
              <a:tabLst>
                <a:tab pos="365760" algn="l"/>
              </a:tabLst>
            </a:pP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有关缺失数据的处理，有以下三种方法：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685800" lvl="0" indent="-342900">
              <a:lnSpc>
                <a:spcPct val="150000"/>
              </a:lnSpc>
              <a:spcBef>
                <a:spcPts val="1200"/>
              </a:spcBef>
              <a:buClr>
                <a:schemeClr val="bg1"/>
              </a:buClr>
              <a:buFont typeface="+mj-ea"/>
              <a:buAutoNum type="circleNumDbPlain"/>
              <a:tabLst>
                <a:tab pos="342900" algn="l"/>
              </a:tabLst>
            </a:pPr>
            <a:r>
              <a:rPr lang="zh-CN" altLang="en-US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行删除法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；通过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`na.omit()`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函数可以忽略所有含缺失值的观测。当缺失数据所占比例较大，特别当缺失数据非随机分布时，该方法可能导致数据发生分离，从而得出错误的结论。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685800" lvl="0" indent="-342900">
              <a:lnSpc>
                <a:spcPct val="150000"/>
              </a:lnSpc>
              <a:spcBef>
                <a:spcPts val="1200"/>
              </a:spcBef>
              <a:buClr>
                <a:schemeClr val="bg1"/>
              </a:buClr>
              <a:buFont typeface="+mj-ea"/>
              <a:buAutoNum type="circleNumDbPlain"/>
              <a:tabLst>
                <a:tab pos="342900" algn="l"/>
              </a:tabLst>
            </a:pPr>
            <a:r>
              <a:rPr lang="zh-CN" altLang="en-US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均值替换法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；针对缺失值类型分两种情况：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1).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当为数值型时以平均值填充；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2).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为非数值型时以出现频次多者补齐。该方法建立在完全随机缺失的假设之上，会造成变量的方差和标准差变小，也会产生有偏估计，所以不被推崇。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440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500" y="532731"/>
            <a:ext cx="8763000" cy="407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342900">
              <a:lnSpc>
                <a:spcPct val="150000"/>
              </a:lnSpc>
              <a:spcBef>
                <a:spcPts val="1200"/>
              </a:spcBef>
              <a:buClr>
                <a:schemeClr val="bg1"/>
              </a:buClr>
              <a:buFont typeface="+mj-ea"/>
              <a:buAutoNum type="circleNumDbPlain"/>
              <a:tabLst>
                <a:tab pos="342900" algn="l"/>
              </a:tabLst>
            </a:pPr>
            <a:r>
              <a: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多重插补</a:t>
            </a:r>
            <a:r>
              <a: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法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；它利用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蒙特卡洛模拟法（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MCMC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）将原始数据插补成几个完整数据集，在每个数据集中利用线性回归（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lm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广义线性模型（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glm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）或广义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可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加模型（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gam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等进行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插补建模，再将这些完整的模型整合到一起，评价插补模型的优劣并返回完整数据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集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面对复杂的缺失值问题时，该方法是最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常用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的，在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中使用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`mice`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包中的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`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mice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 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)`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函数即可实现。</a:t>
            </a:r>
            <a:endParaRPr lang="en-US" altLang="zh-CN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buClr>
                <a:schemeClr val="bg1"/>
              </a:buClr>
              <a:tabLst>
                <a:tab pos="342900" algn="l"/>
              </a:tabLst>
            </a:pP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下面通过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VIM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包中的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sleep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数据集来演示多重插补法的具体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过程，大致步骤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如下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685800" indent="-342900">
              <a:spcBef>
                <a:spcPts val="1200"/>
              </a:spcBef>
              <a:buClr>
                <a:schemeClr val="bg1"/>
              </a:buClr>
              <a:buFont typeface="+mj-lt"/>
              <a:buAutoNum type="arabicPeriod"/>
              <a:tabLst>
                <a:tab pos="628650" algn="l"/>
              </a:tabLst>
            </a:pP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导入缺失数据集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685800" indent="-342900">
              <a:spcBef>
                <a:spcPts val="1200"/>
              </a:spcBef>
              <a:buClr>
                <a:schemeClr val="bg1"/>
              </a:buClr>
              <a:buFont typeface="+mj-lt"/>
              <a:buAutoNum type="arabicPeriod"/>
              <a:tabLst>
                <a:tab pos="628650" algn="l"/>
              </a:tabLst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`mice()`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函数得到插补成指定数目的完整数据集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685800" indent="-342900">
              <a:spcBef>
                <a:spcPts val="1200"/>
              </a:spcBef>
              <a:buClr>
                <a:schemeClr val="bg1"/>
              </a:buClr>
              <a:buFont typeface="+mj-lt"/>
              <a:buAutoNum type="arabicPeriod"/>
              <a:tabLst>
                <a:tab pos="628650" algn="l"/>
              </a:tabLst>
            </a:pP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对每个数据集进行插补建模（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glm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lm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gam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等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模型）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685800" indent="-342900">
              <a:spcBef>
                <a:spcPts val="1200"/>
              </a:spcBef>
              <a:buClr>
                <a:schemeClr val="bg1"/>
              </a:buClr>
              <a:buFont typeface="+mj-lt"/>
              <a:buAutoNum type="arabicPeriod"/>
              <a:tabLst>
                <a:tab pos="628650" algn="l"/>
              </a:tabLst>
            </a:pP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`pool()`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函数将这些模型整合到一起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685800" indent="-342900">
              <a:spcBef>
                <a:spcPts val="1200"/>
              </a:spcBef>
              <a:buClr>
                <a:schemeClr val="bg1"/>
              </a:buClr>
              <a:buFont typeface="+mj-lt"/>
              <a:buAutoNum type="arabicPeriod"/>
              <a:tabLst>
                <a:tab pos="628650" algn="l"/>
              </a:tabLst>
            </a:pP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根据模型系数的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统计量评价插补模型优劣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685800" indent="-342900">
              <a:spcBef>
                <a:spcPts val="1200"/>
              </a:spcBef>
              <a:buClr>
                <a:schemeClr val="bg1"/>
              </a:buClr>
              <a:buFont typeface="+mj-lt"/>
              <a:buAutoNum type="arabicPeriod"/>
              <a:tabLst>
                <a:tab pos="628650" algn="l"/>
              </a:tabLst>
            </a:pP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`complete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()`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函数输出完整数据集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800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Thaliard template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6682</TotalTime>
  <Words>1508</Words>
  <Application>Microsoft Office PowerPoint</Application>
  <PresentationFormat>全屏显示(16:9)</PresentationFormat>
  <Paragraphs>247</Paragraphs>
  <Slides>18</Slides>
  <Notes>18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Thaliard template</vt:lpstr>
      <vt:lpstr>R数据分析 方法与案例详解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R数据分析方法与案例分析</dc:title>
  <cp:lastModifiedBy>Vector</cp:lastModifiedBy>
  <cp:revision>1027</cp:revision>
  <dcterms:modified xsi:type="dcterms:W3CDTF">2020-05-11T09:55:50Z</dcterms:modified>
</cp:coreProperties>
</file>