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02" r:id="rId3"/>
    <p:sldId id="257" r:id="rId4"/>
    <p:sldId id="284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3" r:id="rId14"/>
    <p:sldId id="314" r:id="rId15"/>
    <p:sldId id="315" r:id="rId16"/>
    <p:sldId id="316" r:id="rId17"/>
    <p:sldId id="317" r:id="rId18"/>
    <p:sldId id="30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D966"/>
    <a:srgbClr val="D89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8AE965B-C094-4F40-A2F8-DA728B2461FF}">
  <a:tblStyle styleId="{68AE965B-C094-4F40-A2F8-DA728B246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127" autoAdjust="0"/>
  </p:normalViewPr>
  <p:slideViewPr>
    <p:cSldViewPr>
      <p:cViewPr varScale="1">
        <p:scale>
          <a:sx n="102" d="100"/>
          <a:sy n="102" d="100"/>
        </p:scale>
        <p:origin x="-62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188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7098520f4f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7098520f4f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1600200" y="185250"/>
            <a:ext cx="7010401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tabLst>
                <a:tab pos="798513" algn="l"/>
              </a:tabLst>
            </a:pPr>
            <a:r>
              <a:rPr lang="en" sz="5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数据分析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方法与案例详解</a:t>
            </a:r>
            <a:endParaRPr sz="5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2038350"/>
            <a:ext cx="8610600" cy="76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7197" y="2419350"/>
            <a:ext cx="128960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课程介绍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4750" y="3105150"/>
            <a:ext cx="171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依赖包管理</a:t>
            </a:r>
            <a:endParaRPr lang="en-US" altLang="zh-CN" b="1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数据读写</a:t>
            </a:r>
            <a:endParaRPr lang="en-US" altLang="zh-CN" b="1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清洗</a:t>
            </a:r>
            <a:endParaRPr lang="en-US" altLang="zh-CN" b="1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b="1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3350"/>
            <a:ext cx="1066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  <p:bldP spid="2" grpId="0" animBg="1"/>
      <p:bldP spid="11" grpId="0" animBg="1"/>
      <p:bldP spid="4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ector\Documents\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12374"/>
            <a:ext cx="4543017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6942" y="678924"/>
            <a:ext cx="5620449" cy="378565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安装并导入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`mice`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依赖包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install.packages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('mice')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library(mice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data(sleep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package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='VIM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导入待处理的数据集</a:t>
            </a:r>
            <a:endParaRPr lang="pt-BR" altLang="zh-CN" sz="120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par(mar=c(1,1,1,1))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设置作图参数</a:t>
            </a:r>
            <a:endParaRPr lang="pt-BR" altLang="zh-CN" sz="120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缺失情况可视化呈现</a:t>
            </a:r>
            <a:endParaRPr lang="pt-BR" altLang="zh-CN" sz="120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md.pattern(sleep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aggr(sleep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col=c('navyblue','red'), 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numbers=TRUE,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sortVars=TRUE,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labels=names(sleep),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cex.axis=.7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gap=3,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ylab=c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数据缺失模式直方图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","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模式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)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imp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mice(sleep, seed=6666)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默认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重插补，即生成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个无缺失数据集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fit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with(imp, lm(Dream ~ Span + Gest))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选择插补模型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pooled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pool(fit)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summary(pooled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complete(imp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action=3)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选择第三个插补数据集作为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结果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819150"/>
            <a:ext cx="8763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是针对经清洗得到的完整有效的数据，按实际业务需要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进一步加工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转换的过程，包括变量重编码、重命名、类型转换以及数据框的合并、拆分、抽取等操作。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下面根据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、消费和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人口情况表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来一一解说。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2916" y="209550"/>
            <a:ext cx="135816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21609"/>
              </p:ext>
            </p:extLst>
          </p:nvPr>
        </p:nvGraphicFramePr>
        <p:xfrm>
          <a:off x="1866900" y="2343150"/>
          <a:ext cx="5410200" cy="165039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278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省份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smtClean="0">
                          <a:latin typeface="微软雅黑" pitchFamily="34" charset="-122"/>
                          <a:ea typeface="微软雅黑" pitchFamily="34" charset="-122"/>
                        </a:rPr>
                        <a:t>GNP</a:t>
                      </a:r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（亿元）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消费（亿元）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人口（万）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6000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5000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2000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7200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5800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3600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7400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6000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3500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11000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10200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5020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9200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8500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6100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9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93499"/>
            <a:ext cx="6248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计算人均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GNP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和人均储蓄的指标（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`transform()`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`with()`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8249" y="1123950"/>
            <a:ext cx="5452134" cy="3231654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data.frame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province=c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('A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cons=c(5000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5800, 6000, 10200, 8500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pop=c(2000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3600, 3500, 5020, 6100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gnp=c(6000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7200, 7400, 11000, 9200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(data = transform(data, pgnp=gnp/pop, psave=(gnp-cons)/pop))</a:t>
            </a:r>
          </a:p>
          <a:p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province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  pop   gnp     pgnp     psave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5000 2000  6000 3.000000 0.5000000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5800 3600  7200 2.000000 0.3888889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6000 3500  7400 2.114286 0.4000000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10200 5020 11000 2.191235 0.1593625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8500 6100  9200 1.508197 0.1147541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with(data, gnp/pop)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计算人均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GNP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[1] 3.000000 2.000000 2.114286 2.191235 1.508197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with(data, (gnp-cons)/pop) 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计算人均储蓄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[1] 0.5000000 0.3888889 0.4000000 0.1593625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0.1147541</a:t>
            </a:r>
          </a:p>
        </p:txBody>
      </p:sp>
    </p:spTree>
    <p:extLst>
      <p:ext uri="{BB962C8B-B14F-4D97-AF65-F5344CB8AC3E}">
        <p14:creationId xmlns:p14="http://schemas.microsoft.com/office/powerpoint/2010/main" val="59371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514350"/>
            <a:ext cx="807720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2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将人均储蓄按照区间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0.12)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[0.12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0.5)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[0.5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max(psave))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分成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贫困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温饱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小康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，作为经济水平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—level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`within()`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1800" y="1462028"/>
            <a:ext cx="4740400" cy="286232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data$level[data$psave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&gt;=0.5]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data$level[data$psave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&gt;=0.12&amp;data$psave&lt;0.5]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温饱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data$level[data$psave&lt;0.12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within(data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{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level = NA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level[psave&gt;=0.5]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level[psave&gt;=0.12&amp;psave&lt;0.5]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温饱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level[psave&lt;0.12] =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})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province  cons  pop   gnp     pgnp     psave level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5000 2000  6000 3.000000 0.5000000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5800 3600  7200 2.000000 0.3888889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6000 3500  7400 2.114286 0.4000000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10200 5020 11000 2.191235 0.1593625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8500 6100  9200 1.508197 0.1147541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93499"/>
            <a:ext cx="80772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3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将经济水平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贫困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温饱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小康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分别替换成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`A`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`B`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`C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`car`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包函数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`recode()`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901" y="1123950"/>
            <a:ext cx="4846198" cy="830997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install.packages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('car')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library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('car')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recode(data$level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'='A';'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温饱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'='B';'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'='C'")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"A" "B" "B" "B" "C"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880" y="2343150"/>
            <a:ext cx="80772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4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将人均储蓄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`psave`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`pdeposit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`names()` 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`reshape`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包函数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`rename()`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5933" y="3028950"/>
            <a:ext cx="5452134" cy="1200329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names(data)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"province" "cons"  "pop"  "gnp"  "pgnp"  "psave"  "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level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names(data)[6] = 'pdeposit'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install.packages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('reshape')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library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('reshape')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rename(data,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c(pdeposit=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psave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'))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64008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5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获取省份对应的经济水平与人均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GNP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两个指标（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集的抽取</a:t>
            </a:r>
            <a:r>
              <a:rPr lang="en-US" altLang="zh-CN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保留变量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5443" y="864492"/>
            <a:ext cx="3413114" cy="138499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data[c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('province', 'pgnp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'level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')]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province    pgnp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level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2.114286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2.191235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1.508197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104" y="2481903"/>
            <a:ext cx="589445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6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获取省份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`pgnp`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psave`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之外的指标（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数据集的抽取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过滤变量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0566" y="3012477"/>
            <a:ext cx="3922869" cy="17543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</a:t>
            </a:r>
            <a:r>
              <a:rPr lang="it-IT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[!names(data) %in% c('pgnp', 'psave</a:t>
            </a:r>
            <a:r>
              <a:rPr lang="it-IT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')]</a:t>
            </a:r>
          </a:p>
          <a:p>
            <a:r>
              <a:rPr lang="it-IT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data[c(1:4, 7)]</a:t>
            </a:r>
            <a:endParaRPr lang="it-IT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t-IT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data[c</a:t>
            </a:r>
            <a:r>
              <a:rPr lang="it-IT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(-5, -6)]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province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  pop   gnp level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77971"/>
            <a:ext cx="80772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7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获取非贫困省的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GNP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、人均储蓄和经济水平三个指标（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集的抽取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条件子集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4525" y="856713"/>
            <a:ext cx="5674951" cy="138499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subset(data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level!='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select=pgnp:level)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subset(data, level!='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贫困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select=c('pgnp', 'psave', 'level'))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pgnp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psave level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1 3.000000 0.5000000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2 2.000000 0.3888889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3 2.114286 0.4000000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4 2.191235 0.1593625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</a:t>
            </a:r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80020"/>
              </p:ext>
            </p:extLst>
          </p:nvPr>
        </p:nvGraphicFramePr>
        <p:xfrm>
          <a:off x="445345" y="3178465"/>
          <a:ext cx="3581400" cy="1645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51164"/>
                <a:gridCol w="1282793"/>
                <a:gridCol w="1647443"/>
              </a:tblGrid>
              <a:tr h="1948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省份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面积（平方公顷）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人均工资（千元）</a:t>
                      </a:r>
                      <a:endParaRPr lang="zh-CN" altLang="en-US" sz="1200" b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18.7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5000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20.3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6000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16.4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7000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19.7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12000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4281"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省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22.8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8900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107" y="2322055"/>
            <a:ext cx="5019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现有另一表关于同样省份的面积和人均工资指标，如下：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3163" y="2800350"/>
            <a:ext cx="4352474" cy="2123658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(dat = data.frame(</a:t>
            </a:r>
          </a:p>
          <a:p>
            <a:pPr lvl="1"/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province=c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('A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省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</a:t>
            </a:r>
          </a:p>
          <a:p>
            <a:pPr lvl="1"/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area=c(18.7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20.3, 16.4,19.7, 22.8),</a:t>
            </a:r>
          </a:p>
          <a:p>
            <a:pPr lvl="1"/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salary=c(5000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6000,7000, 12000, 8900)</a:t>
            </a:r>
          </a:p>
          <a:p>
            <a:pPr lvl="1"/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))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province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 salary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18.7   5000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20.3   6000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16.4   7000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19.7  12000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22.8   8900</a:t>
            </a:r>
            <a:endParaRPr lang="en-US" altLang="zh-CN" sz="120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64008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 startAt="8"/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合并两表（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inner join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）查看所有指标（</a:t>
            </a:r>
            <a:r>
              <a:rPr lang="zh-CN" altLang="en-US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`merge()`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`cbind()`</a:t>
            </a:r>
            <a:r>
              <a:rPr lang="zh-CN" altLang="en-US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的用法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8658" y="836499"/>
            <a:ext cx="6386685" cy="267765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merge(data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dat, by="province")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province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  pop   gnp     pgnp     psave level area salary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5000 2000  6000 3.000000 0.5000000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18.7   5000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5800 3600  7200 2.000000 0.3888889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20.3   6000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6000 3500  7400 2.114286 0.4000000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16.4   7000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10200 5020 11000 2.191235 0.1593625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19.7  12000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8500 6100  9200 1.508197 0.1147541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22.8  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8900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cbind(data, dat)  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须保证两个数据集行数相同</a:t>
            </a:r>
            <a:endParaRPr lang="en-US" altLang="zh-CN" sz="120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province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  pop   gnp     pgnp     psave level province area salary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     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5000 2000  6000 3.000000 0.5000000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小康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18.7   5000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     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5800 3600  7200 2.000000 0.3888889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20.3   6000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     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6000 3500  7400 2.114286 0.4000000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16.4   7000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     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10200 5020 11000 2.191235 0.1593625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温饱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19.7  12000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     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8500 6100  9200 1.508197 0.1147541 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贫困  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省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22.8   8900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004066" y="3761405"/>
            <a:ext cx="3135868" cy="699700"/>
          </a:xfrm>
          <a:prstGeom prst="roundRect">
            <a:avLst>
              <a:gd name="adj" fmla="val 154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注：与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`cbind()`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`rbind</a:t>
            </a:r>
            <a:r>
              <a:rPr lang="en-US" altLang="zh-CN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()`</a:t>
            </a:r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函数。它可将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两个数据集按行合并，</a:t>
            </a:r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但两</a:t>
            </a:r>
            <a:r>
              <a: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个数据集的列名及排序必须</a:t>
            </a:r>
            <a:r>
              <a:rPr lang="zh-CN" altLang="en-US" sz="12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相同。</a:t>
            </a:r>
            <a:endParaRPr lang="zh-CN" altLang="en-US" sz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4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95300" y="1138947"/>
            <a:ext cx="81534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依赖包的来源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依赖包主要来源于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官方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CRAN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Bioconductor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（生信类）以及其他开源网站（如：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Gitlab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等）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。安装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上的依赖时，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为避免网络阻塞、延迟过久而失败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，需将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资源镜像地址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配置为离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当前地理区域较近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的；对于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上的依赖，若以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用户名或组织名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仓库名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形式安装，以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RHadoop`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包为例其过程如下：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&gt; install.packages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("devtools")</a:t>
            </a:r>
          </a:p>
          <a:p>
            <a:pPr lvl="0"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&gt; library(devtools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lvl="0"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&gt; install_github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("RevolutionAnalytics/RHadoop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")</a:t>
            </a:r>
            <a:endParaRPr lang="en-US" altLang="zh-CN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4831" y="209550"/>
            <a:ext cx="195433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包管理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3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95300" y="1138947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依赖包的管理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依赖包的管理主要涉及包的安装、更新、卸载、导入、移除等，具体操作如下：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65498" y="2190750"/>
            <a:ext cx="5213004" cy="1569660"/>
            <a:chOff x="1676400" y="2190750"/>
            <a:chExt cx="5213004" cy="1569660"/>
          </a:xfrm>
        </p:grpSpPr>
        <p:sp>
          <p:nvSpPr>
            <p:cNvPr id="6" name="TextBox 5"/>
            <p:cNvSpPr txBox="1"/>
            <p:nvPr/>
          </p:nvSpPr>
          <p:spPr>
            <a:xfrm>
              <a:off x="1676400" y="2190750"/>
              <a:ext cx="2355132" cy="1569660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查看所有或指定</a:t>
              </a:r>
              <a:r>
                <a:rPr lang="pt-BR" altLang="zh-CN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R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包的安装位置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.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libPaths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'dplyr'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查看当前环境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中导入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的包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search()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或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(.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packages())</a:t>
              </a:r>
            </a:p>
            <a:p>
              <a:r>
                <a:rPr lang="pt-BR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查看已安装的软件包列表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installed.packages()</a:t>
              </a:r>
            </a:p>
            <a:p>
              <a:r>
                <a:rPr lang="pt-BR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查看可更新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的包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old.packages()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5800" y="2190750"/>
              <a:ext cx="2393604" cy="1569660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更新所有包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update.packages()</a:t>
              </a:r>
            </a:p>
            <a:p>
              <a:r>
                <a:rPr lang="en-US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卸载某个包</a:t>
              </a:r>
            </a:p>
            <a:p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remove.packages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('dplyr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')</a:t>
              </a:r>
            </a:p>
            <a:p>
              <a:r>
                <a:rPr lang="en-US" altLang="zh-CN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导入某个包到当前环境</a:t>
              </a:r>
              <a:endPara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libary('RMySQL')</a:t>
              </a:r>
            </a:p>
            <a:p>
              <a:r>
                <a:rPr lang="en-US" altLang="zh-CN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从当前环境中</a:t>
              </a:r>
              <a:r>
                <a:rPr lang="zh-CN" altLang="en-US" sz="1200" smtClean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移出某个</a:t>
              </a:r>
              <a:r>
                <a:rPr lang="zh-CN" altLang="en-US" sz="120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包</a:t>
              </a:r>
            </a:p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detach('package:RMySQL')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3775258" y="209550"/>
            <a:ext cx="159348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数据读写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" y="1047750"/>
            <a:ext cx="88011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手工输入的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`c()`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函数可将一串同类型的数据连成一个向量或列表。此外，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`scan()`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函数可以接收键盘输入，输入时每个数据之间用空格分隔，输完一行按回车键结束，连续回车可终止键盘输入；同时，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`scan()`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也可读取内容以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固定分隔符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分割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文本文件，形如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x = scan(file='dat.txt', sep=',')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包预置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data(package='</a:t>
            </a:r>
            <a:r>
              <a:rPr lang="zh-CN" altLang="en-US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')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可查看该包预置了哪些数据集，执行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具体对象名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package='</a:t>
            </a:r>
            <a:r>
              <a:rPr lang="zh-CN" altLang="en-US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包名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')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可将具体的数据对象载入到当前环境中。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系统剪切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板的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readClipboard()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可读取复制到系统剪切板中的数据。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2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198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对于大数据量来说，一般需要从外部读取数据。外部的数据源包括电子表格、文本文件、数据库等形式。在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中，读取文本文件的命令为：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read.table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文件相对或绝对路径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header=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第一行是否为标题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sep=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分隔符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row.names=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设定行名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col.names=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设定列名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nrows=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读取行数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skip=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忽略的行数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encoding=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设定</a:t>
            </a:r>
            <a:r>
              <a:rPr lang="zh-CN" altLang="en-US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编码字符集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对于非英文字符，可将其设置为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`UTF-8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`), skipNul=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是否忽略空值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注意，文件路径中的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`\`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需改为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`/`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。文件读取结果可以赋值给一个变量，随后可使用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`head(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`tail(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函数分别查看开头和结尾的部分数据。相应的，写入文本文件的命令为：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write.table(x=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写入的对象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file=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文件相对或绝对路径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append=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内容追加还是覆盖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sep=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分隔符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eol=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行尾标识字符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na=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缺省字符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row.names=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是否写入行号或行名向量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 fileEncoding=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文件字符编码</a:t>
            </a:r>
            <a:r>
              <a:rPr lang="en-US" altLang="zh-CN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6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1079034"/>
            <a:ext cx="8763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csv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文件、二进制文件，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分别提供了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`read.csv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()/ write.csv()/ read.csv2()/write.csv2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`readBin()/writeBin()`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函数来处理。它们本质上都是对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`read.table()/write.table()`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的包装，因此用法基本相同。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xlsx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文件，若仅需读取，简单快捷的方式是将其另存为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`csv`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格式，再使用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`read.csv()`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函数处理；若需要修改，可使用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`xlsx`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包中的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`write.xlsx()/write.xlsx2()`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函数进行处理。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xlsx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包依赖于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环境，因此需在系统中安装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环境，它不仅能对数据进行修改，同时还具有合并单元格、设置列宽、设置字体大小及颜色等功能。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对于其他格式数据，如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SPSS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Epi info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数据及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Stata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数据等，可使用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`foreign`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包中相关的函数进行处理。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133350"/>
            <a:ext cx="8763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轻松地连接到许多关系数据库，如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等，并从它们获取记录作为数据框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一个名为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`RMySQL`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的内置包，它提供与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等数据库之间的本地连接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。以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数据库为例，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连接数据库、读取数据表及将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写到数据库等操作的具体过程如下：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791712"/>
            <a:ext cx="8763000" cy="3046988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install.packages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("DBI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");install.packages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("RMySQL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安装依赖包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DBI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RMySQL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library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('DBI');library('RMySQL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导入依赖包</a:t>
            </a:r>
            <a:endParaRPr lang="en-US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conn = dbConnect(MySQL(), dbname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="mini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", username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="root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", password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="root")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建立一个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连接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dbListTables(conn) </a:t>
            </a:r>
            <a:r>
              <a:rPr lang="pt-BR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列出数据库中所有的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表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dbClearResult(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dbSendQuery(conn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SET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NAMES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gbk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设置数据库客户端字符集</a:t>
            </a:r>
            <a:r>
              <a:rPr lang="en-US" altLang="zh-CN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sz="120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处理中文乱码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，随后清除结果集</a:t>
            </a:r>
            <a:endParaRPr lang="en-US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dbExistsTable(conn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"student")  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判断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表是否存在</a:t>
            </a:r>
            <a:endParaRPr lang="en-US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TRUE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dbGetQuery(conn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select*from student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n=20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查询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pt-BR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表前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行</a:t>
            </a:r>
            <a:endParaRPr lang="en-US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id     name   gender age   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&lt;0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行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或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0-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长度的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row.names)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dbWriteTable(conn, "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", data.frame(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name=iconv(c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小亮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from="gbk",to="utf-8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gender=iconv(c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from="gbk",to="utf-8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age=c(21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22, 20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append=T, row.names=F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dbDisconnect(conn)  </a:t>
            </a:r>
            <a:r>
              <a:rPr lang="en-US" altLang="zh-CN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zh-CN" altLang="en-US" sz="120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关闭数据库连接</a:t>
            </a:r>
            <a:endParaRPr lang="pt-BR" altLang="zh-CN" sz="120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657850" y="3962400"/>
            <a:ext cx="3135868" cy="699700"/>
          </a:xfrm>
          <a:prstGeom prst="roundRect">
            <a:avLst>
              <a:gd name="adj" fmla="val 1541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依赖包</a:t>
            </a:r>
            <a:r>
              <a:rPr lang="en-US" altLang="zh-CN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`RSQLite`</a:t>
            </a:r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可用于操作</a:t>
            </a:r>
            <a:r>
              <a:rPr lang="en-US" altLang="zh-CN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Sqlite</a:t>
            </a:r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，用法</a:t>
            </a:r>
            <a:r>
              <a:rPr lang="zh-CN" altLang="en-US" sz="1050" smtClean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与</a:t>
            </a:r>
            <a:r>
              <a:rPr lang="en-US" altLang="zh-CN" sz="1050" smtClean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`RMySQL`</a:t>
            </a:r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基本</a:t>
            </a:r>
            <a:r>
              <a:rPr lang="zh-CN" altLang="en-US" sz="1050" smtClean="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相同，其中连接</a:t>
            </a:r>
            <a:r>
              <a:rPr lang="en-US" altLang="zh-CN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Sqlite</a:t>
            </a:r>
            <a:r>
              <a:rPr lang="zh-CN" altLang="en-US" sz="1050">
                <a:solidFill>
                  <a:prstClr val="white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en-US" altLang="zh-CN" sz="1050">
                <a:solidFill>
                  <a:srgbClr val="00B0F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dbConnect(dbDriver("SQLite"), "test.db")</a:t>
            </a:r>
            <a:endParaRPr lang="zh-CN" altLang="en-US" sz="1050">
              <a:solidFill>
                <a:srgbClr val="00B0F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2916" y="209550"/>
            <a:ext cx="135816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数据清洗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" y="690295"/>
            <a:ext cx="87630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清洗是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将用作数据分析的数据源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中出现缺失、异常或重复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数据，按照科学的方式进行处理的过程。这里我们主要来讲对缺失数据的处理。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中，缺失值是以符号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`NA`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也提供了一些函数来检测缺失值是否存在。如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`is.na()`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函数用于判断单个基本类型数据或特殊结构（向量、矩阵、列表等）中的每一元素是否为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`NA`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complete.cases()`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函数用于判断矩阵或数据框中每行是否含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`NA`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65760" algn="l"/>
              </a:tabLst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有关缺失数据的处理，有以下三种方法：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42900" algn="l"/>
              </a:tabLst>
            </a:pP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行删除法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；通过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`na.omit()`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函数可以忽略所有含缺失值的观测。当缺失数据所占比例较大，特别当缺失数据非随机分布时，该方法可能导致数据发生分离，从而得出错误的结论。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42900" algn="l"/>
              </a:tabLst>
            </a:pP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均值替换法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；针对缺失值类型分两种情况：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1).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当为数值型时以平均值填充；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2).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为非数值型时以出现频次多者补齐。该方法建立在完全随机缺失的假设之上，会造成变量的方差和标准差变小，也会产生有偏估计，所以不被推崇。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" y="532731"/>
            <a:ext cx="87630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342900"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42900" algn="l"/>
              </a:tabLst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多重插补法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；它利用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蒙特卡洛模拟法（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MCMC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）将原始数据插补成几个完整数据集，在每个数据集中利用线性回归（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广义线性模型（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glm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）或广义可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加模型（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等进行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插补建模，再将这些完整的模型整合到一起，评价插补模型的优劣并返回完整数据集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面对复杂的缺失值问题时，该方法是最常用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的，在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`mice`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包中的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mice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函数即可实现。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bg1"/>
              </a:buClr>
              <a:tabLst>
                <a:tab pos="34290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下面通过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包中的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sleep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数据集来演示多重插补法的具体实现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过程，大致步骤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导入缺失数据集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`mice()`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函数得到插补成指定数目的完整数据集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对每个数据集进行插补建模（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glm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模型）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`pool()`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函数将这些模型整合到一起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根据模型系数的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统计量评价插补模型优劣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indent="-342900">
              <a:spcBef>
                <a:spcPts val="1200"/>
              </a:spcBef>
              <a:buClr>
                <a:schemeClr val="bg1"/>
              </a:buClr>
              <a:buFont typeface="+mj-lt"/>
              <a:buAutoNum type="arabicPeriod"/>
              <a:tabLst>
                <a:tab pos="62865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`complete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函数输出完整数据集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0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haliard templat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6717</TotalTime>
  <Words>1509</Words>
  <Application>Microsoft Office PowerPoint</Application>
  <PresentationFormat>全屏显示(16:9)</PresentationFormat>
  <Paragraphs>247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Thaliard template</vt:lpstr>
      <vt:lpstr>R数据分析 方法与案例详解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R数据分析方法与案例分析</dc:title>
  <cp:lastModifiedBy>Vector</cp:lastModifiedBy>
  <cp:revision>1032</cp:revision>
  <dcterms:modified xsi:type="dcterms:W3CDTF">2020-05-11T12:38:00Z</dcterms:modified>
</cp:coreProperties>
</file>