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5"/>
  </p:notesMasterIdLst>
  <p:sldIdLst>
    <p:sldId id="256" r:id="rId2"/>
    <p:sldId id="302" r:id="rId3"/>
    <p:sldId id="257" r:id="rId4"/>
    <p:sldId id="303" r:id="rId5"/>
    <p:sldId id="318" r:id="rId6"/>
    <p:sldId id="319" r:id="rId7"/>
    <p:sldId id="320" r:id="rId8"/>
    <p:sldId id="321" r:id="rId9"/>
    <p:sldId id="324" r:id="rId10"/>
    <p:sldId id="325" r:id="rId11"/>
    <p:sldId id="326" r:id="rId12"/>
    <p:sldId id="304" r:id="rId13"/>
    <p:sldId id="30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D966"/>
    <a:srgbClr val="D89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8AE965B-C094-4F40-A2F8-DA728B2461FF}">
  <a:tblStyle styleId="{68AE965B-C094-4F40-A2F8-DA728B2461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127" autoAdjust="0"/>
  </p:normalViewPr>
  <p:slideViewPr>
    <p:cSldViewPr>
      <p:cViewPr>
        <p:scale>
          <a:sx n="95" d="100"/>
          <a:sy n="95" d="100"/>
        </p:scale>
        <p:origin x="-834" y="-21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101886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微软雅黑" pitchFamily="34" charset="-122"/>
              <a:ea typeface="微软雅黑"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7098520f4f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7098520f4f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600200" y="185250"/>
            <a:ext cx="7010401" cy="1776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tabLst>
                <a:tab pos="798513" algn="l"/>
              </a:tabLst>
            </a:pPr>
            <a:r>
              <a:rPr lang="en" sz="5400" smtClean="0">
                <a:latin typeface="微软雅黑" pitchFamily="34" charset="-122"/>
                <a:ea typeface="微软雅黑" pitchFamily="34" charset="-122"/>
              </a:rPr>
              <a:t>R</a:t>
            </a:r>
            <a:r>
              <a:rPr lang="zh-CN" altLang="en-US" sz="5400" smtClean="0">
                <a:latin typeface="微软雅黑" pitchFamily="34" charset="-122"/>
                <a:ea typeface="微软雅黑" pitchFamily="34" charset="-122"/>
              </a:rPr>
              <a:t>数据分析</a:t>
            </a:r>
            <a:r>
              <a:rPr lang="en-US" altLang="zh-CN" sz="5400" smtClean="0">
                <a:latin typeface="微软雅黑" pitchFamily="34" charset="-122"/>
                <a:ea typeface="微软雅黑" pitchFamily="34" charset="-122"/>
              </a:rPr>
              <a:t/>
            </a:r>
            <a:br>
              <a:rPr lang="en-US" altLang="zh-CN" sz="5400" smtClean="0">
                <a:latin typeface="微软雅黑" pitchFamily="34" charset="-122"/>
                <a:ea typeface="微软雅黑" pitchFamily="34" charset="-122"/>
              </a:rPr>
            </a:br>
            <a:r>
              <a:rPr lang="zh-CN" altLang="en-US" sz="5400" smtClean="0">
                <a:latin typeface="微软雅黑" pitchFamily="34" charset="-122"/>
                <a:ea typeface="微软雅黑" pitchFamily="34" charset="-122"/>
              </a:rPr>
              <a:t>方法与案例详解</a:t>
            </a:r>
            <a:endParaRPr sz="5400">
              <a:latin typeface="微软雅黑" pitchFamily="34" charset="-122"/>
              <a:ea typeface="微软雅黑" pitchFamily="34" charset="-122"/>
            </a:endParaRPr>
          </a:p>
        </p:txBody>
      </p:sp>
      <p:sp>
        <p:nvSpPr>
          <p:cNvPr id="2" name="矩形 1"/>
          <p:cNvSpPr/>
          <p:nvPr/>
        </p:nvSpPr>
        <p:spPr>
          <a:xfrm>
            <a:off x="228600" y="2038350"/>
            <a:ext cx="8610600" cy="76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3927197" y="2419350"/>
            <a:ext cx="1289606" cy="400110"/>
          </a:xfrm>
          <a:prstGeom prst="rect">
            <a:avLst/>
          </a:prstGeom>
          <a:solidFill>
            <a:schemeClr val="accent2"/>
          </a:solidFill>
        </p:spPr>
        <p:txBody>
          <a:bodyPr wrap="square" rtlCol="0">
            <a:spAutoFit/>
          </a:bodyPr>
          <a:lstStyle/>
          <a:p>
            <a:pPr algn="ctr"/>
            <a:r>
              <a:rPr lang="zh-CN" altLang="en-US" sz="2000" smtClean="0">
                <a:solidFill>
                  <a:schemeClr val="bg1"/>
                </a:solidFill>
                <a:latin typeface="微软雅黑" pitchFamily="34" charset="-122"/>
                <a:ea typeface="微软雅黑" pitchFamily="34" charset="-122"/>
              </a:rPr>
              <a:t>课程介绍</a:t>
            </a:r>
            <a:endParaRPr lang="zh-CN" altLang="en-US" sz="2000">
              <a:solidFill>
                <a:schemeClr val="bg1"/>
              </a:solidFill>
              <a:latin typeface="微软雅黑" pitchFamily="34" charset="-122"/>
              <a:ea typeface="微软雅黑" pitchFamily="34" charset="-122"/>
            </a:endParaRPr>
          </a:p>
        </p:txBody>
      </p:sp>
      <p:sp>
        <p:nvSpPr>
          <p:cNvPr id="4" name="TextBox 3"/>
          <p:cNvSpPr txBox="1"/>
          <p:nvPr/>
        </p:nvSpPr>
        <p:spPr>
          <a:xfrm>
            <a:off x="3305175" y="3105150"/>
            <a:ext cx="2533650" cy="1061829"/>
          </a:xfrm>
          <a:prstGeom prst="rect">
            <a:avLst/>
          </a:prstGeom>
          <a:noFill/>
        </p:spPr>
        <p:txBody>
          <a:bodyPr wrap="square" rtlCol="0">
            <a:spAutoFit/>
          </a:bodyPr>
          <a:lstStyle/>
          <a:p>
            <a:pPr marL="285750" indent="-285750">
              <a:lnSpc>
                <a:spcPct val="150000"/>
              </a:lnSpc>
              <a:buClr>
                <a:schemeClr val="accent2">
                  <a:lumMod val="60000"/>
                  <a:lumOff val="40000"/>
                </a:schemeClr>
              </a:buClr>
              <a:buFont typeface="Wingdings" pitchFamily="2" charset="2"/>
              <a:buChar char="Ø"/>
            </a:pPr>
            <a:r>
              <a:rPr lang="zh-CN" altLang="en-US" b="1" smtClean="0">
                <a:solidFill>
                  <a:schemeClr val="accent2">
                    <a:lumMod val="60000"/>
                    <a:lumOff val="40000"/>
                  </a:schemeClr>
                </a:solidFill>
                <a:latin typeface="微软雅黑" pitchFamily="34" charset="-122"/>
                <a:ea typeface="微软雅黑" pitchFamily="34" charset="-122"/>
              </a:rPr>
              <a:t>一元随机数</a:t>
            </a:r>
            <a:endParaRPr lang="en-US" altLang="zh-CN" b="1" smtClean="0">
              <a:solidFill>
                <a:schemeClr val="accent2">
                  <a:lumMod val="60000"/>
                  <a:lumOff val="40000"/>
                </a:schemeClr>
              </a:solidFill>
              <a:latin typeface="微软雅黑" pitchFamily="34" charset="-122"/>
              <a:ea typeface="微软雅黑" pitchFamily="34" charset="-122"/>
            </a:endParaRPr>
          </a:p>
          <a:p>
            <a:pPr marL="285750" indent="-285750">
              <a:lnSpc>
                <a:spcPct val="150000"/>
              </a:lnSpc>
              <a:buClr>
                <a:schemeClr val="accent2">
                  <a:lumMod val="60000"/>
                  <a:lumOff val="40000"/>
                </a:schemeClr>
              </a:buClr>
              <a:buFont typeface="Wingdings" pitchFamily="2" charset="2"/>
              <a:buChar char="Ø"/>
            </a:pPr>
            <a:r>
              <a:rPr lang="zh-CN" altLang="en-US" b="1" smtClean="0">
                <a:solidFill>
                  <a:schemeClr val="accent2">
                    <a:lumMod val="60000"/>
                    <a:lumOff val="40000"/>
                  </a:schemeClr>
                </a:solidFill>
                <a:latin typeface="微软雅黑" pitchFamily="34" charset="-122"/>
                <a:ea typeface="微软雅黑" pitchFamily="34" charset="-122"/>
              </a:rPr>
              <a:t>多元随机数</a:t>
            </a:r>
            <a:endParaRPr lang="en-US" altLang="zh-CN" b="1" smtClean="0">
              <a:solidFill>
                <a:schemeClr val="accent2">
                  <a:lumMod val="60000"/>
                  <a:lumOff val="40000"/>
                </a:schemeClr>
              </a:solidFill>
              <a:latin typeface="微软雅黑" pitchFamily="34" charset="-122"/>
              <a:ea typeface="微软雅黑" pitchFamily="34" charset="-122"/>
            </a:endParaRPr>
          </a:p>
          <a:p>
            <a:pPr marL="285750" indent="-285750">
              <a:lnSpc>
                <a:spcPct val="150000"/>
              </a:lnSpc>
              <a:buClr>
                <a:schemeClr val="accent2">
                  <a:lumMod val="60000"/>
                  <a:lumOff val="40000"/>
                </a:schemeClr>
              </a:buClr>
              <a:buFont typeface="Wingdings" pitchFamily="2" charset="2"/>
              <a:buChar char="Ø"/>
            </a:pPr>
            <a:r>
              <a:rPr lang="zh-CN" altLang="en-US" b="1" smtClean="0">
                <a:solidFill>
                  <a:schemeClr val="accent2">
                    <a:lumMod val="60000"/>
                    <a:lumOff val="40000"/>
                  </a:schemeClr>
                </a:solidFill>
                <a:latin typeface="微软雅黑" pitchFamily="34" charset="-122"/>
                <a:ea typeface="微软雅黑" pitchFamily="34" charset="-122"/>
              </a:rPr>
              <a:t>常见</a:t>
            </a:r>
            <a:r>
              <a:rPr lang="zh-CN" altLang="en-US" b="1">
                <a:solidFill>
                  <a:schemeClr val="accent2">
                    <a:lumMod val="60000"/>
                    <a:lumOff val="40000"/>
                  </a:schemeClr>
                </a:solidFill>
                <a:latin typeface="微软雅黑" pitchFamily="34" charset="-122"/>
                <a:ea typeface="微软雅黑" pitchFamily="34" charset="-122"/>
              </a:rPr>
              <a:t>分布函数</a:t>
            </a:r>
            <a:r>
              <a:rPr lang="zh-CN" altLang="en-US" b="1" smtClean="0">
                <a:solidFill>
                  <a:schemeClr val="accent2">
                    <a:lumMod val="60000"/>
                    <a:lumOff val="40000"/>
                  </a:schemeClr>
                </a:solidFill>
                <a:latin typeface="微软雅黑" pitchFamily="34" charset="-122"/>
                <a:ea typeface="微软雅黑" pitchFamily="34" charset="-122"/>
              </a:rPr>
              <a:t>表</a:t>
            </a:r>
            <a:endParaRPr lang="en-US" altLang="zh-CN" b="1">
              <a:solidFill>
                <a:schemeClr val="accent2">
                  <a:lumMod val="60000"/>
                  <a:lumOff val="40000"/>
                </a:schemeClr>
              </a:solidFill>
              <a:latin typeface="微软雅黑" pitchFamily="34" charset="-122"/>
              <a:ea typeface="微软雅黑" pitchFamily="34" charset="-122"/>
            </a:endParaRPr>
          </a:p>
        </p:txBody>
      </p:sp>
      <p:sp>
        <p:nvSpPr>
          <p:cNvPr id="7" name="TextBox 6"/>
          <p:cNvSpPr txBox="1"/>
          <p:nvPr/>
        </p:nvSpPr>
        <p:spPr>
          <a:xfrm>
            <a:off x="228600" y="133350"/>
            <a:ext cx="1066800" cy="400110"/>
          </a:xfrm>
          <a:prstGeom prst="rect">
            <a:avLst/>
          </a:prstGeom>
          <a:solidFill>
            <a:schemeClr val="accent1">
              <a:lumMod val="60000"/>
              <a:lumOff val="40000"/>
            </a:schemeClr>
          </a:solidFill>
        </p:spPr>
        <p:txBody>
          <a:bodyPr wrap="square" rtlCol="0">
            <a:spAutoFit/>
          </a:bodyPr>
          <a:lstStyle/>
          <a:p>
            <a:pPr algn="ctr"/>
            <a:r>
              <a:rPr lang="zh-CN" altLang="en-US" sz="2000" smtClean="0">
                <a:solidFill>
                  <a:schemeClr val="bg1"/>
                </a:solidFill>
                <a:latin typeface="微软雅黑" pitchFamily="34" charset="-122"/>
                <a:ea typeface="微软雅黑" pitchFamily="34" charset="-122"/>
              </a:rPr>
              <a:t>第三课</a:t>
            </a:r>
            <a:endParaRPr lang="zh-CN" altLang="en-US" sz="200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9"/>
                                        </p:tgtEl>
                                        <p:attrNameLst>
                                          <p:attrName>style.visibility</p:attrName>
                                        </p:attrNameLst>
                                      </p:cBhvr>
                                      <p:to>
                                        <p:strVal val="visible"/>
                                      </p:to>
                                    </p:set>
                                    <p:animEffect transition="in" filter="fade">
                                      <p:cBhvr>
                                        <p:cTn id="7" dur="1700"/>
                                        <p:tgtEl>
                                          <p:spTgt spid="779"/>
                                        </p:tgtEl>
                                      </p:cBhvr>
                                    </p:animEffect>
                                    <p:anim calcmode="lin" valueType="num">
                                      <p:cBhvr>
                                        <p:cTn id="8" dur="1700" fill="hold"/>
                                        <p:tgtEl>
                                          <p:spTgt spid="779"/>
                                        </p:tgtEl>
                                        <p:attrNameLst>
                                          <p:attrName>ppt_x</p:attrName>
                                        </p:attrNameLst>
                                      </p:cBhvr>
                                      <p:tavLst>
                                        <p:tav tm="0">
                                          <p:val>
                                            <p:strVal val="#ppt_x"/>
                                          </p:val>
                                        </p:tav>
                                        <p:tav tm="100000">
                                          <p:val>
                                            <p:strVal val="#ppt_x"/>
                                          </p:val>
                                        </p:tav>
                                      </p:tavLst>
                                    </p:anim>
                                    <p:anim calcmode="lin" valueType="num">
                                      <p:cBhvr>
                                        <p:cTn id="9" dur="1700" fill="hold"/>
                                        <p:tgtEl>
                                          <p:spTgt spid="7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 grpId="0"/>
      <p:bldP spid="2" grpId="0" animBg="1"/>
      <p:bldP spid="11" grpId="0" animBg="1"/>
      <p:bldP spid="4"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6" name="TextBox 5"/>
          <p:cNvSpPr txBox="1"/>
          <p:nvPr/>
        </p:nvSpPr>
        <p:spPr>
          <a:xfrm>
            <a:off x="228600" y="819150"/>
            <a:ext cx="5751425" cy="307777"/>
          </a:xfrm>
          <a:prstGeom prst="rect">
            <a:avLst/>
          </a:prstGeom>
          <a:noFill/>
        </p:spPr>
        <p:txBody>
          <a:bodyPr wrap="square" rtlCol="0">
            <a:spAutoFit/>
          </a:bodyPr>
          <a:lstStyle/>
          <a:p>
            <a:pPr marL="285750" lvl="0" indent="-285750">
              <a:spcBef>
                <a:spcPts val="1200"/>
              </a:spcBef>
              <a:buClr>
                <a:prstClr val="white"/>
              </a:buClr>
              <a:buFont typeface="Wingdings" pitchFamily="2" charset="2"/>
              <a:buChar char="v"/>
              <a:tabLst>
                <a:tab pos="365760" algn="l"/>
              </a:tabLst>
            </a:pPr>
            <a:r>
              <a:rPr lang="zh-CN" altLang="en-US" smtClean="0">
                <a:solidFill>
                  <a:prstClr val="white"/>
                </a:solidFill>
                <a:latin typeface="微软雅黑" pitchFamily="34" charset="-122"/>
                <a:ea typeface="微软雅黑" pitchFamily="34" charset="-122"/>
              </a:rPr>
              <a:t>生成</a:t>
            </a:r>
            <a:r>
              <a:rPr lang="en-US" altLang="zh-CN" smtClean="0">
                <a:solidFill>
                  <a:prstClr val="white"/>
                </a:solidFill>
                <a:latin typeface="微软雅黑" pitchFamily="34" charset="-122"/>
                <a:ea typeface="微软雅黑" pitchFamily="34" charset="-122"/>
              </a:rPr>
              <a:t>1000</a:t>
            </a:r>
            <a:r>
              <a:rPr lang="zh-CN" altLang="en-US" smtClean="0">
                <a:solidFill>
                  <a:prstClr val="white"/>
                </a:solidFill>
                <a:latin typeface="微软雅黑" pitchFamily="34" charset="-122"/>
                <a:ea typeface="微软雅黑" pitchFamily="34" charset="-122"/>
              </a:rPr>
              <a:t>个服从自由度为</a:t>
            </a:r>
            <a:r>
              <a:rPr lang="en-US" altLang="zh-CN" smtClean="0">
                <a:solidFill>
                  <a:prstClr val="white"/>
                </a:solidFill>
                <a:latin typeface="微软雅黑" pitchFamily="34" charset="-122"/>
                <a:ea typeface="微软雅黑" pitchFamily="34" charset="-122"/>
              </a:rPr>
              <a:t>5</a:t>
            </a:r>
            <a:r>
              <a:rPr lang="zh-CN" altLang="en-US" smtClean="0">
                <a:solidFill>
                  <a:prstClr val="white"/>
                </a:solidFill>
                <a:latin typeface="微软雅黑" pitchFamily="34" charset="-122"/>
                <a:ea typeface="微软雅黑" pitchFamily="34" charset="-122"/>
              </a:rPr>
              <a:t>，相关系数为</a:t>
            </a:r>
            <a:r>
              <a:rPr lang="en-US" altLang="zh-CN" smtClean="0">
                <a:solidFill>
                  <a:prstClr val="white"/>
                </a:solidFill>
                <a:latin typeface="微软雅黑" pitchFamily="34" charset="-122"/>
                <a:ea typeface="微软雅黑" pitchFamily="34" charset="-122"/>
              </a:rPr>
              <a:t>0.5</a:t>
            </a:r>
            <a:r>
              <a:rPr lang="zh-CN" altLang="en-US" smtClean="0">
                <a:solidFill>
                  <a:prstClr val="white"/>
                </a:solidFill>
                <a:latin typeface="微软雅黑" pitchFamily="34" charset="-122"/>
                <a:ea typeface="微软雅黑" pitchFamily="34" charset="-122"/>
              </a:rPr>
              <a:t>的两元</a:t>
            </a:r>
            <a:r>
              <a:rPr lang="en-US" altLang="zh-CN" smtClean="0">
                <a:solidFill>
                  <a:prstClr val="white"/>
                </a:solidFill>
                <a:latin typeface="微软雅黑" pitchFamily="34" charset="-122"/>
                <a:ea typeface="微软雅黑" pitchFamily="34" charset="-122"/>
              </a:rPr>
              <a:t>t</a:t>
            </a:r>
            <a:r>
              <a:rPr lang="zh-CN" altLang="en-US" smtClean="0">
                <a:solidFill>
                  <a:prstClr val="white"/>
                </a:solidFill>
                <a:latin typeface="微软雅黑" pitchFamily="34" charset="-122"/>
                <a:ea typeface="微软雅黑" pitchFamily="34" charset="-122"/>
              </a:rPr>
              <a:t>分布随机数</a:t>
            </a:r>
            <a:endParaRPr lang="en-US" altLang="zh-CN">
              <a:solidFill>
                <a:prstClr val="white"/>
              </a:solidFill>
              <a:latin typeface="微软雅黑" pitchFamily="34" charset="-122"/>
              <a:ea typeface="微软雅黑" pitchFamily="34" charset="-122"/>
            </a:endParaRPr>
          </a:p>
        </p:txBody>
      </p:sp>
      <p:sp>
        <p:nvSpPr>
          <p:cNvPr id="8" name="TextBox 7"/>
          <p:cNvSpPr txBox="1"/>
          <p:nvPr/>
        </p:nvSpPr>
        <p:spPr>
          <a:xfrm>
            <a:off x="762000" y="1824367"/>
            <a:ext cx="3276600" cy="2492990"/>
          </a:xfrm>
          <a:prstGeom prst="rect">
            <a:avLst/>
          </a:prstGeom>
          <a:noFill/>
          <a:ln>
            <a:solidFill>
              <a:schemeClr val="accent2">
                <a:lumMod val="20000"/>
                <a:lumOff val="80000"/>
              </a:schemeClr>
            </a:solidFill>
          </a:ln>
        </p:spPr>
        <p:txBody>
          <a:bodyPr wrap="square" rtlCol="0">
            <a:spAutoFit/>
          </a:bodyPr>
          <a:lstStyle/>
          <a:p>
            <a:r>
              <a:rPr lang="pt-BR" altLang="zh-CN" sz="1200" smtClean="0">
                <a:solidFill>
                  <a:srgbClr val="00B0F0"/>
                </a:solidFill>
                <a:latin typeface="Consolas" pitchFamily="49" charset="0"/>
                <a:cs typeface="Consolas" pitchFamily="49" charset="0"/>
              </a:rPr>
              <a:t>&gt; library</a:t>
            </a:r>
            <a:r>
              <a:rPr lang="pt-BR" altLang="zh-CN" sz="1200">
                <a:solidFill>
                  <a:srgbClr val="00B0F0"/>
                </a:solidFill>
                <a:latin typeface="Consolas" pitchFamily="49" charset="0"/>
                <a:cs typeface="Consolas" pitchFamily="49" charset="0"/>
              </a:rPr>
              <a:t>("mvtnorm")</a:t>
            </a:r>
          </a:p>
          <a:p>
            <a:r>
              <a:rPr lang="pt-BR" altLang="zh-CN" sz="1200" smtClean="0">
                <a:solidFill>
                  <a:srgbClr val="00B0F0"/>
                </a:solidFill>
                <a:latin typeface="Consolas" pitchFamily="49" charset="0"/>
                <a:cs typeface="Consolas" pitchFamily="49" charset="0"/>
              </a:rPr>
              <a:t>&gt; par(mar=c(1,1,1,1</a:t>
            </a:r>
            <a:r>
              <a:rPr lang="pt-BR" altLang="zh-CN" sz="1200">
                <a:solidFill>
                  <a:srgbClr val="00B0F0"/>
                </a:solidFill>
                <a:latin typeface="Consolas" pitchFamily="49" charset="0"/>
                <a:cs typeface="Consolas" pitchFamily="49" charset="0"/>
              </a:rPr>
              <a:t>))</a:t>
            </a:r>
          </a:p>
          <a:p>
            <a:r>
              <a:rPr lang="pt-BR" altLang="zh-CN" sz="1200" smtClean="0">
                <a:solidFill>
                  <a:srgbClr val="00B0F0"/>
                </a:solidFill>
                <a:latin typeface="Consolas" pitchFamily="49" charset="0"/>
                <a:cs typeface="Consolas" pitchFamily="49" charset="0"/>
              </a:rPr>
              <a:t>&gt; sigma </a:t>
            </a:r>
            <a:r>
              <a:rPr lang="pt-BR" altLang="zh-CN" sz="1200">
                <a:solidFill>
                  <a:srgbClr val="00B0F0"/>
                </a:solidFill>
                <a:latin typeface="Consolas" pitchFamily="49" charset="0"/>
                <a:cs typeface="Consolas" pitchFamily="49" charset="0"/>
              </a:rPr>
              <a:t>= diag(2) + </a:t>
            </a:r>
            <a:r>
              <a:rPr lang="pt-BR" altLang="zh-CN" sz="1200" smtClean="0">
                <a:solidFill>
                  <a:srgbClr val="00B0F0"/>
                </a:solidFill>
                <a:latin typeface="Consolas" pitchFamily="49" charset="0"/>
                <a:cs typeface="Consolas" pitchFamily="49" charset="0"/>
              </a:rPr>
              <a:t>1</a:t>
            </a:r>
            <a:endParaRPr lang="pt-BR" altLang="zh-CN" sz="1200">
              <a:solidFill>
                <a:srgbClr val="00B0F0"/>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x </a:t>
            </a:r>
            <a:r>
              <a:rPr lang="pt-BR" altLang="zh-CN" sz="1200">
                <a:solidFill>
                  <a:srgbClr val="00B0F0"/>
                </a:solidFill>
                <a:latin typeface="Consolas" pitchFamily="49" charset="0"/>
                <a:cs typeface="Consolas" pitchFamily="49" charset="0"/>
              </a:rPr>
              <a:t>= rmvt(n=1000, df=5, sigma=sigma)</a:t>
            </a:r>
          </a:p>
          <a:p>
            <a:r>
              <a:rPr lang="pt-BR" altLang="zh-CN" sz="1200" smtClean="0">
                <a:solidFill>
                  <a:srgbClr val="00B0F0"/>
                </a:solidFill>
                <a:latin typeface="Consolas" pitchFamily="49" charset="0"/>
                <a:cs typeface="Consolas" pitchFamily="49" charset="0"/>
              </a:rPr>
              <a:t>&gt; head(x)</a:t>
            </a:r>
          </a:p>
          <a:p>
            <a:r>
              <a:rPr lang="pt-BR" altLang="zh-CN" sz="1200">
                <a:solidFill>
                  <a:schemeClr val="bg1"/>
                </a:solidFill>
                <a:latin typeface="Consolas" pitchFamily="49" charset="0"/>
                <a:cs typeface="Consolas" pitchFamily="49" charset="0"/>
              </a:rPr>
              <a:t> </a:t>
            </a:r>
            <a:r>
              <a:rPr lang="pt-BR" altLang="zh-CN" sz="1200" smtClean="0">
                <a:solidFill>
                  <a:schemeClr val="bg1"/>
                </a:solidFill>
                <a:latin typeface="Consolas" pitchFamily="49" charset="0"/>
                <a:cs typeface="Consolas" pitchFamily="49" charset="0"/>
              </a:rPr>
              <a:t>          [,</a:t>
            </a:r>
            <a:r>
              <a:rPr lang="pt-BR" altLang="zh-CN" sz="1200">
                <a:solidFill>
                  <a:schemeClr val="bg1"/>
                </a:solidFill>
                <a:latin typeface="Consolas" pitchFamily="49" charset="0"/>
                <a:cs typeface="Consolas" pitchFamily="49" charset="0"/>
              </a:rPr>
              <a:t>1]      [,2]</a:t>
            </a:r>
          </a:p>
          <a:p>
            <a:r>
              <a:rPr lang="pt-BR" altLang="zh-CN" sz="1200">
                <a:solidFill>
                  <a:schemeClr val="bg1"/>
                </a:solidFill>
                <a:latin typeface="Consolas" pitchFamily="49" charset="0"/>
                <a:cs typeface="Consolas" pitchFamily="49" charset="0"/>
              </a:rPr>
              <a:t>[1,]  0.6918164  4.560488</a:t>
            </a:r>
          </a:p>
          <a:p>
            <a:r>
              <a:rPr lang="pt-BR" altLang="zh-CN" sz="1200">
                <a:solidFill>
                  <a:schemeClr val="bg1"/>
                </a:solidFill>
                <a:latin typeface="Consolas" pitchFamily="49" charset="0"/>
                <a:cs typeface="Consolas" pitchFamily="49" charset="0"/>
              </a:rPr>
              <a:t>[2,]  2.3755155  1.469127</a:t>
            </a:r>
          </a:p>
          <a:p>
            <a:r>
              <a:rPr lang="pt-BR" altLang="zh-CN" sz="1200">
                <a:solidFill>
                  <a:schemeClr val="bg1"/>
                </a:solidFill>
                <a:latin typeface="Consolas" pitchFamily="49" charset="0"/>
                <a:cs typeface="Consolas" pitchFamily="49" charset="0"/>
              </a:rPr>
              <a:t>[3,] -1.0865626 -1.612168</a:t>
            </a:r>
          </a:p>
          <a:p>
            <a:r>
              <a:rPr lang="pt-BR" altLang="zh-CN" sz="1200">
                <a:solidFill>
                  <a:schemeClr val="bg1"/>
                </a:solidFill>
                <a:latin typeface="Consolas" pitchFamily="49" charset="0"/>
                <a:cs typeface="Consolas" pitchFamily="49" charset="0"/>
              </a:rPr>
              <a:t>[4,] -1.6366197 -1.607001</a:t>
            </a:r>
          </a:p>
          <a:p>
            <a:r>
              <a:rPr lang="pt-BR" altLang="zh-CN" sz="1200">
                <a:solidFill>
                  <a:schemeClr val="bg1"/>
                </a:solidFill>
                <a:latin typeface="Consolas" pitchFamily="49" charset="0"/>
                <a:cs typeface="Consolas" pitchFamily="49" charset="0"/>
              </a:rPr>
              <a:t>[5,]  1.1892336 -0.494019</a:t>
            </a:r>
          </a:p>
          <a:p>
            <a:r>
              <a:rPr lang="pt-BR" altLang="zh-CN" sz="1200">
                <a:solidFill>
                  <a:schemeClr val="bg1"/>
                </a:solidFill>
                <a:latin typeface="Consolas" pitchFamily="49" charset="0"/>
                <a:cs typeface="Consolas" pitchFamily="49" charset="0"/>
              </a:rPr>
              <a:t>[6,]  3.2274900  2.505878</a:t>
            </a:r>
          </a:p>
          <a:p>
            <a:r>
              <a:rPr lang="pt-BR" altLang="zh-CN" sz="1200" smtClean="0">
                <a:solidFill>
                  <a:srgbClr val="00B0F0"/>
                </a:solidFill>
                <a:latin typeface="Consolas" pitchFamily="49" charset="0"/>
                <a:cs typeface="Consolas" pitchFamily="49" charset="0"/>
              </a:rPr>
              <a:t>&gt; plot(x</a:t>
            </a:r>
            <a:r>
              <a:rPr lang="pt-BR" altLang="zh-CN" sz="1200">
                <a:solidFill>
                  <a:srgbClr val="00B0F0"/>
                </a:solidFill>
                <a:latin typeface="Consolas" pitchFamily="49" charset="0"/>
                <a:cs typeface="Consolas" pitchFamily="49"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332915"/>
            <a:ext cx="3191712" cy="147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6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randombar(horizont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381000" y="285750"/>
                <a:ext cx="7239000" cy="1302921"/>
              </a:xfrm>
              <a:prstGeom prst="rect">
                <a:avLst/>
              </a:prstGeom>
              <a:noFill/>
            </p:spPr>
            <p:txBody>
              <a:bodyPr wrap="square" rtlCol="0">
                <a:spAutoFit/>
              </a:bodyPr>
              <a:lstStyle/>
              <a:p>
                <a:pPr marL="280988" lvl="0" indent="-280988">
                  <a:buClr>
                    <a:prstClr val="white"/>
                  </a:buClr>
                  <a:buFont typeface="Wingdings" pitchFamily="2" charset="2"/>
                  <a:buChar char="v"/>
                  <a:tabLst>
                    <a:tab pos="365760" algn="l"/>
                  </a:tabLst>
                </a:pPr>
                <a:r>
                  <a:rPr lang="zh-CN" altLang="en-US" smtClean="0">
                    <a:solidFill>
                      <a:prstClr val="white"/>
                    </a:solidFill>
                    <a:latin typeface="微软雅黑" pitchFamily="34" charset="-122"/>
                    <a:ea typeface="微软雅黑" pitchFamily="34" charset="-122"/>
                  </a:rPr>
                  <a:t>已知</a:t>
                </a:r>
                <a:r>
                  <a:rPr lang="zh-CN" altLang="en-US">
                    <a:solidFill>
                      <a:prstClr val="white"/>
                    </a:solidFill>
                    <a:latin typeface="微软雅黑" pitchFamily="34" charset="-122"/>
                    <a:ea typeface="微软雅黑" pitchFamily="34" charset="-122"/>
                  </a:rPr>
                  <a:t>五</a:t>
                </a:r>
                <a:r>
                  <a:rPr lang="zh-CN" altLang="en-US" smtClean="0">
                    <a:solidFill>
                      <a:prstClr val="white"/>
                    </a:solidFill>
                    <a:latin typeface="微软雅黑" pitchFamily="34" charset="-122"/>
                    <a:ea typeface="微软雅黑" pitchFamily="34" charset="-122"/>
                  </a:rPr>
                  <a:t>元正态分布随机数的均值为</a:t>
                </a:r>
                <a:r>
                  <a:rPr lang="en-US" altLang="zh-CN" smtClean="0">
                    <a:solidFill>
                      <a:prstClr val="white"/>
                    </a:solidFill>
                    <a:latin typeface="微软雅黑" pitchFamily="34" charset="-122"/>
                    <a:ea typeface="微软雅黑" pitchFamily="34" charset="-122"/>
                  </a:rPr>
                  <a:t>0</a:t>
                </a:r>
                <a:r>
                  <a:rPr lang="zh-CN" altLang="en-US" smtClean="0">
                    <a:solidFill>
                      <a:prstClr val="white"/>
                    </a:solidFill>
                    <a:latin typeface="微软雅黑" pitchFamily="34" charset="-122"/>
                    <a:ea typeface="微软雅黑" pitchFamily="34" charset="-122"/>
                  </a:rPr>
                  <a:t>，相关系数矩阵为：</a:t>
                </a:r>
                <a14:m>
                  <m:oMath xmlns:m="http://schemas.openxmlformats.org/officeDocument/2006/math">
                    <m:d>
                      <m:dPr>
                        <m:begChr m:val="["/>
                        <m:endChr m:val="]"/>
                        <m:ctrlPr>
                          <a:rPr lang="en-US" altLang="zh-CN" i="1" smtClean="0">
                            <a:solidFill>
                              <a:prstClr val="white"/>
                            </a:solidFill>
                            <a:latin typeface="Cambria Math"/>
                            <a:ea typeface="微软雅黑" pitchFamily="34" charset="-122"/>
                          </a:rPr>
                        </m:ctrlPr>
                      </m:dPr>
                      <m:e>
                        <m:m>
                          <m:mPr>
                            <m:mcs>
                              <m:mc>
                                <m:mcPr>
                                  <m:count m:val="5"/>
                                  <m:mcJc m:val="center"/>
                                </m:mcPr>
                              </m:mc>
                            </m:mcs>
                            <m:ctrlPr>
                              <a:rPr lang="en-US" altLang="zh-CN" i="1" smtClean="0">
                                <a:solidFill>
                                  <a:prstClr val="white"/>
                                </a:solidFill>
                                <a:latin typeface="Cambria Math"/>
                                <a:ea typeface="微软雅黑" pitchFamily="34" charset="-122"/>
                              </a:rPr>
                            </m:ctrlPr>
                          </m:mPr>
                          <m:mr>
                            <m:e>
                              <m:r>
                                <m:rPr>
                                  <m:brk m:alnAt="7"/>
                                </m:rPr>
                                <a:rPr lang="en-US" altLang="zh-CN" b="0" i="1" smtClean="0">
                                  <a:solidFill>
                                    <a:prstClr val="white"/>
                                  </a:solidFill>
                                  <a:latin typeface="Cambria Math"/>
                                  <a:ea typeface="微软雅黑" pitchFamily="34" charset="-122"/>
                                </a:rPr>
                                <m:t>1</m:t>
                              </m:r>
                            </m:e>
                            <m:e>
                              <m:r>
                                <a:rPr lang="en-US" altLang="zh-CN" b="0" i="1" smtClean="0">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mr>
                          <m:mr>
                            <m:e>
                              <m:r>
                                <a:rPr lang="en-US" altLang="zh-CN" b="0" i="1" smtClean="0">
                                  <a:solidFill>
                                    <a:prstClr val="white"/>
                                  </a:solidFill>
                                  <a:latin typeface="Cambria Math"/>
                                  <a:ea typeface="微软雅黑" pitchFamily="34" charset="-122"/>
                                </a:rPr>
                                <m:t>0.5</m:t>
                              </m:r>
                            </m:e>
                            <m:e>
                              <m:r>
                                <m:rPr>
                                  <m:brk m:alnAt="7"/>
                                </m:rPr>
                                <a:rPr lang="en-US" altLang="zh-CN" i="1">
                                  <a:solidFill>
                                    <a:prstClr val="white"/>
                                  </a:solidFill>
                                  <a:latin typeface="Cambria Math"/>
                                  <a:ea typeface="微软雅黑" pitchFamily="34" charset="-122"/>
                                </a:rPr>
                                <m:t>1</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mr>
                          <m:mr>
                            <m:e>
                              <m:r>
                                <a:rPr lang="en-US" altLang="zh-CN" b="0" i="1" smtClean="0">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m:rPr>
                                  <m:brk m:alnAt="7"/>
                                </m:rPr>
                                <a:rPr lang="en-US" altLang="zh-CN" i="1">
                                  <a:solidFill>
                                    <a:prstClr val="white"/>
                                  </a:solidFill>
                                  <a:latin typeface="Cambria Math"/>
                                  <a:ea typeface="微软雅黑" pitchFamily="34" charset="-122"/>
                                </a:rPr>
                                <m:t>1</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mr>
                          <m:mr>
                            <m:e>
                              <m:r>
                                <a:rPr lang="en-US" altLang="zh-CN" b="0" i="1" smtClean="0">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m:rPr>
                                  <m:brk m:alnAt="7"/>
                                </m:rPr>
                                <a:rPr lang="en-US" altLang="zh-CN" i="1">
                                  <a:solidFill>
                                    <a:prstClr val="white"/>
                                  </a:solidFill>
                                  <a:latin typeface="Cambria Math"/>
                                  <a:ea typeface="微软雅黑" pitchFamily="34" charset="-122"/>
                                </a:rPr>
                                <m:t>1</m:t>
                              </m:r>
                            </m:e>
                            <m:e>
                              <m:r>
                                <a:rPr lang="en-US" altLang="zh-CN" i="1">
                                  <a:solidFill>
                                    <a:prstClr val="white"/>
                                  </a:solidFill>
                                  <a:latin typeface="Cambria Math"/>
                                  <a:ea typeface="微软雅黑" pitchFamily="34" charset="-122"/>
                                </a:rPr>
                                <m:t>0.5</m:t>
                              </m:r>
                            </m:e>
                          </m:mr>
                          <m:mr>
                            <m:e>
                              <m:r>
                                <a:rPr lang="en-US" altLang="zh-CN" b="0" i="1" smtClean="0">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a:rPr lang="en-US" altLang="zh-CN" i="1">
                                  <a:solidFill>
                                    <a:prstClr val="white"/>
                                  </a:solidFill>
                                  <a:latin typeface="Cambria Math"/>
                                  <a:ea typeface="微软雅黑" pitchFamily="34" charset="-122"/>
                                </a:rPr>
                                <m:t>0.5</m:t>
                              </m:r>
                            </m:e>
                            <m:e>
                              <m:r>
                                <m:rPr>
                                  <m:brk m:alnAt="7"/>
                                </m:rPr>
                                <a:rPr lang="en-US" altLang="zh-CN" i="1">
                                  <a:solidFill>
                                    <a:prstClr val="white"/>
                                  </a:solidFill>
                                  <a:latin typeface="Cambria Math"/>
                                  <a:ea typeface="微软雅黑" pitchFamily="34" charset="-122"/>
                                </a:rPr>
                                <m:t>1</m:t>
                              </m:r>
                            </m:e>
                          </m:mr>
                        </m:m>
                      </m:e>
                    </m:d>
                  </m:oMath>
                </a14:m>
                <a:r>
                  <a:rPr lang="zh-CN" altLang="en-US" smtClean="0">
                    <a:solidFill>
                      <a:prstClr val="white"/>
                    </a:solidFill>
                    <a:latin typeface="微软雅黑" pitchFamily="34" charset="-122"/>
                    <a:ea typeface="微软雅黑" pitchFamily="34" charset="-122"/>
                  </a:rPr>
                  <a:t>，</a:t>
                </a:r>
                <a:endParaRPr lang="en-US" altLang="zh-CN" smtClean="0">
                  <a:solidFill>
                    <a:prstClr val="white"/>
                  </a:solidFill>
                  <a:latin typeface="微软雅黑" pitchFamily="34" charset="-122"/>
                  <a:ea typeface="微软雅黑" pitchFamily="34" charset="-122"/>
                </a:endParaRPr>
              </a:p>
              <a:p>
                <a:pPr marL="285750" lvl="0">
                  <a:buClr>
                    <a:prstClr val="white"/>
                  </a:buClr>
                  <a:tabLst>
                    <a:tab pos="365760" algn="l"/>
                  </a:tabLst>
                </a:pPr>
                <a:r>
                  <a:rPr lang="zh-CN" altLang="en-US" smtClean="0">
                    <a:solidFill>
                      <a:prstClr val="white"/>
                    </a:solidFill>
                    <a:latin typeface="微软雅黑" pitchFamily="34" charset="-122"/>
                    <a:ea typeface="微软雅黑" pitchFamily="34" charset="-122"/>
                  </a:rPr>
                  <a:t>求其下限为</a:t>
                </a:r>
                <a:r>
                  <a:rPr lang="en-US" altLang="zh-CN" smtClean="0">
                    <a:solidFill>
                      <a:prstClr val="white"/>
                    </a:solidFill>
                    <a:latin typeface="微软雅黑" pitchFamily="34" charset="-122"/>
                    <a:ea typeface="微软雅黑" pitchFamily="34" charset="-122"/>
                  </a:rPr>
                  <a:t>(-1, -1, -1, -1, -1)</a:t>
                </a:r>
                <a:r>
                  <a:rPr lang="zh-CN" altLang="en-US" smtClean="0">
                    <a:solidFill>
                      <a:prstClr val="white"/>
                    </a:solidFill>
                    <a:latin typeface="微软雅黑" pitchFamily="34" charset="-122"/>
                    <a:ea typeface="微软雅黑" pitchFamily="34" charset="-122"/>
                  </a:rPr>
                  <a:t>，上限为</a:t>
                </a:r>
                <a:r>
                  <a:rPr lang="en-US" altLang="zh-CN" smtClean="0">
                    <a:solidFill>
                      <a:prstClr val="white"/>
                    </a:solidFill>
                    <a:latin typeface="微软雅黑" pitchFamily="34" charset="-122"/>
                    <a:ea typeface="微软雅黑" pitchFamily="34" charset="-122"/>
                  </a:rPr>
                  <a:t>(3, 3, 3, 3, 3)</a:t>
                </a:r>
                <a:r>
                  <a:rPr lang="zh-CN" altLang="en-US" smtClean="0">
                    <a:solidFill>
                      <a:prstClr val="white"/>
                    </a:solidFill>
                    <a:latin typeface="微软雅黑" pitchFamily="34" charset="-122"/>
                    <a:ea typeface="微软雅黑" pitchFamily="34" charset="-122"/>
                  </a:rPr>
                  <a:t>的累积概率</a:t>
                </a:r>
                <a:endParaRPr lang="en-US" altLang="zh-CN">
                  <a:solidFill>
                    <a:prstClr val="white"/>
                  </a:solidFill>
                  <a:latin typeface="微软雅黑" pitchFamily="34" charset="-122"/>
                  <a:ea typeface="微软雅黑" pitchFamily="34" charset="-122"/>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1000" y="285750"/>
                <a:ext cx="7239000" cy="1302921"/>
              </a:xfrm>
              <a:prstGeom prst="rect">
                <a:avLst/>
              </a:prstGeom>
              <a:blipFill rotWithShape="1">
                <a:blip r:embed="rId3"/>
                <a:stretch>
                  <a:fillRect l="-168" b="-3738"/>
                </a:stretch>
              </a:blipFill>
            </p:spPr>
            <p:txBody>
              <a:bodyPr/>
              <a:lstStyle/>
              <a:p>
                <a:r>
                  <a:rPr lang="en-US">
                    <a:noFill/>
                  </a:rPr>
                  <a:t> </a:t>
                </a:r>
              </a:p>
            </p:txBody>
          </p:sp>
        </mc:Fallback>
      </mc:AlternateContent>
      <p:sp>
        <p:nvSpPr>
          <p:cNvPr id="8" name="TextBox 7"/>
          <p:cNvSpPr txBox="1"/>
          <p:nvPr/>
        </p:nvSpPr>
        <p:spPr>
          <a:xfrm>
            <a:off x="1627414" y="1960266"/>
            <a:ext cx="3813350" cy="2862322"/>
          </a:xfrm>
          <a:prstGeom prst="rect">
            <a:avLst/>
          </a:prstGeom>
          <a:noFill/>
          <a:ln>
            <a:solidFill>
              <a:schemeClr val="accent2">
                <a:lumMod val="20000"/>
                <a:lumOff val="80000"/>
              </a:schemeClr>
            </a:solidFill>
          </a:ln>
        </p:spPr>
        <p:txBody>
          <a:bodyPr wrap="square" rtlCol="0">
            <a:spAutoFit/>
          </a:bodyPr>
          <a:lstStyle/>
          <a:p>
            <a:r>
              <a:rPr lang="pt-BR" altLang="zh-CN" sz="1200" smtClean="0">
                <a:solidFill>
                  <a:srgbClr val="00B0F0"/>
                </a:solidFill>
                <a:latin typeface="Consolas" pitchFamily="49" charset="0"/>
                <a:cs typeface="Consolas" pitchFamily="49" charset="0"/>
              </a:rPr>
              <a:t>&gt; library</a:t>
            </a:r>
            <a:r>
              <a:rPr lang="pt-BR" altLang="zh-CN" sz="1200">
                <a:solidFill>
                  <a:srgbClr val="00B0F0"/>
                </a:solidFill>
                <a:latin typeface="Consolas" pitchFamily="49" charset="0"/>
                <a:cs typeface="Consolas" pitchFamily="49" charset="0"/>
              </a:rPr>
              <a:t>("mvtnorm")</a:t>
            </a:r>
          </a:p>
          <a:p>
            <a:r>
              <a:rPr lang="pt-BR" altLang="zh-CN" sz="1200" smtClean="0">
                <a:solidFill>
                  <a:srgbClr val="00B0F0"/>
                </a:solidFill>
                <a:latin typeface="Consolas" pitchFamily="49" charset="0"/>
                <a:cs typeface="Consolas" pitchFamily="49" charset="0"/>
              </a:rPr>
              <a:t>&gt; mean </a:t>
            </a:r>
            <a:r>
              <a:rPr lang="pt-BR" altLang="zh-CN" sz="1200">
                <a:solidFill>
                  <a:srgbClr val="00B0F0"/>
                </a:solidFill>
                <a:latin typeface="Consolas" pitchFamily="49" charset="0"/>
                <a:cs typeface="Consolas" pitchFamily="49" charset="0"/>
              </a:rPr>
              <a:t>= rep(0, </a:t>
            </a:r>
            <a:r>
              <a:rPr lang="pt-BR" altLang="zh-CN" sz="1200" smtClean="0">
                <a:solidFill>
                  <a:srgbClr val="00B0F0"/>
                </a:solidFill>
                <a:latin typeface="Consolas" pitchFamily="49" charset="0"/>
                <a:cs typeface="Consolas" pitchFamily="49" charset="0"/>
              </a:rPr>
              <a:t>5)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均值向量</a:t>
            </a:r>
          </a:p>
          <a:p>
            <a:r>
              <a:rPr lang="pt-BR" altLang="zh-CN" sz="1200" smtClean="0">
                <a:solidFill>
                  <a:srgbClr val="00B0F0"/>
                </a:solidFill>
                <a:latin typeface="Consolas" pitchFamily="49" charset="0"/>
                <a:cs typeface="Consolas" pitchFamily="49" charset="0"/>
              </a:rPr>
              <a:t>&gt; lower </a:t>
            </a:r>
            <a:r>
              <a:rPr lang="pt-BR" altLang="zh-CN" sz="1200">
                <a:solidFill>
                  <a:srgbClr val="00B0F0"/>
                </a:solidFill>
                <a:latin typeface="Consolas" pitchFamily="49" charset="0"/>
                <a:cs typeface="Consolas" pitchFamily="49" charset="0"/>
              </a:rPr>
              <a:t>= rep(-1, </a:t>
            </a:r>
            <a:r>
              <a:rPr lang="pt-BR" altLang="zh-CN" sz="1200" smtClean="0">
                <a:solidFill>
                  <a:srgbClr val="00B0F0"/>
                </a:solidFill>
                <a:latin typeface="Consolas" pitchFamily="49" charset="0"/>
                <a:cs typeface="Consolas" pitchFamily="49" charset="0"/>
              </a:rPr>
              <a:t>5)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下限</a:t>
            </a:r>
          </a:p>
          <a:p>
            <a:r>
              <a:rPr lang="pt-BR" altLang="zh-CN" sz="1200" smtClean="0">
                <a:solidFill>
                  <a:srgbClr val="00B0F0"/>
                </a:solidFill>
                <a:latin typeface="Consolas" pitchFamily="49" charset="0"/>
                <a:cs typeface="Consolas" pitchFamily="49" charset="0"/>
              </a:rPr>
              <a:t>&gt; upper </a:t>
            </a:r>
            <a:r>
              <a:rPr lang="pt-BR" altLang="zh-CN" sz="1200">
                <a:solidFill>
                  <a:srgbClr val="00B0F0"/>
                </a:solidFill>
                <a:latin typeface="Consolas" pitchFamily="49" charset="0"/>
                <a:cs typeface="Consolas" pitchFamily="49" charset="0"/>
              </a:rPr>
              <a:t>= rep(3, 5</a:t>
            </a:r>
            <a:r>
              <a:rPr lang="pt-BR" altLang="zh-CN" sz="1200" smtClean="0">
                <a:solidFill>
                  <a:srgbClr val="00B0F0"/>
                </a:solidFill>
                <a:latin typeface="Consolas" pitchFamily="49" charset="0"/>
                <a:cs typeface="Consolas" pitchFamily="49" charset="0"/>
              </a:rPr>
              <a:t>)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上限</a:t>
            </a:r>
          </a:p>
          <a:p>
            <a:r>
              <a:rPr lang="pt-BR" altLang="zh-CN" sz="1200" smtClean="0">
                <a:solidFill>
                  <a:srgbClr val="00B0F0"/>
                </a:solidFill>
                <a:latin typeface="Consolas" pitchFamily="49" charset="0"/>
                <a:cs typeface="Consolas" pitchFamily="49" charset="0"/>
              </a:rPr>
              <a:t>&gt; corr </a:t>
            </a:r>
            <a:r>
              <a:rPr lang="pt-BR" altLang="zh-CN" sz="1200">
                <a:solidFill>
                  <a:srgbClr val="00B0F0"/>
                </a:solidFill>
                <a:latin typeface="Consolas" pitchFamily="49" charset="0"/>
                <a:cs typeface="Consolas" pitchFamily="49" charset="0"/>
              </a:rPr>
              <a:t>= </a:t>
            </a:r>
            <a:r>
              <a:rPr lang="pt-BR" altLang="zh-CN" sz="1200" smtClean="0">
                <a:solidFill>
                  <a:srgbClr val="00B0F0"/>
                </a:solidFill>
                <a:latin typeface="Consolas" pitchFamily="49" charset="0"/>
                <a:cs typeface="Consolas" pitchFamily="49" charset="0"/>
              </a:rPr>
              <a:t>diag(5)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相关系数矩阵</a:t>
            </a:r>
          </a:p>
          <a:p>
            <a:r>
              <a:rPr lang="pt-BR" altLang="zh-CN" sz="1200" smtClean="0">
                <a:solidFill>
                  <a:srgbClr val="00B0F0"/>
                </a:solidFill>
                <a:latin typeface="Consolas" pitchFamily="49" charset="0"/>
                <a:cs typeface="Consolas" pitchFamily="49" charset="0"/>
              </a:rPr>
              <a:t>&gt; corr[lower.tri(corr</a:t>
            </a:r>
            <a:r>
              <a:rPr lang="pt-BR" altLang="zh-CN" sz="1200">
                <a:solidFill>
                  <a:srgbClr val="00B0F0"/>
                </a:solidFill>
                <a:latin typeface="Consolas" pitchFamily="49" charset="0"/>
                <a:cs typeface="Consolas" pitchFamily="49" charset="0"/>
              </a:rPr>
              <a:t>)] = </a:t>
            </a:r>
            <a:r>
              <a:rPr lang="pt-BR" altLang="zh-CN" sz="1200" smtClean="0">
                <a:solidFill>
                  <a:srgbClr val="00B0F0"/>
                </a:solidFill>
                <a:latin typeface="Consolas" pitchFamily="49" charset="0"/>
                <a:cs typeface="Consolas" pitchFamily="49" charset="0"/>
              </a:rPr>
              <a:t>0.5</a:t>
            </a:r>
            <a:endParaRPr lang="pt-BR" altLang="zh-CN" sz="1200">
              <a:solidFill>
                <a:srgbClr val="00B0F0"/>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corr[upper.tri(corr</a:t>
            </a:r>
            <a:r>
              <a:rPr lang="pt-BR" altLang="zh-CN" sz="1200">
                <a:solidFill>
                  <a:srgbClr val="00B0F0"/>
                </a:solidFill>
                <a:latin typeface="Consolas" pitchFamily="49" charset="0"/>
                <a:cs typeface="Consolas" pitchFamily="49" charset="0"/>
              </a:rPr>
              <a:t>)] = </a:t>
            </a:r>
            <a:r>
              <a:rPr lang="pt-BR" altLang="zh-CN" sz="1200" smtClean="0">
                <a:solidFill>
                  <a:srgbClr val="00B0F0"/>
                </a:solidFill>
                <a:latin typeface="Consolas" pitchFamily="49" charset="0"/>
                <a:cs typeface="Consolas" pitchFamily="49" charset="0"/>
              </a:rPr>
              <a:t>0.5</a:t>
            </a:r>
            <a:endParaRPr lang="pt-BR" altLang="zh-CN" sz="1200">
              <a:solidFill>
                <a:srgbClr val="00B0F0"/>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a:t>
            </a:r>
            <a:r>
              <a:rPr lang="pt-BR" altLang="zh-CN" sz="1200">
                <a:solidFill>
                  <a:srgbClr val="00B0F0"/>
                </a:solidFill>
                <a:latin typeface="Consolas" pitchFamily="49" charset="0"/>
                <a:cs typeface="Consolas" pitchFamily="49" charset="0"/>
              </a:rPr>
              <a:t>prob = pmvnorm(lower, upper, mean, corr</a:t>
            </a:r>
            <a:r>
              <a:rPr lang="pt-BR" altLang="zh-CN" sz="1200" smtClean="0">
                <a:solidFill>
                  <a:srgbClr val="00B0F0"/>
                </a:solidFill>
                <a:latin typeface="Consolas" pitchFamily="49" charset="0"/>
                <a:cs typeface="Consolas" pitchFamily="49" charset="0"/>
              </a:rPr>
              <a:t>))</a:t>
            </a:r>
          </a:p>
          <a:p>
            <a:r>
              <a:rPr lang="pt-BR" altLang="zh-CN" sz="1200">
                <a:solidFill>
                  <a:schemeClr val="bg1"/>
                </a:solidFill>
                <a:latin typeface="Consolas" pitchFamily="49" charset="0"/>
                <a:cs typeface="Consolas" pitchFamily="49" charset="0"/>
              </a:rPr>
              <a:t>[1] 0.5799487</a:t>
            </a:r>
          </a:p>
          <a:p>
            <a:r>
              <a:rPr lang="pt-BR" altLang="zh-CN" sz="1200">
                <a:solidFill>
                  <a:schemeClr val="bg1"/>
                </a:solidFill>
                <a:latin typeface="Consolas" pitchFamily="49" charset="0"/>
                <a:cs typeface="Consolas" pitchFamily="49" charset="0"/>
              </a:rPr>
              <a:t>attr(,"error")</a:t>
            </a:r>
          </a:p>
          <a:p>
            <a:r>
              <a:rPr lang="pt-BR" altLang="zh-CN" sz="1200">
                <a:solidFill>
                  <a:schemeClr val="bg1"/>
                </a:solidFill>
                <a:latin typeface="Consolas" pitchFamily="49" charset="0"/>
                <a:cs typeface="Consolas" pitchFamily="49" charset="0"/>
              </a:rPr>
              <a:t>[1] 0.0003353056</a:t>
            </a:r>
          </a:p>
          <a:p>
            <a:r>
              <a:rPr lang="pt-BR" altLang="zh-CN" sz="1200">
                <a:solidFill>
                  <a:schemeClr val="bg1"/>
                </a:solidFill>
                <a:latin typeface="Consolas" pitchFamily="49" charset="0"/>
                <a:cs typeface="Consolas" pitchFamily="49" charset="0"/>
              </a:rPr>
              <a:t>attr(,"msg")</a:t>
            </a:r>
          </a:p>
          <a:p>
            <a:r>
              <a:rPr lang="pt-BR" altLang="zh-CN" sz="1200">
                <a:solidFill>
                  <a:schemeClr val="bg1"/>
                </a:solidFill>
                <a:latin typeface="Consolas" pitchFamily="49" charset="0"/>
                <a:cs typeface="Consolas" pitchFamily="49" charset="0"/>
              </a:rPr>
              <a:t>[1] "Normal Completion"</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attr(prob</a:t>
            </a:r>
            <a:r>
              <a:rPr lang="pt-BR" altLang="zh-CN" sz="1200">
                <a:solidFill>
                  <a:srgbClr val="00B0F0"/>
                </a:solidFill>
                <a:latin typeface="Consolas" pitchFamily="49" charset="0"/>
                <a:cs typeface="Consolas" pitchFamily="49" charset="0"/>
              </a:rPr>
              <a:t>, "error")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打印绝对误差和估值</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attr(prob</a:t>
            </a:r>
            <a:r>
              <a:rPr lang="pt-BR" altLang="zh-CN" sz="1200">
                <a:solidFill>
                  <a:srgbClr val="00B0F0"/>
                </a:solidFill>
                <a:latin typeface="Consolas" pitchFamily="49" charset="0"/>
                <a:cs typeface="Consolas" pitchFamily="49" charset="0"/>
              </a:rPr>
              <a:t>, "msg")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打印状态信息</a:t>
            </a:r>
            <a:endParaRPr lang="pt-BR" altLang="zh-CN" sz="1200">
              <a:solidFill>
                <a:schemeClr val="tx2"/>
              </a:solidFill>
              <a:latin typeface="Consolas" pitchFamily="49" charset="0"/>
              <a:cs typeface="Consolas" pitchFamily="49" charset="0"/>
            </a:endParaRPr>
          </a:p>
        </p:txBody>
      </p:sp>
      <p:sp>
        <p:nvSpPr>
          <p:cNvPr id="2" name="矩形标注 1"/>
          <p:cNvSpPr/>
          <p:nvPr/>
        </p:nvSpPr>
        <p:spPr>
          <a:xfrm>
            <a:off x="6235839" y="2952750"/>
            <a:ext cx="2349639" cy="1566388"/>
          </a:xfrm>
          <a:prstGeom prst="wedgeRectCallout">
            <a:avLst>
              <a:gd name="adj1" fmla="val -83533"/>
              <a:gd name="adj2" fmla="val -221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b="1">
                <a:solidFill>
                  <a:prstClr val="white"/>
                </a:solidFill>
                <a:latin typeface="微软雅黑" pitchFamily="34" charset="-122"/>
                <a:ea typeface="微软雅黑" pitchFamily="34" charset="-122"/>
              </a:rPr>
              <a:t>注</a:t>
            </a:r>
            <a:r>
              <a:rPr lang="zh-CN" altLang="en-US" sz="1200" smtClean="0">
                <a:solidFill>
                  <a:prstClr val="white"/>
                </a:solidFill>
                <a:latin typeface="微软雅黑" pitchFamily="34" charset="-122"/>
                <a:ea typeface="微软雅黑" pitchFamily="34" charset="-122"/>
              </a:rPr>
              <a:t>：</a:t>
            </a:r>
            <a:r>
              <a:rPr lang="en-US" altLang="zh-CN" sz="1200" smtClean="0">
                <a:solidFill>
                  <a:prstClr val="white"/>
                </a:solidFill>
                <a:latin typeface="微软雅黑" pitchFamily="34" charset="-122"/>
                <a:ea typeface="微软雅黑" pitchFamily="34" charset="-122"/>
              </a:rPr>
              <a:t>pmvnorm</a:t>
            </a:r>
            <a:r>
              <a:rPr lang="zh-CN" altLang="en-US" sz="1200" smtClean="0">
                <a:solidFill>
                  <a:prstClr val="white"/>
                </a:solidFill>
                <a:latin typeface="微软雅黑" pitchFamily="34" charset="-122"/>
                <a:ea typeface="微软雅黑" pitchFamily="34" charset="-122"/>
              </a:rPr>
              <a:t>函数同时也提供了</a:t>
            </a:r>
            <a:r>
              <a:rPr lang="en-US" altLang="zh-CN" sz="1200" smtClean="0">
                <a:solidFill>
                  <a:prstClr val="white"/>
                </a:solidFill>
                <a:latin typeface="微软雅黑" pitchFamily="34" charset="-122"/>
                <a:ea typeface="微软雅黑" pitchFamily="34" charset="-122"/>
              </a:rPr>
              <a:t>sigma</a:t>
            </a:r>
            <a:r>
              <a:rPr lang="zh-CN" altLang="en-US" sz="1200" smtClean="0">
                <a:solidFill>
                  <a:prstClr val="white"/>
                </a:solidFill>
                <a:latin typeface="微软雅黑" pitchFamily="34" charset="-122"/>
                <a:ea typeface="微软雅黑" pitchFamily="34" charset="-122"/>
              </a:rPr>
              <a:t>和</a:t>
            </a:r>
            <a:r>
              <a:rPr lang="en-US" altLang="zh-CN" sz="1200" smtClean="0">
                <a:solidFill>
                  <a:prstClr val="white"/>
                </a:solidFill>
                <a:latin typeface="微软雅黑" pitchFamily="34" charset="-122"/>
                <a:ea typeface="微软雅黑" pitchFamily="34" charset="-122"/>
              </a:rPr>
              <a:t>algortithm</a:t>
            </a:r>
            <a:r>
              <a:rPr lang="zh-CN" altLang="en-US" sz="1200" smtClean="0">
                <a:solidFill>
                  <a:prstClr val="white"/>
                </a:solidFill>
                <a:latin typeface="微软雅黑" pitchFamily="34" charset="-122"/>
                <a:ea typeface="微软雅黑" pitchFamily="34" charset="-122"/>
              </a:rPr>
              <a:t>参数，其中</a:t>
            </a:r>
            <a:r>
              <a:rPr lang="en-US" altLang="zh-CN" sz="1200" smtClean="0">
                <a:solidFill>
                  <a:prstClr val="white"/>
                </a:solidFill>
                <a:latin typeface="微软雅黑" pitchFamily="34" charset="-122"/>
                <a:ea typeface="微软雅黑" pitchFamily="34" charset="-122"/>
              </a:rPr>
              <a:t>sigma</a:t>
            </a:r>
            <a:r>
              <a:rPr lang="zh-CN" altLang="en-US" sz="1200" smtClean="0">
                <a:solidFill>
                  <a:prstClr val="white"/>
                </a:solidFill>
                <a:latin typeface="微软雅黑" pitchFamily="34" charset="-122"/>
                <a:ea typeface="微软雅黑" pitchFamily="34" charset="-122"/>
              </a:rPr>
              <a:t>为协方差矩阵（相关系数矩阵和协方差矩阵两者知其一即可）；</a:t>
            </a:r>
            <a:r>
              <a:rPr lang="en-US" altLang="zh-CN" sz="1200" smtClean="0">
                <a:solidFill>
                  <a:prstClr val="white"/>
                </a:solidFill>
                <a:latin typeface="微软雅黑" pitchFamily="34" charset="-122"/>
                <a:ea typeface="微软雅黑" pitchFamily="34" charset="-122"/>
              </a:rPr>
              <a:t>algortithm</a:t>
            </a:r>
            <a:r>
              <a:rPr lang="zh-CN" altLang="en-US" sz="1200" smtClean="0">
                <a:solidFill>
                  <a:prstClr val="white"/>
                </a:solidFill>
                <a:latin typeface="微软雅黑" pitchFamily="34" charset="-122"/>
                <a:ea typeface="微软雅黑" pitchFamily="34" charset="-122"/>
              </a:rPr>
              <a:t>为计算累积概率的算法，默认情况下采用</a:t>
            </a:r>
            <a:r>
              <a:rPr lang="en-US" altLang="zh-CN" sz="1200" smtClean="0">
                <a:solidFill>
                  <a:prstClr val="white"/>
                </a:solidFill>
                <a:latin typeface="微软雅黑" pitchFamily="34" charset="-122"/>
                <a:ea typeface="微软雅黑" pitchFamily="34" charset="-122"/>
              </a:rPr>
              <a:t>GenzBretz</a:t>
            </a:r>
            <a:r>
              <a:rPr lang="zh-CN" altLang="en-US" sz="1200" smtClean="0">
                <a:solidFill>
                  <a:prstClr val="white"/>
                </a:solidFill>
                <a:latin typeface="微软雅黑" pitchFamily="34" charset="-122"/>
                <a:ea typeface="微软雅黑" pitchFamily="34" charset="-122"/>
              </a:rPr>
              <a:t>算法，另外也提供了</a:t>
            </a:r>
            <a:r>
              <a:rPr lang="en-US" altLang="zh-CN" sz="1200" smtClean="0">
                <a:solidFill>
                  <a:prstClr val="white"/>
                </a:solidFill>
                <a:latin typeface="微软雅黑" pitchFamily="34" charset="-122"/>
                <a:ea typeface="微软雅黑" pitchFamily="34" charset="-122"/>
              </a:rPr>
              <a:t>Miwa</a:t>
            </a:r>
            <a:r>
              <a:rPr lang="zh-CN" altLang="en-US" sz="1200" smtClean="0">
                <a:solidFill>
                  <a:prstClr val="white"/>
                </a:solidFill>
                <a:latin typeface="微软雅黑" pitchFamily="34" charset="-122"/>
                <a:ea typeface="微软雅黑" pitchFamily="34" charset="-122"/>
              </a:rPr>
              <a:t>和</a:t>
            </a:r>
            <a:r>
              <a:rPr lang="en-US" altLang="zh-CN" sz="1200" smtClean="0">
                <a:solidFill>
                  <a:prstClr val="white"/>
                </a:solidFill>
                <a:latin typeface="微软雅黑" pitchFamily="34" charset="-122"/>
                <a:ea typeface="微软雅黑" pitchFamily="34" charset="-122"/>
              </a:rPr>
              <a:t>TVPACK</a:t>
            </a:r>
            <a:r>
              <a:rPr lang="zh-CN" altLang="en-US" sz="1200" smtClean="0">
                <a:solidFill>
                  <a:prstClr val="white"/>
                </a:solidFill>
                <a:latin typeface="微软雅黑" pitchFamily="34" charset="-122"/>
                <a:ea typeface="微软雅黑" pitchFamily="34" charset="-122"/>
              </a:rPr>
              <a:t>算法。</a:t>
            </a:r>
            <a:endParaRPr lang="en-US" altLang="zh-CN" sz="1200" smtClean="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51901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159334160"/>
              </p:ext>
            </p:extLst>
          </p:nvPr>
        </p:nvGraphicFramePr>
        <p:xfrm>
          <a:off x="2514600" y="2419350"/>
          <a:ext cx="4114800" cy="1376074"/>
        </p:xfrm>
        <a:graphic>
          <a:graphicData uri="http://schemas.openxmlformats.org/drawingml/2006/table">
            <a:tbl>
              <a:tblPr firstRow="1" bandRow="1">
                <a:tableStyleId>{08FB837D-C827-4EFA-A057-4D05807E0F7C}</a:tableStyleId>
              </a:tblPr>
              <a:tblGrid>
                <a:gridCol w="1524000"/>
                <a:gridCol w="2590800"/>
              </a:tblGrid>
              <a:tr h="278794">
                <a:tc>
                  <a:txBody>
                    <a:bodyPr/>
                    <a:lstStyle/>
                    <a:p>
                      <a:pPr algn="ctr"/>
                      <a:r>
                        <a:rPr lang="zh-CN" altLang="en-US" sz="1200" b="0" smtClean="0">
                          <a:latin typeface="微软雅黑" pitchFamily="34" charset="-122"/>
                          <a:ea typeface="微软雅黑" pitchFamily="34" charset="-122"/>
                        </a:rPr>
                        <a:t>函数代号</a:t>
                      </a:r>
                      <a:endParaRPr lang="zh-CN" altLang="en-US" sz="1200" b="0">
                        <a:latin typeface="微软雅黑" pitchFamily="34" charset="-122"/>
                        <a:ea typeface="微软雅黑" pitchFamily="34" charset="-122"/>
                      </a:endParaRPr>
                    </a:p>
                  </a:txBody>
                  <a:tcPr anchor="ctr"/>
                </a:tc>
                <a:tc>
                  <a:txBody>
                    <a:bodyPr/>
                    <a:lstStyle/>
                    <a:p>
                      <a:pPr algn="ctr"/>
                      <a:r>
                        <a:rPr lang="zh-CN" altLang="en-US" sz="1200" b="0" smtClean="0">
                          <a:latin typeface="微软雅黑" pitchFamily="34" charset="-122"/>
                          <a:ea typeface="微软雅黑" pitchFamily="34" charset="-122"/>
                        </a:rPr>
                        <a:t>函数作用</a:t>
                      </a:r>
                      <a:endParaRPr lang="zh-CN" altLang="en-US" sz="1200" b="0">
                        <a:latin typeface="微软雅黑" pitchFamily="34" charset="-122"/>
                        <a:ea typeface="微软雅黑" pitchFamily="34" charset="-122"/>
                      </a:endParaRPr>
                    </a:p>
                  </a:txBody>
                  <a:tcPr anchor="ctr"/>
                </a:tc>
              </a:tr>
              <a:tr h="264281">
                <a:tc>
                  <a:txBody>
                    <a:bodyPr/>
                    <a:lstStyle/>
                    <a:p>
                      <a:r>
                        <a:rPr lang="en-US" altLang="zh-CN" sz="1200" smtClean="0">
                          <a:latin typeface="微软雅黑" pitchFamily="34" charset="-122"/>
                          <a:ea typeface="微软雅黑" pitchFamily="34" charset="-122"/>
                        </a:rPr>
                        <a:t>r-</a:t>
                      </a:r>
                      <a:r>
                        <a:rPr lang="zh-CN" altLang="en-US" sz="1200" smtClean="0">
                          <a:latin typeface="微软雅黑" pitchFamily="34" charset="-122"/>
                          <a:ea typeface="微软雅黑" pitchFamily="34" charset="-122"/>
                        </a:rPr>
                        <a:t>：</a:t>
                      </a:r>
                      <a:r>
                        <a:rPr lang="en-US" altLang="zh-CN" sz="1200" smtClean="0">
                          <a:latin typeface="微软雅黑" pitchFamily="34" charset="-122"/>
                          <a:ea typeface="微软雅黑" pitchFamily="34" charset="-122"/>
                        </a:rPr>
                        <a:t>random</a:t>
                      </a:r>
                      <a:endParaRPr lang="zh-CN" altLang="en-US" sz="1200">
                        <a:latin typeface="微软雅黑" pitchFamily="34" charset="-122"/>
                        <a:ea typeface="微软雅黑" pitchFamily="34" charset="-122"/>
                      </a:endParaRPr>
                    </a:p>
                  </a:txBody>
                  <a:tcPr anchor="ctr"/>
                </a:tc>
                <a:tc>
                  <a:txBody>
                    <a:bodyPr/>
                    <a:lstStyle/>
                    <a:p>
                      <a:pPr algn="r"/>
                      <a:r>
                        <a:rPr lang="zh-CN" altLang="en-US" sz="1200" smtClean="0">
                          <a:latin typeface="微软雅黑" pitchFamily="34" charset="-122"/>
                          <a:ea typeface="微软雅黑" pitchFamily="34" charset="-122"/>
                        </a:rPr>
                        <a:t>生成相应分布的随机数</a:t>
                      </a:r>
                      <a:endParaRPr lang="zh-CN" altLang="en-US" sz="1200">
                        <a:latin typeface="微软雅黑" pitchFamily="34" charset="-122"/>
                        <a:ea typeface="微软雅黑" pitchFamily="34" charset="-122"/>
                      </a:endParaRPr>
                    </a:p>
                  </a:txBody>
                  <a:tcPr anchor="ctr"/>
                </a:tc>
              </a:tr>
              <a:tr h="264281">
                <a:tc>
                  <a:txBody>
                    <a:bodyPr/>
                    <a:lstStyle/>
                    <a:p>
                      <a:r>
                        <a:rPr lang="en-US" altLang="zh-CN" sz="1200" smtClean="0">
                          <a:latin typeface="微软雅黑" pitchFamily="34" charset="-122"/>
                          <a:ea typeface="微软雅黑" pitchFamily="34" charset="-122"/>
                        </a:rPr>
                        <a:t>d-</a:t>
                      </a:r>
                      <a:r>
                        <a:rPr lang="zh-CN" altLang="en-US" sz="1200" smtClean="0">
                          <a:latin typeface="微软雅黑" pitchFamily="34" charset="-122"/>
                          <a:ea typeface="微软雅黑" pitchFamily="34" charset="-122"/>
                        </a:rPr>
                        <a:t>：</a:t>
                      </a:r>
                      <a:r>
                        <a:rPr lang="en-US" altLang="zh-CN" sz="1200" smtClean="0">
                          <a:latin typeface="微软雅黑" pitchFamily="34" charset="-122"/>
                          <a:ea typeface="微软雅黑" pitchFamily="34" charset="-122"/>
                        </a:rPr>
                        <a:t>density</a:t>
                      </a:r>
                      <a:endParaRPr lang="zh-CN" altLang="en-US" sz="1200">
                        <a:latin typeface="微软雅黑" pitchFamily="34" charset="-122"/>
                        <a:ea typeface="微软雅黑" pitchFamily="34" charset="-122"/>
                      </a:endParaRPr>
                    </a:p>
                  </a:txBody>
                  <a:tcPr anchor="ctr"/>
                </a:tc>
                <a:tc>
                  <a:txBody>
                    <a:bodyPr/>
                    <a:lstStyle/>
                    <a:p>
                      <a:pPr algn="r"/>
                      <a:r>
                        <a:rPr lang="zh-CN" altLang="en-US" sz="1200" smtClean="0">
                          <a:latin typeface="微软雅黑" pitchFamily="34" charset="-122"/>
                          <a:ea typeface="微软雅黑" pitchFamily="34" charset="-122"/>
                        </a:rPr>
                        <a:t>生成相应分布的密度函数</a:t>
                      </a:r>
                      <a:endParaRPr lang="zh-CN" altLang="en-US" sz="1200">
                        <a:latin typeface="微软雅黑" pitchFamily="34" charset="-122"/>
                        <a:ea typeface="微软雅黑" pitchFamily="34" charset="-122"/>
                      </a:endParaRPr>
                    </a:p>
                  </a:txBody>
                  <a:tcPr anchor="ctr"/>
                </a:tc>
              </a:tr>
              <a:tr h="264281">
                <a:tc>
                  <a:txBody>
                    <a:bodyPr/>
                    <a:lstStyle/>
                    <a:p>
                      <a:r>
                        <a:rPr lang="en-US" altLang="zh-CN" sz="1200" smtClean="0">
                          <a:latin typeface="微软雅黑" pitchFamily="34" charset="-122"/>
                          <a:ea typeface="微软雅黑" pitchFamily="34" charset="-122"/>
                        </a:rPr>
                        <a:t>p-</a:t>
                      </a:r>
                      <a:r>
                        <a:rPr lang="zh-CN" altLang="en-US" sz="1200" smtClean="0">
                          <a:latin typeface="微软雅黑" pitchFamily="34" charset="-122"/>
                          <a:ea typeface="微软雅黑" pitchFamily="34" charset="-122"/>
                        </a:rPr>
                        <a:t>：</a:t>
                      </a:r>
                      <a:r>
                        <a:rPr lang="en-US" altLang="zh-CN" sz="1200" smtClean="0">
                          <a:latin typeface="微软雅黑" pitchFamily="34" charset="-122"/>
                          <a:ea typeface="微软雅黑" pitchFamily="34" charset="-122"/>
                        </a:rPr>
                        <a:t>probability</a:t>
                      </a:r>
                      <a:endParaRPr lang="zh-CN" altLang="en-US" sz="1200">
                        <a:latin typeface="微软雅黑" pitchFamily="34" charset="-122"/>
                        <a:ea typeface="微软雅黑" pitchFamily="34" charset="-122"/>
                      </a:endParaRPr>
                    </a:p>
                  </a:txBody>
                  <a:tcPr anchor="ctr"/>
                </a:tc>
                <a:tc>
                  <a:txBody>
                    <a:bodyPr/>
                    <a:lstStyle/>
                    <a:p>
                      <a:pPr algn="r"/>
                      <a:r>
                        <a:rPr lang="zh-CN" altLang="en-US" sz="1200" smtClean="0">
                          <a:latin typeface="微软雅黑" pitchFamily="34" charset="-122"/>
                          <a:ea typeface="微软雅黑" pitchFamily="34" charset="-122"/>
                        </a:rPr>
                        <a:t>生成相应分布的累积概率密度函数</a:t>
                      </a:r>
                      <a:endParaRPr lang="zh-CN" altLang="en-US" sz="1200">
                        <a:latin typeface="微软雅黑" pitchFamily="34" charset="-122"/>
                        <a:ea typeface="微软雅黑" pitchFamily="34" charset="-122"/>
                      </a:endParaRPr>
                    </a:p>
                  </a:txBody>
                  <a:tcPr anchor="ctr"/>
                </a:tc>
              </a:tr>
              <a:tr h="264281">
                <a:tc>
                  <a:txBody>
                    <a:bodyPr/>
                    <a:lstStyle/>
                    <a:p>
                      <a:r>
                        <a:rPr lang="en-US" altLang="zh-CN" sz="1200" smtClean="0">
                          <a:latin typeface="微软雅黑" pitchFamily="34" charset="-122"/>
                          <a:ea typeface="微软雅黑" pitchFamily="34" charset="-122"/>
                        </a:rPr>
                        <a:t>q-</a:t>
                      </a:r>
                      <a:r>
                        <a:rPr lang="zh-CN" altLang="en-US" sz="1200" smtClean="0">
                          <a:latin typeface="微软雅黑" pitchFamily="34" charset="-122"/>
                          <a:ea typeface="微软雅黑" pitchFamily="34" charset="-122"/>
                        </a:rPr>
                        <a:t>：</a:t>
                      </a:r>
                      <a:r>
                        <a:rPr lang="en-US" altLang="zh-CN" sz="1200" smtClean="0">
                          <a:latin typeface="微软雅黑" pitchFamily="34" charset="-122"/>
                          <a:ea typeface="微软雅黑" pitchFamily="34" charset="-122"/>
                        </a:rPr>
                        <a:t>quantile</a:t>
                      </a:r>
                      <a:endParaRPr lang="zh-CN" altLang="en-US" sz="1200">
                        <a:latin typeface="微软雅黑" pitchFamily="34" charset="-122"/>
                        <a:ea typeface="微软雅黑" pitchFamily="34" charset="-122"/>
                      </a:endParaRPr>
                    </a:p>
                  </a:txBody>
                  <a:tcPr anchor="ctr"/>
                </a:tc>
                <a:tc>
                  <a:txBody>
                    <a:bodyPr/>
                    <a:lstStyle/>
                    <a:p>
                      <a:pPr algn="r"/>
                      <a:r>
                        <a:rPr lang="zh-CN" altLang="en-US" sz="1200" smtClean="0">
                          <a:latin typeface="微软雅黑" pitchFamily="34" charset="-122"/>
                          <a:ea typeface="微软雅黑" pitchFamily="34" charset="-122"/>
                        </a:rPr>
                        <a:t>生成相应分布的分位数函数</a:t>
                      </a:r>
                      <a:endParaRPr lang="zh-CN" altLang="en-US" sz="1200">
                        <a:latin typeface="微软雅黑" pitchFamily="34" charset="-122"/>
                        <a:ea typeface="微软雅黑" pitchFamily="34" charset="-122"/>
                      </a:endParaRPr>
                    </a:p>
                  </a:txBody>
                  <a:tcPr anchor="ctr"/>
                </a:tc>
              </a:tr>
            </a:tbl>
          </a:graphicData>
        </a:graphic>
      </p:graphicFrame>
      <p:sp>
        <p:nvSpPr>
          <p:cNvPr id="6" name="TextBox 5"/>
          <p:cNvSpPr txBox="1"/>
          <p:nvPr/>
        </p:nvSpPr>
        <p:spPr>
          <a:xfrm>
            <a:off x="190500" y="762748"/>
            <a:ext cx="8763000" cy="1708160"/>
          </a:xfrm>
          <a:prstGeom prst="rect">
            <a:avLst/>
          </a:prstGeom>
          <a:noFill/>
        </p:spPr>
        <p:txBody>
          <a:bodyPr wrap="square" rtlCol="0">
            <a:spAutoFit/>
          </a:bodyPr>
          <a:lstStyle/>
          <a:p>
            <a:pPr lvl="0">
              <a:lnSpc>
                <a:spcPct val="150000"/>
              </a:lnSpc>
              <a:spcBef>
                <a:spcPts val="1200"/>
              </a:spcBef>
              <a:buClr>
                <a:schemeClr val="bg1"/>
              </a:buClr>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常见分布函数除均匀分布、正态分布、指数分布、二项分布、多元正态分布以及多元</a:t>
            </a:r>
            <a:r>
              <a:rPr lang="en-US" altLang="zh-CN" smtClean="0">
                <a:solidFill>
                  <a:schemeClr val="bg1"/>
                </a:solidFill>
                <a:latin typeface="微软雅黑" pitchFamily="34" charset="-122"/>
                <a:ea typeface="微软雅黑" pitchFamily="34" charset="-122"/>
              </a:rPr>
              <a:t>t</a:t>
            </a:r>
            <a:r>
              <a:rPr lang="zh-CN" altLang="en-US" smtClean="0">
                <a:solidFill>
                  <a:schemeClr val="bg1"/>
                </a:solidFill>
                <a:latin typeface="微软雅黑" pitchFamily="34" charset="-122"/>
                <a:ea typeface="微软雅黑" pitchFamily="34" charset="-122"/>
              </a:rPr>
              <a:t>分布外，</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也提供了一些其他的分布函数如贝塔分布、柯西分布、卡方分布、</a:t>
            </a:r>
            <a:r>
              <a:rPr lang="en-US" altLang="zh-CN" smtClean="0">
                <a:solidFill>
                  <a:schemeClr val="bg1"/>
                </a:solidFill>
                <a:latin typeface="微软雅黑" pitchFamily="34" charset="-122"/>
                <a:ea typeface="微软雅黑" pitchFamily="34" charset="-122"/>
              </a:rPr>
              <a:t>F</a:t>
            </a:r>
            <a:r>
              <a:rPr lang="zh-CN" altLang="en-US" smtClean="0">
                <a:solidFill>
                  <a:schemeClr val="bg1"/>
                </a:solidFill>
                <a:latin typeface="微软雅黑" pitchFamily="34" charset="-122"/>
                <a:ea typeface="微软雅黑" pitchFamily="34" charset="-122"/>
              </a:rPr>
              <a:t>分布、伽马分布、几何分布、超几何分布、逻辑分布、负二项分布、多元正态分布、泊松分布、</a:t>
            </a:r>
            <a:r>
              <a:rPr lang="en-US" altLang="zh-CN" smtClean="0">
                <a:solidFill>
                  <a:schemeClr val="bg1"/>
                </a:solidFill>
                <a:latin typeface="微软雅黑" pitchFamily="34" charset="-122"/>
                <a:ea typeface="微软雅黑" pitchFamily="34" charset="-122"/>
              </a:rPr>
              <a:t>t</a:t>
            </a:r>
            <a:r>
              <a:rPr lang="zh-CN" altLang="en-US" smtClean="0">
                <a:solidFill>
                  <a:schemeClr val="bg1"/>
                </a:solidFill>
                <a:latin typeface="微软雅黑" pitchFamily="34" charset="-122"/>
                <a:ea typeface="微软雅黑" pitchFamily="34" charset="-122"/>
              </a:rPr>
              <a:t>分布、威布儿分布、威尔考可森分布等。在</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中，对应分布的随机数、密度函数、累积概率密度函数和分位数函数只需分别在这些分布函数名称前加上</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d</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p</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q`</a:t>
            </a:r>
            <a:r>
              <a:rPr lang="zh-CN" altLang="en-US">
                <a:solidFill>
                  <a:schemeClr val="bg1"/>
                </a:solidFill>
                <a:latin typeface="微软雅黑" pitchFamily="34" charset="-122"/>
                <a:ea typeface="微软雅黑" pitchFamily="34" charset="-122"/>
              </a:rPr>
              <a:t>，</a:t>
            </a:r>
            <a:r>
              <a:rPr lang="zh-CN" altLang="en-US" smtClean="0">
                <a:solidFill>
                  <a:schemeClr val="bg1"/>
                </a:solidFill>
                <a:latin typeface="微软雅黑" pitchFamily="34" charset="-122"/>
                <a:ea typeface="微软雅黑" pitchFamily="34" charset="-122"/>
              </a:rPr>
              <a:t>如下表所示：</a:t>
            </a:r>
            <a:endParaRPr lang="en-US" altLang="zh-CN">
              <a:solidFill>
                <a:prstClr val="white"/>
              </a:solidFill>
              <a:latin typeface="微软雅黑" pitchFamily="34" charset="-122"/>
              <a:ea typeface="微软雅黑" pitchFamily="34" charset="-122"/>
            </a:endParaRPr>
          </a:p>
        </p:txBody>
      </p:sp>
      <p:sp>
        <p:nvSpPr>
          <p:cNvPr id="7" name="TextBox 6"/>
          <p:cNvSpPr txBox="1"/>
          <p:nvPr/>
        </p:nvSpPr>
        <p:spPr>
          <a:xfrm>
            <a:off x="3435716" y="209550"/>
            <a:ext cx="2272569" cy="400110"/>
          </a:xfrm>
          <a:prstGeom prst="rect">
            <a:avLst/>
          </a:prstGeom>
          <a:solidFill>
            <a:schemeClr val="accent2"/>
          </a:solidFill>
        </p:spPr>
        <p:txBody>
          <a:bodyPr wrap="square" rtlCol="0">
            <a:spAutoFit/>
          </a:bodyPr>
          <a:lstStyle/>
          <a:p>
            <a:pPr algn="ctr"/>
            <a:r>
              <a:rPr lang="zh-CN" altLang="en-US" sz="2000" smtClean="0">
                <a:solidFill>
                  <a:schemeClr val="bg1"/>
                </a:solidFill>
                <a:latin typeface="微软雅黑" pitchFamily="34" charset="-122"/>
                <a:ea typeface="微软雅黑" pitchFamily="34" charset="-122"/>
              </a:rPr>
              <a:t>常见分布函数</a:t>
            </a:r>
            <a:endParaRPr lang="zh-CN" altLang="en-US" sz="200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1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Shape 1494"/>
        <p:cNvGrpSpPr/>
        <p:nvPr/>
      </p:nvGrpSpPr>
      <p:grpSpPr>
        <a:xfrm>
          <a:off x="0" y="0"/>
          <a:ext cx="0" cy="0"/>
          <a:chOff x="0" y="0"/>
          <a:chExt cx="0" cy="0"/>
        </a:xfrm>
      </p:grpSpPr>
    </p:spTree>
    <p:extLst>
      <p:ext uri="{BB962C8B-B14F-4D97-AF65-F5344CB8AC3E}">
        <p14:creationId xmlns:p14="http://schemas.microsoft.com/office/powerpoint/2010/main" val="21447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8" name="TextBox 7"/>
          <p:cNvSpPr txBox="1"/>
          <p:nvPr/>
        </p:nvSpPr>
        <p:spPr>
          <a:xfrm>
            <a:off x="495300" y="1138947"/>
            <a:ext cx="8153400" cy="3724096"/>
          </a:xfrm>
          <a:prstGeom prst="rect">
            <a:avLst/>
          </a:prstGeom>
          <a:noFill/>
        </p:spPr>
        <p:txBody>
          <a:bodyPr wrap="square" rtlCol="0">
            <a:spAutoFit/>
          </a:bodyPr>
          <a:lstStyle/>
          <a:p>
            <a:pPr lvl="0">
              <a:lnSpc>
                <a:spcPct val="150000"/>
              </a:lnSpc>
              <a:spcBef>
                <a:spcPts val="1200"/>
              </a:spcBef>
              <a:buClr>
                <a:schemeClr val="bg1"/>
              </a:buClr>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一元随机数包括均匀分布型、正态分布型、指数分布型、离散分布型等等。下面分别举例介绍</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中产生这四种类型随机数的实现过程。</a:t>
            </a:r>
            <a:endParaRPr lang="en-US" altLang="zh-CN" smtClean="0">
              <a:solidFill>
                <a:schemeClr val="bg1"/>
              </a:solidFill>
              <a:latin typeface="微软雅黑" pitchFamily="34" charset="-122"/>
              <a:ea typeface="微软雅黑" pitchFamily="34" charset="-122"/>
            </a:endParaRPr>
          </a:p>
          <a:p>
            <a:pPr marL="285750" lvl="0" indent="-285750">
              <a:lnSpc>
                <a:spcPct val="150000"/>
              </a:lnSpc>
              <a:spcBef>
                <a:spcPts val="1200"/>
              </a:spcBef>
              <a:buClr>
                <a:schemeClr val="bg1"/>
              </a:buClr>
              <a:buFont typeface="Wingdings" pitchFamily="2" charset="2"/>
              <a:buChar char="n"/>
              <a:tabLst>
                <a:tab pos="365760" algn="l"/>
              </a:tabLst>
            </a:pPr>
            <a:r>
              <a:rPr lang="en-US" altLang="zh-CN">
                <a:solidFill>
                  <a:schemeClr val="bg1"/>
                </a:solidFill>
                <a:latin typeface="微软雅黑" pitchFamily="34" charset="-122"/>
                <a:ea typeface="微软雅黑" pitchFamily="34" charset="-122"/>
              </a:rPr>
              <a:t>	</a:t>
            </a:r>
            <a:r>
              <a:rPr lang="zh-CN" altLang="en-US" b="1" smtClean="0">
                <a:solidFill>
                  <a:schemeClr val="bg1"/>
                </a:solidFill>
                <a:latin typeface="微软雅黑" pitchFamily="34" charset="-122"/>
                <a:ea typeface="微软雅黑" pitchFamily="34" charset="-122"/>
              </a:rPr>
              <a:t>均匀分布随机数</a:t>
            </a:r>
            <a:endParaRPr lang="en-US" altLang="zh-CN">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a:solidFill>
                  <a:schemeClr val="bg1"/>
                </a:solidFill>
                <a:latin typeface="微软雅黑" pitchFamily="34" charset="-122"/>
                <a:ea typeface="微软雅黑" pitchFamily="34" charset="-122"/>
              </a:rPr>
              <a:t>	</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生成均匀分布随机数是最简单的随机数，也是其他分布随机数的基础。</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内置了多种随机数生成器，如</a:t>
            </a:r>
            <a:r>
              <a:rPr lang="en-US" altLang="zh-CN" smtClean="0">
                <a:solidFill>
                  <a:schemeClr val="bg1"/>
                </a:solidFill>
                <a:latin typeface="微软雅黑" pitchFamily="34" charset="-122"/>
                <a:ea typeface="微软雅黑" pitchFamily="34" charset="-122"/>
              </a:rPr>
              <a:t>Mersenne twister</a:t>
            </a:r>
            <a:r>
              <a:rPr lang="zh-CN" altLang="en-US" smtClean="0">
                <a:solidFill>
                  <a:schemeClr val="bg1"/>
                </a:solidFill>
                <a:latin typeface="微软雅黑" pitchFamily="34" charset="-122"/>
                <a:ea typeface="微软雅黑" pitchFamily="34" charset="-122"/>
              </a:rPr>
              <a:t>（默认）、</a:t>
            </a:r>
            <a:r>
              <a:rPr lang="en-US" altLang="zh-CN">
                <a:solidFill>
                  <a:schemeClr val="bg1"/>
                </a:solidFill>
                <a:latin typeface="微软雅黑" pitchFamily="34" charset="-122"/>
                <a:ea typeface="微软雅黑" pitchFamily="34" charset="-122"/>
              </a:rPr>
              <a:t> Wichmann-Hill </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Marsaglia-Multicarry</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Super-Duper</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Knuth-TAOCP-2002</a:t>
            </a:r>
            <a:r>
              <a:rPr lang="zh-CN" altLang="en-US" smtClean="0">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Knuth-TAOCP</a:t>
            </a:r>
            <a:r>
              <a:rPr lang="zh-CN" altLang="en-US" smtClean="0">
                <a:solidFill>
                  <a:schemeClr val="bg1"/>
                </a:solidFill>
                <a:latin typeface="微软雅黑" pitchFamily="34" charset="-122"/>
                <a:ea typeface="微软雅黑" pitchFamily="34" charset="-122"/>
              </a:rPr>
              <a:t>以及</a:t>
            </a:r>
            <a:r>
              <a:rPr lang="en-US" altLang="zh-CN" smtClean="0">
                <a:solidFill>
                  <a:schemeClr val="bg1"/>
                </a:solidFill>
                <a:latin typeface="微软雅黑" pitchFamily="34" charset="-122"/>
                <a:ea typeface="微软雅黑" pitchFamily="34" charset="-122"/>
              </a:rPr>
              <a:t>L’Ecuyer-CMRG</a:t>
            </a:r>
            <a:r>
              <a:rPr lang="zh-CN" altLang="en-US" smtClean="0">
                <a:solidFill>
                  <a:schemeClr val="bg1"/>
                </a:solidFill>
                <a:latin typeface="微软雅黑" pitchFamily="34" charset="-122"/>
                <a:ea typeface="微软雅黑" pitchFamily="34" charset="-122"/>
              </a:rPr>
              <a:t>等方法。如要指定一个生成方法，可使用</a:t>
            </a:r>
            <a:r>
              <a:rPr lang="en-US" altLang="zh-CN" smtClean="0">
                <a:solidFill>
                  <a:schemeClr val="bg1"/>
                </a:solidFill>
                <a:latin typeface="微软雅黑" pitchFamily="34" charset="-122"/>
                <a:ea typeface="微软雅黑" pitchFamily="34" charset="-122"/>
              </a:rPr>
              <a:t>`RNGKind()`</a:t>
            </a:r>
            <a:r>
              <a:rPr lang="zh-CN" altLang="en-US" smtClean="0">
                <a:solidFill>
                  <a:schemeClr val="bg1"/>
                </a:solidFill>
                <a:latin typeface="微软雅黑" pitchFamily="34" charset="-122"/>
                <a:ea typeface="微软雅黑" pitchFamily="34" charset="-122"/>
              </a:rPr>
              <a:t>函数，如指定为</a:t>
            </a:r>
            <a:r>
              <a:rPr lang="en-US" altLang="zh-CN" smtClean="0">
                <a:solidFill>
                  <a:schemeClr val="bg1"/>
                </a:solidFill>
                <a:latin typeface="微软雅黑" pitchFamily="34" charset="-122"/>
                <a:ea typeface="微软雅黑" pitchFamily="34" charset="-122"/>
              </a:rPr>
              <a:t>`Wichmann-Hill`</a:t>
            </a:r>
            <a:r>
              <a:rPr lang="zh-CN" altLang="en-US" smtClean="0">
                <a:solidFill>
                  <a:schemeClr val="bg1"/>
                </a:solidFill>
                <a:latin typeface="微软雅黑" pitchFamily="34" charset="-122"/>
                <a:ea typeface="微软雅黑" pitchFamily="34" charset="-122"/>
              </a:rPr>
              <a:t>，执行</a:t>
            </a:r>
            <a:r>
              <a:rPr lang="en-US" altLang="zh-CN">
                <a:solidFill>
                  <a:schemeClr val="bg1"/>
                </a:solidFill>
                <a:latin typeface="微软雅黑" pitchFamily="34" charset="-122"/>
                <a:ea typeface="微软雅黑" pitchFamily="34" charset="-122"/>
              </a:rPr>
              <a:t>`RNGKind(kind</a:t>
            </a:r>
            <a:r>
              <a:rPr lang="en-US" altLang="zh-CN" smtClean="0">
                <a:solidFill>
                  <a:schemeClr val="bg1"/>
                </a:solidFill>
                <a:latin typeface="微软雅黑" pitchFamily="34" charset="-122"/>
                <a:ea typeface="微软雅黑" pitchFamily="34" charset="-122"/>
              </a:rPr>
              <a:t>=‘Wich’)`</a:t>
            </a:r>
            <a:r>
              <a:rPr lang="zh-CN" altLang="en-US" smtClean="0">
                <a:solidFill>
                  <a:schemeClr val="bg1"/>
                </a:solidFill>
                <a:latin typeface="微软雅黑" pitchFamily="34" charset="-122"/>
                <a:ea typeface="微软雅黑" pitchFamily="34" charset="-122"/>
              </a:rPr>
              <a:t>即可。函数</a:t>
            </a:r>
            <a:r>
              <a:rPr lang="en-US" altLang="zh-CN" smtClean="0">
                <a:solidFill>
                  <a:schemeClr val="bg1"/>
                </a:solidFill>
                <a:latin typeface="微软雅黑" pitchFamily="34" charset="-122"/>
                <a:ea typeface="微软雅黑" pitchFamily="34" charset="-122"/>
              </a:rPr>
              <a:t>`runif()`</a:t>
            </a:r>
            <a:r>
              <a:rPr lang="zh-CN" altLang="en-US" smtClean="0">
                <a:solidFill>
                  <a:schemeClr val="bg1"/>
                </a:solidFill>
                <a:latin typeface="微软雅黑" pitchFamily="34" charset="-122"/>
                <a:ea typeface="微软雅黑" pitchFamily="34" charset="-122"/>
              </a:rPr>
              <a:t>可用于以当前环境中的生成器来生成均匀分布的随机数：</a:t>
            </a:r>
            <a:endParaRPr lang="en-US" altLang="zh-CN" smtClean="0">
              <a:solidFill>
                <a:schemeClr val="bg1"/>
              </a:solidFill>
              <a:latin typeface="微软雅黑" pitchFamily="34" charset="-122"/>
              <a:ea typeface="微软雅黑" pitchFamily="34" charset="-122"/>
            </a:endParaRPr>
          </a:p>
          <a:p>
            <a:pPr lvl="0">
              <a:spcBef>
                <a:spcPts val="1200"/>
              </a:spcBef>
              <a:tabLst>
                <a:tab pos="365760" algn="l"/>
              </a:tabLst>
            </a:pPr>
            <a:r>
              <a:rPr lang="en-US" altLang="zh-CN">
                <a:solidFill>
                  <a:schemeClr val="bg1"/>
                </a:solidFill>
                <a:latin typeface="微软雅黑" pitchFamily="34" charset="-122"/>
                <a:ea typeface="微软雅黑" pitchFamily="34" charset="-122"/>
                <a:cs typeface="Consolas" pitchFamily="49" charset="0"/>
              </a:rPr>
              <a:t>	</a:t>
            </a:r>
            <a:r>
              <a:rPr lang="en-US" altLang="zh-CN" smtClean="0">
                <a:solidFill>
                  <a:srgbClr val="00B0F0"/>
                </a:solidFill>
                <a:latin typeface="微软雅黑" pitchFamily="34" charset="-122"/>
                <a:ea typeface="微软雅黑" pitchFamily="34" charset="-122"/>
                <a:cs typeface="Consolas" pitchFamily="49" charset="0"/>
              </a:rPr>
              <a:t>runif(n, min=0, max=1)  </a:t>
            </a:r>
            <a:r>
              <a:rPr lang="en-US" altLang="zh-CN" smtClean="0">
                <a:solidFill>
                  <a:schemeClr val="bg2">
                    <a:lumMod val="20000"/>
                    <a:lumOff val="80000"/>
                  </a:schemeClr>
                </a:solidFill>
                <a:latin typeface="微软雅黑" pitchFamily="34" charset="-122"/>
                <a:ea typeface="微软雅黑" pitchFamily="34" charset="-122"/>
                <a:cs typeface="Consolas" pitchFamily="49" charset="0"/>
              </a:rPr>
              <a:t>#n</a:t>
            </a:r>
            <a:r>
              <a:rPr lang="zh-CN" altLang="en-US" smtClean="0">
                <a:solidFill>
                  <a:schemeClr val="bg2">
                    <a:lumMod val="20000"/>
                    <a:lumOff val="80000"/>
                  </a:schemeClr>
                </a:solidFill>
                <a:latin typeface="微软雅黑" pitchFamily="34" charset="-122"/>
                <a:ea typeface="微软雅黑" pitchFamily="34" charset="-122"/>
                <a:cs typeface="Consolas" pitchFamily="49" charset="0"/>
              </a:rPr>
              <a:t>表示生成的数量，</a:t>
            </a:r>
            <a:r>
              <a:rPr lang="en-US" altLang="zh-CN" smtClean="0">
                <a:solidFill>
                  <a:schemeClr val="bg2">
                    <a:lumMod val="20000"/>
                    <a:lumOff val="80000"/>
                  </a:schemeClr>
                </a:solidFill>
                <a:latin typeface="微软雅黑" pitchFamily="34" charset="-122"/>
                <a:ea typeface="微软雅黑" pitchFamily="34" charset="-122"/>
                <a:cs typeface="Consolas" pitchFamily="49" charset="0"/>
              </a:rPr>
              <a:t>min</a:t>
            </a:r>
            <a:r>
              <a:rPr lang="zh-CN" altLang="en-US" smtClean="0">
                <a:solidFill>
                  <a:schemeClr val="bg2">
                    <a:lumMod val="20000"/>
                    <a:lumOff val="80000"/>
                  </a:schemeClr>
                </a:solidFill>
                <a:latin typeface="微软雅黑" pitchFamily="34" charset="-122"/>
                <a:ea typeface="微软雅黑" pitchFamily="34" charset="-122"/>
                <a:cs typeface="Consolas" pitchFamily="49" charset="0"/>
              </a:rPr>
              <a:t>表示结果集的下限，</a:t>
            </a:r>
            <a:r>
              <a:rPr lang="en-US" altLang="zh-CN" smtClean="0">
                <a:solidFill>
                  <a:schemeClr val="bg2">
                    <a:lumMod val="20000"/>
                    <a:lumOff val="80000"/>
                  </a:schemeClr>
                </a:solidFill>
                <a:latin typeface="微软雅黑" pitchFamily="34" charset="-122"/>
                <a:ea typeface="微软雅黑" pitchFamily="34" charset="-122"/>
                <a:cs typeface="Consolas" pitchFamily="49" charset="0"/>
              </a:rPr>
              <a:t>max</a:t>
            </a:r>
            <a:r>
              <a:rPr lang="zh-CN" altLang="en-US" smtClean="0">
                <a:solidFill>
                  <a:schemeClr val="bg2">
                    <a:lumMod val="20000"/>
                    <a:lumOff val="80000"/>
                  </a:schemeClr>
                </a:solidFill>
                <a:latin typeface="微软雅黑" pitchFamily="34" charset="-122"/>
                <a:ea typeface="微软雅黑" pitchFamily="34" charset="-122"/>
                <a:cs typeface="Consolas" pitchFamily="49" charset="0"/>
              </a:rPr>
              <a:t>表示结果集的上限</a:t>
            </a:r>
            <a:endParaRPr lang="en-US" altLang="zh-CN" smtClean="0">
              <a:solidFill>
                <a:schemeClr val="bg2">
                  <a:lumMod val="20000"/>
                  <a:lumOff val="80000"/>
                </a:schemeClr>
              </a:solidFill>
              <a:latin typeface="微软雅黑" pitchFamily="34" charset="-122"/>
              <a:ea typeface="微软雅黑" pitchFamily="34" charset="-122"/>
              <a:cs typeface="Consolas" pitchFamily="49" charset="0"/>
            </a:endParaRPr>
          </a:p>
          <a:p>
            <a:pPr lvl="0">
              <a:spcBef>
                <a:spcPts val="1200"/>
              </a:spcBef>
              <a:tabLst>
                <a:tab pos="365760" algn="l"/>
              </a:tabLst>
            </a:pPr>
            <a:r>
              <a:rPr lang="en-US" altLang="zh-CN">
                <a:solidFill>
                  <a:schemeClr val="bg2">
                    <a:lumMod val="20000"/>
                    <a:lumOff val="80000"/>
                  </a:schemeClr>
                </a:solidFill>
                <a:latin typeface="微软雅黑" pitchFamily="34" charset="-122"/>
                <a:ea typeface="微软雅黑" pitchFamily="34" charset="-122"/>
                <a:cs typeface="Consolas" pitchFamily="49" charset="0"/>
              </a:rPr>
              <a:t>	</a:t>
            </a:r>
            <a:r>
              <a:rPr lang="en-US" altLang="zh-CN" smtClean="0">
                <a:solidFill>
                  <a:schemeClr val="bg2">
                    <a:lumMod val="20000"/>
                    <a:lumOff val="80000"/>
                  </a:schemeClr>
                </a:solidFill>
                <a:latin typeface="微软雅黑" pitchFamily="34" charset="-122"/>
                <a:ea typeface="微软雅黑" pitchFamily="34" charset="-122"/>
                <a:cs typeface="Consolas" pitchFamily="49" charset="0"/>
              </a:rPr>
              <a:t>		            #</a:t>
            </a:r>
            <a:r>
              <a:rPr lang="zh-CN" altLang="en-US" smtClean="0">
                <a:solidFill>
                  <a:schemeClr val="bg2">
                    <a:lumMod val="20000"/>
                    <a:lumOff val="80000"/>
                  </a:schemeClr>
                </a:solidFill>
                <a:latin typeface="微软雅黑" pitchFamily="34" charset="-122"/>
                <a:ea typeface="微软雅黑" pitchFamily="34" charset="-122"/>
                <a:cs typeface="Consolas" pitchFamily="49" charset="0"/>
              </a:rPr>
              <a:t>为保证每次生成相同的结果，可用</a:t>
            </a:r>
            <a:r>
              <a:rPr lang="en-US" altLang="zh-CN" smtClean="0">
                <a:solidFill>
                  <a:schemeClr val="bg2">
                    <a:lumMod val="20000"/>
                    <a:lumOff val="80000"/>
                  </a:schemeClr>
                </a:solidFill>
                <a:latin typeface="微软雅黑" pitchFamily="34" charset="-122"/>
                <a:ea typeface="微软雅黑" pitchFamily="34" charset="-122"/>
                <a:cs typeface="Consolas" pitchFamily="49" charset="0"/>
              </a:rPr>
              <a:t>`set.seed()`</a:t>
            </a:r>
            <a:r>
              <a:rPr lang="zh-CN" altLang="en-US" smtClean="0">
                <a:solidFill>
                  <a:schemeClr val="bg2">
                    <a:lumMod val="20000"/>
                    <a:lumOff val="80000"/>
                  </a:schemeClr>
                </a:solidFill>
                <a:latin typeface="微软雅黑" pitchFamily="34" charset="-122"/>
                <a:ea typeface="微软雅黑" pitchFamily="34" charset="-122"/>
                <a:cs typeface="Consolas" pitchFamily="49" charset="0"/>
              </a:rPr>
              <a:t>设置随机数种子</a:t>
            </a:r>
            <a:endParaRPr lang="en-US" altLang="zh-CN">
              <a:solidFill>
                <a:schemeClr val="bg2">
                  <a:lumMod val="20000"/>
                  <a:lumOff val="80000"/>
                </a:schemeClr>
              </a:solidFill>
              <a:latin typeface="Consolas" pitchFamily="49" charset="0"/>
              <a:ea typeface="微软雅黑" pitchFamily="34" charset="-122"/>
              <a:cs typeface="Consolas" pitchFamily="49" charset="0"/>
            </a:endParaRPr>
          </a:p>
        </p:txBody>
      </p:sp>
      <p:sp>
        <p:nvSpPr>
          <p:cNvPr id="5" name="TextBox 4"/>
          <p:cNvSpPr txBox="1"/>
          <p:nvPr/>
        </p:nvSpPr>
        <p:spPr>
          <a:xfrm>
            <a:off x="3737158" y="209550"/>
            <a:ext cx="1669685" cy="400110"/>
          </a:xfrm>
          <a:prstGeom prst="rect">
            <a:avLst/>
          </a:prstGeom>
          <a:solidFill>
            <a:schemeClr val="accent2"/>
          </a:solidFill>
        </p:spPr>
        <p:txBody>
          <a:bodyPr wrap="square" rtlCol="0">
            <a:spAutoFit/>
          </a:bodyPr>
          <a:lstStyle/>
          <a:p>
            <a:pPr algn="ctr"/>
            <a:r>
              <a:rPr lang="zh-CN" altLang="en-US" sz="2000" smtClean="0">
                <a:solidFill>
                  <a:schemeClr val="bg1"/>
                </a:solidFill>
                <a:latin typeface="微软雅黑" pitchFamily="34" charset="-122"/>
                <a:ea typeface="微软雅黑" pitchFamily="34" charset="-122"/>
              </a:rPr>
              <a:t>一元随机数</a:t>
            </a:r>
            <a:endParaRPr lang="zh-CN" altLang="en-US" sz="200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973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TextBox 7"/>
          <p:cNvSpPr txBox="1"/>
          <p:nvPr/>
        </p:nvSpPr>
        <p:spPr>
          <a:xfrm>
            <a:off x="476041" y="438150"/>
            <a:ext cx="8153400" cy="377411"/>
          </a:xfrm>
          <a:prstGeom prst="rect">
            <a:avLst/>
          </a:prstGeom>
          <a:noFill/>
        </p:spPr>
        <p:txBody>
          <a:bodyPr wrap="square" rtlCol="0">
            <a:spAutoFit/>
          </a:bodyPr>
          <a:lstStyle/>
          <a:p>
            <a:pPr marL="285750" lvl="0" indent="-285750">
              <a:lnSpc>
                <a:spcPct val="150000"/>
              </a:lnSpc>
              <a:spcBef>
                <a:spcPts val="1200"/>
              </a:spcBef>
              <a:buClr>
                <a:schemeClr val="bg1"/>
              </a:buClr>
              <a:buFont typeface="Wingdings" pitchFamily="2" charset="2"/>
              <a:buChar char="v"/>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通过直方图、散点图及自相关系数图来检验独立同分布</a:t>
            </a:r>
            <a:endParaRPr lang="en-US" altLang="zh-CN">
              <a:solidFill>
                <a:schemeClr val="bg1"/>
              </a:solidFill>
              <a:latin typeface="微软雅黑" pitchFamily="34" charset="-122"/>
              <a:ea typeface="微软雅黑" pitchFamily="34" charset="-122"/>
            </a:endParaRPr>
          </a:p>
        </p:txBody>
      </p:sp>
      <p:sp>
        <p:nvSpPr>
          <p:cNvPr id="6" name="TextBox 5"/>
          <p:cNvSpPr txBox="1"/>
          <p:nvPr/>
        </p:nvSpPr>
        <p:spPr>
          <a:xfrm>
            <a:off x="1657580" y="1200150"/>
            <a:ext cx="5828840" cy="1754326"/>
          </a:xfrm>
          <a:prstGeom prst="rect">
            <a:avLst/>
          </a:prstGeom>
          <a:noFill/>
          <a:ln>
            <a:solidFill>
              <a:schemeClr val="accent2">
                <a:lumMod val="20000"/>
                <a:lumOff val="80000"/>
              </a:schemeClr>
            </a:solidFill>
          </a:ln>
        </p:spPr>
        <p:txBody>
          <a:bodyPr wrap="none" rtlCol="0">
            <a:spAutoFit/>
          </a:bodyPr>
          <a:lstStyle/>
          <a:p>
            <a:r>
              <a:rPr lang="pt-BR" altLang="zh-CN" sz="1200" smtClean="0">
                <a:solidFill>
                  <a:srgbClr val="00B0F0"/>
                </a:solidFill>
                <a:latin typeface="Consolas" pitchFamily="49" charset="0"/>
                <a:cs typeface="Consolas" pitchFamily="49" charset="0"/>
              </a:rPr>
              <a:t>&gt; N </a:t>
            </a:r>
            <a:r>
              <a:rPr lang="pt-BR" altLang="zh-CN" sz="1200">
                <a:solidFill>
                  <a:srgbClr val="00B0F0"/>
                </a:solidFill>
                <a:latin typeface="Consolas" pitchFamily="49" charset="0"/>
                <a:cs typeface="Consolas" pitchFamily="49" charset="0"/>
              </a:rPr>
              <a:t>= 10^3</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x </a:t>
            </a:r>
            <a:r>
              <a:rPr lang="pt-BR" altLang="zh-CN" sz="1200">
                <a:solidFill>
                  <a:srgbClr val="00B0F0"/>
                </a:solidFill>
                <a:latin typeface="Consolas" pitchFamily="49" charset="0"/>
                <a:cs typeface="Consolas" pitchFamily="49" charset="0"/>
              </a:rPr>
              <a:t>= runif(N)</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x1 </a:t>
            </a:r>
            <a:r>
              <a:rPr lang="pt-BR" altLang="zh-CN" sz="1200">
                <a:solidFill>
                  <a:srgbClr val="00B0F0"/>
                </a:solidFill>
                <a:latin typeface="Consolas" pitchFamily="49" charset="0"/>
                <a:cs typeface="Consolas" pitchFamily="49" charset="0"/>
              </a:rPr>
              <a:t>= x[-N]</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x2 </a:t>
            </a:r>
            <a:r>
              <a:rPr lang="pt-BR" altLang="zh-CN" sz="1200">
                <a:solidFill>
                  <a:srgbClr val="00B0F0"/>
                </a:solidFill>
                <a:latin typeface="Consolas" pitchFamily="49" charset="0"/>
                <a:cs typeface="Consolas" pitchFamily="49" charset="0"/>
              </a:rPr>
              <a:t>= x[-1]</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par(mfrow=c(1</a:t>
            </a:r>
            <a:r>
              <a:rPr lang="pt-BR" altLang="zh-CN" sz="1200">
                <a:solidFill>
                  <a:srgbClr val="00B0F0"/>
                </a:solidFill>
                <a:latin typeface="Consolas" pitchFamily="49" charset="0"/>
                <a:cs typeface="Consolas" pitchFamily="49" charset="0"/>
              </a:rPr>
              <a:t>, 3), mar=c(1, 1, 1, 1</a:t>
            </a:r>
            <a:r>
              <a:rPr lang="pt-BR" altLang="zh-CN" sz="1200" smtClean="0">
                <a:solidFill>
                  <a:srgbClr val="00B0F0"/>
                </a:solidFill>
                <a:latin typeface="Consolas" pitchFamily="49" charset="0"/>
                <a:cs typeface="Consolas" pitchFamily="49" charset="0"/>
              </a:rPr>
              <a:t>))  </a:t>
            </a:r>
            <a:r>
              <a:rPr lang="pt-BR"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一页多</a:t>
            </a:r>
            <a:r>
              <a:rPr lang="zh-CN" altLang="en-US" sz="1200">
                <a:solidFill>
                  <a:schemeClr val="tx2"/>
                </a:solidFill>
                <a:latin typeface="Consolas" pitchFamily="49" charset="0"/>
                <a:cs typeface="Consolas" pitchFamily="49" charset="0"/>
              </a:rPr>
              <a:t>图</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hist(x</a:t>
            </a:r>
            <a:r>
              <a:rPr lang="pt-BR" altLang="zh-CN" sz="1200">
                <a:solidFill>
                  <a:srgbClr val="00B0F0"/>
                </a:solidFill>
                <a:latin typeface="Consolas" pitchFamily="49" charset="0"/>
                <a:cs typeface="Consolas" pitchFamily="49" charset="0"/>
              </a:rPr>
              <a:t>, prob=T, col=gray(0.3), main="</a:t>
            </a:r>
            <a:r>
              <a:rPr lang="pt-BR" altLang="zh-CN" sz="1200" smtClean="0">
                <a:solidFill>
                  <a:srgbClr val="00B0F0"/>
                </a:solidFill>
                <a:latin typeface="Consolas" pitchFamily="49" charset="0"/>
                <a:cs typeface="Consolas" pitchFamily="49" charset="0"/>
              </a:rPr>
              <a:t>uniform on </a:t>
            </a:r>
            <a:r>
              <a:rPr lang="pt-BR" altLang="zh-CN" sz="1200">
                <a:solidFill>
                  <a:srgbClr val="00B0F0"/>
                </a:solidFill>
                <a:latin typeface="Consolas" pitchFamily="49" charset="0"/>
                <a:cs typeface="Consolas" pitchFamily="49" charset="0"/>
              </a:rPr>
              <a:t>[0, 1]")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直方图</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curve(dunif(x</a:t>
            </a:r>
            <a:r>
              <a:rPr lang="pt-BR" altLang="zh-CN" sz="1200">
                <a:solidFill>
                  <a:srgbClr val="00B0F0"/>
                </a:solidFill>
                <a:latin typeface="Consolas" pitchFamily="49" charset="0"/>
                <a:cs typeface="Consolas" pitchFamily="49" charset="0"/>
              </a:rPr>
              <a:t>, 0, 1), add=T, col="red")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添加均匀分布密度函数线</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plot(x1</a:t>
            </a:r>
            <a:r>
              <a:rPr lang="pt-BR" altLang="zh-CN" sz="1200">
                <a:solidFill>
                  <a:srgbClr val="00B0F0"/>
                </a:solidFill>
                <a:latin typeface="Consolas" pitchFamily="49" charset="0"/>
                <a:cs typeface="Consolas" pitchFamily="49" charset="0"/>
              </a:rPr>
              <a:t>, x2, col="red")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散点图</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acf(x</a:t>
            </a:r>
            <a:r>
              <a:rPr lang="pt-BR" altLang="zh-CN" sz="1200">
                <a:solidFill>
                  <a:srgbClr val="00B0F0"/>
                </a:solidFill>
                <a:latin typeface="Consolas" pitchFamily="49" charset="0"/>
                <a:cs typeface="Consolas" pitchFamily="49" charset="0"/>
              </a:rPr>
              <a:t>)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自相关关系图</a:t>
            </a:r>
            <a:endParaRPr lang="pt-BR" altLang="zh-CN" sz="1200">
              <a:solidFill>
                <a:schemeClr val="tx2"/>
              </a:solidFill>
              <a:latin typeface="Consolas" pitchFamily="49" charset="0"/>
              <a:cs typeface="Consolas" pitchFamily="49" charset="0"/>
            </a:endParaRPr>
          </a:p>
        </p:txBody>
      </p:sp>
      <p:pic>
        <p:nvPicPr>
          <p:cNvPr id="1026" name="Picture 2" descr="C:\Users\Vector\Desktop\Rplot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21542"/>
            <a:ext cx="5657641" cy="1656102"/>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8"/>
          <p:cNvSpPr/>
          <p:nvPr/>
        </p:nvSpPr>
        <p:spPr>
          <a:xfrm>
            <a:off x="463481" y="3919894"/>
            <a:ext cx="1962359" cy="974955"/>
          </a:xfrm>
          <a:prstGeom prst="roundRect">
            <a:avLst>
              <a:gd name="adj" fmla="val 1541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a:solidFill>
                  <a:prstClr val="white"/>
                </a:solidFill>
                <a:latin typeface="微软雅黑" pitchFamily="34" charset="-122"/>
                <a:ea typeface="微软雅黑" pitchFamily="34" charset="-122"/>
              </a:rPr>
              <a:t>注：在某一区间上的均匀分布随机数可经过一系列变换得到该区间上的独立同分布随机数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randombar(horizont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4" name="TextBox 3"/>
          <p:cNvSpPr txBox="1"/>
          <p:nvPr/>
        </p:nvSpPr>
        <p:spPr>
          <a:xfrm>
            <a:off x="190500" y="601980"/>
            <a:ext cx="8763000" cy="2169825"/>
          </a:xfrm>
          <a:prstGeom prst="rect">
            <a:avLst/>
          </a:prstGeom>
          <a:noFill/>
        </p:spPr>
        <p:txBody>
          <a:bodyPr wrap="square" rtlCol="0">
            <a:spAutoFit/>
          </a:bodyPr>
          <a:lstStyle/>
          <a:p>
            <a:pPr marL="285750" lvl="0" indent="-285750">
              <a:lnSpc>
                <a:spcPct val="150000"/>
              </a:lnSpc>
              <a:spcBef>
                <a:spcPts val="1200"/>
              </a:spcBef>
              <a:buClr>
                <a:schemeClr val="bg1"/>
              </a:buClr>
              <a:buFont typeface="Wingdings" pitchFamily="2" charset="2"/>
              <a:buChar char="n"/>
              <a:tabLst>
                <a:tab pos="365760" algn="l"/>
              </a:tabLst>
            </a:pPr>
            <a:r>
              <a:rPr lang="en-US" altLang="zh-CN" smtClean="0">
                <a:solidFill>
                  <a:schemeClr val="bg1"/>
                </a:solidFill>
                <a:latin typeface="微软雅黑" pitchFamily="34" charset="-122"/>
                <a:ea typeface="微软雅黑" pitchFamily="34" charset="-122"/>
              </a:rPr>
              <a:t>	</a:t>
            </a:r>
            <a:r>
              <a:rPr lang="zh-CN" altLang="en-US" b="1" smtClean="0">
                <a:solidFill>
                  <a:schemeClr val="bg1"/>
                </a:solidFill>
                <a:latin typeface="微软雅黑" pitchFamily="34" charset="-122"/>
                <a:ea typeface="微软雅黑" pitchFamily="34" charset="-122"/>
              </a:rPr>
              <a:t>正态分布随机数</a:t>
            </a:r>
            <a:endParaRPr lang="en-US" altLang="zh-CN" b="1">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正态分布是古典统计学的核心，涉及两个参数：位置参数</a:t>
            </a:r>
            <a:r>
              <a:rPr lang="el-GR" altLang="zh-CN" smtClean="0">
                <a:solidFill>
                  <a:schemeClr val="bg1"/>
                </a:solidFill>
                <a:latin typeface="微软雅黑" pitchFamily="34" charset="-122"/>
                <a:ea typeface="微软雅黑" pitchFamily="34" charset="-122"/>
              </a:rPr>
              <a:t>μ</a:t>
            </a:r>
            <a:r>
              <a:rPr lang="zh-CN" altLang="en-US" smtClean="0">
                <a:solidFill>
                  <a:schemeClr val="bg1"/>
                </a:solidFill>
                <a:latin typeface="微软雅黑" pitchFamily="34" charset="-122"/>
                <a:ea typeface="微软雅黑" pitchFamily="34" charset="-122"/>
              </a:rPr>
              <a:t>和尺度参数标准差</a:t>
            </a:r>
            <a:r>
              <a:rPr lang="el-GR" altLang="zh-CN" smtClean="0">
                <a:solidFill>
                  <a:schemeClr val="bg1"/>
                </a:solidFill>
                <a:latin typeface="微软雅黑" pitchFamily="34" charset="-122"/>
                <a:ea typeface="微软雅黑" pitchFamily="34" charset="-122"/>
              </a:rPr>
              <a:t>σ</a:t>
            </a:r>
            <a:r>
              <a:rPr lang="zh-CN" altLang="en-US" smtClean="0">
                <a:solidFill>
                  <a:schemeClr val="bg1"/>
                </a:solidFill>
                <a:latin typeface="微软雅黑" pitchFamily="34" charset="-122"/>
                <a:ea typeface="微软雅黑" pitchFamily="34" charset="-122"/>
              </a:rPr>
              <a:t>。正太分布的图形呈倒立钟形，轴对称分布。</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中可使用</a:t>
            </a:r>
            <a:r>
              <a:rPr lang="en-US" altLang="zh-CN" smtClean="0">
                <a:solidFill>
                  <a:schemeClr val="bg1"/>
                </a:solidFill>
                <a:latin typeface="微软雅黑" pitchFamily="34" charset="-122"/>
                <a:ea typeface="微软雅黑" pitchFamily="34" charset="-122"/>
              </a:rPr>
              <a:t>`rnorm()`</a:t>
            </a:r>
            <a:r>
              <a:rPr lang="zh-CN" altLang="en-US" smtClean="0">
                <a:solidFill>
                  <a:schemeClr val="bg1"/>
                </a:solidFill>
                <a:latin typeface="微软雅黑" pitchFamily="34" charset="-122"/>
                <a:ea typeface="微软雅黑" pitchFamily="34" charset="-122"/>
              </a:rPr>
              <a:t>函数生成正态分布随机数。调用方式如下：</a:t>
            </a:r>
            <a:endParaRPr lang="en-US" altLang="zh-CN" smtClean="0">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smtClean="0">
                <a:solidFill>
                  <a:srgbClr val="00B0F0"/>
                </a:solidFill>
                <a:latin typeface="微软雅黑" pitchFamily="34" charset="-122"/>
                <a:ea typeface="微软雅黑" pitchFamily="34" charset="-122"/>
              </a:rPr>
              <a:t>	rnorm(n, mean=0, sd=1)   </a:t>
            </a:r>
            <a:r>
              <a:rPr lang="en-US" altLang="zh-CN" smtClean="0">
                <a:solidFill>
                  <a:schemeClr val="tx2"/>
                </a:solidFill>
                <a:latin typeface="微软雅黑" pitchFamily="34" charset="-122"/>
                <a:ea typeface="微软雅黑" pitchFamily="34" charset="-122"/>
              </a:rPr>
              <a:t>#n</a:t>
            </a:r>
            <a:r>
              <a:rPr lang="zh-CN" altLang="en-US" smtClean="0">
                <a:solidFill>
                  <a:schemeClr val="tx2"/>
                </a:solidFill>
                <a:latin typeface="微软雅黑" pitchFamily="34" charset="-122"/>
                <a:ea typeface="微软雅黑" pitchFamily="34" charset="-122"/>
              </a:rPr>
              <a:t>表示生成的随机数数量，</a:t>
            </a:r>
            <a:r>
              <a:rPr lang="en-US" altLang="zh-CN" smtClean="0">
                <a:solidFill>
                  <a:schemeClr val="tx2"/>
                </a:solidFill>
                <a:latin typeface="微软雅黑" pitchFamily="34" charset="-122"/>
                <a:ea typeface="微软雅黑" pitchFamily="34" charset="-122"/>
              </a:rPr>
              <a:t>mean</a:t>
            </a:r>
            <a:r>
              <a:rPr lang="zh-CN" altLang="en-US" smtClean="0">
                <a:solidFill>
                  <a:schemeClr val="tx2"/>
                </a:solidFill>
                <a:latin typeface="微软雅黑" pitchFamily="34" charset="-122"/>
                <a:ea typeface="微软雅黑" pitchFamily="34" charset="-122"/>
              </a:rPr>
              <a:t>是正态分布的均值，</a:t>
            </a:r>
            <a:r>
              <a:rPr lang="en-US" altLang="zh-CN" smtClean="0">
                <a:solidFill>
                  <a:schemeClr val="tx2"/>
                </a:solidFill>
                <a:latin typeface="微软雅黑" pitchFamily="34" charset="-122"/>
                <a:ea typeface="微软雅黑" pitchFamily="34" charset="-122"/>
              </a:rPr>
              <a:t>sd</a:t>
            </a:r>
            <a:r>
              <a:rPr lang="zh-CN" altLang="en-US" smtClean="0">
                <a:solidFill>
                  <a:schemeClr val="tx2"/>
                </a:solidFill>
                <a:latin typeface="微软雅黑" pitchFamily="34" charset="-122"/>
                <a:ea typeface="微软雅黑" pitchFamily="34" charset="-122"/>
              </a:rPr>
              <a:t>是标准差</a:t>
            </a:r>
            <a:endParaRPr lang="en-US" altLang="zh-CN" smtClean="0">
              <a:solidFill>
                <a:schemeClr val="tx2"/>
              </a:solidFill>
              <a:latin typeface="微软雅黑" pitchFamily="34" charset="-122"/>
              <a:ea typeface="微软雅黑" pitchFamily="34" charset="-122"/>
            </a:endParaRPr>
          </a:p>
          <a:p>
            <a:pPr marL="285750" lvl="0" indent="-285750">
              <a:lnSpc>
                <a:spcPct val="150000"/>
              </a:lnSpc>
              <a:spcBef>
                <a:spcPts val="1200"/>
              </a:spcBef>
              <a:buClr>
                <a:prstClr val="white"/>
              </a:buClr>
              <a:buFont typeface="Wingdings" pitchFamily="2" charset="2"/>
              <a:buChar char="v"/>
              <a:tabLst>
                <a:tab pos="365760" algn="l"/>
              </a:tabLst>
            </a:pPr>
            <a:r>
              <a:rPr lang="en-US" altLang="zh-CN">
                <a:solidFill>
                  <a:prstClr val="white"/>
                </a:solidFill>
                <a:latin typeface="微软雅黑" pitchFamily="34" charset="-122"/>
                <a:ea typeface="微软雅黑" pitchFamily="34" charset="-122"/>
              </a:rPr>
              <a:t>	</a:t>
            </a:r>
            <a:r>
              <a:rPr lang="zh-CN" altLang="en-US" smtClean="0">
                <a:solidFill>
                  <a:prstClr val="white"/>
                </a:solidFill>
                <a:latin typeface="微软雅黑" pitchFamily="34" charset="-122"/>
                <a:ea typeface="微软雅黑" pitchFamily="34" charset="-122"/>
              </a:rPr>
              <a:t>随机产生</a:t>
            </a:r>
            <a:r>
              <a:rPr lang="en-US" altLang="zh-CN" smtClean="0">
                <a:solidFill>
                  <a:prstClr val="white"/>
                </a:solidFill>
                <a:latin typeface="微软雅黑" pitchFamily="34" charset="-122"/>
                <a:ea typeface="微软雅黑" pitchFamily="34" charset="-122"/>
              </a:rPr>
              <a:t>100</a:t>
            </a:r>
            <a:r>
              <a:rPr lang="zh-CN" altLang="en-US" smtClean="0">
                <a:solidFill>
                  <a:prstClr val="white"/>
                </a:solidFill>
                <a:latin typeface="微软雅黑" pitchFamily="34" charset="-122"/>
                <a:ea typeface="微软雅黑" pitchFamily="34" charset="-122"/>
              </a:rPr>
              <a:t>个正态分布随机数，作出概率直方图，并添加</a:t>
            </a:r>
            <a:r>
              <a:rPr lang="zh-CN" altLang="en-US">
                <a:solidFill>
                  <a:prstClr val="white"/>
                </a:solidFill>
                <a:latin typeface="微软雅黑" pitchFamily="34" charset="-122"/>
                <a:ea typeface="微软雅黑" pitchFamily="34" charset="-122"/>
              </a:rPr>
              <a:t>相应</a:t>
            </a:r>
            <a:r>
              <a:rPr lang="zh-CN" altLang="en-US" smtClean="0">
                <a:solidFill>
                  <a:prstClr val="white"/>
                </a:solidFill>
                <a:latin typeface="微软雅黑" pitchFamily="34" charset="-122"/>
                <a:ea typeface="微软雅黑" pitchFamily="34" charset="-122"/>
              </a:rPr>
              <a:t>密度函数线</a:t>
            </a:r>
            <a:endParaRPr lang="en-US" altLang="zh-CN">
              <a:solidFill>
                <a:prstClr val="white"/>
              </a:solidFill>
              <a:latin typeface="微软雅黑" pitchFamily="34" charset="-122"/>
              <a:ea typeface="微软雅黑" pitchFamily="34" charset="-122"/>
            </a:endParaRPr>
          </a:p>
        </p:txBody>
      </p:sp>
      <p:sp>
        <p:nvSpPr>
          <p:cNvPr id="5" name="TextBox 4"/>
          <p:cNvSpPr txBox="1"/>
          <p:nvPr/>
        </p:nvSpPr>
        <p:spPr>
          <a:xfrm>
            <a:off x="457199" y="2954476"/>
            <a:ext cx="4707653" cy="1015663"/>
          </a:xfrm>
          <a:prstGeom prst="rect">
            <a:avLst/>
          </a:prstGeom>
          <a:noFill/>
          <a:ln>
            <a:solidFill>
              <a:schemeClr val="accent2">
                <a:lumMod val="20000"/>
                <a:lumOff val="80000"/>
              </a:schemeClr>
            </a:solidFill>
          </a:ln>
        </p:spPr>
        <p:txBody>
          <a:bodyPr wrap="square" rtlCol="0">
            <a:spAutoFit/>
          </a:bodyPr>
          <a:lstStyle/>
          <a:p>
            <a:r>
              <a:rPr lang="pt-BR" altLang="zh-CN" sz="1200" smtClean="0">
                <a:solidFill>
                  <a:srgbClr val="00B0F0"/>
                </a:solidFill>
                <a:latin typeface="Consolas" pitchFamily="49" charset="0"/>
                <a:cs typeface="Consolas" pitchFamily="49" charset="0"/>
              </a:rPr>
              <a:t>&gt; par(mar=c(4, 4, 2, 0))</a:t>
            </a:r>
          </a:p>
          <a:p>
            <a:r>
              <a:rPr lang="pt-BR" altLang="zh-CN" sz="1200" smtClean="0">
                <a:solidFill>
                  <a:srgbClr val="00B0F0"/>
                </a:solidFill>
                <a:latin typeface="Consolas" pitchFamily="49" charset="0"/>
                <a:cs typeface="Consolas" pitchFamily="49" charset="0"/>
              </a:rPr>
              <a:t>&gt; x </a:t>
            </a:r>
            <a:r>
              <a:rPr lang="pt-BR" altLang="zh-CN" sz="1200">
                <a:solidFill>
                  <a:srgbClr val="00B0F0"/>
                </a:solidFill>
                <a:latin typeface="Consolas" pitchFamily="49" charset="0"/>
                <a:cs typeface="Consolas" pitchFamily="49" charset="0"/>
              </a:rPr>
              <a:t>= rnorm(100)</a:t>
            </a:r>
          </a:p>
          <a:p>
            <a:r>
              <a:rPr lang="pt-BR" altLang="zh-CN" sz="1200" smtClean="0">
                <a:solidFill>
                  <a:srgbClr val="00B0F0"/>
                </a:solidFill>
                <a:latin typeface="Consolas" pitchFamily="49" charset="0"/>
                <a:cs typeface="Consolas" pitchFamily="49" charset="0"/>
              </a:rPr>
              <a:t>&gt; hist(x</a:t>
            </a:r>
            <a:r>
              <a:rPr lang="pt-BR" altLang="zh-CN" sz="1200">
                <a:solidFill>
                  <a:srgbClr val="00B0F0"/>
                </a:solidFill>
                <a:latin typeface="Consolas" pitchFamily="49" charset="0"/>
                <a:cs typeface="Consolas" pitchFamily="49" charset="0"/>
              </a:rPr>
              <a:t>, prob=T, main="normal mu=0, sigma=1</a:t>
            </a:r>
            <a:r>
              <a:rPr lang="pt-BR" altLang="zh-CN" sz="1200" smtClean="0">
                <a:solidFill>
                  <a:srgbClr val="00B0F0"/>
                </a:solidFill>
                <a:latin typeface="Consolas" pitchFamily="49" charset="0"/>
                <a:cs typeface="Consolas" pitchFamily="49" charset="0"/>
              </a:rPr>
              <a:t>")</a:t>
            </a:r>
          </a:p>
          <a:p>
            <a:r>
              <a:rPr lang="pt-BR"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注：上面</a:t>
            </a:r>
            <a:r>
              <a:rPr lang="en-US" altLang="zh-CN" sz="1200" smtClean="0">
                <a:solidFill>
                  <a:schemeClr val="tx2"/>
                </a:solidFill>
                <a:latin typeface="Consolas" pitchFamily="49" charset="0"/>
                <a:cs typeface="Consolas" pitchFamily="49" charset="0"/>
              </a:rPr>
              <a:t>`</a:t>
            </a:r>
            <a:r>
              <a:rPr lang="pt-BR" altLang="zh-CN" sz="1200" smtClean="0">
                <a:solidFill>
                  <a:schemeClr val="tx2"/>
                </a:solidFill>
                <a:latin typeface="Consolas" pitchFamily="49" charset="0"/>
                <a:cs typeface="Consolas" pitchFamily="49" charset="0"/>
              </a:rPr>
              <a:t>prob</a:t>
            </a:r>
            <a:r>
              <a:rPr lang="en-US" altLang="zh-CN" sz="1200" smtClean="0">
                <a:solidFill>
                  <a:schemeClr val="tx2"/>
                </a:solidFill>
                <a:latin typeface="Consolas" pitchFamily="49" charset="0"/>
                <a:cs typeface="Consolas" pitchFamily="49" charset="0"/>
              </a:rPr>
              <a:t>=</a:t>
            </a:r>
            <a:r>
              <a:rPr lang="pt-BR" altLang="zh-CN" sz="1200" smtClean="0">
                <a:solidFill>
                  <a:schemeClr val="tx2"/>
                </a:solidFill>
                <a:latin typeface="Consolas" pitchFamily="49" charset="0"/>
                <a:cs typeface="Consolas" pitchFamily="49" charset="0"/>
              </a:rPr>
              <a:t>T`</a:t>
            </a:r>
            <a:r>
              <a:rPr lang="zh-CN" altLang="en-US" sz="1200" smtClean="0">
                <a:solidFill>
                  <a:schemeClr val="tx2"/>
                </a:solidFill>
                <a:latin typeface="Consolas" pitchFamily="49" charset="0"/>
                <a:cs typeface="Consolas" pitchFamily="49" charset="0"/>
              </a:rPr>
              <a:t>时纵轴显示频率，</a:t>
            </a:r>
            <a:r>
              <a:rPr lang="en-US" altLang="zh-CN" sz="1200" smtClean="0">
                <a:solidFill>
                  <a:schemeClr val="tx2"/>
                </a:solidFill>
                <a:latin typeface="Consolas" pitchFamily="49" charset="0"/>
                <a:cs typeface="Consolas" pitchFamily="49" charset="0"/>
              </a:rPr>
              <a:t>`</a:t>
            </a:r>
            <a:r>
              <a:rPr lang="pt-BR" altLang="zh-CN" sz="1200" smtClean="0">
                <a:solidFill>
                  <a:schemeClr val="tx2"/>
                </a:solidFill>
                <a:latin typeface="Consolas" pitchFamily="49" charset="0"/>
                <a:cs typeface="Consolas" pitchFamily="49" charset="0"/>
              </a:rPr>
              <a:t>prob=F</a:t>
            </a:r>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时纵轴显示频次</a:t>
            </a:r>
            <a:endParaRPr lang="en-US" altLang="zh-CN" sz="1200" smtClean="0">
              <a:solidFill>
                <a:schemeClr val="tx2"/>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curve(dnorm(x</a:t>
            </a:r>
            <a:r>
              <a:rPr lang="pt-BR" altLang="zh-CN" sz="1200">
                <a:solidFill>
                  <a:srgbClr val="00B0F0"/>
                </a:solidFill>
                <a:latin typeface="Consolas" pitchFamily="49" charset="0"/>
                <a:cs typeface="Consolas" pitchFamily="49" charset="0"/>
              </a:rPr>
              <a:t>), add=T)  </a:t>
            </a:r>
            <a:r>
              <a:rPr lang="pt-BR" altLang="zh-CN" sz="1200">
                <a:solidFill>
                  <a:schemeClr val="tx2"/>
                </a:solidFill>
                <a:latin typeface="Consolas" pitchFamily="49" charset="0"/>
                <a:cs typeface="Consolas" pitchFamily="49" charset="0"/>
              </a:rPr>
              <a:t>#dnorm</a:t>
            </a:r>
            <a:r>
              <a:rPr lang="zh-CN" altLang="en-US" sz="1200">
                <a:solidFill>
                  <a:schemeClr val="tx2"/>
                </a:solidFill>
                <a:latin typeface="Consolas" pitchFamily="49" charset="0"/>
                <a:cs typeface="Consolas" pitchFamily="49" charset="0"/>
              </a:rPr>
              <a:t>用于生成正态分布</a:t>
            </a:r>
            <a:r>
              <a:rPr lang="zh-CN" altLang="en-US" sz="1200" smtClean="0">
                <a:solidFill>
                  <a:schemeClr val="tx2"/>
                </a:solidFill>
                <a:latin typeface="Consolas" pitchFamily="49" charset="0"/>
                <a:cs typeface="Consolas" pitchFamily="49" charset="0"/>
              </a:rPr>
              <a:t>密度函数</a:t>
            </a:r>
            <a:endParaRPr lang="pt-BR" altLang="zh-CN" sz="1200">
              <a:solidFill>
                <a:schemeClr val="tx2"/>
              </a:solidFill>
              <a:latin typeface="Consolas" pitchFamily="49" charset="0"/>
              <a:cs typeface="Consolas" pitchFamily="49" charset="0"/>
            </a:endParaRPr>
          </a:p>
        </p:txBody>
      </p:sp>
      <p:pic>
        <p:nvPicPr>
          <p:cNvPr id="2051" name="Picture 3" descr="C:\Users\Vector\Desktop\Rplot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353968"/>
            <a:ext cx="3170346" cy="158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64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randombar(horizontal)">
                                      <p:cBhvr>
                                        <p:cTn id="1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4" name="TextBox 3"/>
          <p:cNvSpPr txBox="1"/>
          <p:nvPr/>
        </p:nvSpPr>
        <p:spPr>
          <a:xfrm>
            <a:off x="190500" y="601980"/>
            <a:ext cx="8763000" cy="2169825"/>
          </a:xfrm>
          <a:prstGeom prst="rect">
            <a:avLst/>
          </a:prstGeom>
          <a:noFill/>
        </p:spPr>
        <p:txBody>
          <a:bodyPr wrap="square" rtlCol="0">
            <a:spAutoFit/>
          </a:bodyPr>
          <a:lstStyle/>
          <a:p>
            <a:pPr marL="285750" lvl="0" indent="-285750">
              <a:lnSpc>
                <a:spcPct val="150000"/>
              </a:lnSpc>
              <a:spcBef>
                <a:spcPts val="1200"/>
              </a:spcBef>
              <a:buClr>
                <a:schemeClr val="bg1"/>
              </a:buClr>
              <a:buFont typeface="Wingdings" pitchFamily="2" charset="2"/>
              <a:buChar char="n"/>
              <a:tabLst>
                <a:tab pos="365760" algn="l"/>
              </a:tabLst>
            </a:pPr>
            <a:r>
              <a:rPr lang="en-US" altLang="zh-CN" smtClean="0">
                <a:solidFill>
                  <a:schemeClr val="bg1"/>
                </a:solidFill>
                <a:latin typeface="微软雅黑" pitchFamily="34" charset="-122"/>
                <a:ea typeface="微软雅黑" pitchFamily="34" charset="-122"/>
              </a:rPr>
              <a:t>	</a:t>
            </a:r>
            <a:r>
              <a:rPr lang="zh-CN" altLang="en-US" b="1">
                <a:solidFill>
                  <a:schemeClr val="bg1"/>
                </a:solidFill>
                <a:latin typeface="微软雅黑" pitchFamily="34" charset="-122"/>
                <a:ea typeface="微软雅黑" pitchFamily="34" charset="-122"/>
              </a:rPr>
              <a:t>指数</a:t>
            </a:r>
            <a:r>
              <a:rPr lang="zh-CN" altLang="en-US" b="1" smtClean="0">
                <a:solidFill>
                  <a:schemeClr val="bg1"/>
                </a:solidFill>
                <a:latin typeface="微软雅黑" pitchFamily="34" charset="-122"/>
                <a:ea typeface="微软雅黑" pitchFamily="34" charset="-122"/>
              </a:rPr>
              <a:t>分布随机数</a:t>
            </a:r>
            <a:endParaRPr lang="en-US" altLang="zh-CN" b="1">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如果一个变量服从指数分布，记为</a:t>
            </a:r>
            <a:r>
              <a:rPr lang="en-US" altLang="zh-CN" smtClean="0">
                <a:solidFill>
                  <a:schemeClr val="bg1"/>
                </a:solidFill>
                <a:latin typeface="微软雅黑" pitchFamily="34" charset="-122"/>
                <a:ea typeface="微软雅黑" pitchFamily="34" charset="-122"/>
              </a:rPr>
              <a:t>`x ~ exp(</a:t>
            </a:r>
            <a:r>
              <a:rPr lang="el-GR" altLang="zh-CN">
                <a:solidFill>
                  <a:schemeClr val="bg1"/>
                </a:solidFill>
                <a:latin typeface="微软雅黑" pitchFamily="34" charset="-122"/>
                <a:ea typeface="微软雅黑" pitchFamily="34" charset="-122"/>
              </a:rPr>
              <a:t>λ</a:t>
            </a:r>
            <a:r>
              <a:rPr lang="en-US" altLang="zh-CN" smtClean="0">
                <a:solidFill>
                  <a:schemeClr val="bg1"/>
                </a:solidFill>
                <a:latin typeface="微软雅黑" pitchFamily="34" charset="-122"/>
                <a:ea typeface="微软雅黑" pitchFamily="34" charset="-122"/>
              </a:rPr>
              <a:t>)`</a:t>
            </a:r>
            <a:r>
              <a:rPr lang="zh-CN" altLang="en-US" smtClean="0">
                <a:solidFill>
                  <a:schemeClr val="bg1"/>
                </a:solidFill>
                <a:latin typeface="微软雅黑" pitchFamily="34" charset="-122"/>
                <a:ea typeface="微软雅黑" pitchFamily="34" charset="-122"/>
              </a:rPr>
              <a:t>，其中</a:t>
            </a:r>
            <a:r>
              <a:rPr lang="el-GR" altLang="zh-CN">
                <a:solidFill>
                  <a:schemeClr val="bg1"/>
                </a:solidFill>
                <a:latin typeface="微软雅黑" pitchFamily="34" charset="-122"/>
                <a:ea typeface="微软雅黑" pitchFamily="34" charset="-122"/>
              </a:rPr>
              <a:t>λ</a:t>
            </a:r>
            <a:r>
              <a:rPr lang="zh-CN" altLang="en-US" smtClean="0">
                <a:solidFill>
                  <a:schemeClr val="bg1"/>
                </a:solidFill>
                <a:latin typeface="微软雅黑" pitchFamily="34" charset="-122"/>
                <a:ea typeface="微软雅黑" pitchFamily="34" charset="-122"/>
              </a:rPr>
              <a:t>等于均值的倒数。指数分布可以用于描述电子产品的寿命，如灯泡等。</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中可使用</a:t>
            </a:r>
            <a:r>
              <a:rPr lang="en-US" altLang="zh-CN" smtClean="0">
                <a:solidFill>
                  <a:schemeClr val="bg1"/>
                </a:solidFill>
                <a:latin typeface="微软雅黑" pitchFamily="34" charset="-122"/>
                <a:ea typeface="微软雅黑" pitchFamily="34" charset="-122"/>
              </a:rPr>
              <a:t>`rexp()`</a:t>
            </a:r>
            <a:r>
              <a:rPr lang="zh-CN" altLang="en-US" smtClean="0">
                <a:solidFill>
                  <a:schemeClr val="bg1"/>
                </a:solidFill>
                <a:latin typeface="微软雅黑" pitchFamily="34" charset="-122"/>
                <a:ea typeface="微软雅黑" pitchFamily="34" charset="-122"/>
              </a:rPr>
              <a:t>函数生成指数分布随机数。调用方式如下：</a:t>
            </a:r>
            <a:endParaRPr lang="en-US" altLang="zh-CN" smtClean="0">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smtClean="0">
                <a:solidFill>
                  <a:srgbClr val="00B0F0"/>
                </a:solidFill>
                <a:latin typeface="微软雅黑" pitchFamily="34" charset="-122"/>
                <a:ea typeface="微软雅黑" pitchFamily="34" charset="-122"/>
              </a:rPr>
              <a:t>	rexp(n, lamda=1)   </a:t>
            </a:r>
            <a:r>
              <a:rPr lang="en-US" altLang="zh-CN" smtClean="0">
                <a:solidFill>
                  <a:schemeClr val="tx2"/>
                </a:solidFill>
                <a:latin typeface="微软雅黑" pitchFamily="34" charset="-122"/>
                <a:ea typeface="微软雅黑" pitchFamily="34" charset="-122"/>
              </a:rPr>
              <a:t>#n</a:t>
            </a:r>
            <a:r>
              <a:rPr lang="zh-CN" altLang="en-US" smtClean="0">
                <a:solidFill>
                  <a:schemeClr val="tx2"/>
                </a:solidFill>
                <a:latin typeface="微软雅黑" pitchFamily="34" charset="-122"/>
                <a:ea typeface="微软雅黑" pitchFamily="34" charset="-122"/>
              </a:rPr>
              <a:t>表示生成的随机数数量，</a:t>
            </a:r>
            <a:r>
              <a:rPr lang="en-US" altLang="zh-CN" smtClean="0">
                <a:solidFill>
                  <a:schemeClr val="tx2"/>
                </a:solidFill>
                <a:latin typeface="微软雅黑" pitchFamily="34" charset="-122"/>
                <a:ea typeface="微软雅黑" pitchFamily="34" charset="-122"/>
              </a:rPr>
              <a:t>lamda=1/mean</a:t>
            </a:r>
          </a:p>
          <a:p>
            <a:pPr marL="285750" lvl="0" indent="-285750">
              <a:lnSpc>
                <a:spcPct val="150000"/>
              </a:lnSpc>
              <a:spcBef>
                <a:spcPts val="1200"/>
              </a:spcBef>
              <a:buClr>
                <a:prstClr val="white"/>
              </a:buClr>
              <a:buFont typeface="Wingdings" pitchFamily="2" charset="2"/>
              <a:buChar char="v"/>
              <a:tabLst>
                <a:tab pos="365760" algn="l"/>
              </a:tabLst>
            </a:pPr>
            <a:r>
              <a:rPr lang="en-US" altLang="zh-CN">
                <a:solidFill>
                  <a:prstClr val="white"/>
                </a:solidFill>
                <a:latin typeface="微软雅黑" pitchFamily="34" charset="-122"/>
                <a:ea typeface="微软雅黑" pitchFamily="34" charset="-122"/>
              </a:rPr>
              <a:t>	</a:t>
            </a:r>
            <a:r>
              <a:rPr lang="zh-CN" altLang="en-US" smtClean="0">
                <a:solidFill>
                  <a:prstClr val="white"/>
                </a:solidFill>
                <a:latin typeface="微软雅黑" pitchFamily="34" charset="-122"/>
                <a:ea typeface="微软雅黑" pitchFamily="34" charset="-122"/>
              </a:rPr>
              <a:t>随机产生</a:t>
            </a:r>
            <a:r>
              <a:rPr lang="en-US" altLang="zh-CN" smtClean="0">
                <a:solidFill>
                  <a:prstClr val="white"/>
                </a:solidFill>
                <a:latin typeface="微软雅黑" pitchFamily="34" charset="-122"/>
                <a:ea typeface="微软雅黑" pitchFamily="34" charset="-122"/>
              </a:rPr>
              <a:t>100</a:t>
            </a:r>
            <a:r>
              <a:rPr lang="zh-CN" altLang="en-US" smtClean="0">
                <a:solidFill>
                  <a:prstClr val="white"/>
                </a:solidFill>
                <a:latin typeface="微软雅黑" pitchFamily="34" charset="-122"/>
                <a:ea typeface="微软雅黑" pitchFamily="34" charset="-122"/>
              </a:rPr>
              <a:t>个均值为</a:t>
            </a:r>
            <a:r>
              <a:rPr lang="en-US" altLang="zh-CN" smtClean="0">
                <a:solidFill>
                  <a:prstClr val="white"/>
                </a:solidFill>
                <a:latin typeface="微软雅黑" pitchFamily="34" charset="-122"/>
                <a:ea typeface="微软雅黑" pitchFamily="34" charset="-122"/>
              </a:rPr>
              <a:t>10</a:t>
            </a:r>
            <a:r>
              <a:rPr lang="zh-CN" altLang="en-US" smtClean="0">
                <a:solidFill>
                  <a:prstClr val="white"/>
                </a:solidFill>
                <a:latin typeface="微软雅黑" pitchFamily="34" charset="-122"/>
                <a:ea typeface="微软雅黑" pitchFamily="34" charset="-122"/>
              </a:rPr>
              <a:t>的指数分布随机数，作出概率直方图，并添加相应密度函数线</a:t>
            </a:r>
            <a:endParaRPr lang="en-US" altLang="zh-CN">
              <a:solidFill>
                <a:prstClr val="white"/>
              </a:solidFill>
              <a:latin typeface="微软雅黑" pitchFamily="34" charset="-122"/>
              <a:ea typeface="微软雅黑" pitchFamily="34" charset="-122"/>
            </a:endParaRPr>
          </a:p>
        </p:txBody>
      </p:sp>
      <p:sp>
        <p:nvSpPr>
          <p:cNvPr id="5" name="TextBox 4"/>
          <p:cNvSpPr txBox="1"/>
          <p:nvPr/>
        </p:nvSpPr>
        <p:spPr>
          <a:xfrm>
            <a:off x="457200" y="2954476"/>
            <a:ext cx="5801588" cy="830997"/>
          </a:xfrm>
          <a:prstGeom prst="rect">
            <a:avLst/>
          </a:prstGeom>
          <a:noFill/>
          <a:ln>
            <a:solidFill>
              <a:schemeClr val="accent2">
                <a:lumMod val="20000"/>
                <a:lumOff val="80000"/>
              </a:schemeClr>
            </a:solidFill>
          </a:ln>
        </p:spPr>
        <p:txBody>
          <a:bodyPr wrap="none" rtlCol="0">
            <a:spAutoFit/>
          </a:bodyPr>
          <a:lstStyle/>
          <a:p>
            <a:r>
              <a:rPr lang="pt-BR" altLang="zh-CN" sz="1200" smtClean="0">
                <a:solidFill>
                  <a:srgbClr val="00B0F0"/>
                </a:solidFill>
                <a:latin typeface="Consolas" pitchFamily="49" charset="0"/>
                <a:cs typeface="Consolas" pitchFamily="49" charset="0"/>
              </a:rPr>
              <a:t>&gt; par(mar=c(4, 4, 2, 0))</a:t>
            </a:r>
          </a:p>
          <a:p>
            <a:r>
              <a:rPr lang="pt-BR" altLang="zh-CN" sz="1200" smtClean="0">
                <a:solidFill>
                  <a:srgbClr val="00B0F0"/>
                </a:solidFill>
                <a:latin typeface="Consolas" pitchFamily="49" charset="0"/>
                <a:cs typeface="Consolas" pitchFamily="49" charset="0"/>
              </a:rPr>
              <a:t>&gt; x </a:t>
            </a:r>
            <a:r>
              <a:rPr lang="pt-BR" altLang="zh-CN" sz="1200">
                <a:solidFill>
                  <a:srgbClr val="00B0F0"/>
                </a:solidFill>
                <a:latin typeface="Consolas" pitchFamily="49" charset="0"/>
                <a:cs typeface="Consolas" pitchFamily="49" charset="0"/>
              </a:rPr>
              <a:t>= </a:t>
            </a:r>
            <a:r>
              <a:rPr lang="pt-BR" altLang="zh-CN" sz="1200" smtClean="0">
                <a:solidFill>
                  <a:srgbClr val="00B0F0"/>
                </a:solidFill>
                <a:latin typeface="Consolas" pitchFamily="49" charset="0"/>
                <a:cs typeface="Consolas" pitchFamily="49" charset="0"/>
              </a:rPr>
              <a:t>rexp(100, 1/10)</a:t>
            </a:r>
            <a:endParaRPr lang="pt-BR" altLang="zh-CN" sz="1200">
              <a:solidFill>
                <a:srgbClr val="00B0F0"/>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hist(x</a:t>
            </a:r>
            <a:r>
              <a:rPr lang="pt-BR" altLang="zh-CN" sz="1200">
                <a:solidFill>
                  <a:srgbClr val="00B0F0"/>
                </a:solidFill>
                <a:latin typeface="Consolas" pitchFamily="49" charset="0"/>
                <a:cs typeface="Consolas" pitchFamily="49" charset="0"/>
              </a:rPr>
              <a:t>, prob=T, main="</a:t>
            </a:r>
            <a:r>
              <a:rPr lang="zh-CN" altLang="en-US" sz="1200">
                <a:solidFill>
                  <a:srgbClr val="00B0F0"/>
                </a:solidFill>
                <a:latin typeface="Consolas" pitchFamily="49" charset="0"/>
                <a:cs typeface="Consolas" pitchFamily="49" charset="0"/>
              </a:rPr>
              <a:t>均值为</a:t>
            </a:r>
            <a:r>
              <a:rPr lang="en-US" altLang="zh-CN" sz="1200">
                <a:solidFill>
                  <a:srgbClr val="00B0F0"/>
                </a:solidFill>
                <a:latin typeface="Consolas" pitchFamily="49" charset="0"/>
                <a:cs typeface="Consolas" pitchFamily="49" charset="0"/>
              </a:rPr>
              <a:t>10</a:t>
            </a:r>
            <a:r>
              <a:rPr lang="zh-CN" altLang="en-US" sz="1200">
                <a:solidFill>
                  <a:srgbClr val="00B0F0"/>
                </a:solidFill>
                <a:latin typeface="Consolas" pitchFamily="49" charset="0"/>
                <a:cs typeface="Consolas" pitchFamily="49" charset="0"/>
              </a:rPr>
              <a:t>的指数分布随机数</a:t>
            </a:r>
            <a:r>
              <a:rPr lang="en-US" altLang="zh-CN" sz="1200">
                <a:solidFill>
                  <a:srgbClr val="00B0F0"/>
                </a:solidFill>
                <a:latin typeface="Consolas" pitchFamily="49" charset="0"/>
                <a:cs typeface="Consolas" pitchFamily="49" charset="0"/>
              </a:rPr>
              <a:t>", </a:t>
            </a:r>
            <a:r>
              <a:rPr lang="pt-BR" altLang="zh-CN" sz="1200">
                <a:solidFill>
                  <a:srgbClr val="00B0F0"/>
                </a:solidFill>
                <a:latin typeface="Consolas" pitchFamily="49" charset="0"/>
                <a:cs typeface="Consolas" pitchFamily="49" charset="0"/>
              </a:rPr>
              <a:t>col="gray(0.9)")</a:t>
            </a:r>
          </a:p>
          <a:p>
            <a:r>
              <a:rPr lang="pt-BR" altLang="zh-CN" sz="1200" smtClean="0">
                <a:solidFill>
                  <a:srgbClr val="00B0F0"/>
                </a:solidFill>
                <a:latin typeface="Consolas" pitchFamily="49" charset="0"/>
                <a:cs typeface="Consolas" pitchFamily="49" charset="0"/>
              </a:rPr>
              <a:t>&gt; curve(dexp(x, 1/10), </a:t>
            </a:r>
            <a:r>
              <a:rPr lang="pt-BR" altLang="zh-CN" sz="1200">
                <a:solidFill>
                  <a:srgbClr val="00B0F0"/>
                </a:solidFill>
                <a:latin typeface="Consolas" pitchFamily="49" charset="0"/>
                <a:cs typeface="Consolas" pitchFamily="49" charset="0"/>
              </a:rPr>
              <a:t>add=T, col="red")  </a:t>
            </a:r>
            <a:r>
              <a:rPr lang="pt-BR" altLang="zh-CN" sz="1200">
                <a:solidFill>
                  <a:schemeClr val="tx2"/>
                </a:solidFill>
                <a:latin typeface="Consolas" pitchFamily="49" charset="0"/>
                <a:cs typeface="Consolas" pitchFamily="49" charset="0"/>
              </a:rPr>
              <a:t>#dnexp</a:t>
            </a:r>
            <a:r>
              <a:rPr lang="zh-CN" altLang="en-US" sz="1200">
                <a:solidFill>
                  <a:schemeClr val="tx2"/>
                </a:solidFill>
                <a:latin typeface="Consolas" pitchFamily="49" charset="0"/>
                <a:cs typeface="Consolas" pitchFamily="49" charset="0"/>
              </a:rPr>
              <a:t>用于指数分布</a:t>
            </a:r>
            <a:r>
              <a:rPr lang="zh-CN" altLang="en-US" sz="1200" smtClean="0">
                <a:solidFill>
                  <a:schemeClr val="tx2"/>
                </a:solidFill>
                <a:latin typeface="Consolas" pitchFamily="49" charset="0"/>
                <a:cs typeface="Consolas" pitchFamily="49" charset="0"/>
              </a:rPr>
              <a:t>密度函数</a:t>
            </a:r>
            <a:endParaRPr lang="en-US" altLang="zh-CN" sz="1200">
              <a:solidFill>
                <a:schemeClr val="tx2"/>
              </a:solidFill>
              <a:latin typeface="Consolas" pitchFamily="49" charset="0"/>
              <a:cs typeface="Consolas" pitchFamily="49" charset="0"/>
            </a:endParaRPr>
          </a:p>
        </p:txBody>
      </p:sp>
      <p:pic>
        <p:nvPicPr>
          <p:cNvPr id="3074" name="Picture 2" descr="C:\Users\Vector\Desktop\Rplot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53992"/>
            <a:ext cx="2352675" cy="11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randombar(horizont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4" name="TextBox 3"/>
          <p:cNvSpPr txBox="1"/>
          <p:nvPr/>
        </p:nvSpPr>
        <p:spPr>
          <a:xfrm>
            <a:off x="190500" y="426971"/>
            <a:ext cx="5219700" cy="415498"/>
          </a:xfrm>
          <a:prstGeom prst="rect">
            <a:avLst/>
          </a:prstGeom>
          <a:noFill/>
        </p:spPr>
        <p:txBody>
          <a:bodyPr wrap="square" rtlCol="0">
            <a:spAutoFit/>
          </a:bodyPr>
          <a:lstStyle/>
          <a:p>
            <a:pPr marL="285750" lvl="0" indent="-285750">
              <a:lnSpc>
                <a:spcPct val="150000"/>
              </a:lnSpc>
              <a:spcBef>
                <a:spcPts val="1200"/>
              </a:spcBef>
              <a:buClr>
                <a:prstClr val="white"/>
              </a:buClr>
              <a:buFont typeface="Wingdings" pitchFamily="2" charset="2"/>
              <a:buChar char="v"/>
              <a:tabLst>
                <a:tab pos="365760" algn="l"/>
              </a:tabLst>
            </a:pPr>
            <a:r>
              <a:rPr lang="zh-CN" altLang="en-US" smtClean="0">
                <a:solidFill>
                  <a:prstClr val="white"/>
                </a:solidFill>
                <a:latin typeface="微软雅黑" pitchFamily="34" charset="-122"/>
                <a:ea typeface="微软雅黑" pitchFamily="34" charset="-122"/>
              </a:rPr>
              <a:t>对比</a:t>
            </a:r>
            <a:r>
              <a:rPr lang="en-US" altLang="zh-CN" smtClean="0">
                <a:solidFill>
                  <a:prstClr val="white"/>
                </a:solidFill>
                <a:latin typeface="微软雅黑" pitchFamily="34" charset="-122"/>
                <a:ea typeface="微软雅黑" pitchFamily="34" charset="-122"/>
              </a:rPr>
              <a:t>rexp()</a:t>
            </a:r>
            <a:r>
              <a:rPr lang="zh-CN" altLang="en-US" smtClean="0">
                <a:solidFill>
                  <a:prstClr val="white"/>
                </a:solidFill>
                <a:latin typeface="微软雅黑" pitchFamily="34" charset="-122"/>
                <a:ea typeface="微软雅黑" pitchFamily="34" charset="-122"/>
              </a:rPr>
              <a:t>和逆变换法得到的均值为</a:t>
            </a:r>
            <a:r>
              <a:rPr lang="en-US" altLang="zh-CN" smtClean="0">
                <a:solidFill>
                  <a:prstClr val="white"/>
                </a:solidFill>
                <a:latin typeface="微软雅黑" pitchFamily="34" charset="-122"/>
                <a:ea typeface="微软雅黑" pitchFamily="34" charset="-122"/>
              </a:rPr>
              <a:t>1</a:t>
            </a:r>
            <a:r>
              <a:rPr lang="zh-CN" altLang="en-US" smtClean="0">
                <a:solidFill>
                  <a:prstClr val="white"/>
                </a:solidFill>
                <a:latin typeface="微软雅黑" pitchFamily="34" charset="-122"/>
                <a:ea typeface="微软雅黑" pitchFamily="34" charset="-122"/>
              </a:rPr>
              <a:t>的指数分布随机数</a:t>
            </a:r>
            <a:endParaRPr lang="en-US" altLang="zh-CN">
              <a:solidFill>
                <a:prstClr val="white"/>
              </a:solidFill>
              <a:latin typeface="微软雅黑" pitchFamily="34" charset="-122"/>
              <a:ea typeface="微软雅黑" pitchFamily="34" charset="-122"/>
            </a:endParaRPr>
          </a:p>
        </p:txBody>
      </p:sp>
      <p:sp>
        <p:nvSpPr>
          <p:cNvPr id="5" name="TextBox 4"/>
          <p:cNvSpPr txBox="1"/>
          <p:nvPr/>
        </p:nvSpPr>
        <p:spPr>
          <a:xfrm>
            <a:off x="609600" y="933038"/>
            <a:ext cx="4707653" cy="2123658"/>
          </a:xfrm>
          <a:prstGeom prst="rect">
            <a:avLst/>
          </a:prstGeom>
          <a:noFill/>
          <a:ln>
            <a:solidFill>
              <a:schemeClr val="accent2">
                <a:lumMod val="20000"/>
                <a:lumOff val="80000"/>
              </a:schemeClr>
            </a:solidFill>
          </a:ln>
        </p:spPr>
        <p:txBody>
          <a:bodyPr wrap="square" rtlCol="0">
            <a:spAutoFit/>
          </a:bodyPr>
          <a:lstStyle/>
          <a:p>
            <a:r>
              <a:rPr lang="pt-BR" altLang="zh-CN" sz="1200" smtClean="0">
                <a:solidFill>
                  <a:srgbClr val="00B0F0"/>
                </a:solidFill>
                <a:latin typeface="Consolas" pitchFamily="49" charset="0"/>
                <a:cs typeface="Consolas" pitchFamily="49" charset="0"/>
              </a:rPr>
              <a:t>&gt; N </a:t>
            </a:r>
            <a:r>
              <a:rPr lang="pt-BR" altLang="zh-CN" sz="1200">
                <a:solidFill>
                  <a:srgbClr val="00B0F0"/>
                </a:solidFill>
                <a:latin typeface="Consolas" pitchFamily="49" charset="0"/>
                <a:cs typeface="Consolas" pitchFamily="49" charset="0"/>
              </a:rPr>
              <a:t>= 10^4</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U </a:t>
            </a:r>
            <a:r>
              <a:rPr lang="pt-BR" altLang="zh-CN" sz="1200">
                <a:solidFill>
                  <a:srgbClr val="00B0F0"/>
                </a:solidFill>
                <a:latin typeface="Consolas" pitchFamily="49" charset="0"/>
                <a:cs typeface="Consolas" pitchFamily="49" charset="0"/>
              </a:rPr>
              <a:t>= runif(N)</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x </a:t>
            </a:r>
            <a:r>
              <a:rPr lang="pt-BR" altLang="zh-CN" sz="1200">
                <a:solidFill>
                  <a:srgbClr val="00B0F0"/>
                </a:solidFill>
                <a:latin typeface="Consolas" pitchFamily="49" charset="0"/>
                <a:cs typeface="Consolas" pitchFamily="49" charset="0"/>
              </a:rPr>
              <a:t>= -log(U)</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y </a:t>
            </a:r>
            <a:r>
              <a:rPr lang="pt-BR" altLang="zh-CN" sz="1200">
                <a:solidFill>
                  <a:srgbClr val="00B0F0"/>
                </a:solidFill>
                <a:latin typeface="Consolas" pitchFamily="49" charset="0"/>
                <a:cs typeface="Consolas" pitchFamily="49" charset="0"/>
              </a:rPr>
              <a:t>= rexp(N)</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par(mfrow=c(1</a:t>
            </a:r>
            <a:r>
              <a:rPr lang="pt-BR" altLang="zh-CN" sz="1200">
                <a:solidFill>
                  <a:srgbClr val="00B0F0"/>
                </a:solidFill>
                <a:latin typeface="Consolas" pitchFamily="49" charset="0"/>
                <a:cs typeface="Consolas" pitchFamily="49" charset="0"/>
              </a:rPr>
              <a:t>, 2)) </a:t>
            </a:r>
          </a:p>
          <a:p>
            <a:r>
              <a:rPr lang="pt-BR" altLang="zh-CN" sz="1200" smtClean="0">
                <a:solidFill>
                  <a:srgbClr val="00B0F0"/>
                </a:solidFill>
                <a:latin typeface="Consolas" pitchFamily="49" charset="0"/>
                <a:cs typeface="Consolas" pitchFamily="49" charset="0"/>
              </a:rPr>
              <a:t>&gt; hist(x</a:t>
            </a:r>
            <a:r>
              <a:rPr lang="pt-BR" altLang="zh-CN" sz="1200">
                <a:solidFill>
                  <a:srgbClr val="00B0F0"/>
                </a:solidFill>
                <a:latin typeface="Consolas" pitchFamily="49" charset="0"/>
                <a:cs typeface="Consolas" pitchFamily="49" charset="0"/>
              </a:rPr>
              <a:t>, freq=F, main="Exp from Uniform</a:t>
            </a:r>
            <a:r>
              <a:rPr lang="pt-BR" altLang="zh-CN" sz="1200" smtClean="0">
                <a:solidFill>
                  <a:srgbClr val="00B0F0"/>
                </a:solidFill>
                <a:latin typeface="Consolas" pitchFamily="49" charset="0"/>
                <a:cs typeface="Consolas" pitchFamily="49" charset="0"/>
              </a:rPr>
              <a:t>")</a:t>
            </a:r>
          </a:p>
          <a:p>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注：上面</a:t>
            </a:r>
            <a:r>
              <a:rPr lang="en-US" altLang="zh-CN" sz="1200" smtClean="0">
                <a:solidFill>
                  <a:schemeClr val="tx2"/>
                </a:solidFill>
                <a:latin typeface="Consolas" pitchFamily="49" charset="0"/>
                <a:cs typeface="Consolas" pitchFamily="49" charset="0"/>
              </a:rPr>
              <a:t>`freq=F</a:t>
            </a:r>
            <a:r>
              <a:rPr lang="pt-BR" altLang="zh-CN" sz="1200" smtClean="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时纵轴显示</a:t>
            </a:r>
            <a:r>
              <a:rPr lang="zh-CN" altLang="en-US" sz="1200" smtClean="0">
                <a:solidFill>
                  <a:schemeClr val="tx2"/>
                </a:solidFill>
                <a:latin typeface="Consolas" pitchFamily="49" charset="0"/>
                <a:cs typeface="Consolas" pitchFamily="49" charset="0"/>
              </a:rPr>
              <a:t>频率，与</a:t>
            </a:r>
            <a:r>
              <a:rPr lang="en-US" altLang="zh-CN" sz="1200" smtClean="0">
                <a:solidFill>
                  <a:schemeClr val="tx2"/>
                </a:solidFill>
                <a:latin typeface="Consolas" pitchFamily="49" charset="0"/>
                <a:cs typeface="Consolas" pitchFamily="49" charset="0"/>
              </a:rPr>
              <a:t>`</a:t>
            </a:r>
            <a:r>
              <a:rPr lang="pt-BR" altLang="zh-CN" sz="1200" smtClean="0">
                <a:solidFill>
                  <a:schemeClr val="tx2"/>
                </a:solidFill>
                <a:latin typeface="Consolas" pitchFamily="49" charset="0"/>
                <a:cs typeface="Consolas" pitchFamily="49" charset="0"/>
              </a:rPr>
              <a:t>prob</a:t>
            </a:r>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作用刚好相反</a:t>
            </a:r>
            <a:endParaRPr lang="en-US" altLang="zh-CN" sz="1200" smtClean="0">
              <a:solidFill>
                <a:schemeClr val="tx2"/>
              </a:solidFill>
              <a:latin typeface="Consolas" pitchFamily="49" charset="0"/>
              <a:cs typeface="Consolas" pitchFamily="49" charset="0"/>
            </a:endParaRPr>
          </a:p>
          <a:p>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频率</a:t>
            </a:r>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频次</a:t>
            </a:r>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总数</a:t>
            </a:r>
            <a:endParaRPr lang="pt-BR" altLang="zh-CN" sz="1200">
              <a:solidFill>
                <a:srgbClr val="00B0F0"/>
              </a:solidFill>
              <a:latin typeface="Consolas" pitchFamily="49" charset="0"/>
              <a:cs typeface="Consolas" pitchFamily="49" charset="0"/>
            </a:endParaRP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curve(dexp(x</a:t>
            </a:r>
            <a:r>
              <a:rPr lang="pt-BR" altLang="zh-CN" sz="1200">
                <a:solidFill>
                  <a:srgbClr val="00B0F0"/>
                </a:solidFill>
                <a:latin typeface="Consolas" pitchFamily="49" charset="0"/>
                <a:cs typeface="Consolas" pitchFamily="49" charset="0"/>
              </a:rPr>
              <a:t>, 1), add=T, col="red")</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hist(y</a:t>
            </a:r>
            <a:r>
              <a:rPr lang="pt-BR" altLang="zh-CN" sz="1200">
                <a:solidFill>
                  <a:srgbClr val="00B0F0"/>
                </a:solidFill>
                <a:latin typeface="Consolas" pitchFamily="49" charset="0"/>
                <a:cs typeface="Consolas" pitchFamily="49" charset="0"/>
              </a:rPr>
              <a:t>, freq=F, main="Exp from R")</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curve(dexp(x</a:t>
            </a:r>
            <a:r>
              <a:rPr lang="pt-BR" altLang="zh-CN" sz="1200">
                <a:solidFill>
                  <a:srgbClr val="00B0F0"/>
                </a:solidFill>
                <a:latin typeface="Consolas" pitchFamily="49" charset="0"/>
                <a:cs typeface="Consolas" pitchFamily="49" charset="0"/>
              </a:rPr>
              <a:t>, 1), add=T, col="red</a:t>
            </a:r>
            <a:r>
              <a:rPr lang="pt-BR" altLang="zh-CN" sz="1200" smtClean="0">
                <a:solidFill>
                  <a:srgbClr val="00B0F0"/>
                </a:solidFill>
                <a:latin typeface="Consolas" pitchFamily="49" charset="0"/>
                <a:cs typeface="Consolas" pitchFamily="49" charset="0"/>
              </a:rPr>
              <a:t>")</a:t>
            </a:r>
          </a:p>
        </p:txBody>
      </p:sp>
      <p:pic>
        <p:nvPicPr>
          <p:cNvPr id="4100" name="Picture 4" descr="C:\Users\Vector\Desktop\Rplot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130" y="3253366"/>
            <a:ext cx="4361299" cy="163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randombar(horizontal)">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4" name="TextBox 3"/>
          <p:cNvSpPr txBox="1"/>
          <p:nvPr/>
        </p:nvSpPr>
        <p:spPr>
          <a:xfrm>
            <a:off x="190500" y="601980"/>
            <a:ext cx="8763000" cy="2600712"/>
          </a:xfrm>
          <a:prstGeom prst="rect">
            <a:avLst/>
          </a:prstGeom>
          <a:noFill/>
        </p:spPr>
        <p:txBody>
          <a:bodyPr wrap="square" rtlCol="0">
            <a:spAutoFit/>
          </a:bodyPr>
          <a:lstStyle/>
          <a:p>
            <a:pPr marL="285750" lvl="0" indent="-285750">
              <a:lnSpc>
                <a:spcPct val="150000"/>
              </a:lnSpc>
              <a:spcBef>
                <a:spcPts val="1200"/>
              </a:spcBef>
              <a:buClr>
                <a:schemeClr val="bg1"/>
              </a:buClr>
              <a:buFont typeface="Wingdings" pitchFamily="2" charset="2"/>
              <a:buChar char="n"/>
              <a:tabLst>
                <a:tab pos="365760" algn="l"/>
              </a:tabLst>
            </a:pPr>
            <a:r>
              <a:rPr lang="en-US" altLang="zh-CN" smtClean="0">
                <a:solidFill>
                  <a:schemeClr val="bg1"/>
                </a:solidFill>
                <a:latin typeface="微软雅黑" pitchFamily="34" charset="-122"/>
                <a:ea typeface="微软雅黑" pitchFamily="34" charset="-122"/>
              </a:rPr>
              <a:t>	</a:t>
            </a:r>
            <a:r>
              <a:rPr lang="zh-CN" altLang="en-US" b="1" smtClean="0">
                <a:solidFill>
                  <a:schemeClr val="bg1"/>
                </a:solidFill>
                <a:latin typeface="微软雅黑" pitchFamily="34" charset="-122"/>
                <a:ea typeface="微软雅黑" pitchFamily="34" charset="-122"/>
              </a:rPr>
              <a:t>离散分布随机数</a:t>
            </a:r>
            <a:endParaRPr lang="en-US" altLang="zh-CN" b="1">
              <a:solidFill>
                <a:schemeClr val="bg1"/>
              </a:solidFill>
              <a:latin typeface="微软雅黑" pitchFamily="34" charset="-122"/>
              <a:ea typeface="微软雅黑" pitchFamily="34" charset="-122"/>
            </a:endParaRPr>
          </a:p>
          <a:p>
            <a:pPr lvl="0">
              <a:lnSpc>
                <a:spcPct val="150000"/>
              </a:lnSpc>
              <a:spcBef>
                <a:spcPts val="1200"/>
              </a:spcBef>
              <a:tabLst>
                <a:tab pos="365760" algn="l"/>
              </a:tabLst>
            </a:pPr>
            <a:r>
              <a:rPr lang="en-US" altLang="zh-CN" smtClean="0">
                <a:solidFill>
                  <a:schemeClr val="bg1"/>
                </a:solidFill>
                <a:latin typeface="微软雅黑" pitchFamily="34" charset="-122"/>
                <a:ea typeface="微软雅黑" pitchFamily="34" charset="-122"/>
              </a:rPr>
              <a:t>	</a:t>
            </a:r>
            <a:r>
              <a:rPr lang="zh-CN" altLang="en-US">
                <a:solidFill>
                  <a:schemeClr val="bg1"/>
                </a:solidFill>
                <a:latin typeface="微软雅黑" pitchFamily="34" charset="-122"/>
                <a:ea typeface="微软雅黑" pitchFamily="34" charset="-122"/>
              </a:rPr>
              <a:t>这里主要介绍下二项分布，二项分布是离散分布的一种，但随着试验次数的增加，其结果也越来越趋近于正态分布</a:t>
            </a:r>
            <a:r>
              <a:rPr lang="zh-CN" altLang="en-US" smtClean="0">
                <a:solidFill>
                  <a:schemeClr val="bg1"/>
                </a:solidFill>
                <a:latin typeface="微软雅黑" pitchFamily="34" charset="-122"/>
                <a:ea typeface="微软雅黑" pitchFamily="34" charset="-122"/>
              </a:rPr>
              <a:t>。二项分布</a:t>
            </a:r>
            <a:r>
              <a:rPr lang="zh-CN" altLang="en-US">
                <a:solidFill>
                  <a:schemeClr val="bg1"/>
                </a:solidFill>
                <a:latin typeface="微软雅黑" pitchFamily="34" charset="-122"/>
                <a:ea typeface="微软雅黑" pitchFamily="34" charset="-122"/>
              </a:rPr>
              <a:t>是指</a:t>
            </a:r>
            <a:r>
              <a:rPr lang="en-US" altLang="zh-CN" smtClean="0">
                <a:solidFill>
                  <a:schemeClr val="bg1"/>
                </a:solidFill>
                <a:latin typeface="微软雅黑" pitchFamily="34" charset="-122"/>
                <a:ea typeface="微软雅黑" pitchFamily="34" charset="-122"/>
              </a:rPr>
              <a:t>n</a:t>
            </a:r>
            <a:r>
              <a:rPr lang="zh-CN" altLang="en-US" smtClean="0">
                <a:solidFill>
                  <a:schemeClr val="bg1"/>
                </a:solidFill>
                <a:latin typeface="微软雅黑" pitchFamily="34" charset="-122"/>
                <a:ea typeface="微软雅黑" pitchFamily="34" charset="-122"/>
              </a:rPr>
              <a:t>次独立重复贝努力实验（</a:t>
            </a:r>
            <a:r>
              <a:rPr lang="en-US" altLang="zh-CN" smtClean="0">
                <a:solidFill>
                  <a:schemeClr val="bg1"/>
                </a:solidFill>
                <a:latin typeface="微软雅黑" pitchFamily="34" charset="-122"/>
                <a:ea typeface="微软雅黑" pitchFamily="34" charset="-122"/>
              </a:rPr>
              <a:t>Bernoulli trials</a:t>
            </a:r>
            <a:r>
              <a:rPr lang="zh-CN" altLang="en-US" smtClean="0">
                <a:solidFill>
                  <a:schemeClr val="bg1"/>
                </a:solidFill>
                <a:latin typeface="微软雅黑" pitchFamily="34" charset="-122"/>
                <a:ea typeface="微软雅黑" pitchFamily="34" charset="-122"/>
              </a:rPr>
              <a:t>）成功次数的分布，每次贝努力试验的结果只有两个：成功和失败，记成功的概率为</a:t>
            </a:r>
            <a:r>
              <a:rPr lang="en-US" altLang="zh-CN" smtClean="0">
                <a:solidFill>
                  <a:schemeClr val="bg1"/>
                </a:solidFill>
                <a:latin typeface="微软雅黑" pitchFamily="34" charset="-122"/>
                <a:ea typeface="微软雅黑" pitchFamily="34" charset="-122"/>
              </a:rPr>
              <a:t>P</a:t>
            </a:r>
            <a:r>
              <a:rPr lang="zh-CN" altLang="en-US" smtClean="0">
                <a:solidFill>
                  <a:schemeClr val="bg1"/>
                </a:solidFill>
                <a:latin typeface="微软雅黑" pitchFamily="34" charset="-122"/>
                <a:ea typeface="微软雅黑" pitchFamily="34" charset="-122"/>
              </a:rPr>
              <a:t>。如果一个变量服从二项分布，则记为</a:t>
            </a:r>
            <a:r>
              <a:rPr lang="en-US" altLang="zh-CN" smtClean="0">
                <a:solidFill>
                  <a:schemeClr val="bg1"/>
                </a:solidFill>
                <a:latin typeface="微软雅黑" pitchFamily="34" charset="-122"/>
                <a:ea typeface="微软雅黑" pitchFamily="34" charset="-122"/>
              </a:rPr>
              <a:t>`x ~ B(n, p)`</a:t>
            </a:r>
            <a:r>
              <a:rPr lang="zh-CN" altLang="en-US" smtClean="0">
                <a:solidFill>
                  <a:schemeClr val="bg1"/>
                </a:solidFill>
                <a:latin typeface="微软雅黑" pitchFamily="34" charset="-122"/>
                <a:ea typeface="微软雅黑" pitchFamily="34" charset="-122"/>
              </a:rPr>
              <a:t>，其中</a:t>
            </a:r>
            <a:r>
              <a:rPr lang="en-US" altLang="zh-CN" smtClean="0">
                <a:solidFill>
                  <a:schemeClr val="bg1"/>
                </a:solidFill>
                <a:latin typeface="微软雅黑" pitchFamily="34" charset="-122"/>
                <a:ea typeface="微软雅黑" pitchFamily="34" charset="-122"/>
              </a:rPr>
              <a:t>n</a:t>
            </a:r>
            <a:r>
              <a:rPr lang="zh-CN" altLang="en-US" smtClean="0">
                <a:solidFill>
                  <a:schemeClr val="bg1"/>
                </a:solidFill>
                <a:latin typeface="微软雅黑" pitchFamily="34" charset="-122"/>
                <a:ea typeface="微软雅黑" pitchFamily="34" charset="-122"/>
              </a:rPr>
              <a:t>表示试验次数，</a:t>
            </a:r>
            <a:r>
              <a:rPr lang="en-US" altLang="zh-CN" smtClean="0">
                <a:solidFill>
                  <a:schemeClr val="bg1"/>
                </a:solidFill>
                <a:latin typeface="微软雅黑" pitchFamily="34" charset="-122"/>
                <a:ea typeface="微软雅黑" pitchFamily="34" charset="-122"/>
              </a:rPr>
              <a:t>p</a:t>
            </a:r>
            <a:r>
              <a:rPr lang="zh-CN" altLang="en-US" smtClean="0">
                <a:solidFill>
                  <a:schemeClr val="bg1"/>
                </a:solidFill>
                <a:latin typeface="微软雅黑" pitchFamily="34" charset="-122"/>
                <a:ea typeface="微软雅黑" pitchFamily="34" charset="-122"/>
              </a:rPr>
              <a:t>表示成功概率。</a:t>
            </a:r>
            <a:r>
              <a:rPr lang="en-US" altLang="zh-CN" smtClean="0">
                <a:solidFill>
                  <a:schemeClr val="bg1"/>
                </a:solidFill>
                <a:latin typeface="微软雅黑" pitchFamily="34" charset="-122"/>
                <a:ea typeface="微软雅黑" pitchFamily="34" charset="-122"/>
              </a:rPr>
              <a:t>R</a:t>
            </a:r>
            <a:r>
              <a:rPr lang="zh-CN" altLang="en-US" smtClean="0">
                <a:solidFill>
                  <a:schemeClr val="bg1"/>
                </a:solidFill>
                <a:latin typeface="微软雅黑" pitchFamily="34" charset="-122"/>
                <a:ea typeface="微软雅黑" pitchFamily="34" charset="-122"/>
              </a:rPr>
              <a:t>中使用</a:t>
            </a:r>
            <a:r>
              <a:rPr lang="en-US" altLang="zh-CN" smtClean="0">
                <a:solidFill>
                  <a:schemeClr val="bg1"/>
                </a:solidFill>
                <a:latin typeface="微软雅黑" pitchFamily="34" charset="-122"/>
                <a:ea typeface="微软雅黑" pitchFamily="34" charset="-122"/>
              </a:rPr>
              <a:t>`rbinom()`</a:t>
            </a:r>
            <a:r>
              <a:rPr lang="zh-CN" altLang="en-US" smtClean="0">
                <a:solidFill>
                  <a:schemeClr val="bg1"/>
                </a:solidFill>
                <a:latin typeface="微软雅黑" pitchFamily="34" charset="-122"/>
                <a:ea typeface="微软雅黑" pitchFamily="34" charset="-122"/>
              </a:rPr>
              <a:t>函数生成二项分布随机数。调用方式如下：</a:t>
            </a:r>
            <a:endParaRPr lang="en-US" altLang="zh-CN" smtClean="0">
              <a:solidFill>
                <a:schemeClr val="bg1"/>
              </a:solidFill>
              <a:latin typeface="微软雅黑" pitchFamily="34" charset="-122"/>
              <a:ea typeface="微软雅黑" pitchFamily="34" charset="-122"/>
            </a:endParaRPr>
          </a:p>
          <a:p>
            <a:pPr lvl="0">
              <a:spcBef>
                <a:spcPts val="1200"/>
              </a:spcBef>
              <a:tabLst>
                <a:tab pos="365760" algn="l"/>
              </a:tabLst>
            </a:pPr>
            <a:r>
              <a:rPr lang="en-US" altLang="zh-CN" smtClean="0">
                <a:solidFill>
                  <a:srgbClr val="00B0F0"/>
                </a:solidFill>
                <a:latin typeface="微软雅黑" pitchFamily="34" charset="-122"/>
                <a:ea typeface="微软雅黑" pitchFamily="34" charset="-122"/>
              </a:rPr>
              <a:t>	rbinom(n, size, prob)   </a:t>
            </a:r>
            <a:r>
              <a:rPr lang="en-US" altLang="zh-CN" smtClean="0">
                <a:solidFill>
                  <a:schemeClr val="tx2"/>
                </a:solidFill>
                <a:latin typeface="微软雅黑" pitchFamily="34" charset="-122"/>
                <a:ea typeface="微软雅黑" pitchFamily="34" charset="-122"/>
              </a:rPr>
              <a:t>#n</a:t>
            </a:r>
            <a:r>
              <a:rPr lang="zh-CN" altLang="en-US" smtClean="0">
                <a:solidFill>
                  <a:schemeClr val="tx2"/>
                </a:solidFill>
                <a:latin typeface="微软雅黑" pitchFamily="34" charset="-122"/>
                <a:ea typeface="微软雅黑" pitchFamily="34" charset="-122"/>
              </a:rPr>
              <a:t>表示生成的随机数数量，</a:t>
            </a:r>
            <a:r>
              <a:rPr lang="en-US" altLang="zh-CN" smtClean="0">
                <a:solidFill>
                  <a:schemeClr val="tx2"/>
                </a:solidFill>
                <a:latin typeface="微软雅黑" pitchFamily="34" charset="-122"/>
                <a:ea typeface="微软雅黑" pitchFamily="34" charset="-122"/>
              </a:rPr>
              <a:t>size</a:t>
            </a:r>
            <a:r>
              <a:rPr lang="zh-CN" altLang="en-US" smtClean="0">
                <a:solidFill>
                  <a:schemeClr val="tx2"/>
                </a:solidFill>
                <a:latin typeface="微软雅黑" pitchFamily="34" charset="-122"/>
                <a:ea typeface="微软雅黑" pitchFamily="34" charset="-122"/>
              </a:rPr>
              <a:t>表示试验次数，</a:t>
            </a:r>
            <a:r>
              <a:rPr lang="en-US" altLang="zh-CN" smtClean="0">
                <a:solidFill>
                  <a:schemeClr val="tx2"/>
                </a:solidFill>
                <a:latin typeface="微软雅黑" pitchFamily="34" charset="-122"/>
                <a:ea typeface="微软雅黑" pitchFamily="34" charset="-122"/>
              </a:rPr>
              <a:t>prob</a:t>
            </a:r>
            <a:r>
              <a:rPr lang="zh-CN" altLang="en-US" smtClean="0">
                <a:solidFill>
                  <a:schemeClr val="tx2"/>
                </a:solidFill>
                <a:latin typeface="微软雅黑" pitchFamily="34" charset="-122"/>
                <a:ea typeface="微软雅黑" pitchFamily="34" charset="-122"/>
              </a:rPr>
              <a:t>表示一个试验成功的概率</a:t>
            </a:r>
            <a:endParaRPr lang="en-US" altLang="zh-CN" smtClean="0">
              <a:solidFill>
                <a:schemeClr val="tx2"/>
              </a:solidFill>
              <a:latin typeface="微软雅黑" pitchFamily="34" charset="-122"/>
              <a:ea typeface="微软雅黑" pitchFamily="34" charset="-122"/>
            </a:endParaRPr>
          </a:p>
          <a:p>
            <a:pPr marL="285750" lvl="0" indent="-285750">
              <a:spcBef>
                <a:spcPts val="1200"/>
              </a:spcBef>
              <a:buClr>
                <a:prstClr val="white"/>
              </a:buClr>
              <a:buFont typeface="Wingdings" pitchFamily="2" charset="2"/>
              <a:buChar char="v"/>
              <a:tabLst>
                <a:tab pos="365760" algn="l"/>
              </a:tabLst>
            </a:pPr>
            <a:r>
              <a:rPr lang="en-US" altLang="zh-CN">
                <a:solidFill>
                  <a:prstClr val="white"/>
                </a:solidFill>
                <a:latin typeface="微软雅黑" pitchFamily="34" charset="-122"/>
                <a:ea typeface="微软雅黑" pitchFamily="34" charset="-122"/>
              </a:rPr>
              <a:t>	</a:t>
            </a:r>
            <a:r>
              <a:rPr lang="zh-CN" altLang="en-US" smtClean="0">
                <a:solidFill>
                  <a:prstClr val="white"/>
                </a:solidFill>
                <a:latin typeface="微软雅黑" pitchFamily="34" charset="-122"/>
                <a:ea typeface="微软雅黑" pitchFamily="34" charset="-122"/>
              </a:rPr>
              <a:t>随机产生</a:t>
            </a:r>
            <a:r>
              <a:rPr lang="en-US" altLang="zh-CN" smtClean="0">
                <a:solidFill>
                  <a:prstClr val="white"/>
                </a:solidFill>
                <a:latin typeface="微软雅黑" pitchFamily="34" charset="-122"/>
                <a:ea typeface="微软雅黑" pitchFamily="34" charset="-122"/>
              </a:rPr>
              <a:t>100</a:t>
            </a:r>
            <a:r>
              <a:rPr lang="zh-CN" altLang="en-US" smtClean="0">
                <a:solidFill>
                  <a:prstClr val="white"/>
                </a:solidFill>
                <a:latin typeface="微软雅黑" pitchFamily="34" charset="-122"/>
                <a:ea typeface="微软雅黑" pitchFamily="34" charset="-122"/>
              </a:rPr>
              <a:t>个试验次数分别为</a:t>
            </a:r>
            <a:r>
              <a:rPr lang="en-US" altLang="zh-CN" smtClean="0">
                <a:solidFill>
                  <a:prstClr val="white"/>
                </a:solidFill>
                <a:latin typeface="微软雅黑" pitchFamily="34" charset="-122"/>
                <a:ea typeface="微软雅黑" pitchFamily="34" charset="-122"/>
              </a:rPr>
              <a:t>10</a:t>
            </a:r>
            <a:r>
              <a:rPr lang="zh-CN" altLang="en-US" smtClean="0">
                <a:solidFill>
                  <a:prstClr val="white"/>
                </a:solidFill>
                <a:latin typeface="微软雅黑" pitchFamily="34" charset="-122"/>
                <a:ea typeface="微软雅黑" pitchFamily="34" charset="-122"/>
              </a:rPr>
              <a:t>、</a:t>
            </a:r>
            <a:r>
              <a:rPr lang="en-US" altLang="zh-CN" smtClean="0">
                <a:solidFill>
                  <a:prstClr val="white"/>
                </a:solidFill>
                <a:latin typeface="微软雅黑" pitchFamily="34" charset="-122"/>
                <a:ea typeface="微软雅黑" pitchFamily="34" charset="-122"/>
              </a:rPr>
              <a:t>15</a:t>
            </a:r>
            <a:r>
              <a:rPr lang="zh-CN" altLang="en-US" smtClean="0">
                <a:solidFill>
                  <a:prstClr val="white"/>
                </a:solidFill>
                <a:latin typeface="微软雅黑" pitchFamily="34" charset="-122"/>
                <a:ea typeface="微软雅黑" pitchFamily="34" charset="-122"/>
              </a:rPr>
              <a:t>、</a:t>
            </a:r>
            <a:r>
              <a:rPr lang="en-US" altLang="zh-CN" smtClean="0">
                <a:solidFill>
                  <a:prstClr val="white"/>
                </a:solidFill>
                <a:latin typeface="微软雅黑" pitchFamily="34" charset="-122"/>
                <a:ea typeface="微软雅黑" pitchFamily="34" charset="-122"/>
              </a:rPr>
              <a:t>50</a:t>
            </a:r>
            <a:r>
              <a:rPr lang="zh-CN" altLang="en-US" smtClean="0">
                <a:solidFill>
                  <a:prstClr val="white"/>
                </a:solidFill>
                <a:latin typeface="微软雅黑" pitchFamily="34" charset="-122"/>
                <a:ea typeface="微软雅黑" pitchFamily="34" charset="-122"/>
              </a:rPr>
              <a:t>，一次成功概率为</a:t>
            </a:r>
            <a:r>
              <a:rPr lang="en-US" altLang="zh-CN" smtClean="0">
                <a:solidFill>
                  <a:prstClr val="white"/>
                </a:solidFill>
                <a:latin typeface="微软雅黑" pitchFamily="34" charset="-122"/>
                <a:ea typeface="微软雅黑" pitchFamily="34" charset="-122"/>
              </a:rPr>
              <a:t>0.25</a:t>
            </a:r>
            <a:r>
              <a:rPr lang="zh-CN" altLang="en-US" smtClean="0">
                <a:solidFill>
                  <a:prstClr val="white"/>
                </a:solidFill>
                <a:latin typeface="微软雅黑" pitchFamily="34" charset="-122"/>
                <a:ea typeface="微软雅黑" pitchFamily="34" charset="-122"/>
              </a:rPr>
              <a:t>的二项分布随机数</a:t>
            </a:r>
            <a:endParaRPr lang="en-US" altLang="zh-CN">
              <a:solidFill>
                <a:prstClr val="white"/>
              </a:solidFill>
              <a:latin typeface="微软雅黑" pitchFamily="34" charset="-122"/>
              <a:ea typeface="微软雅黑" pitchFamily="34" charset="-122"/>
            </a:endParaRPr>
          </a:p>
        </p:txBody>
      </p:sp>
      <p:sp>
        <p:nvSpPr>
          <p:cNvPr id="5" name="TextBox 4"/>
          <p:cNvSpPr txBox="1"/>
          <p:nvPr/>
        </p:nvSpPr>
        <p:spPr>
          <a:xfrm>
            <a:off x="190500" y="3257550"/>
            <a:ext cx="4447051" cy="1569660"/>
          </a:xfrm>
          <a:prstGeom prst="rect">
            <a:avLst/>
          </a:prstGeom>
          <a:noFill/>
          <a:ln>
            <a:solidFill>
              <a:schemeClr val="accent2">
                <a:lumMod val="20000"/>
                <a:lumOff val="80000"/>
              </a:schemeClr>
            </a:solidFill>
          </a:ln>
        </p:spPr>
        <p:txBody>
          <a:bodyPr wrap="none" rtlCol="0">
            <a:spAutoFit/>
          </a:bodyPr>
          <a:lstStyle/>
          <a:p>
            <a:r>
              <a:rPr lang="pt-BR" altLang="zh-CN" sz="1200" smtClean="0">
                <a:solidFill>
                  <a:srgbClr val="00B0F0"/>
                </a:solidFill>
                <a:latin typeface="Consolas" pitchFamily="49" charset="0"/>
                <a:cs typeface="Consolas" pitchFamily="49" charset="0"/>
              </a:rPr>
              <a:t>&gt; par(mfrow=c(1</a:t>
            </a:r>
            <a:r>
              <a:rPr lang="pt-BR" altLang="zh-CN" sz="1200">
                <a:solidFill>
                  <a:srgbClr val="00B0F0"/>
                </a:solidFill>
                <a:latin typeface="Consolas" pitchFamily="49" charset="0"/>
                <a:cs typeface="Consolas" pitchFamily="49" charset="0"/>
              </a:rPr>
              <a:t>, 3)); p = 0.25</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for </a:t>
            </a:r>
            <a:r>
              <a:rPr lang="pt-BR" altLang="zh-CN" sz="1200">
                <a:solidFill>
                  <a:srgbClr val="00B0F0"/>
                </a:solidFill>
                <a:latin typeface="Consolas" pitchFamily="49" charset="0"/>
                <a:cs typeface="Consolas" pitchFamily="49" charset="0"/>
              </a:rPr>
              <a:t>(n in c(10, 20, 50)) {</a:t>
            </a:r>
          </a:p>
          <a:p>
            <a:r>
              <a:rPr lang="pt-BR" altLang="zh-CN" sz="1200">
                <a:solidFill>
                  <a:srgbClr val="00B0F0"/>
                </a:solidFill>
                <a:latin typeface="Consolas" pitchFamily="49" charset="0"/>
                <a:cs typeface="Consolas" pitchFamily="49" charset="0"/>
              </a:rPr>
              <a:t>  x = rbinom(100, n, p)</a:t>
            </a:r>
          </a:p>
          <a:p>
            <a:r>
              <a:rPr lang="pt-BR" altLang="zh-CN" sz="1200">
                <a:solidFill>
                  <a:srgbClr val="00B0F0"/>
                </a:solidFill>
                <a:latin typeface="Consolas" pitchFamily="49" charset="0"/>
                <a:cs typeface="Consolas" pitchFamily="49" charset="0"/>
              </a:rPr>
              <a:t>  hist(x, prob=T, main=paste0("n = ", n))</a:t>
            </a:r>
          </a:p>
          <a:p>
            <a:r>
              <a:rPr lang="pt-BR" altLang="zh-CN" sz="1200">
                <a:solidFill>
                  <a:srgbClr val="00B0F0"/>
                </a:solidFill>
                <a:latin typeface="Consolas" pitchFamily="49" charset="0"/>
                <a:cs typeface="Consolas" pitchFamily="49" charset="0"/>
              </a:rPr>
              <a:t>  points(0:n, dbinom(0:n, n, p), type="h", lwd=3)</a:t>
            </a:r>
          </a:p>
          <a:p>
            <a:r>
              <a:rPr lang="pt-BR" altLang="zh-CN" sz="1200">
                <a:solidFill>
                  <a:srgbClr val="00B0F0"/>
                </a:solidFill>
                <a:latin typeface="Consolas" pitchFamily="49" charset="0"/>
                <a:cs typeface="Consolas" pitchFamily="49" charset="0"/>
              </a:rPr>
              <a:t>}</a:t>
            </a:r>
          </a:p>
          <a:p>
            <a:r>
              <a:rPr lang="pt-BR" altLang="zh-CN" sz="1200" smtClean="0">
                <a:solidFill>
                  <a:schemeClr val="tx2"/>
                </a:solidFill>
                <a:latin typeface="Consolas" pitchFamily="49" charset="0"/>
                <a:cs typeface="Consolas" pitchFamily="49" charset="0"/>
              </a:rPr>
              <a:t>#</a:t>
            </a:r>
            <a:r>
              <a:rPr lang="en-US" altLang="zh-CN" sz="1200" smtClean="0">
                <a:solidFill>
                  <a:schemeClr val="tx2"/>
                </a:solidFill>
                <a:latin typeface="Consolas" pitchFamily="49" charset="0"/>
                <a:cs typeface="Consolas" pitchFamily="49" charset="0"/>
              </a:rPr>
              <a:t>points()</a:t>
            </a:r>
            <a:r>
              <a:rPr lang="zh-CN" altLang="en-US" sz="1200" smtClean="0">
                <a:solidFill>
                  <a:schemeClr val="tx2"/>
                </a:solidFill>
                <a:latin typeface="Consolas" pitchFamily="49" charset="0"/>
                <a:cs typeface="Consolas" pitchFamily="49" charset="0"/>
              </a:rPr>
              <a:t>作用是在图中加点，前两个参数对应点的坐标</a:t>
            </a:r>
            <a:endParaRPr lang="en-US" altLang="zh-CN" sz="1200" smtClean="0">
              <a:solidFill>
                <a:schemeClr val="tx2"/>
              </a:solidFill>
              <a:latin typeface="Consolas" pitchFamily="49" charset="0"/>
              <a:cs typeface="Consolas" pitchFamily="49" charset="0"/>
            </a:endParaRPr>
          </a:p>
          <a:p>
            <a:r>
              <a:rPr lang="en-US" altLang="zh-CN" sz="1200" smtClean="0">
                <a:solidFill>
                  <a:schemeClr val="tx2"/>
                </a:solidFill>
                <a:latin typeface="Consolas" pitchFamily="49" charset="0"/>
                <a:cs typeface="Consolas" pitchFamily="49" charset="0"/>
              </a:rPr>
              <a:t>#</a:t>
            </a:r>
            <a:r>
              <a:rPr lang="zh-CN" altLang="en-US" sz="1200" smtClean="0">
                <a:solidFill>
                  <a:schemeClr val="tx2"/>
                </a:solidFill>
                <a:latin typeface="Consolas" pitchFamily="49" charset="0"/>
                <a:cs typeface="Consolas" pitchFamily="49" charset="0"/>
              </a:rPr>
              <a:t>其中</a:t>
            </a:r>
            <a:r>
              <a:rPr lang="en-US" altLang="zh-CN" sz="1200" smtClean="0">
                <a:solidFill>
                  <a:schemeClr val="tx2"/>
                </a:solidFill>
                <a:latin typeface="Consolas" pitchFamily="49" charset="0"/>
                <a:cs typeface="Consolas" pitchFamily="49" charset="0"/>
              </a:rPr>
              <a:t>`type=h`</a:t>
            </a:r>
            <a:r>
              <a:rPr lang="zh-CN" altLang="en-US" sz="1200" smtClean="0">
                <a:solidFill>
                  <a:schemeClr val="tx2"/>
                </a:solidFill>
                <a:latin typeface="Consolas" pitchFamily="49" charset="0"/>
                <a:cs typeface="Consolas" pitchFamily="49" charset="0"/>
              </a:rPr>
              <a:t>表示作直方图</a:t>
            </a:r>
            <a:r>
              <a:rPr lang="en-US" altLang="zh-CN" sz="1200" smtClean="0">
                <a:solidFill>
                  <a:schemeClr val="tx2"/>
                </a:solidFill>
                <a:latin typeface="Consolas" pitchFamily="49" charset="0"/>
                <a:cs typeface="Consolas" pitchFamily="49" charset="0"/>
              </a:rPr>
              <a:t>(histogram)</a:t>
            </a:r>
            <a:r>
              <a:rPr lang="zh-CN" altLang="en-US" sz="1200" smtClean="0">
                <a:solidFill>
                  <a:schemeClr val="tx2"/>
                </a:solidFill>
                <a:latin typeface="Consolas" pitchFamily="49" charset="0"/>
                <a:cs typeface="Consolas" pitchFamily="49" charset="0"/>
              </a:rPr>
              <a:t>，</a:t>
            </a:r>
            <a:r>
              <a:rPr lang="en-US" altLang="zh-CN" sz="1200" smtClean="0">
                <a:solidFill>
                  <a:schemeClr val="tx2"/>
                </a:solidFill>
                <a:latin typeface="Consolas" pitchFamily="49" charset="0"/>
                <a:cs typeface="Consolas" pitchFamily="49" charset="0"/>
              </a:rPr>
              <a:t>lwd</a:t>
            </a:r>
            <a:r>
              <a:rPr lang="zh-CN" altLang="en-US" sz="1200" smtClean="0">
                <a:solidFill>
                  <a:schemeClr val="tx2"/>
                </a:solidFill>
                <a:latin typeface="Consolas" pitchFamily="49" charset="0"/>
                <a:cs typeface="Consolas" pitchFamily="49" charset="0"/>
              </a:rPr>
              <a:t>指定线条宽度</a:t>
            </a:r>
            <a:endParaRPr lang="en-US" altLang="zh-CN" sz="1200">
              <a:solidFill>
                <a:schemeClr val="tx2"/>
              </a:solidFill>
              <a:latin typeface="Consolas" pitchFamily="49" charset="0"/>
              <a:cs typeface="Consolas" pitchFamily="49" charset="0"/>
            </a:endParaRPr>
          </a:p>
        </p:txBody>
      </p:sp>
      <p:pic>
        <p:nvPicPr>
          <p:cNvPr id="5122" name="Picture 2" descr="C:\Users\Vector\Desktop\Rplot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32" y="3277646"/>
            <a:ext cx="3810000" cy="155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randombar(horizontal)">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6" name="TextBox 5"/>
          <p:cNvSpPr txBox="1"/>
          <p:nvPr/>
        </p:nvSpPr>
        <p:spPr>
          <a:xfrm>
            <a:off x="164542" y="564590"/>
            <a:ext cx="8763000" cy="4578561"/>
          </a:xfrm>
          <a:prstGeom prst="rect">
            <a:avLst/>
          </a:prstGeom>
          <a:noFill/>
        </p:spPr>
        <p:txBody>
          <a:bodyPr wrap="square" rtlCol="0">
            <a:spAutoFit/>
          </a:bodyPr>
          <a:lstStyle/>
          <a:p>
            <a:pPr lvl="0">
              <a:lnSpc>
                <a:spcPct val="150000"/>
              </a:lnSpc>
              <a:buClr>
                <a:schemeClr val="bg1"/>
              </a:buClr>
              <a:tabLst>
                <a:tab pos="365760" algn="l"/>
              </a:tabLst>
            </a:pPr>
            <a:r>
              <a:rPr lang="en-US" altLang="zh-CN" smtClean="0">
                <a:solidFill>
                  <a:schemeClr val="bg1"/>
                </a:solidFill>
                <a:latin typeface="微软雅黑" pitchFamily="34" charset="-122"/>
                <a:ea typeface="微软雅黑" pitchFamily="34" charset="-122"/>
              </a:rPr>
              <a:t>	</a:t>
            </a:r>
            <a:r>
              <a:rPr lang="zh-CN" altLang="en-US" smtClean="0">
                <a:solidFill>
                  <a:schemeClr val="bg1"/>
                </a:solidFill>
                <a:latin typeface="微软雅黑" pitchFamily="34" charset="-122"/>
                <a:ea typeface="微软雅黑" pitchFamily="34" charset="-122"/>
              </a:rPr>
              <a:t>这里重点来看多元正态分布随机数和多元</a:t>
            </a:r>
            <a:r>
              <a:rPr lang="en-US" altLang="zh-CN" smtClean="0">
                <a:solidFill>
                  <a:schemeClr val="bg1"/>
                </a:solidFill>
                <a:latin typeface="微软雅黑" pitchFamily="34" charset="-122"/>
                <a:ea typeface="微软雅黑" pitchFamily="34" charset="-122"/>
              </a:rPr>
              <a:t>t</a:t>
            </a:r>
            <a:r>
              <a:rPr lang="zh-CN" altLang="en-US" smtClean="0">
                <a:solidFill>
                  <a:schemeClr val="bg1"/>
                </a:solidFill>
                <a:latin typeface="微软雅黑" pitchFamily="34" charset="-122"/>
                <a:ea typeface="微软雅黑" pitchFamily="34" charset="-122"/>
              </a:rPr>
              <a:t>分布随机数，可分别采用</a:t>
            </a:r>
            <a:r>
              <a:rPr lang="en-US" altLang="zh-CN" smtClean="0">
                <a:solidFill>
                  <a:schemeClr val="bg1"/>
                </a:solidFill>
                <a:latin typeface="微软雅黑" pitchFamily="34" charset="-122"/>
                <a:ea typeface="微软雅黑" pitchFamily="34" charset="-122"/>
              </a:rPr>
              <a:t>mvtnorm</a:t>
            </a:r>
            <a:r>
              <a:rPr lang="zh-CN" altLang="en-US" smtClean="0">
                <a:solidFill>
                  <a:schemeClr val="bg1"/>
                </a:solidFill>
                <a:latin typeface="微软雅黑" pitchFamily="34" charset="-122"/>
                <a:ea typeface="微软雅黑" pitchFamily="34" charset="-122"/>
              </a:rPr>
              <a:t>包中</a:t>
            </a:r>
            <a:r>
              <a:rPr lang="en-US" altLang="zh-CN">
                <a:solidFill>
                  <a:schemeClr val="bg1"/>
                </a:solidFill>
                <a:latin typeface="微软雅黑" pitchFamily="34" charset="-122"/>
                <a:ea typeface="微软雅黑" pitchFamily="34" charset="-122"/>
              </a:rPr>
              <a:t>`</a:t>
            </a:r>
            <a:r>
              <a:rPr lang="en-US" altLang="zh-CN" smtClean="0">
                <a:solidFill>
                  <a:schemeClr val="bg1"/>
                </a:solidFill>
                <a:latin typeface="微软雅黑" pitchFamily="34" charset="-122"/>
                <a:ea typeface="微软雅黑" pitchFamily="34" charset="-122"/>
              </a:rPr>
              <a:t>rmvnorm()`</a:t>
            </a:r>
            <a:r>
              <a:rPr lang="zh-CN" altLang="en-US" smtClean="0">
                <a:solidFill>
                  <a:schemeClr val="bg1"/>
                </a:solidFill>
                <a:latin typeface="微软雅黑" pitchFamily="34" charset="-122"/>
                <a:ea typeface="微软雅黑" pitchFamily="34" charset="-122"/>
              </a:rPr>
              <a:t>和</a:t>
            </a:r>
            <a:r>
              <a:rPr lang="en-US" altLang="zh-CN" smtClean="0">
                <a:solidFill>
                  <a:schemeClr val="bg1"/>
                </a:solidFill>
                <a:latin typeface="微软雅黑" pitchFamily="34" charset="-122"/>
                <a:ea typeface="微软雅黑" pitchFamily="34" charset="-122"/>
              </a:rPr>
              <a:t>`rmvt()`</a:t>
            </a:r>
            <a:r>
              <a:rPr lang="zh-CN" altLang="en-US" smtClean="0">
                <a:solidFill>
                  <a:schemeClr val="bg1"/>
                </a:solidFill>
                <a:latin typeface="微软雅黑" pitchFamily="34" charset="-122"/>
                <a:ea typeface="微软雅黑" pitchFamily="34" charset="-122"/>
              </a:rPr>
              <a:t>函数来实现。对于多元正态分布随机数，还可使用</a:t>
            </a:r>
            <a:r>
              <a:rPr lang="en-US" altLang="zh-CN" smtClean="0">
                <a:solidFill>
                  <a:schemeClr val="bg1"/>
                </a:solidFill>
                <a:latin typeface="微软雅黑" pitchFamily="34" charset="-122"/>
                <a:ea typeface="微软雅黑" pitchFamily="34" charset="-122"/>
              </a:rPr>
              <a:t>MASS</a:t>
            </a:r>
            <a:r>
              <a:rPr lang="zh-CN" altLang="en-US" smtClean="0">
                <a:solidFill>
                  <a:schemeClr val="bg1"/>
                </a:solidFill>
                <a:latin typeface="微软雅黑" pitchFamily="34" charset="-122"/>
                <a:ea typeface="微软雅黑" pitchFamily="34" charset="-122"/>
              </a:rPr>
              <a:t>包中的</a:t>
            </a:r>
            <a:r>
              <a:rPr lang="en-US" altLang="zh-CN" smtClean="0">
                <a:solidFill>
                  <a:schemeClr val="bg1"/>
                </a:solidFill>
                <a:latin typeface="微软雅黑" pitchFamily="34" charset="-122"/>
                <a:ea typeface="微软雅黑" pitchFamily="34" charset="-122"/>
              </a:rPr>
              <a:t>`mvrnorm()`</a:t>
            </a:r>
            <a:r>
              <a:rPr lang="zh-CN" altLang="en-US" smtClean="0">
                <a:solidFill>
                  <a:schemeClr val="bg1"/>
                </a:solidFill>
                <a:latin typeface="微软雅黑" pitchFamily="34" charset="-122"/>
                <a:ea typeface="微软雅黑" pitchFamily="34" charset="-122"/>
              </a:rPr>
              <a:t>函数实现，其用法为：</a:t>
            </a:r>
            <a:endParaRPr lang="en-US" altLang="zh-CN" smtClean="0">
              <a:solidFill>
                <a:schemeClr val="bg1"/>
              </a:solidFill>
              <a:latin typeface="微软雅黑" pitchFamily="34" charset="-122"/>
              <a:ea typeface="微软雅黑" pitchFamily="34" charset="-122"/>
            </a:endParaRPr>
          </a:p>
          <a:p>
            <a:pPr lvl="0">
              <a:lnSpc>
                <a:spcPct val="150000"/>
              </a:lnSpc>
              <a:buClr>
                <a:schemeClr val="bg1"/>
              </a:buClr>
              <a:tabLst>
                <a:tab pos="365760" algn="l"/>
              </a:tabLst>
            </a:pPr>
            <a:r>
              <a:rPr lang="en-US" altLang="zh-CN">
                <a:solidFill>
                  <a:schemeClr val="bg1"/>
                </a:solidFill>
                <a:latin typeface="微软雅黑" pitchFamily="34" charset="-122"/>
                <a:ea typeface="微软雅黑" pitchFamily="34" charset="-122"/>
              </a:rPr>
              <a:t>	</a:t>
            </a:r>
            <a:r>
              <a:rPr lang="en-US" altLang="zh-CN">
                <a:solidFill>
                  <a:srgbClr val="00B0F0"/>
                </a:solidFill>
                <a:latin typeface="微软雅黑" pitchFamily="34" charset="-122"/>
                <a:ea typeface="微软雅黑" pitchFamily="34" charset="-122"/>
              </a:rPr>
              <a:t> </a:t>
            </a:r>
            <a:r>
              <a:rPr lang="en-US" altLang="zh-CN" smtClean="0">
                <a:solidFill>
                  <a:srgbClr val="00B0F0"/>
                </a:solidFill>
                <a:latin typeface="微软雅黑" pitchFamily="34" charset="-122"/>
                <a:ea typeface="微软雅黑" pitchFamily="34" charset="-122"/>
              </a:rPr>
              <a:t>mvrnom(n=1, mu, sigma, tol=1e-6,  empirical=F, EISPACK=F)</a:t>
            </a:r>
          </a:p>
          <a:p>
            <a:pPr lvl="0">
              <a:lnSpc>
                <a:spcPct val="150000"/>
              </a:lnSpc>
              <a:buClr>
                <a:schemeClr val="bg1"/>
              </a:buClr>
              <a:tabLst>
                <a:tab pos="365760" algn="l"/>
              </a:tabLst>
            </a:pPr>
            <a:r>
              <a:rPr lang="en-US" altLang="zh-CN" smtClean="0">
                <a:solidFill>
                  <a:schemeClr val="tx2"/>
                </a:solidFill>
                <a:latin typeface="微软雅黑" pitchFamily="34" charset="-122"/>
                <a:ea typeface="微软雅黑" pitchFamily="34" charset="-122"/>
              </a:rPr>
              <a:t>	#n</a:t>
            </a:r>
            <a:r>
              <a:rPr lang="zh-CN" altLang="en-US">
                <a:solidFill>
                  <a:schemeClr val="tx2"/>
                </a:solidFill>
                <a:latin typeface="微软雅黑" pitchFamily="34" charset="-122"/>
                <a:ea typeface="微软雅黑" pitchFamily="34" charset="-122"/>
              </a:rPr>
              <a:t>为</a:t>
            </a:r>
            <a:r>
              <a:rPr lang="zh-CN" altLang="en-US" smtClean="0">
                <a:solidFill>
                  <a:schemeClr val="tx2"/>
                </a:solidFill>
                <a:latin typeface="微软雅黑" pitchFamily="34" charset="-122"/>
                <a:ea typeface="微软雅黑" pitchFamily="34" charset="-122"/>
              </a:rPr>
              <a:t>生成随机数的个数；</a:t>
            </a:r>
            <a:r>
              <a:rPr lang="en-US" altLang="zh-CN" smtClean="0">
                <a:solidFill>
                  <a:schemeClr val="tx2"/>
                </a:solidFill>
                <a:latin typeface="微软雅黑" pitchFamily="34" charset="-122"/>
                <a:ea typeface="微软雅黑" pitchFamily="34" charset="-122"/>
              </a:rPr>
              <a:t>mu</a:t>
            </a:r>
            <a:r>
              <a:rPr lang="zh-CN" altLang="en-US" smtClean="0">
                <a:solidFill>
                  <a:schemeClr val="tx2"/>
                </a:solidFill>
                <a:latin typeface="微软雅黑" pitchFamily="34" charset="-122"/>
                <a:ea typeface="微软雅黑" pitchFamily="34" charset="-122"/>
              </a:rPr>
              <a:t>为均值向量；</a:t>
            </a:r>
            <a:r>
              <a:rPr lang="en-US" altLang="zh-CN" smtClean="0">
                <a:solidFill>
                  <a:schemeClr val="tx2"/>
                </a:solidFill>
                <a:latin typeface="微软雅黑" pitchFamily="34" charset="-122"/>
                <a:ea typeface="微软雅黑" pitchFamily="34" charset="-122"/>
              </a:rPr>
              <a:t>sigma</a:t>
            </a:r>
            <a:r>
              <a:rPr lang="zh-CN" altLang="en-US" smtClean="0">
                <a:solidFill>
                  <a:schemeClr val="tx2"/>
                </a:solidFill>
                <a:latin typeface="微软雅黑" pitchFamily="34" charset="-122"/>
                <a:ea typeface="微软雅黑" pitchFamily="34" charset="-122"/>
              </a:rPr>
              <a:t>为协方差阵；</a:t>
            </a:r>
            <a:r>
              <a:rPr lang="en-US" altLang="zh-CN" smtClean="0">
                <a:solidFill>
                  <a:schemeClr val="tx2"/>
                </a:solidFill>
                <a:latin typeface="微软雅黑" pitchFamily="34" charset="-122"/>
                <a:ea typeface="微软雅黑" pitchFamily="34" charset="-122"/>
              </a:rPr>
              <a:t>tol</a:t>
            </a:r>
            <a:r>
              <a:rPr lang="zh-CN" altLang="en-US" smtClean="0">
                <a:solidFill>
                  <a:schemeClr val="tx2"/>
                </a:solidFill>
                <a:latin typeface="微软雅黑" pitchFamily="34" charset="-122"/>
                <a:ea typeface="微软雅黑" pitchFamily="34" charset="-122"/>
              </a:rPr>
              <a:t>为容忍度；</a:t>
            </a:r>
            <a:r>
              <a:rPr lang="en-US" altLang="zh-CN" smtClean="0">
                <a:solidFill>
                  <a:schemeClr val="tx2"/>
                </a:solidFill>
                <a:latin typeface="微软雅黑" pitchFamily="34" charset="-122"/>
                <a:ea typeface="微软雅黑" pitchFamily="34" charset="-122"/>
              </a:rPr>
              <a:t>empirical</a:t>
            </a:r>
            <a:r>
              <a:rPr lang="zh-CN" altLang="en-US">
                <a:solidFill>
                  <a:schemeClr val="tx2"/>
                </a:solidFill>
                <a:latin typeface="微软雅黑" pitchFamily="34" charset="-122"/>
                <a:ea typeface="微软雅黑" pitchFamily="34" charset="-122"/>
              </a:rPr>
              <a:t>在这里</a:t>
            </a:r>
            <a:r>
              <a:rPr lang="zh-CN" altLang="en-US" smtClean="0">
                <a:solidFill>
                  <a:schemeClr val="tx2"/>
                </a:solidFill>
                <a:latin typeface="微软雅黑" pitchFamily="34" charset="-122"/>
                <a:ea typeface="微软雅黑" pitchFamily="34" charset="-122"/>
              </a:rPr>
              <a:t>取</a:t>
            </a:r>
            <a:r>
              <a:rPr lang="en-US" altLang="zh-CN" smtClean="0">
                <a:solidFill>
                  <a:schemeClr val="tx2"/>
                </a:solidFill>
                <a:latin typeface="微软雅黑" pitchFamily="34" charset="-122"/>
                <a:ea typeface="微软雅黑" pitchFamily="34" charset="-122"/>
              </a:rPr>
              <a:t>F</a:t>
            </a:r>
            <a:r>
              <a:rPr lang="zh-CN" altLang="en-US" smtClean="0">
                <a:solidFill>
                  <a:schemeClr val="tx2"/>
                </a:solidFill>
                <a:latin typeface="微软雅黑" pitchFamily="34" charset="-122"/>
                <a:ea typeface="微软雅黑" pitchFamily="34" charset="-122"/>
              </a:rPr>
              <a:t>用于指定</a:t>
            </a:r>
            <a:r>
              <a:rPr lang="en-US" altLang="zh-CN" smtClean="0">
                <a:solidFill>
                  <a:schemeClr val="tx2"/>
                </a:solidFill>
                <a:latin typeface="微软雅黑" pitchFamily="34" charset="-122"/>
                <a:ea typeface="微软雅黑" pitchFamily="34" charset="-122"/>
              </a:rPr>
              <a:t>mu</a:t>
            </a:r>
            <a:r>
              <a:rPr lang="zh-CN" altLang="en-US" smtClean="0">
                <a:solidFill>
                  <a:schemeClr val="tx2"/>
                </a:solidFill>
                <a:latin typeface="微软雅黑" pitchFamily="34" charset="-122"/>
                <a:ea typeface="微软雅黑" pitchFamily="34" charset="-122"/>
              </a:rPr>
              <a:t>和</a:t>
            </a:r>
            <a:r>
              <a:rPr lang="en-US" altLang="zh-CN" smtClean="0">
                <a:solidFill>
                  <a:schemeClr val="tx2"/>
                </a:solidFill>
                <a:latin typeface="微软雅黑" pitchFamily="34" charset="-122"/>
                <a:ea typeface="微软雅黑" pitchFamily="34" charset="-122"/>
              </a:rPr>
              <a:t>sigma</a:t>
            </a:r>
            <a:r>
              <a:rPr lang="zh-CN" altLang="en-US" smtClean="0">
                <a:solidFill>
                  <a:schemeClr val="tx2"/>
                </a:solidFill>
                <a:latin typeface="微软雅黑" pitchFamily="34" charset="-122"/>
                <a:ea typeface="微软雅黑" pitchFamily="34" charset="-122"/>
              </a:rPr>
              <a:t>分别表示经验均值和协方差阵 ；</a:t>
            </a:r>
            <a:r>
              <a:rPr lang="en-US" altLang="zh-CN" smtClean="0">
                <a:solidFill>
                  <a:schemeClr val="tx2"/>
                </a:solidFill>
                <a:latin typeface="微软雅黑" pitchFamily="34" charset="-122"/>
                <a:ea typeface="微软雅黑" pitchFamily="34" charset="-122"/>
              </a:rPr>
              <a:t>EISPACK</a:t>
            </a:r>
            <a:r>
              <a:rPr lang="zh-CN" altLang="en-US" smtClean="0">
                <a:solidFill>
                  <a:schemeClr val="tx2"/>
                </a:solidFill>
                <a:latin typeface="微软雅黑" pitchFamily="34" charset="-122"/>
                <a:ea typeface="微软雅黑" pitchFamily="34" charset="-122"/>
              </a:rPr>
              <a:t>在这里取</a:t>
            </a:r>
            <a:r>
              <a:rPr lang="en-US" altLang="zh-CN" smtClean="0">
                <a:solidFill>
                  <a:schemeClr val="tx2"/>
                </a:solidFill>
                <a:latin typeface="微软雅黑" pitchFamily="34" charset="-122"/>
                <a:ea typeface="微软雅黑" pitchFamily="34" charset="-122"/>
              </a:rPr>
              <a:t>F</a:t>
            </a:r>
            <a:r>
              <a:rPr lang="zh-CN" altLang="en-US" smtClean="0">
                <a:solidFill>
                  <a:schemeClr val="tx2"/>
                </a:solidFill>
                <a:latin typeface="微软雅黑" pitchFamily="34" charset="-122"/>
                <a:ea typeface="微软雅黑" pitchFamily="34" charset="-122"/>
              </a:rPr>
              <a:t>用于指定</a:t>
            </a:r>
            <a:r>
              <a:rPr lang="en-US" altLang="zh-CN" smtClean="0">
                <a:solidFill>
                  <a:schemeClr val="tx2"/>
                </a:solidFill>
                <a:latin typeface="微软雅黑" pitchFamily="34" charset="-122"/>
                <a:ea typeface="微软雅黑" pitchFamily="34" charset="-122"/>
              </a:rPr>
              <a:t>FALSE</a:t>
            </a:r>
            <a:r>
              <a:rPr lang="zh-CN" altLang="en-US" smtClean="0">
                <a:solidFill>
                  <a:schemeClr val="tx2"/>
                </a:solidFill>
                <a:latin typeface="微软雅黑" pitchFamily="34" charset="-122"/>
                <a:ea typeface="微软雅黑" pitchFamily="34" charset="-122"/>
              </a:rPr>
              <a:t>以外</a:t>
            </a:r>
            <a:r>
              <a:rPr lang="zh-CN" altLang="en-US">
                <a:solidFill>
                  <a:schemeClr val="tx2"/>
                </a:solidFill>
                <a:latin typeface="微软雅黑" pitchFamily="34" charset="-122"/>
                <a:ea typeface="微软雅黑" pitchFamily="34" charset="-122"/>
              </a:rPr>
              <a:t>的值是</a:t>
            </a:r>
            <a:r>
              <a:rPr lang="zh-CN" altLang="en-US" smtClean="0">
                <a:solidFill>
                  <a:schemeClr val="tx2"/>
                </a:solidFill>
                <a:latin typeface="微软雅黑" pitchFamily="34" charset="-122"/>
                <a:ea typeface="微软雅黑" pitchFamily="34" charset="-122"/>
              </a:rPr>
              <a:t>错误的</a:t>
            </a:r>
            <a:endParaRPr lang="en-US" altLang="zh-CN" smtClean="0">
              <a:solidFill>
                <a:schemeClr val="tx2"/>
              </a:solidFill>
              <a:latin typeface="微软雅黑" pitchFamily="34" charset="-122"/>
              <a:ea typeface="微软雅黑" pitchFamily="34" charset="-122"/>
            </a:endParaRPr>
          </a:p>
          <a:p>
            <a:pPr lvl="0">
              <a:lnSpc>
                <a:spcPct val="150000"/>
              </a:lnSpc>
              <a:buClr>
                <a:prstClr val="white"/>
              </a:buClr>
              <a:tabLst>
                <a:tab pos="365760" algn="l"/>
              </a:tabLst>
            </a:pPr>
            <a:r>
              <a:rPr lang="en-US" altLang="zh-CN" smtClean="0">
                <a:solidFill>
                  <a:prstClr val="white"/>
                </a:solidFill>
                <a:latin typeface="微软雅黑" pitchFamily="34" charset="-122"/>
                <a:ea typeface="微软雅黑" pitchFamily="34" charset="-122"/>
              </a:rPr>
              <a:t>	</a:t>
            </a:r>
            <a:r>
              <a:rPr lang="en-US" altLang="zh-CN" smtClean="0">
                <a:solidFill>
                  <a:schemeClr val="bg1"/>
                </a:solidFill>
                <a:latin typeface="微软雅黑" pitchFamily="34" charset="-122"/>
                <a:ea typeface="微软雅黑" pitchFamily="34" charset="-122"/>
              </a:rPr>
              <a:t>mvtnorm</a:t>
            </a:r>
            <a:r>
              <a:rPr lang="zh-CN" altLang="en-US" smtClean="0">
                <a:solidFill>
                  <a:schemeClr val="bg1"/>
                </a:solidFill>
                <a:latin typeface="微软雅黑" pitchFamily="34" charset="-122"/>
                <a:ea typeface="微软雅黑" pitchFamily="34" charset="-122"/>
              </a:rPr>
              <a:t>包中</a:t>
            </a:r>
            <a:r>
              <a:rPr lang="en-US" altLang="zh-CN" smtClean="0">
                <a:solidFill>
                  <a:schemeClr val="bg1"/>
                </a:solidFill>
                <a:latin typeface="微软雅黑" pitchFamily="34" charset="-122"/>
                <a:ea typeface="微软雅黑" pitchFamily="34" charset="-122"/>
              </a:rPr>
              <a:t>`rmvnorm()`</a:t>
            </a:r>
            <a:r>
              <a:rPr lang="zh-CN" altLang="en-US" smtClean="0">
                <a:solidFill>
                  <a:schemeClr val="bg1"/>
                </a:solidFill>
                <a:latin typeface="微软雅黑" pitchFamily="34" charset="-122"/>
                <a:ea typeface="微软雅黑" pitchFamily="34" charset="-122"/>
              </a:rPr>
              <a:t>生成多元正态分布随机数的用法为：</a:t>
            </a:r>
            <a:endParaRPr lang="en-US" altLang="zh-CN" smtClean="0">
              <a:solidFill>
                <a:schemeClr val="bg1"/>
              </a:solidFill>
              <a:latin typeface="微软雅黑" pitchFamily="34" charset="-122"/>
              <a:ea typeface="微软雅黑" pitchFamily="34" charset="-122"/>
            </a:endParaRPr>
          </a:p>
          <a:p>
            <a:pPr lvl="0">
              <a:lnSpc>
                <a:spcPct val="150000"/>
              </a:lnSpc>
              <a:buClr>
                <a:schemeClr val="bg1"/>
              </a:buClr>
              <a:tabLst>
                <a:tab pos="365760" algn="l"/>
              </a:tabLst>
            </a:pPr>
            <a:r>
              <a:rPr lang="en-US" altLang="zh-CN">
                <a:solidFill>
                  <a:schemeClr val="bg1"/>
                </a:solidFill>
                <a:latin typeface="微软雅黑" pitchFamily="34" charset="-122"/>
                <a:ea typeface="微软雅黑" pitchFamily="34" charset="-122"/>
              </a:rPr>
              <a:t>	</a:t>
            </a:r>
            <a:r>
              <a:rPr lang="en-US" altLang="zh-CN">
                <a:solidFill>
                  <a:srgbClr val="00B0F0"/>
                </a:solidFill>
                <a:latin typeface="微软雅黑" pitchFamily="34" charset="-122"/>
                <a:ea typeface="微软雅黑" pitchFamily="34" charset="-122"/>
              </a:rPr>
              <a:t>rmvnorm (n, mean=rep(0, nrow(sigma)), sigma=diag(length(mean)), method=c("eigen", "svd", "</a:t>
            </a:r>
            <a:r>
              <a:rPr lang="en-US" altLang="zh-CN" smtClean="0">
                <a:solidFill>
                  <a:srgbClr val="00B0F0"/>
                </a:solidFill>
                <a:latin typeface="微软雅黑" pitchFamily="34" charset="-122"/>
                <a:ea typeface="微软雅黑" pitchFamily="34" charset="-122"/>
              </a:rPr>
              <a:t>chol</a:t>
            </a:r>
            <a:r>
              <a:rPr lang="en-US" altLang="zh-CN">
                <a:solidFill>
                  <a:srgbClr val="00B0F0"/>
                </a:solidFill>
                <a:latin typeface="微软雅黑" pitchFamily="34" charset="-122"/>
                <a:ea typeface="微软雅黑" pitchFamily="34" charset="-122"/>
              </a:rPr>
              <a:t>"</a:t>
            </a:r>
            <a:r>
              <a:rPr lang="en-US" altLang="zh-CN" smtClean="0">
                <a:solidFill>
                  <a:srgbClr val="00B0F0"/>
                </a:solidFill>
                <a:latin typeface="微软雅黑" pitchFamily="34" charset="-122"/>
                <a:ea typeface="微软雅黑" pitchFamily="34" charset="-122"/>
              </a:rPr>
              <a:t>), </a:t>
            </a:r>
            <a:r>
              <a:rPr lang="en-US" altLang="zh-CN">
                <a:solidFill>
                  <a:srgbClr val="00B0F0"/>
                </a:solidFill>
                <a:latin typeface="微软雅黑" pitchFamily="34" charset="-122"/>
                <a:ea typeface="微软雅黑" pitchFamily="34" charset="-122"/>
              </a:rPr>
              <a:t>pre0.9_9994=F</a:t>
            </a:r>
            <a:r>
              <a:rPr lang="en-US" altLang="zh-CN" smtClean="0">
                <a:solidFill>
                  <a:srgbClr val="00B0F0"/>
                </a:solidFill>
                <a:latin typeface="微软雅黑" pitchFamily="34" charset="-122"/>
                <a:ea typeface="微软雅黑" pitchFamily="34" charset="-122"/>
              </a:rPr>
              <a:t>)</a:t>
            </a:r>
            <a:endParaRPr lang="en-US" altLang="zh-CN">
              <a:solidFill>
                <a:srgbClr val="00B0F0"/>
              </a:solidFill>
              <a:latin typeface="微软雅黑" pitchFamily="34" charset="-122"/>
              <a:ea typeface="微软雅黑" pitchFamily="34" charset="-122"/>
            </a:endParaRPr>
          </a:p>
          <a:p>
            <a:pPr lvl="0">
              <a:lnSpc>
                <a:spcPct val="150000"/>
              </a:lnSpc>
              <a:buClr>
                <a:schemeClr val="bg1"/>
              </a:buClr>
              <a:tabLst>
                <a:tab pos="365760" algn="l"/>
              </a:tabLst>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n</a:t>
            </a:r>
            <a:r>
              <a:rPr lang="zh-CN" altLang="en-US">
                <a:solidFill>
                  <a:schemeClr val="tx2"/>
                </a:solidFill>
                <a:latin typeface="微软雅黑" pitchFamily="34" charset="-122"/>
                <a:ea typeface="微软雅黑" pitchFamily="34" charset="-122"/>
              </a:rPr>
              <a:t>为</a:t>
            </a:r>
            <a:r>
              <a:rPr lang="zh-CN" altLang="en-US" smtClean="0">
                <a:solidFill>
                  <a:schemeClr val="tx2"/>
                </a:solidFill>
                <a:latin typeface="微软雅黑" pitchFamily="34" charset="-122"/>
                <a:ea typeface="微软雅黑" pitchFamily="34" charset="-122"/>
              </a:rPr>
              <a:t>生成随机数的个数；</a:t>
            </a:r>
            <a:r>
              <a:rPr lang="en-US" altLang="zh-CN" smtClean="0">
                <a:solidFill>
                  <a:schemeClr val="tx2"/>
                </a:solidFill>
                <a:latin typeface="微软雅黑" pitchFamily="34" charset="-122"/>
                <a:ea typeface="微软雅黑" pitchFamily="34" charset="-122"/>
              </a:rPr>
              <a:t>mean</a:t>
            </a:r>
            <a:r>
              <a:rPr lang="zh-CN" altLang="en-US" smtClean="0">
                <a:solidFill>
                  <a:schemeClr val="tx2"/>
                </a:solidFill>
                <a:latin typeface="微软雅黑" pitchFamily="34" charset="-122"/>
                <a:ea typeface="微软雅黑" pitchFamily="34" charset="-122"/>
              </a:rPr>
              <a:t>为均值向量；</a:t>
            </a:r>
            <a:r>
              <a:rPr lang="en-US" altLang="zh-CN" smtClean="0">
                <a:solidFill>
                  <a:schemeClr val="tx2"/>
                </a:solidFill>
                <a:latin typeface="微软雅黑" pitchFamily="34" charset="-122"/>
                <a:ea typeface="微软雅黑" pitchFamily="34" charset="-122"/>
              </a:rPr>
              <a:t>sigma</a:t>
            </a:r>
            <a:r>
              <a:rPr lang="zh-CN" altLang="en-US" smtClean="0">
                <a:solidFill>
                  <a:schemeClr val="tx2"/>
                </a:solidFill>
                <a:latin typeface="微软雅黑" pitchFamily="34" charset="-122"/>
                <a:ea typeface="微软雅黑" pitchFamily="34" charset="-122"/>
              </a:rPr>
              <a:t>为协方差阵；</a:t>
            </a:r>
            <a:r>
              <a:rPr lang="en-US" altLang="zh-CN" smtClean="0">
                <a:solidFill>
                  <a:schemeClr val="tx2"/>
                </a:solidFill>
                <a:latin typeface="微软雅黑" pitchFamily="34" charset="-122"/>
                <a:ea typeface="微软雅黑" pitchFamily="34" charset="-122"/>
              </a:rPr>
              <a:t>method</a:t>
            </a:r>
            <a:r>
              <a:rPr lang="zh-CN" altLang="en-US" smtClean="0">
                <a:solidFill>
                  <a:schemeClr val="tx2"/>
                </a:solidFill>
                <a:latin typeface="微软雅黑" pitchFamily="34" charset="-122"/>
                <a:ea typeface="微软雅黑" pitchFamily="34" charset="-122"/>
              </a:rPr>
              <a:t>提供了三种对</a:t>
            </a:r>
            <a:r>
              <a:rPr lang="en-US" altLang="zh-CN" smtClean="0">
                <a:solidFill>
                  <a:schemeClr val="tx2"/>
                </a:solidFill>
                <a:latin typeface="微软雅黑" pitchFamily="34" charset="-122"/>
                <a:ea typeface="微软雅黑" pitchFamily="34" charset="-122"/>
              </a:rPr>
              <a:t>sigma</a:t>
            </a:r>
            <a:r>
              <a:rPr lang="zh-CN" altLang="en-US" smtClean="0">
                <a:solidFill>
                  <a:schemeClr val="tx2"/>
                </a:solidFill>
                <a:latin typeface="微软雅黑" pitchFamily="34" charset="-122"/>
                <a:ea typeface="微软雅黑" pitchFamily="34" charset="-122"/>
              </a:rPr>
              <a:t>矩阵进行分解的方法：特征根分解</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eign”</a:t>
            </a:r>
            <a:r>
              <a:rPr lang="zh-CN" altLang="en-US" smtClean="0">
                <a:solidFill>
                  <a:schemeClr val="tx2"/>
                </a:solidFill>
                <a:latin typeface="微软雅黑" pitchFamily="34" charset="-122"/>
                <a:ea typeface="微软雅黑" pitchFamily="34" charset="-122"/>
              </a:rPr>
              <a:t>（默认）、奇异值分解“</a:t>
            </a:r>
            <a:r>
              <a:rPr lang="en-US" altLang="zh-CN" smtClean="0">
                <a:solidFill>
                  <a:schemeClr val="tx2"/>
                </a:solidFill>
                <a:latin typeface="微软雅黑" pitchFamily="34" charset="-122"/>
                <a:ea typeface="微软雅黑" pitchFamily="34" charset="-122"/>
              </a:rPr>
              <a:t>sv</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cholesky</a:t>
            </a:r>
            <a:r>
              <a:rPr lang="zh-CN" altLang="en-US" smtClean="0">
                <a:solidFill>
                  <a:schemeClr val="tx2"/>
                </a:solidFill>
                <a:latin typeface="微软雅黑" pitchFamily="34" charset="-122"/>
                <a:ea typeface="微软雅黑" pitchFamily="34" charset="-122"/>
              </a:rPr>
              <a:t>分解“</a:t>
            </a:r>
            <a:r>
              <a:rPr lang="en-US" altLang="zh-CN" smtClean="0">
                <a:solidFill>
                  <a:schemeClr val="tx2"/>
                </a:solidFill>
                <a:latin typeface="微软雅黑" pitchFamily="34" charset="-122"/>
                <a:ea typeface="微软雅黑" pitchFamily="34" charset="-122"/>
              </a:rPr>
              <a:t>chol</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lvl="0">
              <a:lnSpc>
                <a:spcPct val="150000"/>
              </a:lnSpc>
              <a:buClr>
                <a:prstClr val="white"/>
              </a:buClr>
              <a:tabLst>
                <a:tab pos="365760" algn="l"/>
              </a:tabLst>
            </a:pPr>
            <a:r>
              <a:rPr lang="en-US" altLang="zh-CN">
                <a:solidFill>
                  <a:prstClr val="white"/>
                </a:solidFill>
                <a:latin typeface="微软雅黑" pitchFamily="34" charset="-122"/>
                <a:ea typeface="微软雅黑" pitchFamily="34" charset="-122"/>
              </a:rPr>
              <a:t>	</a:t>
            </a:r>
            <a:r>
              <a:rPr lang="en-US" altLang="zh-CN">
                <a:solidFill>
                  <a:schemeClr val="bg1"/>
                </a:solidFill>
                <a:latin typeface="微软雅黑" pitchFamily="34" charset="-122"/>
                <a:ea typeface="微软雅黑" pitchFamily="34" charset="-122"/>
              </a:rPr>
              <a:t>mvtnorm</a:t>
            </a:r>
            <a:r>
              <a:rPr lang="zh-CN" altLang="en-US">
                <a:solidFill>
                  <a:schemeClr val="bg1"/>
                </a:solidFill>
                <a:latin typeface="微软雅黑" pitchFamily="34" charset="-122"/>
                <a:ea typeface="微软雅黑" pitchFamily="34" charset="-122"/>
              </a:rPr>
              <a:t>包中</a:t>
            </a:r>
            <a:r>
              <a:rPr lang="en-US" altLang="zh-CN" smtClean="0">
                <a:solidFill>
                  <a:schemeClr val="bg1"/>
                </a:solidFill>
                <a:latin typeface="微软雅黑" pitchFamily="34" charset="-122"/>
                <a:ea typeface="微软雅黑" pitchFamily="34" charset="-122"/>
              </a:rPr>
              <a:t>`</a:t>
            </a:r>
            <a:r>
              <a:rPr lang="en-US" altLang="zh-CN">
                <a:solidFill>
                  <a:schemeClr val="bg1"/>
                </a:solidFill>
                <a:latin typeface="微软雅黑" pitchFamily="34" charset="-122"/>
                <a:ea typeface="微软雅黑" pitchFamily="34" charset="-122"/>
              </a:rPr>
              <a:t> rmvt</a:t>
            </a:r>
            <a:r>
              <a:rPr lang="en-US" altLang="zh-CN" smtClean="0">
                <a:solidFill>
                  <a:schemeClr val="bg1"/>
                </a:solidFill>
                <a:latin typeface="微软雅黑" pitchFamily="34" charset="-122"/>
                <a:ea typeface="微软雅黑" pitchFamily="34" charset="-122"/>
              </a:rPr>
              <a:t>()`</a:t>
            </a:r>
            <a:r>
              <a:rPr lang="zh-CN" altLang="en-US">
                <a:solidFill>
                  <a:schemeClr val="bg1"/>
                </a:solidFill>
                <a:latin typeface="微软雅黑" pitchFamily="34" charset="-122"/>
                <a:ea typeface="微软雅黑" pitchFamily="34" charset="-122"/>
              </a:rPr>
              <a:t>生成</a:t>
            </a:r>
            <a:r>
              <a:rPr lang="zh-CN" altLang="en-US" smtClean="0">
                <a:solidFill>
                  <a:schemeClr val="bg1"/>
                </a:solidFill>
                <a:latin typeface="微软雅黑" pitchFamily="34" charset="-122"/>
                <a:ea typeface="微软雅黑" pitchFamily="34" charset="-122"/>
              </a:rPr>
              <a:t>多元</a:t>
            </a:r>
            <a:r>
              <a:rPr lang="en-US" altLang="zh-CN" smtClean="0">
                <a:solidFill>
                  <a:schemeClr val="bg1"/>
                </a:solidFill>
                <a:latin typeface="微软雅黑" pitchFamily="34" charset="-122"/>
                <a:ea typeface="微软雅黑" pitchFamily="34" charset="-122"/>
              </a:rPr>
              <a:t>t</a:t>
            </a:r>
            <a:r>
              <a:rPr lang="zh-CN" altLang="en-US" smtClean="0">
                <a:solidFill>
                  <a:schemeClr val="bg1"/>
                </a:solidFill>
                <a:latin typeface="微软雅黑" pitchFamily="34" charset="-122"/>
                <a:ea typeface="微软雅黑" pitchFamily="34" charset="-122"/>
              </a:rPr>
              <a:t>分布</a:t>
            </a:r>
            <a:r>
              <a:rPr lang="zh-CN" altLang="en-US">
                <a:solidFill>
                  <a:schemeClr val="bg1"/>
                </a:solidFill>
                <a:latin typeface="微软雅黑" pitchFamily="34" charset="-122"/>
                <a:ea typeface="微软雅黑" pitchFamily="34" charset="-122"/>
              </a:rPr>
              <a:t>随机数的用法为：</a:t>
            </a:r>
            <a:endParaRPr lang="en-US" altLang="zh-CN">
              <a:solidFill>
                <a:schemeClr val="bg1"/>
              </a:solidFill>
              <a:latin typeface="微软雅黑" pitchFamily="34" charset="-122"/>
              <a:ea typeface="微软雅黑" pitchFamily="34" charset="-122"/>
            </a:endParaRPr>
          </a:p>
          <a:p>
            <a:pPr lvl="0">
              <a:lnSpc>
                <a:spcPct val="150000"/>
              </a:lnSpc>
              <a:buClr>
                <a:schemeClr val="bg1"/>
              </a:buClr>
              <a:tabLst>
                <a:tab pos="365760" algn="l"/>
              </a:tabLst>
            </a:pPr>
            <a:r>
              <a:rPr lang="en-US" altLang="zh-CN">
                <a:solidFill>
                  <a:schemeClr val="bg1"/>
                </a:solidFill>
                <a:latin typeface="微软雅黑" pitchFamily="34" charset="-122"/>
                <a:ea typeface="微软雅黑" pitchFamily="34" charset="-122"/>
              </a:rPr>
              <a:t>	</a:t>
            </a:r>
            <a:r>
              <a:rPr lang="en-US" altLang="zh-CN" smtClean="0">
                <a:solidFill>
                  <a:srgbClr val="00B0F0"/>
                </a:solidFill>
                <a:latin typeface="微软雅黑" pitchFamily="34" charset="-122"/>
                <a:ea typeface="微软雅黑" pitchFamily="34" charset="-122"/>
              </a:rPr>
              <a:t>rmvt </a:t>
            </a:r>
            <a:r>
              <a:rPr lang="en-US" altLang="zh-CN">
                <a:solidFill>
                  <a:srgbClr val="00B0F0"/>
                </a:solidFill>
                <a:latin typeface="微软雅黑" pitchFamily="34" charset="-122"/>
                <a:ea typeface="微软雅黑" pitchFamily="34" charset="-122"/>
              </a:rPr>
              <a:t>(n, sigma=diag(2), df=1, delta=rep(0, nrow(sigma)), type=c("shifted", "</a:t>
            </a:r>
            <a:r>
              <a:rPr lang="en-US" altLang="zh-CN" smtClean="0">
                <a:solidFill>
                  <a:srgbClr val="00B0F0"/>
                </a:solidFill>
                <a:latin typeface="微软雅黑" pitchFamily="34" charset="-122"/>
                <a:ea typeface="微软雅黑" pitchFamily="34" charset="-122"/>
              </a:rPr>
              <a:t>Kshirsagar"), ...)</a:t>
            </a:r>
            <a:endParaRPr lang="en-US" altLang="zh-CN">
              <a:solidFill>
                <a:srgbClr val="00B0F0"/>
              </a:solidFill>
              <a:latin typeface="微软雅黑" pitchFamily="34" charset="-122"/>
              <a:ea typeface="微软雅黑" pitchFamily="34" charset="-122"/>
            </a:endParaRPr>
          </a:p>
          <a:p>
            <a:pPr lvl="0">
              <a:lnSpc>
                <a:spcPct val="150000"/>
              </a:lnSpc>
              <a:buClr>
                <a:schemeClr val="bg1"/>
              </a:buClr>
              <a:tabLst>
                <a:tab pos="365760" algn="l"/>
              </a:tabLst>
            </a:pPr>
            <a:r>
              <a:rPr lang="en-US" altLang="zh-CN">
                <a:solidFill>
                  <a:schemeClr val="tx2"/>
                </a:solidFill>
                <a:latin typeface="微软雅黑" pitchFamily="34" charset="-122"/>
                <a:ea typeface="微软雅黑" pitchFamily="34" charset="-122"/>
              </a:rPr>
              <a:t>	#n</a:t>
            </a:r>
            <a:r>
              <a:rPr lang="zh-CN" altLang="en-US">
                <a:solidFill>
                  <a:schemeClr val="tx2"/>
                </a:solidFill>
                <a:latin typeface="微软雅黑" pitchFamily="34" charset="-122"/>
                <a:ea typeface="微软雅黑" pitchFamily="34" charset="-122"/>
              </a:rPr>
              <a:t>为生成</a:t>
            </a:r>
            <a:r>
              <a:rPr lang="zh-CN" altLang="en-US" smtClean="0">
                <a:solidFill>
                  <a:schemeClr val="tx2"/>
                </a:solidFill>
                <a:latin typeface="微软雅黑" pitchFamily="34" charset="-122"/>
                <a:ea typeface="微软雅黑" pitchFamily="34" charset="-122"/>
              </a:rPr>
              <a:t>随机数个数；</a:t>
            </a:r>
            <a:r>
              <a:rPr lang="en-US" altLang="zh-CN" smtClean="0">
                <a:solidFill>
                  <a:schemeClr val="tx2"/>
                </a:solidFill>
                <a:latin typeface="微软雅黑" pitchFamily="34" charset="-122"/>
                <a:ea typeface="微软雅黑" pitchFamily="34" charset="-122"/>
              </a:rPr>
              <a:t>sigma</a:t>
            </a:r>
            <a:r>
              <a:rPr lang="zh-CN" altLang="en-US" smtClean="0">
                <a:solidFill>
                  <a:schemeClr val="tx2"/>
                </a:solidFill>
                <a:latin typeface="微软雅黑" pitchFamily="34" charset="-122"/>
                <a:ea typeface="微软雅黑" pitchFamily="34" charset="-122"/>
              </a:rPr>
              <a:t>是事先给定的协方差阵；</a:t>
            </a:r>
            <a:r>
              <a:rPr lang="en-US" altLang="zh-CN" smtClean="0">
                <a:solidFill>
                  <a:schemeClr val="tx2"/>
                </a:solidFill>
                <a:latin typeface="微软雅黑" pitchFamily="34" charset="-122"/>
                <a:ea typeface="微软雅黑" pitchFamily="34" charset="-122"/>
              </a:rPr>
              <a:t>df</a:t>
            </a:r>
            <a:r>
              <a:rPr lang="zh-CN" altLang="en-US" smtClean="0">
                <a:solidFill>
                  <a:schemeClr val="tx2"/>
                </a:solidFill>
                <a:latin typeface="微软雅黑" pitchFamily="34" charset="-122"/>
                <a:ea typeface="微软雅黑" pitchFamily="34" charset="-122"/>
              </a:rPr>
              <a:t>是</a:t>
            </a:r>
            <a:r>
              <a:rPr lang="en-US" altLang="zh-CN" smtClean="0">
                <a:solidFill>
                  <a:schemeClr val="tx2"/>
                </a:solidFill>
                <a:latin typeface="微软雅黑" pitchFamily="34" charset="-122"/>
                <a:ea typeface="微软雅黑" pitchFamily="34" charset="-122"/>
              </a:rPr>
              <a:t>t</a:t>
            </a:r>
            <a:r>
              <a:rPr lang="zh-CN" altLang="en-US">
                <a:solidFill>
                  <a:schemeClr val="tx2"/>
                </a:solidFill>
                <a:latin typeface="微软雅黑" pitchFamily="34" charset="-122"/>
                <a:ea typeface="微软雅黑" pitchFamily="34" charset="-122"/>
              </a:rPr>
              <a:t>分布</a:t>
            </a:r>
            <a:r>
              <a:rPr lang="zh-CN" altLang="en-US" smtClean="0">
                <a:solidFill>
                  <a:schemeClr val="tx2"/>
                </a:solidFill>
                <a:latin typeface="微软雅黑" pitchFamily="34" charset="-122"/>
                <a:ea typeface="微软雅黑" pitchFamily="34" charset="-122"/>
              </a:rPr>
              <a:t>的自由度；默认为</a:t>
            </a:r>
            <a:r>
              <a:rPr lang="en-US" altLang="zh-CN" smtClean="0">
                <a:solidFill>
                  <a:schemeClr val="tx2"/>
                </a:solidFill>
                <a:latin typeface="微软雅黑" pitchFamily="34" charset="-122"/>
                <a:ea typeface="微软雅黑" pitchFamily="34" charset="-122"/>
              </a:rPr>
              <a:t>1delta</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type</a:t>
            </a:r>
            <a:r>
              <a:rPr lang="zh-CN" altLang="en-US" smtClean="0">
                <a:solidFill>
                  <a:schemeClr val="tx2"/>
                </a:solidFill>
                <a:latin typeface="微软雅黑" pitchFamily="34" charset="-122"/>
                <a:ea typeface="微软雅黑" pitchFamily="34" charset="-122"/>
              </a:rPr>
              <a:t>用来设置非中心化的多元</a:t>
            </a:r>
            <a:r>
              <a:rPr lang="en-US" altLang="zh-CN" smtClean="0">
                <a:solidFill>
                  <a:schemeClr val="tx2"/>
                </a:solidFill>
                <a:latin typeface="微软雅黑" pitchFamily="34" charset="-122"/>
                <a:ea typeface="微软雅黑" pitchFamily="34" charset="-122"/>
              </a:rPr>
              <a:t>t</a:t>
            </a:r>
            <a:r>
              <a:rPr lang="zh-CN" altLang="en-US" smtClean="0">
                <a:solidFill>
                  <a:schemeClr val="tx2"/>
                </a:solidFill>
                <a:latin typeface="微软雅黑" pitchFamily="34" charset="-122"/>
                <a:ea typeface="微软雅黑" pitchFamily="34" charset="-122"/>
              </a:rPr>
              <a:t>分布</a:t>
            </a:r>
            <a:endParaRPr lang="en-US" altLang="zh-CN" smtClean="0">
              <a:solidFill>
                <a:prstClr val="white"/>
              </a:solidFill>
              <a:latin typeface="微软雅黑" pitchFamily="34" charset="-122"/>
              <a:ea typeface="微软雅黑" pitchFamily="34" charset="-122"/>
            </a:endParaRPr>
          </a:p>
        </p:txBody>
      </p:sp>
      <p:sp>
        <p:nvSpPr>
          <p:cNvPr id="7" name="TextBox 6"/>
          <p:cNvSpPr txBox="1"/>
          <p:nvPr/>
        </p:nvSpPr>
        <p:spPr>
          <a:xfrm>
            <a:off x="3657600" y="163494"/>
            <a:ext cx="1828801" cy="400110"/>
          </a:xfrm>
          <a:prstGeom prst="rect">
            <a:avLst/>
          </a:prstGeom>
          <a:solidFill>
            <a:schemeClr val="accent2"/>
          </a:solidFill>
        </p:spPr>
        <p:txBody>
          <a:bodyPr wrap="square" rtlCol="0">
            <a:spAutoFit/>
          </a:bodyPr>
          <a:lstStyle/>
          <a:p>
            <a:pPr algn="ctr"/>
            <a:r>
              <a:rPr lang="zh-CN" altLang="en-US" sz="2000" smtClean="0">
                <a:solidFill>
                  <a:schemeClr val="bg1"/>
                </a:solidFill>
                <a:latin typeface="微软雅黑" pitchFamily="34" charset="-122"/>
                <a:ea typeface="微软雅黑" pitchFamily="34" charset="-122"/>
              </a:rPr>
              <a:t>多元随机数</a:t>
            </a:r>
            <a:endParaRPr lang="zh-CN" altLang="en-US" sz="200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3566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90499" y="311150"/>
                <a:ext cx="5751425" cy="451598"/>
              </a:xfrm>
              <a:prstGeom prst="rect">
                <a:avLst/>
              </a:prstGeom>
              <a:noFill/>
            </p:spPr>
            <p:txBody>
              <a:bodyPr wrap="square" rtlCol="0">
                <a:spAutoFit/>
              </a:bodyPr>
              <a:lstStyle/>
              <a:p>
                <a:pPr marL="285750" lvl="0" indent="-285750">
                  <a:spcBef>
                    <a:spcPts val="1200"/>
                  </a:spcBef>
                  <a:buClr>
                    <a:prstClr val="white"/>
                  </a:buClr>
                  <a:buFont typeface="Wingdings" pitchFamily="2" charset="2"/>
                  <a:buChar char="v"/>
                  <a:tabLst>
                    <a:tab pos="365760" algn="l"/>
                  </a:tabLst>
                </a:pPr>
                <a:r>
                  <a:rPr lang="zh-CN" altLang="en-US" smtClean="0">
                    <a:solidFill>
                      <a:prstClr val="white"/>
                    </a:solidFill>
                    <a:latin typeface="微软雅黑" pitchFamily="34" charset="-122"/>
                    <a:ea typeface="微软雅黑" pitchFamily="34" charset="-122"/>
                  </a:rPr>
                  <a:t>生成</a:t>
                </a:r>
                <a:r>
                  <a:rPr lang="en-US" altLang="zh-CN" smtClean="0">
                    <a:solidFill>
                      <a:prstClr val="white"/>
                    </a:solidFill>
                    <a:latin typeface="微软雅黑" pitchFamily="34" charset="-122"/>
                    <a:ea typeface="微软雅黑" pitchFamily="34" charset="-122"/>
                  </a:rPr>
                  <a:t>500</a:t>
                </a:r>
                <a:r>
                  <a:rPr lang="zh-CN" altLang="en-US" smtClean="0">
                    <a:solidFill>
                      <a:prstClr val="white"/>
                    </a:solidFill>
                    <a:latin typeface="微软雅黑" pitchFamily="34" charset="-122"/>
                    <a:ea typeface="微软雅黑" pitchFamily="34" charset="-122"/>
                  </a:rPr>
                  <a:t>个均值为</a:t>
                </a:r>
                <a:r>
                  <a:rPr lang="en-US" altLang="zh-CN" smtClean="0">
                    <a:solidFill>
                      <a:prstClr val="white"/>
                    </a:solidFill>
                    <a:latin typeface="微软雅黑" pitchFamily="34" charset="-122"/>
                    <a:ea typeface="微软雅黑" pitchFamily="34" charset="-122"/>
                  </a:rPr>
                  <a:t>(1, 2)</a:t>
                </a:r>
                <a:r>
                  <a:rPr lang="zh-CN" altLang="en-US" smtClean="0">
                    <a:solidFill>
                      <a:prstClr val="white"/>
                    </a:solidFill>
                    <a:latin typeface="微软雅黑" pitchFamily="34" charset="-122"/>
                    <a:ea typeface="微软雅黑" pitchFamily="34" charset="-122"/>
                  </a:rPr>
                  <a:t>，协方差阵为</a:t>
                </a:r>
                <a14:m>
                  <m:oMath xmlns:m="http://schemas.openxmlformats.org/officeDocument/2006/math">
                    <m:d>
                      <m:dPr>
                        <m:begChr m:val="["/>
                        <m:endChr m:val="]"/>
                        <m:ctrlPr>
                          <a:rPr lang="en-US" altLang="zh-CN" i="1" smtClean="0">
                            <a:solidFill>
                              <a:prstClr val="white"/>
                            </a:solidFill>
                            <a:latin typeface="Cambria Math"/>
                            <a:ea typeface="微软雅黑" pitchFamily="34" charset="-122"/>
                          </a:rPr>
                        </m:ctrlPr>
                      </m:dPr>
                      <m:e>
                        <m:m>
                          <m:mPr>
                            <m:mcs>
                              <m:mc>
                                <m:mcPr>
                                  <m:count m:val="2"/>
                                  <m:mcJc m:val="center"/>
                                </m:mcPr>
                              </m:mc>
                            </m:mcs>
                            <m:ctrlPr>
                              <a:rPr lang="en-US" altLang="zh-CN" i="1">
                                <a:solidFill>
                                  <a:prstClr val="white"/>
                                </a:solidFill>
                                <a:latin typeface="Cambria Math"/>
                                <a:ea typeface="微软雅黑" pitchFamily="34" charset="-122"/>
                              </a:rPr>
                            </m:ctrlPr>
                          </m:mPr>
                          <m:mr>
                            <m:e>
                              <m:r>
                                <m:rPr>
                                  <m:brk m:alnAt="7"/>
                                </m:rPr>
                                <a:rPr lang="en-US" altLang="zh-CN" i="1">
                                  <a:solidFill>
                                    <a:prstClr val="white"/>
                                  </a:solidFill>
                                  <a:latin typeface="Cambria Math"/>
                                  <a:ea typeface="微软雅黑" pitchFamily="34" charset="-122"/>
                                </a:rPr>
                                <m:t>1</m:t>
                              </m:r>
                              <m:r>
                                <a:rPr lang="en-US" altLang="zh-CN" i="1">
                                  <a:solidFill>
                                    <a:prstClr val="white"/>
                                  </a:solidFill>
                                  <a:latin typeface="Cambria Math"/>
                                  <a:ea typeface="微软雅黑" pitchFamily="34" charset="-122"/>
                                </a:rPr>
                                <m:t>0</m:t>
                              </m:r>
                            </m:e>
                            <m:e>
                              <m:r>
                                <a:rPr lang="en-US" altLang="zh-CN" i="1">
                                  <a:solidFill>
                                    <a:prstClr val="white"/>
                                  </a:solidFill>
                                  <a:latin typeface="Cambria Math"/>
                                  <a:ea typeface="微软雅黑" pitchFamily="34" charset="-122"/>
                                </a:rPr>
                                <m:t>3</m:t>
                              </m:r>
                            </m:e>
                          </m:mr>
                          <m:mr>
                            <m:e>
                              <m:r>
                                <a:rPr lang="en-US" altLang="zh-CN" i="1">
                                  <a:solidFill>
                                    <a:prstClr val="white"/>
                                  </a:solidFill>
                                  <a:latin typeface="Cambria Math"/>
                                  <a:ea typeface="微软雅黑" pitchFamily="34" charset="-122"/>
                                </a:rPr>
                                <m:t>3</m:t>
                              </m:r>
                            </m:e>
                            <m:e>
                              <m:r>
                                <a:rPr lang="en-US" altLang="zh-CN" i="1">
                                  <a:solidFill>
                                    <a:prstClr val="white"/>
                                  </a:solidFill>
                                  <a:latin typeface="Cambria Math"/>
                                  <a:ea typeface="微软雅黑" pitchFamily="34" charset="-122"/>
                                </a:rPr>
                                <m:t>2</m:t>
                              </m:r>
                            </m:e>
                          </m:mr>
                        </m:m>
                      </m:e>
                    </m:d>
                  </m:oMath>
                </a14:m>
                <a:r>
                  <a:rPr lang="zh-CN" altLang="en-US" smtClean="0">
                    <a:solidFill>
                      <a:prstClr val="white"/>
                    </a:solidFill>
                    <a:latin typeface="微软雅黑" pitchFamily="34" charset="-122"/>
                    <a:ea typeface="微软雅黑" pitchFamily="34" charset="-122"/>
                  </a:rPr>
                  <a:t>的二元正态分布随机数</a:t>
                </a:r>
                <a:endParaRPr lang="en-US" altLang="zh-CN">
                  <a:solidFill>
                    <a:prstClr val="white"/>
                  </a:solidFill>
                  <a:latin typeface="微软雅黑" pitchFamily="34" charset="-122"/>
                  <a:ea typeface="微软雅黑" pitchFamily="34" charset="-122"/>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499" y="311150"/>
                <a:ext cx="5751425" cy="451598"/>
              </a:xfrm>
              <a:prstGeom prst="rect">
                <a:avLst/>
              </a:prstGeom>
              <a:blipFill rotWithShape="1">
                <a:blip r:embed="rId3"/>
                <a:stretch>
                  <a:fillRect l="-106" b="-1351"/>
                </a:stretch>
              </a:blipFill>
            </p:spPr>
            <p:txBody>
              <a:bodyPr/>
              <a:lstStyle/>
              <a:p>
                <a:r>
                  <a:rPr lang="en-US">
                    <a:noFill/>
                  </a:rPr>
                  <a:t> </a:t>
                </a:r>
              </a:p>
            </p:txBody>
          </p:sp>
        </mc:Fallback>
      </mc:AlternateContent>
      <p:sp>
        <p:nvSpPr>
          <p:cNvPr id="8" name="TextBox 7"/>
          <p:cNvSpPr txBox="1"/>
          <p:nvPr/>
        </p:nvSpPr>
        <p:spPr>
          <a:xfrm>
            <a:off x="533400" y="799058"/>
            <a:ext cx="4267200" cy="4154984"/>
          </a:xfrm>
          <a:prstGeom prst="rect">
            <a:avLst/>
          </a:prstGeom>
          <a:noFill/>
          <a:ln>
            <a:solidFill>
              <a:schemeClr val="accent2">
                <a:lumMod val="20000"/>
                <a:lumOff val="80000"/>
              </a:schemeClr>
            </a:solidFill>
          </a:ln>
        </p:spPr>
        <p:txBody>
          <a:bodyPr wrap="square" rtlCol="0">
            <a:spAutoFit/>
          </a:bodyPr>
          <a:lstStyle/>
          <a:p>
            <a:r>
              <a:rPr lang="pt-BR" altLang="zh-CN" sz="1200" smtClean="0">
                <a:solidFill>
                  <a:srgbClr val="00B0F0"/>
                </a:solidFill>
                <a:latin typeface="Consolas" pitchFamily="49" charset="0"/>
                <a:cs typeface="Consolas" pitchFamily="49" charset="0"/>
              </a:rPr>
              <a:t>&gt; install.packages</a:t>
            </a:r>
            <a:r>
              <a:rPr lang="pt-BR" altLang="zh-CN" sz="1200">
                <a:solidFill>
                  <a:srgbClr val="00B0F0"/>
                </a:solidFill>
                <a:latin typeface="Consolas" pitchFamily="49" charset="0"/>
                <a:cs typeface="Consolas" pitchFamily="49" charset="0"/>
              </a:rPr>
              <a:t>("MASS"); library(MASS</a:t>
            </a:r>
            <a:r>
              <a:rPr lang="pt-BR" altLang="zh-CN" sz="1200" smtClean="0">
                <a:solidFill>
                  <a:srgbClr val="00B0F0"/>
                </a:solidFill>
                <a:latin typeface="Consolas" pitchFamily="49" charset="0"/>
                <a:cs typeface="Consolas" pitchFamily="49" charset="0"/>
              </a:rPr>
              <a:t>)</a:t>
            </a:r>
            <a:endParaRPr lang="pt-BR" altLang="zh-CN" sz="1200">
              <a:solidFill>
                <a:srgbClr val="00B0F0"/>
              </a:solidFill>
              <a:latin typeface="Consolas" pitchFamily="49" charset="0"/>
              <a:cs typeface="Consolas" pitchFamily="49" charset="0"/>
            </a:endParaRPr>
          </a:p>
          <a:p>
            <a:r>
              <a:rPr lang="pt-BR" altLang="zh-CN" sz="1200" smtClean="0">
                <a:solidFill>
                  <a:srgbClr val="00B0F0"/>
                </a:solidFill>
                <a:latin typeface="Consolas" pitchFamily="49" charset="0"/>
                <a:cs typeface="Consolas" pitchFamily="49" charset="0"/>
              </a:rPr>
              <a:t>&gt; (</a:t>
            </a:r>
            <a:r>
              <a:rPr lang="pt-BR" altLang="zh-CN" sz="1200">
                <a:solidFill>
                  <a:srgbClr val="00B0F0"/>
                </a:solidFill>
                <a:latin typeface="Consolas" pitchFamily="49" charset="0"/>
                <a:cs typeface="Consolas" pitchFamily="49" charset="0"/>
              </a:rPr>
              <a:t>sigma = matrix(c(10, 3, 3, 2), 2</a:t>
            </a:r>
            <a:r>
              <a:rPr lang="pt-BR" altLang="zh-CN" sz="1200" smtClean="0">
                <a:solidFill>
                  <a:srgbClr val="00B0F0"/>
                </a:solidFill>
                <a:latin typeface="Consolas" pitchFamily="49" charset="0"/>
                <a:cs typeface="Consolas" pitchFamily="49" charset="0"/>
              </a:rPr>
              <a:t>))</a:t>
            </a:r>
          </a:p>
          <a:p>
            <a:r>
              <a:rPr lang="pt-BR" altLang="zh-CN" sz="1200" smtClean="0">
                <a:solidFill>
                  <a:srgbClr val="00B0F0"/>
                </a:solidFill>
                <a:latin typeface="Consolas" pitchFamily="49" charset="0"/>
                <a:cs typeface="Consolas" pitchFamily="49" charset="0"/>
              </a:rPr>
              <a:t>&gt; set.seed(1000</a:t>
            </a:r>
            <a:r>
              <a:rPr lang="pt-BR" altLang="zh-CN" sz="1200">
                <a:solidFill>
                  <a:srgbClr val="00B0F0"/>
                </a:solidFill>
                <a:latin typeface="Consolas" pitchFamily="49" charset="0"/>
                <a:cs typeface="Consolas" pitchFamily="49" charset="0"/>
              </a:rPr>
              <a:t>)</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x </a:t>
            </a:r>
            <a:r>
              <a:rPr lang="pt-BR" altLang="zh-CN" sz="1200">
                <a:solidFill>
                  <a:srgbClr val="00B0F0"/>
                </a:solidFill>
                <a:latin typeface="Consolas" pitchFamily="49" charset="0"/>
                <a:cs typeface="Consolas" pitchFamily="49" charset="0"/>
              </a:rPr>
              <a:t>= mvrnorm(n=500, rep(1, 2), sigma)</a:t>
            </a:r>
          </a:p>
          <a:p>
            <a:r>
              <a:rPr lang="pt-BR" altLang="zh-CN" sz="1200">
                <a:solidFill>
                  <a:srgbClr val="00B0F0"/>
                </a:solidFill>
                <a:latin typeface="Consolas" pitchFamily="49" charset="0"/>
                <a:cs typeface="Consolas" pitchFamily="49" charset="0"/>
              </a:rPr>
              <a:t>&gt; head(x, </a:t>
            </a:r>
            <a:r>
              <a:rPr lang="pt-BR" altLang="zh-CN" sz="1200" smtClean="0">
                <a:solidFill>
                  <a:srgbClr val="00B0F0"/>
                </a:solidFill>
                <a:latin typeface="Consolas" pitchFamily="49" charset="0"/>
                <a:cs typeface="Consolas" pitchFamily="49" charset="0"/>
              </a:rPr>
              <a:t>n=3)</a:t>
            </a:r>
            <a:endParaRPr lang="pt-BR" altLang="zh-CN" sz="1200">
              <a:solidFill>
                <a:srgbClr val="00B0F0"/>
              </a:solidFill>
              <a:latin typeface="Consolas" pitchFamily="49" charset="0"/>
              <a:cs typeface="Consolas" pitchFamily="49" charset="0"/>
            </a:endParaRPr>
          </a:p>
          <a:p>
            <a:r>
              <a:rPr lang="pt-BR" altLang="zh-CN" sz="1200">
                <a:solidFill>
                  <a:schemeClr val="bg1"/>
                </a:solidFill>
                <a:latin typeface="Consolas" pitchFamily="49" charset="0"/>
                <a:cs typeface="Consolas" pitchFamily="49" charset="0"/>
              </a:rPr>
              <a:t> </a:t>
            </a:r>
            <a:r>
              <a:rPr lang="pt-BR" altLang="zh-CN" sz="1200" smtClean="0">
                <a:solidFill>
                  <a:schemeClr val="bg1"/>
                </a:solidFill>
                <a:latin typeface="Consolas" pitchFamily="49" charset="0"/>
                <a:cs typeface="Consolas" pitchFamily="49" charset="0"/>
              </a:rPr>
              <a:t>         [,</a:t>
            </a:r>
            <a:r>
              <a:rPr lang="pt-BR" altLang="zh-CN" sz="1200">
                <a:solidFill>
                  <a:schemeClr val="bg1"/>
                </a:solidFill>
                <a:latin typeface="Consolas" pitchFamily="49" charset="0"/>
                <a:cs typeface="Consolas" pitchFamily="49" charset="0"/>
              </a:rPr>
              <a:t>1]      [,2]</a:t>
            </a:r>
          </a:p>
          <a:p>
            <a:r>
              <a:rPr lang="pt-BR" altLang="zh-CN" sz="1200">
                <a:solidFill>
                  <a:schemeClr val="bg1"/>
                </a:solidFill>
                <a:latin typeface="Consolas" pitchFamily="49" charset="0"/>
                <a:cs typeface="Consolas" pitchFamily="49" charset="0"/>
              </a:rPr>
              <a:t>[1,] 2.6213468 0.8113214</a:t>
            </a:r>
          </a:p>
          <a:p>
            <a:r>
              <a:rPr lang="pt-BR" altLang="zh-CN" sz="1200">
                <a:solidFill>
                  <a:schemeClr val="bg1"/>
                </a:solidFill>
                <a:latin typeface="Consolas" pitchFamily="49" charset="0"/>
                <a:cs typeface="Consolas" pitchFamily="49" charset="0"/>
              </a:rPr>
              <a:t>[2,] 4.9171674 1.8956283</a:t>
            </a:r>
          </a:p>
          <a:p>
            <a:r>
              <a:rPr lang="pt-BR" altLang="zh-CN" sz="1200">
                <a:solidFill>
                  <a:schemeClr val="bg1"/>
                </a:solidFill>
                <a:latin typeface="Consolas" pitchFamily="49" charset="0"/>
                <a:cs typeface="Consolas" pitchFamily="49" charset="0"/>
              </a:rPr>
              <a:t>[3,] 0.8406758 1.0466361</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colMeans(x</a:t>
            </a:r>
            <a:r>
              <a:rPr lang="pt-BR" altLang="zh-CN" sz="1200">
                <a:solidFill>
                  <a:srgbClr val="00B0F0"/>
                </a:solidFill>
                <a:latin typeface="Consolas" pitchFamily="49" charset="0"/>
                <a:cs typeface="Consolas" pitchFamily="49" charset="0"/>
              </a:rPr>
              <a:t>)</a:t>
            </a: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var(x) </a:t>
            </a:r>
            <a:r>
              <a:rPr lang="pt-BR" altLang="zh-CN" sz="1200">
                <a:solidFill>
                  <a:schemeClr val="tx2"/>
                </a:solidFill>
                <a:latin typeface="Consolas" pitchFamily="49" charset="0"/>
                <a:cs typeface="Consolas" pitchFamily="49" charset="0"/>
              </a:rPr>
              <a:t>#</a:t>
            </a:r>
            <a:r>
              <a:rPr lang="zh-CN" altLang="en-US" sz="1200">
                <a:solidFill>
                  <a:schemeClr val="tx2"/>
                </a:solidFill>
                <a:latin typeface="Consolas" pitchFamily="49" charset="0"/>
                <a:cs typeface="Consolas" pitchFamily="49" charset="0"/>
              </a:rPr>
              <a:t>计算</a:t>
            </a:r>
            <a:r>
              <a:rPr lang="en-US" altLang="zh-CN" sz="1200">
                <a:solidFill>
                  <a:schemeClr val="tx2"/>
                </a:solidFill>
                <a:latin typeface="Consolas" pitchFamily="49" charset="0"/>
                <a:cs typeface="Consolas" pitchFamily="49" charset="0"/>
              </a:rPr>
              <a:t>x</a:t>
            </a:r>
            <a:r>
              <a:rPr lang="zh-CN" altLang="en-US" sz="1200">
                <a:solidFill>
                  <a:schemeClr val="tx2"/>
                </a:solidFill>
                <a:latin typeface="Consolas" pitchFamily="49" charset="0"/>
                <a:cs typeface="Consolas" pitchFamily="49" charset="0"/>
              </a:rPr>
              <a:t>的方差</a:t>
            </a:r>
            <a:endParaRPr lang="pt-BR" altLang="zh-CN" sz="1200">
              <a:solidFill>
                <a:srgbClr val="00B0F0"/>
              </a:solidFill>
              <a:latin typeface="Consolas" pitchFamily="49" charset="0"/>
              <a:cs typeface="Consolas" pitchFamily="49" charset="0"/>
            </a:endParaRP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plot(x</a:t>
            </a:r>
            <a:r>
              <a:rPr lang="pt-BR" altLang="zh-CN" sz="1200">
                <a:solidFill>
                  <a:srgbClr val="00B0F0"/>
                </a:solidFill>
                <a:latin typeface="Consolas" pitchFamily="49" charset="0"/>
                <a:cs typeface="Consolas" pitchFamily="49" charset="0"/>
              </a:rPr>
              <a:t>)</a:t>
            </a:r>
          </a:p>
          <a:p>
            <a:endParaRPr lang="pt-BR" altLang="zh-CN" sz="1200">
              <a:solidFill>
                <a:srgbClr val="00B0F0"/>
              </a:solidFill>
              <a:latin typeface="Consolas" pitchFamily="49" charset="0"/>
              <a:cs typeface="Consolas" pitchFamily="49" charset="0"/>
            </a:endParaRPr>
          </a:p>
          <a:p>
            <a:r>
              <a:rPr lang="pt-BR" altLang="zh-CN" sz="1200">
                <a:solidFill>
                  <a:srgbClr val="00B0F0"/>
                </a:solidFill>
                <a:latin typeface="Consolas" pitchFamily="49" charset="0"/>
                <a:cs typeface="Consolas" pitchFamily="49" charset="0"/>
              </a:rPr>
              <a:t>&gt; </a:t>
            </a:r>
            <a:r>
              <a:rPr lang="pt-BR" altLang="zh-CN" sz="1200" smtClean="0">
                <a:solidFill>
                  <a:srgbClr val="00B0F0"/>
                </a:solidFill>
                <a:latin typeface="Consolas" pitchFamily="49" charset="0"/>
                <a:cs typeface="Consolas" pitchFamily="49" charset="0"/>
              </a:rPr>
              <a:t>install.packages</a:t>
            </a:r>
            <a:r>
              <a:rPr lang="pt-BR" altLang="zh-CN" sz="1200">
                <a:solidFill>
                  <a:srgbClr val="00B0F0"/>
                </a:solidFill>
                <a:latin typeface="Consolas" pitchFamily="49" charset="0"/>
                <a:cs typeface="Consolas" pitchFamily="49" charset="0"/>
              </a:rPr>
              <a:t>("mvtnorm"); </a:t>
            </a:r>
            <a:r>
              <a:rPr lang="pt-BR" altLang="zh-CN" sz="1200" smtClean="0">
                <a:solidFill>
                  <a:srgbClr val="00B0F0"/>
                </a:solidFill>
                <a:latin typeface="Consolas" pitchFamily="49" charset="0"/>
                <a:cs typeface="Consolas" pitchFamily="49" charset="0"/>
              </a:rPr>
              <a:t>library</a:t>
            </a:r>
            <a:r>
              <a:rPr lang="pt-BR" altLang="zh-CN" sz="1200">
                <a:solidFill>
                  <a:srgbClr val="00B0F0"/>
                </a:solidFill>
                <a:latin typeface="Consolas" pitchFamily="49" charset="0"/>
                <a:cs typeface="Consolas" pitchFamily="49" charset="0"/>
              </a:rPr>
              <a:t>("mvtnorm")</a:t>
            </a:r>
          </a:p>
          <a:p>
            <a:r>
              <a:rPr lang="pt-BR" altLang="zh-CN" sz="1200" smtClean="0">
                <a:solidFill>
                  <a:srgbClr val="00B0F0"/>
                </a:solidFill>
                <a:latin typeface="Consolas" pitchFamily="49" charset="0"/>
                <a:cs typeface="Consolas" pitchFamily="49" charset="0"/>
              </a:rPr>
              <a:t>&gt; set.seed(1000</a:t>
            </a:r>
            <a:r>
              <a:rPr lang="pt-BR" altLang="zh-CN" sz="1200">
                <a:solidFill>
                  <a:srgbClr val="00B0F0"/>
                </a:solidFill>
                <a:latin typeface="Consolas" pitchFamily="49" charset="0"/>
                <a:cs typeface="Consolas" pitchFamily="49" charset="0"/>
              </a:rPr>
              <a:t>)</a:t>
            </a:r>
          </a:p>
          <a:p>
            <a:r>
              <a:rPr lang="pt-BR" altLang="zh-CN" sz="1200" smtClean="0">
                <a:solidFill>
                  <a:srgbClr val="00B0F0"/>
                </a:solidFill>
                <a:latin typeface="Consolas" pitchFamily="49" charset="0"/>
                <a:cs typeface="Consolas" pitchFamily="49" charset="0"/>
              </a:rPr>
              <a:t>&gt; x </a:t>
            </a:r>
            <a:r>
              <a:rPr lang="pt-BR" altLang="zh-CN" sz="1200">
                <a:solidFill>
                  <a:srgbClr val="00B0F0"/>
                </a:solidFill>
                <a:latin typeface="Consolas" pitchFamily="49" charset="0"/>
                <a:cs typeface="Consolas" pitchFamily="49" charset="0"/>
              </a:rPr>
              <a:t>= rmvnorm(n=500, mean=c(1, 2), sigma</a:t>
            </a:r>
            <a:r>
              <a:rPr lang="pt-BR" altLang="zh-CN" sz="1200" smtClean="0">
                <a:solidFill>
                  <a:srgbClr val="00B0F0"/>
                </a:solidFill>
                <a:latin typeface="Consolas" pitchFamily="49" charset="0"/>
                <a:cs typeface="Consolas" pitchFamily="49" charset="0"/>
              </a:rPr>
              <a:t>)</a:t>
            </a:r>
          </a:p>
          <a:p>
            <a:r>
              <a:rPr lang="pt-BR" altLang="zh-CN" sz="1200" smtClean="0">
                <a:solidFill>
                  <a:srgbClr val="00B0F0"/>
                </a:solidFill>
                <a:latin typeface="Consolas" pitchFamily="49" charset="0"/>
                <a:cs typeface="Consolas" pitchFamily="49" charset="0"/>
              </a:rPr>
              <a:t>&gt; head(x, </a:t>
            </a:r>
            <a:r>
              <a:rPr lang="pt-BR" altLang="zh-CN" sz="1200">
                <a:solidFill>
                  <a:srgbClr val="00B0F0"/>
                </a:solidFill>
                <a:latin typeface="Consolas" pitchFamily="49" charset="0"/>
                <a:cs typeface="Consolas" pitchFamily="49" charset="0"/>
              </a:rPr>
              <a:t>n=3</a:t>
            </a:r>
            <a:r>
              <a:rPr lang="pt-BR" altLang="zh-CN" sz="1200" smtClean="0">
                <a:solidFill>
                  <a:srgbClr val="00B0F0"/>
                </a:solidFill>
                <a:latin typeface="Consolas" pitchFamily="49" charset="0"/>
                <a:cs typeface="Consolas" pitchFamily="49" charset="0"/>
              </a:rPr>
              <a:t>)</a:t>
            </a:r>
          </a:p>
          <a:p>
            <a:r>
              <a:rPr lang="pt-BR" altLang="zh-CN" sz="1200">
                <a:solidFill>
                  <a:schemeClr val="bg1"/>
                </a:solidFill>
                <a:latin typeface="Consolas" pitchFamily="49" charset="0"/>
                <a:cs typeface="Consolas" pitchFamily="49" charset="0"/>
              </a:rPr>
              <a:t> </a:t>
            </a:r>
            <a:r>
              <a:rPr lang="pt-BR" altLang="zh-CN" sz="1200" smtClean="0">
                <a:solidFill>
                  <a:schemeClr val="bg1"/>
                </a:solidFill>
                <a:latin typeface="Consolas" pitchFamily="49" charset="0"/>
                <a:cs typeface="Consolas" pitchFamily="49" charset="0"/>
              </a:rPr>
              <a:t>           [,</a:t>
            </a:r>
            <a:r>
              <a:rPr lang="pt-BR" altLang="zh-CN" sz="1200">
                <a:solidFill>
                  <a:schemeClr val="bg1"/>
                </a:solidFill>
                <a:latin typeface="Consolas" pitchFamily="49" charset="0"/>
                <a:cs typeface="Consolas" pitchFamily="49" charset="0"/>
              </a:rPr>
              <a:t>1]      [,2]</a:t>
            </a:r>
          </a:p>
          <a:p>
            <a:r>
              <a:rPr lang="pt-BR" altLang="zh-CN" sz="1200">
                <a:solidFill>
                  <a:schemeClr val="bg1"/>
                </a:solidFill>
                <a:latin typeface="Consolas" pitchFamily="49" charset="0"/>
                <a:cs typeface="Consolas" pitchFamily="49" charset="0"/>
              </a:rPr>
              <a:t>[1,] -1.21326431 0.2049814</a:t>
            </a:r>
          </a:p>
          <a:p>
            <a:r>
              <a:rPr lang="pt-BR" altLang="zh-CN" sz="1200">
                <a:solidFill>
                  <a:schemeClr val="bg1"/>
                </a:solidFill>
                <a:latin typeface="Consolas" pitchFamily="49" charset="0"/>
                <a:cs typeface="Consolas" pitchFamily="49" charset="0"/>
              </a:rPr>
              <a:t>[2,]  1.57124004 2.8160930</a:t>
            </a:r>
          </a:p>
          <a:p>
            <a:r>
              <a:rPr lang="pt-BR" altLang="zh-CN" sz="1200">
                <a:solidFill>
                  <a:schemeClr val="bg1"/>
                </a:solidFill>
                <a:latin typeface="Consolas" pitchFamily="49" charset="0"/>
                <a:cs typeface="Consolas" pitchFamily="49" charset="0"/>
              </a:rPr>
              <a:t>[3,] -1.69440076 0.9785619</a:t>
            </a:r>
          </a:p>
          <a:p>
            <a:r>
              <a:rPr lang="pt-BR" altLang="zh-CN" sz="1200" smtClean="0">
                <a:solidFill>
                  <a:srgbClr val="00B0F0"/>
                </a:solidFill>
                <a:latin typeface="Consolas" pitchFamily="49" charset="0"/>
                <a:cs typeface="Consolas" pitchFamily="49" charset="0"/>
              </a:rPr>
              <a:t>plot(x</a:t>
            </a:r>
            <a:r>
              <a:rPr lang="pt-BR" altLang="zh-CN" sz="1200">
                <a:solidFill>
                  <a:srgbClr val="00B0F0"/>
                </a:solidFill>
                <a:latin typeface="Consolas" pitchFamily="49" charset="0"/>
                <a:cs typeface="Consolas" pitchFamily="49" charset="0"/>
              </a:rPr>
              <a:t>)</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177" y="1047750"/>
            <a:ext cx="2944901" cy="1573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9176" y="3239768"/>
            <a:ext cx="2944901" cy="15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曲线连接符 3"/>
          <p:cNvCxnSpPr/>
          <p:nvPr/>
        </p:nvCxnSpPr>
        <p:spPr>
          <a:xfrm flipV="1">
            <a:off x="1386673" y="1733550"/>
            <a:ext cx="4332503" cy="1250810"/>
          </a:xfrm>
          <a:prstGeom prst="curved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曲线连接符 15"/>
          <p:cNvCxnSpPr>
            <a:endCxn id="1030" idx="1"/>
          </p:cNvCxnSpPr>
          <p:nvPr/>
        </p:nvCxnSpPr>
        <p:spPr>
          <a:xfrm flipV="1">
            <a:off x="1225899" y="4030205"/>
            <a:ext cx="4493277" cy="782955"/>
          </a:xfrm>
          <a:prstGeom prst="curvedConnector3">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419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randombar(horizontal)">
                                      <p:cBhvr>
                                        <p:cTn id="22" dur="500"/>
                                        <p:tgtEl>
                                          <p:spTgt spid="10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randombar(horizontal)">
                                      <p:cBhvr>
                                        <p:cTn id="3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theme/theme1.xml><?xml version="1.0" encoding="utf-8"?>
<a:theme xmlns:a="http://schemas.openxmlformats.org/drawingml/2006/main" name="Thaliard template">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7224</TotalTime>
  <Words>995</Words>
  <Application>Microsoft Office PowerPoint</Application>
  <PresentationFormat>全屏显示(16:9)</PresentationFormat>
  <Paragraphs>143</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Thaliard template</vt:lpstr>
      <vt:lpstr>R数据分析 方法与案例详解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R数据分析方法与案例分析</dc:title>
  <cp:lastModifiedBy>Vector</cp:lastModifiedBy>
  <cp:revision>1164</cp:revision>
  <dcterms:modified xsi:type="dcterms:W3CDTF">2020-05-13T12:17:44Z</dcterms:modified>
</cp:coreProperties>
</file>