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Economica"/>
      <p:regular r:id="rId30"/>
      <p:bold r:id="rId31"/>
      <p:italic r:id="rId32"/>
      <p:boldItalic r:id="rId33"/>
    </p:embeddedFont>
    <p:embeddedFont>
      <p:font typeface="Ope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776ACC7-D621-4DBA-9047-A4C3E9D62A2C}">
  <a:tblStyle styleId="{2776ACC7-D621-4DBA-9047-A4C3E9D62A2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Economica-bold.fntdata"/><Relationship Id="rId30" Type="http://schemas.openxmlformats.org/officeDocument/2006/relationships/font" Target="fonts/Economica-regular.fntdata"/><Relationship Id="rId11" Type="http://schemas.openxmlformats.org/officeDocument/2006/relationships/slide" Target="slides/slide5.xml"/><Relationship Id="rId33" Type="http://schemas.openxmlformats.org/officeDocument/2006/relationships/font" Target="fonts/Economica-boldItalic.fntdata"/><Relationship Id="rId10" Type="http://schemas.openxmlformats.org/officeDocument/2006/relationships/slide" Target="slides/slide4.xml"/><Relationship Id="rId32" Type="http://schemas.openxmlformats.org/officeDocument/2006/relationships/font" Target="fonts/Economica-italic.fntdata"/><Relationship Id="rId13" Type="http://schemas.openxmlformats.org/officeDocument/2006/relationships/slide" Target="slides/slide7.xml"/><Relationship Id="rId35" Type="http://schemas.openxmlformats.org/officeDocument/2006/relationships/font" Target="fonts/OpenSans-bold.fntdata"/><Relationship Id="rId12" Type="http://schemas.openxmlformats.org/officeDocument/2006/relationships/slide" Target="slides/slide6.xml"/><Relationship Id="rId34" Type="http://schemas.openxmlformats.org/officeDocument/2006/relationships/font" Target="fonts/OpenSans-regular.fntdata"/><Relationship Id="rId15" Type="http://schemas.openxmlformats.org/officeDocument/2006/relationships/slide" Target="slides/slide9.xml"/><Relationship Id="rId37" Type="http://schemas.openxmlformats.org/officeDocument/2006/relationships/font" Target="fonts/OpenSans-boldItalic.fntdata"/><Relationship Id="rId14" Type="http://schemas.openxmlformats.org/officeDocument/2006/relationships/slide" Target="slides/slide8.xml"/><Relationship Id="rId36" Type="http://schemas.openxmlformats.org/officeDocument/2006/relationships/font" Target="fonts/OpenSans-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Insights into Leptospirosis Research:</a:t>
            </a:r>
            <a:endParaRPr/>
          </a:p>
          <a:p>
            <a:pPr indent="0" lvl="0" marL="0" rtl="0" algn="l">
              <a:lnSpc>
                <a:spcPct val="115000"/>
              </a:lnSpc>
              <a:spcBef>
                <a:spcPts val="1200"/>
              </a:spcBef>
              <a:spcAft>
                <a:spcPts val="0"/>
              </a:spcAft>
              <a:buClr>
                <a:schemeClr val="dk1"/>
              </a:buClr>
              <a:buSzPts val="1100"/>
              <a:buFont typeface="Arial"/>
              <a:buNone/>
            </a:pPr>
            <a:r>
              <a:rPr lang="en-GB"/>
              <a:t>Good [morning/afternoon], everyone. Thank you for inviting us to share the findings from our analysis of leptospirosis research. We will guide you through the insights we uncovered, and how these can inform your new focus area in therapeutics. Let’s dive right in.</a:t>
            </a:r>
            <a:endParaRPr/>
          </a:p>
          <a:p>
            <a:pPr indent="0" lvl="0" marL="0" rtl="0" algn="l">
              <a:spcBef>
                <a:spcPts val="120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af41d9402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af41d9402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af41d9402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af41d9402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275ce85a6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275ce85a6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b="1">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275ce85a61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275ce85a61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dk1"/>
                </a:solidFill>
              </a:rPr>
              <a:t>These are topic details</a:t>
            </a:r>
            <a:endParaRPr b="1">
              <a:solidFill>
                <a:schemeClr val="dk1"/>
              </a:solidFill>
            </a:endParaRPr>
          </a:p>
          <a:p>
            <a:pPr indent="0" lvl="0" marL="0" rtl="0" algn="l">
              <a:spcBef>
                <a:spcPts val="0"/>
              </a:spcBef>
              <a:spcAft>
                <a:spcPts val="0"/>
              </a:spcAft>
              <a:buNone/>
            </a:pPr>
            <a:r>
              <a:rPr b="1" lang="en-GB">
                <a:solidFill>
                  <a:schemeClr val="dk1"/>
                </a:solidFill>
              </a:rPr>
              <a:t>These titles are only for presentation</a:t>
            </a:r>
            <a:endParaRPr b="1">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297119f26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297119f26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a:solidFill>
                  <a:schemeClr val="dk1"/>
                </a:solidFill>
              </a:rPr>
              <a:t>Topic 5</a:t>
            </a:r>
            <a:r>
              <a:rPr lang="en-GB">
                <a:solidFill>
                  <a:schemeClr val="dk1"/>
                </a:solidFill>
              </a:rPr>
              <a:t>: This topic shows a </a:t>
            </a:r>
            <a:r>
              <a:rPr b="1" lang="en-GB">
                <a:solidFill>
                  <a:schemeClr val="dk1"/>
                </a:solidFill>
              </a:rPr>
              <a:t>sharp </a:t>
            </a:r>
            <a:r>
              <a:rPr lang="en-GB">
                <a:solidFill>
                  <a:schemeClr val="dk1"/>
                </a:solidFill>
              </a:rPr>
              <a:t>increase and stays at a high level, especially in the years after </a:t>
            </a:r>
            <a:r>
              <a:rPr b="1" lang="en-GB">
                <a:solidFill>
                  <a:schemeClr val="dk1"/>
                </a:solidFill>
              </a:rPr>
              <a:t>2000</a:t>
            </a:r>
            <a:r>
              <a:rPr lang="en-GB">
                <a:solidFill>
                  <a:schemeClr val="dk1"/>
                </a:solidFill>
              </a:rPr>
              <a:t>. It has been getting a lot of attention.</a:t>
            </a:r>
            <a:endParaRPr>
              <a:solidFill>
                <a:schemeClr val="dk1"/>
              </a:solidFill>
            </a:endParaRPr>
          </a:p>
          <a:p>
            <a:pPr indent="0" lvl="0" marL="0" rtl="0" algn="l">
              <a:lnSpc>
                <a:spcPct val="115000"/>
              </a:lnSpc>
              <a:spcBef>
                <a:spcPts val="0"/>
              </a:spcBef>
              <a:spcAft>
                <a:spcPts val="0"/>
              </a:spcAft>
              <a:buNone/>
            </a:pPr>
            <a:r>
              <a:rPr b="1" lang="en-GB">
                <a:solidFill>
                  <a:schemeClr val="dk1"/>
                </a:solidFill>
              </a:rPr>
              <a:t>Topic 3</a:t>
            </a:r>
            <a:r>
              <a:rPr lang="en-GB">
                <a:solidFill>
                  <a:schemeClr val="dk1"/>
                </a:solidFill>
              </a:rPr>
              <a:t>: This topic grew quickly, especially after </a:t>
            </a:r>
            <a:r>
              <a:rPr b="1" lang="en-GB">
                <a:solidFill>
                  <a:schemeClr val="dk1"/>
                </a:solidFill>
              </a:rPr>
              <a:t>2000</a:t>
            </a:r>
            <a:r>
              <a:rPr lang="en-GB">
                <a:solidFill>
                  <a:schemeClr val="dk1"/>
                </a:solidFill>
              </a:rPr>
              <a:t>. It has noticeable changes in recent years.</a:t>
            </a:r>
            <a:endParaRPr>
              <a:solidFill>
                <a:schemeClr val="dk1"/>
              </a:solidFill>
            </a:endParaRPr>
          </a:p>
          <a:p>
            <a:pPr indent="0" lvl="0" marL="0" rtl="0" algn="l">
              <a:lnSpc>
                <a:spcPct val="115000"/>
              </a:lnSpc>
              <a:spcBef>
                <a:spcPts val="0"/>
              </a:spcBef>
              <a:spcAft>
                <a:spcPts val="0"/>
              </a:spcAft>
              <a:buNone/>
            </a:pPr>
            <a:r>
              <a:rPr b="1" lang="en-GB">
                <a:solidFill>
                  <a:schemeClr val="dk1"/>
                </a:solidFill>
              </a:rPr>
              <a:t>Topic 6</a:t>
            </a:r>
            <a:r>
              <a:rPr lang="en-GB">
                <a:solidFill>
                  <a:schemeClr val="dk1"/>
                </a:solidFill>
              </a:rPr>
              <a:t>: This topic has stayed at a high level consistently, so it’s also an important one to focus on.</a:t>
            </a:r>
            <a:endParaRPr>
              <a:solidFill>
                <a:schemeClr val="dk1"/>
              </a:solidFill>
            </a:endParaRPr>
          </a:p>
          <a:p>
            <a:pPr indent="0" lvl="0" marL="0" rtl="0" algn="l">
              <a:lnSpc>
                <a:spcPct val="115000"/>
              </a:lnSpc>
              <a:spcBef>
                <a:spcPts val="0"/>
              </a:spcBef>
              <a:spcAft>
                <a:spcPts val="0"/>
              </a:spcAft>
              <a:buNone/>
            </a:pPr>
            <a:r>
              <a:rPr lang="en-GB">
                <a:solidFill>
                  <a:schemeClr val="dk1"/>
                </a:solidFill>
              </a:rPr>
              <a:t>These topics seem to be the most important because they have shown strong growth or consistent high interest over the years</a:t>
            </a:r>
            <a:endParaRPr b="1">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2761fcfec3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2761fcfec3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af5549e1f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af5549e1f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2785c2d2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2785c2d2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2761fcfe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2761fcfe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2761fcfec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2761fcfec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af5549e1f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af5549e1f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t>We analyzed three datasets provided by you: one containing article/publication details, another listing full author information and a list containing the number of publications. From this, we extracted insights into who the researchers are, how they’re collaborating, and how the field has evolved over time.</a:t>
            </a:r>
            <a:endParaRPr/>
          </a:p>
          <a:p>
            <a:pPr indent="0" lvl="0" marL="0" rtl="0" algn="l">
              <a:spcBef>
                <a:spcPts val="120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2761fcfec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2761fcfec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af41d940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af41d940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af412eef71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af412eef71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af412eef71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af412eef71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2740ea355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2740ea355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t>This chart highlights the top researchers based on the overall number of publications. Researchers like AI Ko (highest pub count), followed by M Picardeau, W Lilenbaum consistently contribute to the field. We recommend prioritizing engagement with these individuals to tap into their knowledge and networks.</a:t>
            </a:r>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271f9c7e6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271f9c7e6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graph tells us the most contributing authors based on position as a first author and last author. The reason is because the first author positions is reserved for the author that has the most contribution to the publication. While the last author position is reserved for the person/researcher that has the most senior position acting as supervisor or principal investigator. The blue bar represents the number of contribution as first author, while the orange bar represents the number of contribution as last author. W Lilenbaum has the highest number of publications as first and last author, followed by M Picardeau and C Goarant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271f9c7e6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271f9c7e6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2785c2d22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2785c2d22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2759d224d2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2759d224d2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2761fcfec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2761fcfec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af41d9402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af41d9402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atasciencegroup3.github.io/Group3_Leptospirosis/Top30Collabs.html" TargetMode="Externa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21.png"/><Relationship Id="rId6"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9.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atasciencegroup3.github.io/Group3_Leptospirosis/Top10AuthorsCollabs.html" TargetMode="Externa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2537000" y="1444250"/>
            <a:ext cx="3562200" cy="1857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sz="3644"/>
              <a:t>Group 3 Project</a:t>
            </a:r>
            <a:r>
              <a:rPr lang="en-GB"/>
              <a:t> - </a:t>
            </a:r>
            <a:r>
              <a:rPr b="1" lang="en-GB"/>
              <a:t>Insights into Leptospirosis Research</a:t>
            </a:r>
            <a:endParaRPr b="1"/>
          </a:p>
        </p:txBody>
      </p:sp>
      <p:sp>
        <p:nvSpPr>
          <p:cNvPr id="63" name="Google Shape;63;p13"/>
          <p:cNvSpPr txBox="1"/>
          <p:nvPr>
            <p:ph idx="1" type="subTitle"/>
          </p:nvPr>
        </p:nvSpPr>
        <p:spPr>
          <a:xfrm>
            <a:off x="3044700" y="3510450"/>
            <a:ext cx="963600" cy="701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Helen</a:t>
            </a:r>
            <a:endParaRPr/>
          </a:p>
          <a:p>
            <a:pPr indent="0" lvl="0" marL="0" rtl="0" algn="l">
              <a:spcBef>
                <a:spcPts val="0"/>
              </a:spcBef>
              <a:spcAft>
                <a:spcPts val="0"/>
              </a:spcAft>
              <a:buNone/>
            </a:pPr>
            <a:r>
              <a:rPr lang="en-GB"/>
              <a:t>Rio</a:t>
            </a:r>
            <a:endParaRPr/>
          </a:p>
        </p:txBody>
      </p:sp>
      <p:sp>
        <p:nvSpPr>
          <p:cNvPr id="64" name="Google Shape;64;p13"/>
          <p:cNvSpPr txBox="1"/>
          <p:nvPr>
            <p:ph idx="1" type="subTitle"/>
          </p:nvPr>
        </p:nvSpPr>
        <p:spPr>
          <a:xfrm>
            <a:off x="4090200" y="3510450"/>
            <a:ext cx="963600" cy="701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Sneha</a:t>
            </a:r>
            <a:endParaRPr/>
          </a:p>
          <a:p>
            <a:pPr indent="0" lvl="0" marL="0" rtl="0" algn="l">
              <a:spcBef>
                <a:spcPts val="0"/>
              </a:spcBef>
              <a:spcAft>
                <a:spcPts val="0"/>
              </a:spcAft>
              <a:buNone/>
            </a:pPr>
            <a:r>
              <a:rPr lang="en-GB"/>
              <a:t>Tingxuan</a:t>
            </a:r>
            <a:endParaRPr/>
          </a:p>
        </p:txBody>
      </p:sp>
      <p:sp>
        <p:nvSpPr>
          <p:cNvPr id="65" name="Google Shape;65;p13"/>
          <p:cNvSpPr txBox="1"/>
          <p:nvPr>
            <p:ph idx="1" type="subTitle"/>
          </p:nvPr>
        </p:nvSpPr>
        <p:spPr>
          <a:xfrm>
            <a:off x="5135700" y="3510450"/>
            <a:ext cx="963600" cy="70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Yuri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315925"/>
            <a:ext cx="8520600" cy="83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Collaborations between the top 30 authors from 2020</a:t>
            </a:r>
            <a:endParaRPr/>
          </a:p>
        </p:txBody>
      </p:sp>
      <p:pic>
        <p:nvPicPr>
          <p:cNvPr id="131" name="Google Shape;131;p22">
            <a:hlinkClick r:id="rId3"/>
          </p:cNvPr>
          <p:cNvPicPr preferRelativeResize="0"/>
          <p:nvPr/>
        </p:nvPicPr>
        <p:blipFill rotWithShape="1">
          <a:blip r:embed="rId4">
            <a:alphaModFix/>
          </a:blip>
          <a:srcRect b="10368" l="3848" r="8277" t="5335"/>
          <a:stretch/>
        </p:blipFill>
        <p:spPr>
          <a:xfrm>
            <a:off x="393675" y="1147225"/>
            <a:ext cx="6308949" cy="3768149"/>
          </a:xfrm>
          <a:prstGeom prst="rect">
            <a:avLst/>
          </a:prstGeom>
          <a:noFill/>
          <a:ln>
            <a:noFill/>
          </a:ln>
        </p:spPr>
      </p:pic>
      <p:sp>
        <p:nvSpPr>
          <p:cNvPr id="132" name="Google Shape;132;p22"/>
          <p:cNvSpPr txBox="1"/>
          <p:nvPr/>
        </p:nvSpPr>
        <p:spPr>
          <a:xfrm>
            <a:off x="6733675" y="1673050"/>
            <a:ext cx="2098500" cy="26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A few distinct collaboration groups with significant recent </a:t>
            </a:r>
            <a:r>
              <a:rPr lang="en-GB">
                <a:solidFill>
                  <a:schemeClr val="dk1"/>
                </a:solidFill>
              </a:rPr>
              <a:t>collaborations </a:t>
            </a:r>
            <a:r>
              <a:rPr lang="en-GB">
                <a:solidFill>
                  <a:schemeClr val="dk1"/>
                </a:solidFill>
              </a:rPr>
              <a:t>observed.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Possible indicator of different </a:t>
            </a:r>
            <a:r>
              <a:rPr lang="en-GB">
                <a:solidFill>
                  <a:schemeClr val="dk1"/>
                </a:solidFill>
              </a:rPr>
              <a:t>ideologies and approaches</a:t>
            </a:r>
            <a:r>
              <a:rPr lang="en-GB">
                <a:solidFill>
                  <a:schemeClr val="dk1"/>
                </a:solidFill>
              </a:rPr>
              <a:t> in the field of Leptospirosis.</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3080"/>
              <a:t>Number of papers published by the top authors per year since 2020</a:t>
            </a:r>
            <a:endParaRPr sz="3080"/>
          </a:p>
        </p:txBody>
      </p:sp>
      <p:pic>
        <p:nvPicPr>
          <p:cNvPr id="138" name="Google Shape;138;p23"/>
          <p:cNvPicPr preferRelativeResize="0"/>
          <p:nvPr/>
        </p:nvPicPr>
        <p:blipFill>
          <a:blip r:embed="rId3">
            <a:alphaModFix/>
          </a:blip>
          <a:stretch>
            <a:fillRect/>
          </a:stretch>
        </p:blipFill>
        <p:spPr>
          <a:xfrm>
            <a:off x="311700" y="1315675"/>
            <a:ext cx="6216100" cy="3386651"/>
          </a:xfrm>
          <a:prstGeom prst="rect">
            <a:avLst/>
          </a:prstGeom>
          <a:noFill/>
          <a:ln>
            <a:noFill/>
          </a:ln>
        </p:spPr>
      </p:pic>
      <p:sp>
        <p:nvSpPr>
          <p:cNvPr id="139" name="Google Shape;139;p23"/>
          <p:cNvSpPr txBox="1"/>
          <p:nvPr/>
        </p:nvSpPr>
        <p:spPr>
          <a:xfrm>
            <a:off x="6873550" y="1533200"/>
            <a:ext cx="1616100" cy="27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500">
                <a:solidFill>
                  <a:schemeClr val="dk1"/>
                </a:solidFill>
              </a:rPr>
              <a:t>Time period: 2020 - 2024</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GB" sz="1500">
                <a:solidFill>
                  <a:schemeClr val="dk1"/>
                </a:solidFill>
              </a:rPr>
              <a:t>Some Key Contributors: Frederico Costa, Mathieu Picardeau, Walter Lilenbaum</a:t>
            </a:r>
            <a:endParaRPr sz="15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Topic Distribution Over Time</a:t>
            </a:r>
            <a:endParaRPr/>
          </a:p>
        </p:txBody>
      </p:sp>
      <p:sp>
        <p:nvSpPr>
          <p:cNvPr id="145" name="Google Shape;145;p24"/>
          <p:cNvSpPr txBox="1"/>
          <p:nvPr/>
        </p:nvSpPr>
        <p:spPr>
          <a:xfrm>
            <a:off x="466850" y="1243550"/>
            <a:ext cx="7460400" cy="743400"/>
          </a:xfrm>
          <a:prstGeom prst="rect">
            <a:avLst/>
          </a:prstGeom>
          <a:solidFill>
            <a:srgbClr val="FFF2CC"/>
          </a:solid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rgbClr val="434343"/>
              </a:buClr>
              <a:buSzPts val="1100"/>
              <a:buChar char="●"/>
            </a:pPr>
            <a:r>
              <a:rPr lang="en-GB" sz="1100">
                <a:solidFill>
                  <a:srgbClr val="434343"/>
                </a:solidFill>
              </a:rPr>
              <a:t>Classified articles into </a:t>
            </a:r>
            <a:r>
              <a:rPr b="1" lang="en-GB" sz="1100">
                <a:solidFill>
                  <a:srgbClr val="674EA7"/>
                </a:solidFill>
              </a:rPr>
              <a:t>6</a:t>
            </a:r>
            <a:r>
              <a:rPr b="1" lang="en-GB" sz="1100">
                <a:solidFill>
                  <a:srgbClr val="434343"/>
                </a:solidFill>
              </a:rPr>
              <a:t> topics</a:t>
            </a:r>
            <a:r>
              <a:rPr lang="en-GB" sz="1100">
                <a:solidFill>
                  <a:srgbClr val="434343"/>
                </a:solidFill>
              </a:rPr>
              <a:t>.</a:t>
            </a:r>
            <a:endParaRPr sz="1100">
              <a:solidFill>
                <a:srgbClr val="434343"/>
              </a:solidFill>
            </a:endParaRPr>
          </a:p>
          <a:p>
            <a:pPr indent="-298450" lvl="0" marL="457200" rtl="0" algn="l">
              <a:lnSpc>
                <a:spcPct val="115000"/>
              </a:lnSpc>
              <a:spcBef>
                <a:spcPts val="0"/>
              </a:spcBef>
              <a:spcAft>
                <a:spcPts val="0"/>
              </a:spcAft>
              <a:buClr>
                <a:srgbClr val="434343"/>
              </a:buClr>
              <a:buSzPts val="1100"/>
              <a:buChar char="●"/>
            </a:pPr>
            <a:r>
              <a:rPr lang="en-GB" sz="1100">
                <a:solidFill>
                  <a:srgbClr val="434343"/>
                </a:solidFill>
              </a:rPr>
              <a:t>Analyzed yearly topic trends using a </a:t>
            </a:r>
            <a:r>
              <a:rPr b="1" lang="en-GB" sz="1100">
                <a:solidFill>
                  <a:srgbClr val="674EA7"/>
                </a:solidFill>
              </a:rPr>
              <a:t>Stacked Area Chart</a:t>
            </a:r>
            <a:r>
              <a:rPr lang="en-GB" sz="1100">
                <a:solidFill>
                  <a:srgbClr val="434343"/>
                </a:solidFill>
              </a:rPr>
              <a:t>.</a:t>
            </a:r>
            <a:endParaRPr sz="1100">
              <a:solidFill>
                <a:srgbClr val="434343"/>
              </a:solidFill>
            </a:endParaRPr>
          </a:p>
          <a:p>
            <a:pPr indent="-298450" lvl="0" marL="457200" rtl="0" algn="l">
              <a:lnSpc>
                <a:spcPct val="115000"/>
              </a:lnSpc>
              <a:spcBef>
                <a:spcPts val="0"/>
              </a:spcBef>
              <a:spcAft>
                <a:spcPts val="0"/>
              </a:spcAft>
              <a:buClr>
                <a:srgbClr val="434343"/>
              </a:buClr>
              <a:buSzPts val="1100"/>
              <a:buChar char="●"/>
            </a:pPr>
            <a:r>
              <a:rPr lang="en-GB" sz="1100">
                <a:solidFill>
                  <a:srgbClr val="434343"/>
                </a:solidFill>
              </a:rPr>
              <a:t>Focused on the top </a:t>
            </a:r>
            <a:r>
              <a:rPr b="1" lang="en-GB" sz="1100">
                <a:solidFill>
                  <a:srgbClr val="674EA7"/>
                </a:solidFill>
              </a:rPr>
              <a:t>3</a:t>
            </a:r>
            <a:r>
              <a:rPr b="1" lang="en-GB" sz="1100">
                <a:solidFill>
                  <a:srgbClr val="434343"/>
                </a:solidFill>
              </a:rPr>
              <a:t> topics</a:t>
            </a:r>
            <a:r>
              <a:rPr lang="en-GB" sz="1100">
                <a:solidFill>
                  <a:srgbClr val="434343"/>
                </a:solidFill>
              </a:rPr>
              <a:t> and extracted authors with the most articles.</a:t>
            </a:r>
            <a:endParaRPr b="1" sz="1300">
              <a:solidFill>
                <a:srgbClr val="434343"/>
              </a:solidFill>
            </a:endParaRPr>
          </a:p>
        </p:txBody>
      </p:sp>
      <p:sp>
        <p:nvSpPr>
          <p:cNvPr id="146" name="Google Shape;146;p24"/>
          <p:cNvSpPr txBox="1"/>
          <p:nvPr>
            <p:ph idx="1" type="body"/>
          </p:nvPr>
        </p:nvSpPr>
        <p:spPr>
          <a:xfrm>
            <a:off x="192650" y="2185775"/>
            <a:ext cx="4355400" cy="2601900"/>
          </a:xfrm>
          <a:prstGeom prst="rect">
            <a:avLst/>
          </a:prstGeom>
          <a:ln cap="flat" cmpd="sng" w="9525">
            <a:solidFill>
              <a:srgbClr val="F9CB9C"/>
            </a:solidFill>
            <a:prstDash val="solid"/>
            <a:round/>
            <a:headEnd len="sm" w="sm" type="none"/>
            <a:tailEnd len="sm" w="sm" type="none"/>
          </a:ln>
        </p:spPr>
        <p:txBody>
          <a:bodyPr anchorCtr="0" anchor="ctr" bIns="91425" lIns="91425" spcFirstLastPara="1" rIns="91425" wrap="square" tIns="91425">
            <a:normAutofit/>
          </a:bodyPr>
          <a:lstStyle/>
          <a:p>
            <a:pPr indent="0" lvl="0" marL="0" rtl="0" algn="l">
              <a:spcBef>
                <a:spcPts val="0"/>
              </a:spcBef>
              <a:spcAft>
                <a:spcPts val="0"/>
              </a:spcAft>
              <a:buNone/>
            </a:pPr>
            <a:r>
              <a:rPr b="1" lang="en-GB" sz="1400">
                <a:solidFill>
                  <a:srgbClr val="434343"/>
                </a:solidFill>
                <a:latin typeface="Arial"/>
                <a:ea typeface="Arial"/>
                <a:cs typeface="Arial"/>
                <a:sym typeface="Arial"/>
              </a:rPr>
              <a:t>Data Sources:</a:t>
            </a:r>
            <a:endParaRPr b="1" sz="1400">
              <a:solidFill>
                <a:srgbClr val="434343"/>
              </a:solidFill>
              <a:latin typeface="Arial"/>
              <a:ea typeface="Arial"/>
              <a:cs typeface="Arial"/>
              <a:sym typeface="Arial"/>
            </a:endParaRPr>
          </a:p>
          <a:p>
            <a:pPr indent="0" lvl="0" marL="0" rtl="0" algn="l">
              <a:spcBef>
                <a:spcPts val="0"/>
              </a:spcBef>
              <a:spcAft>
                <a:spcPts val="0"/>
              </a:spcAft>
              <a:buNone/>
            </a:pPr>
            <a:r>
              <a:t/>
            </a:r>
            <a:endParaRPr b="1" sz="1400">
              <a:solidFill>
                <a:srgbClr val="434343"/>
              </a:solidFill>
              <a:latin typeface="Arial"/>
              <a:ea typeface="Arial"/>
              <a:cs typeface="Arial"/>
              <a:sym typeface="Arial"/>
            </a:endParaRPr>
          </a:p>
          <a:p>
            <a:pPr indent="-298450" lvl="0" marL="457200" rtl="0" algn="l">
              <a:spcBef>
                <a:spcPts val="0"/>
              </a:spcBef>
              <a:spcAft>
                <a:spcPts val="0"/>
              </a:spcAft>
              <a:buClr>
                <a:srgbClr val="434343"/>
              </a:buClr>
              <a:buSzPts val="1100"/>
              <a:buFont typeface="Arial"/>
              <a:buChar char="●"/>
            </a:pPr>
            <a:r>
              <a:rPr b="1" lang="en-GB" sz="1100">
                <a:solidFill>
                  <a:srgbClr val="434343"/>
                </a:solidFill>
                <a:latin typeface="Arial"/>
                <a:ea typeface="Arial"/>
                <a:cs typeface="Arial"/>
                <a:sym typeface="Arial"/>
              </a:rPr>
              <a:t>articles.leptospirosis.csv</a:t>
            </a:r>
            <a:endParaRPr b="1" sz="1100">
              <a:solidFill>
                <a:srgbClr val="434343"/>
              </a:solidFill>
              <a:latin typeface="Arial"/>
              <a:ea typeface="Arial"/>
              <a:cs typeface="Arial"/>
              <a:sym typeface="Arial"/>
            </a:endParaRPr>
          </a:p>
          <a:p>
            <a:pPr indent="0" lvl="0" marL="457200" rtl="0" algn="l">
              <a:spcBef>
                <a:spcPts val="0"/>
              </a:spcBef>
              <a:spcAft>
                <a:spcPts val="0"/>
              </a:spcAft>
              <a:buNone/>
            </a:pPr>
            <a:r>
              <a:rPr lang="en-GB" sz="1100">
                <a:solidFill>
                  <a:srgbClr val="434343"/>
                </a:solidFill>
                <a:latin typeface="Arial"/>
                <a:ea typeface="Arial"/>
                <a:cs typeface="Arial"/>
                <a:sym typeface="Arial"/>
              </a:rPr>
              <a:t>PMID, Title, Abstract, Journal, Year, FirstAuthorForename, FirstAuthorLastname, FirstAuthorAffiliation</a:t>
            </a:r>
            <a:endParaRPr sz="1100">
              <a:solidFill>
                <a:srgbClr val="434343"/>
              </a:solidFill>
              <a:latin typeface="Arial"/>
              <a:ea typeface="Arial"/>
              <a:cs typeface="Arial"/>
              <a:sym typeface="Arial"/>
            </a:endParaRPr>
          </a:p>
          <a:p>
            <a:pPr indent="0" lvl="0" marL="457200" rtl="0" algn="l">
              <a:spcBef>
                <a:spcPts val="0"/>
              </a:spcBef>
              <a:spcAft>
                <a:spcPts val="0"/>
              </a:spcAft>
              <a:buNone/>
            </a:pPr>
            <a:r>
              <a:t/>
            </a:r>
            <a:endParaRPr sz="1100">
              <a:solidFill>
                <a:srgbClr val="434343"/>
              </a:solidFill>
              <a:latin typeface="Arial"/>
              <a:ea typeface="Arial"/>
              <a:cs typeface="Arial"/>
              <a:sym typeface="Arial"/>
            </a:endParaRPr>
          </a:p>
          <a:p>
            <a:pPr indent="-298450" lvl="0" marL="457200" rtl="0" algn="l">
              <a:spcBef>
                <a:spcPts val="0"/>
              </a:spcBef>
              <a:spcAft>
                <a:spcPts val="0"/>
              </a:spcAft>
              <a:buClr>
                <a:srgbClr val="434343"/>
              </a:buClr>
              <a:buSzPts val="1100"/>
              <a:buFont typeface="Arial"/>
              <a:buChar char="●"/>
            </a:pPr>
            <a:r>
              <a:rPr b="1" lang="en-GB" sz="1100">
                <a:solidFill>
                  <a:srgbClr val="434343"/>
                </a:solidFill>
                <a:latin typeface="Arial"/>
                <a:ea typeface="Arial"/>
                <a:cs typeface="Arial"/>
                <a:sym typeface="Arial"/>
              </a:rPr>
              <a:t>authors.leptospirosis.csv</a:t>
            </a:r>
            <a:endParaRPr b="1" sz="1100">
              <a:solidFill>
                <a:srgbClr val="434343"/>
              </a:solidFill>
              <a:latin typeface="Arial"/>
              <a:ea typeface="Arial"/>
              <a:cs typeface="Arial"/>
              <a:sym typeface="Arial"/>
            </a:endParaRPr>
          </a:p>
          <a:p>
            <a:pPr indent="0" lvl="0" marL="457200" rtl="0" algn="l">
              <a:spcBef>
                <a:spcPts val="0"/>
              </a:spcBef>
              <a:spcAft>
                <a:spcPts val="0"/>
              </a:spcAft>
              <a:buNone/>
            </a:pPr>
            <a:r>
              <a:rPr lang="en-GB" sz="1100">
                <a:solidFill>
                  <a:srgbClr val="434343"/>
                </a:solidFill>
                <a:latin typeface="Arial"/>
                <a:ea typeface="Arial"/>
                <a:cs typeface="Arial"/>
                <a:sym typeface="Arial"/>
              </a:rPr>
              <a:t>PMID, AuthorN, AuthorForename, AuthorLastname, AuthorAffiliation</a:t>
            </a:r>
            <a:endParaRPr sz="1100">
              <a:solidFill>
                <a:srgbClr val="434343"/>
              </a:solidFill>
              <a:latin typeface="Arial"/>
              <a:ea typeface="Arial"/>
              <a:cs typeface="Arial"/>
              <a:sym typeface="Arial"/>
            </a:endParaRPr>
          </a:p>
          <a:p>
            <a:pPr indent="0" lvl="0" marL="457200" rtl="0" algn="l">
              <a:spcBef>
                <a:spcPts val="0"/>
              </a:spcBef>
              <a:spcAft>
                <a:spcPts val="0"/>
              </a:spcAft>
              <a:buNone/>
            </a:pPr>
            <a:r>
              <a:t/>
            </a:r>
            <a:endParaRPr sz="1100">
              <a:solidFill>
                <a:srgbClr val="434343"/>
              </a:solidFill>
              <a:latin typeface="Arial"/>
              <a:ea typeface="Arial"/>
              <a:cs typeface="Arial"/>
              <a:sym typeface="Arial"/>
            </a:endParaRPr>
          </a:p>
          <a:p>
            <a:pPr indent="-298450" lvl="0" marL="457200" rtl="0" algn="l">
              <a:spcBef>
                <a:spcPts val="0"/>
              </a:spcBef>
              <a:spcAft>
                <a:spcPts val="0"/>
              </a:spcAft>
              <a:buClr>
                <a:srgbClr val="434343"/>
              </a:buClr>
              <a:buSzPts val="1100"/>
              <a:buFont typeface="Arial"/>
              <a:buChar char="●"/>
            </a:pPr>
            <a:r>
              <a:rPr b="1" lang="en-GB" sz="1100">
                <a:solidFill>
                  <a:srgbClr val="434343"/>
                </a:solidFill>
                <a:latin typeface="Arial"/>
                <a:ea typeface="Arial"/>
                <a:cs typeface="Arial"/>
                <a:sym typeface="Arial"/>
              </a:rPr>
              <a:t>paper_counts.csv</a:t>
            </a:r>
            <a:endParaRPr b="1" sz="1100">
              <a:solidFill>
                <a:srgbClr val="434343"/>
              </a:solidFill>
              <a:latin typeface="Arial"/>
              <a:ea typeface="Arial"/>
              <a:cs typeface="Arial"/>
              <a:sym typeface="Arial"/>
            </a:endParaRPr>
          </a:p>
          <a:p>
            <a:pPr indent="0" lvl="0" marL="457200" rtl="0" algn="l">
              <a:spcBef>
                <a:spcPts val="0"/>
              </a:spcBef>
              <a:spcAft>
                <a:spcPts val="0"/>
              </a:spcAft>
              <a:buNone/>
            </a:pPr>
            <a:r>
              <a:rPr lang="en-GB" sz="1100">
                <a:solidFill>
                  <a:srgbClr val="434343"/>
                </a:solidFill>
                <a:latin typeface="Arial"/>
                <a:ea typeface="Arial"/>
                <a:cs typeface="Arial"/>
                <a:sym typeface="Arial"/>
              </a:rPr>
              <a:t>Year, Count</a:t>
            </a:r>
            <a:endParaRPr b="1" sz="1400">
              <a:solidFill>
                <a:srgbClr val="434343"/>
              </a:solidFill>
            </a:endParaRPr>
          </a:p>
        </p:txBody>
      </p:sp>
      <p:sp>
        <p:nvSpPr>
          <p:cNvPr id="147" name="Google Shape;147;p24"/>
          <p:cNvSpPr txBox="1"/>
          <p:nvPr>
            <p:ph idx="1" type="body"/>
          </p:nvPr>
        </p:nvSpPr>
        <p:spPr>
          <a:xfrm>
            <a:off x="4679450" y="2185775"/>
            <a:ext cx="4355400" cy="2601900"/>
          </a:xfrm>
          <a:prstGeom prst="rect">
            <a:avLst/>
          </a:prstGeom>
          <a:ln cap="flat" cmpd="sng" w="9525">
            <a:solidFill>
              <a:srgbClr val="F6B26B"/>
            </a:solidFill>
            <a:prstDash val="solid"/>
            <a:round/>
            <a:headEnd len="sm" w="sm" type="none"/>
            <a:tailEnd len="sm" w="sm" type="none"/>
          </a:ln>
        </p:spPr>
        <p:txBody>
          <a:bodyPr anchorCtr="0" anchor="t" bIns="91425" lIns="91425" spcFirstLastPara="1" rIns="91425" wrap="square" tIns="91425">
            <a:normAutofit lnSpcReduction="10000"/>
          </a:bodyPr>
          <a:lstStyle/>
          <a:p>
            <a:pPr indent="0" lvl="0" marL="0" rtl="0" algn="l">
              <a:lnSpc>
                <a:spcPct val="105000"/>
              </a:lnSpc>
              <a:spcBef>
                <a:spcPts val="0"/>
              </a:spcBef>
              <a:spcAft>
                <a:spcPts val="0"/>
              </a:spcAft>
              <a:buNone/>
            </a:pPr>
            <a:r>
              <a:rPr b="1" lang="en-GB" sz="1400">
                <a:solidFill>
                  <a:srgbClr val="434343"/>
                </a:solidFill>
              </a:rPr>
              <a:t>ML Techniques:</a:t>
            </a:r>
            <a:endParaRPr b="1" sz="1400">
              <a:solidFill>
                <a:srgbClr val="434343"/>
              </a:solidFill>
            </a:endParaRPr>
          </a:p>
          <a:p>
            <a:pPr indent="0" lvl="0" marL="0" rtl="0" algn="l">
              <a:lnSpc>
                <a:spcPct val="105000"/>
              </a:lnSpc>
              <a:spcBef>
                <a:spcPts val="0"/>
              </a:spcBef>
              <a:spcAft>
                <a:spcPts val="0"/>
              </a:spcAft>
              <a:buNone/>
            </a:pPr>
            <a:r>
              <a:t/>
            </a:r>
            <a:endParaRPr b="1" sz="1400">
              <a:solidFill>
                <a:srgbClr val="434343"/>
              </a:solidFill>
            </a:endParaRPr>
          </a:p>
          <a:p>
            <a:pPr indent="-317500" lvl="0" marL="457200" rtl="0" algn="l">
              <a:lnSpc>
                <a:spcPct val="105000"/>
              </a:lnSpc>
              <a:spcBef>
                <a:spcPts val="0"/>
              </a:spcBef>
              <a:spcAft>
                <a:spcPts val="0"/>
              </a:spcAft>
              <a:buClr>
                <a:srgbClr val="434343"/>
              </a:buClr>
              <a:buSzPts val="1400"/>
              <a:buChar char="●"/>
            </a:pPr>
            <a:r>
              <a:rPr b="1" lang="en-GB" sz="1100">
                <a:solidFill>
                  <a:srgbClr val="434343"/>
                </a:solidFill>
                <a:latin typeface="Arial"/>
                <a:ea typeface="Arial"/>
                <a:cs typeface="Arial"/>
                <a:sym typeface="Arial"/>
              </a:rPr>
              <a:t>TF-IDF (Term Frequency-Inverse Document Frequency)</a:t>
            </a:r>
            <a:r>
              <a:rPr lang="en-GB" sz="1100">
                <a:solidFill>
                  <a:srgbClr val="434343"/>
                </a:solidFill>
                <a:latin typeface="Arial"/>
                <a:ea typeface="Arial"/>
                <a:cs typeface="Arial"/>
                <a:sym typeface="Arial"/>
              </a:rPr>
              <a:t>:</a:t>
            </a:r>
            <a:endParaRPr sz="1100">
              <a:solidFill>
                <a:srgbClr val="434343"/>
              </a:solidFill>
              <a:latin typeface="Arial"/>
              <a:ea typeface="Arial"/>
              <a:cs typeface="Arial"/>
              <a:sym typeface="Arial"/>
            </a:endParaRPr>
          </a:p>
          <a:p>
            <a:pPr indent="0" lvl="0" marL="457200" rtl="0" algn="l">
              <a:lnSpc>
                <a:spcPct val="105000"/>
              </a:lnSpc>
              <a:spcBef>
                <a:spcPts val="0"/>
              </a:spcBef>
              <a:spcAft>
                <a:spcPts val="0"/>
              </a:spcAft>
              <a:buNone/>
            </a:pPr>
            <a:r>
              <a:rPr lang="en-GB" sz="1100">
                <a:solidFill>
                  <a:srgbClr val="434343"/>
                </a:solidFill>
                <a:latin typeface="Arial"/>
                <a:ea typeface="Arial"/>
                <a:cs typeface="Arial"/>
                <a:sym typeface="Arial"/>
              </a:rPr>
              <a:t>For converting text data (title + abstract) into numerical features.</a:t>
            </a:r>
            <a:endParaRPr sz="1100">
              <a:solidFill>
                <a:srgbClr val="434343"/>
              </a:solidFill>
              <a:latin typeface="Arial"/>
              <a:ea typeface="Arial"/>
              <a:cs typeface="Arial"/>
              <a:sym typeface="Arial"/>
            </a:endParaRPr>
          </a:p>
          <a:p>
            <a:pPr indent="0" lvl="0" marL="457200" rtl="0" algn="l">
              <a:lnSpc>
                <a:spcPct val="105000"/>
              </a:lnSpc>
              <a:spcBef>
                <a:spcPts val="0"/>
              </a:spcBef>
              <a:spcAft>
                <a:spcPts val="0"/>
              </a:spcAft>
              <a:buNone/>
            </a:pPr>
            <a:r>
              <a:t/>
            </a:r>
            <a:endParaRPr sz="1100">
              <a:solidFill>
                <a:srgbClr val="434343"/>
              </a:solidFill>
              <a:latin typeface="Arial"/>
              <a:ea typeface="Arial"/>
              <a:cs typeface="Arial"/>
              <a:sym typeface="Arial"/>
            </a:endParaRPr>
          </a:p>
          <a:p>
            <a:pPr indent="-317500" lvl="0" marL="457200" rtl="0" algn="l">
              <a:lnSpc>
                <a:spcPct val="105000"/>
              </a:lnSpc>
              <a:spcBef>
                <a:spcPts val="0"/>
              </a:spcBef>
              <a:spcAft>
                <a:spcPts val="0"/>
              </a:spcAft>
              <a:buClr>
                <a:srgbClr val="434343"/>
              </a:buClr>
              <a:buSzPts val="1400"/>
              <a:buChar char="●"/>
            </a:pPr>
            <a:r>
              <a:rPr b="1" lang="en-GB" sz="1100">
                <a:solidFill>
                  <a:srgbClr val="434343"/>
                </a:solidFill>
                <a:latin typeface="Arial"/>
                <a:ea typeface="Arial"/>
                <a:cs typeface="Arial"/>
                <a:sym typeface="Arial"/>
              </a:rPr>
              <a:t>Latent Dirichlet Allocation (LDA)</a:t>
            </a:r>
            <a:r>
              <a:rPr lang="en-GB" sz="1100">
                <a:solidFill>
                  <a:srgbClr val="434343"/>
                </a:solidFill>
                <a:latin typeface="Arial"/>
                <a:ea typeface="Arial"/>
                <a:cs typeface="Arial"/>
                <a:sym typeface="Arial"/>
              </a:rPr>
              <a:t>:</a:t>
            </a:r>
            <a:endParaRPr sz="1100">
              <a:solidFill>
                <a:srgbClr val="434343"/>
              </a:solidFill>
              <a:latin typeface="Arial"/>
              <a:ea typeface="Arial"/>
              <a:cs typeface="Arial"/>
              <a:sym typeface="Arial"/>
            </a:endParaRPr>
          </a:p>
          <a:p>
            <a:pPr indent="0" lvl="0" marL="457200" rtl="0" algn="l">
              <a:lnSpc>
                <a:spcPct val="105000"/>
              </a:lnSpc>
              <a:spcBef>
                <a:spcPts val="0"/>
              </a:spcBef>
              <a:spcAft>
                <a:spcPts val="0"/>
              </a:spcAft>
              <a:buNone/>
            </a:pPr>
            <a:r>
              <a:rPr lang="en-GB" sz="1100">
                <a:solidFill>
                  <a:srgbClr val="434343"/>
                </a:solidFill>
                <a:latin typeface="Arial"/>
                <a:ea typeface="Arial"/>
                <a:cs typeface="Arial"/>
                <a:sym typeface="Arial"/>
              </a:rPr>
              <a:t>A topic modeling technique used to discover topics in the text data.</a:t>
            </a:r>
            <a:endParaRPr sz="1100">
              <a:solidFill>
                <a:srgbClr val="434343"/>
              </a:solidFill>
              <a:latin typeface="Arial"/>
              <a:ea typeface="Arial"/>
              <a:cs typeface="Arial"/>
              <a:sym typeface="Arial"/>
            </a:endParaRPr>
          </a:p>
          <a:p>
            <a:pPr indent="0" lvl="0" marL="0" rtl="0" algn="l">
              <a:lnSpc>
                <a:spcPct val="105000"/>
              </a:lnSpc>
              <a:spcBef>
                <a:spcPts val="0"/>
              </a:spcBef>
              <a:spcAft>
                <a:spcPts val="0"/>
              </a:spcAft>
              <a:buNone/>
            </a:pPr>
            <a:r>
              <a:t/>
            </a:r>
            <a:endParaRPr sz="1100">
              <a:solidFill>
                <a:srgbClr val="434343"/>
              </a:solidFill>
              <a:latin typeface="Arial"/>
              <a:ea typeface="Arial"/>
              <a:cs typeface="Arial"/>
              <a:sym typeface="Arial"/>
            </a:endParaRPr>
          </a:p>
          <a:p>
            <a:pPr indent="-317500" lvl="0" marL="457200" rtl="0" algn="l">
              <a:lnSpc>
                <a:spcPct val="105000"/>
              </a:lnSpc>
              <a:spcBef>
                <a:spcPts val="0"/>
              </a:spcBef>
              <a:spcAft>
                <a:spcPts val="0"/>
              </a:spcAft>
              <a:buClr>
                <a:srgbClr val="434343"/>
              </a:buClr>
              <a:buSzPts val="1400"/>
              <a:buChar char="●"/>
            </a:pPr>
            <a:r>
              <a:rPr b="1" lang="en-GB" sz="1100">
                <a:solidFill>
                  <a:srgbClr val="434343"/>
                </a:solidFill>
                <a:latin typeface="Arial"/>
                <a:ea typeface="Arial"/>
                <a:cs typeface="Arial"/>
                <a:sym typeface="Arial"/>
              </a:rPr>
              <a:t>Cosine Similarity</a:t>
            </a:r>
            <a:r>
              <a:rPr lang="en-GB" sz="1100">
                <a:solidFill>
                  <a:srgbClr val="434343"/>
                </a:solidFill>
                <a:latin typeface="Arial"/>
                <a:ea typeface="Arial"/>
                <a:cs typeface="Arial"/>
                <a:sym typeface="Arial"/>
              </a:rPr>
              <a:t>:</a:t>
            </a:r>
            <a:endParaRPr sz="1100">
              <a:solidFill>
                <a:srgbClr val="434343"/>
              </a:solidFill>
              <a:latin typeface="Arial"/>
              <a:ea typeface="Arial"/>
              <a:cs typeface="Arial"/>
              <a:sym typeface="Arial"/>
            </a:endParaRPr>
          </a:p>
          <a:p>
            <a:pPr indent="0" lvl="0" marL="457200" rtl="0" algn="l">
              <a:lnSpc>
                <a:spcPct val="105000"/>
              </a:lnSpc>
              <a:spcBef>
                <a:spcPts val="0"/>
              </a:spcBef>
              <a:spcAft>
                <a:spcPts val="0"/>
              </a:spcAft>
              <a:buNone/>
            </a:pPr>
            <a:r>
              <a:rPr lang="en-GB" sz="1100">
                <a:solidFill>
                  <a:srgbClr val="434343"/>
                </a:solidFill>
                <a:latin typeface="Arial"/>
                <a:ea typeface="Arial"/>
                <a:cs typeface="Arial"/>
                <a:sym typeface="Arial"/>
              </a:rPr>
              <a:t>For measuring the similarity between topics based on their top words.</a:t>
            </a:r>
            <a:endParaRPr sz="1400">
              <a:solidFill>
                <a:srgbClr val="434343"/>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Leptospirosis Research Topics</a:t>
            </a:r>
            <a:endParaRPr/>
          </a:p>
        </p:txBody>
      </p:sp>
      <p:sp>
        <p:nvSpPr>
          <p:cNvPr id="153" name="Google Shape;153;p25"/>
          <p:cNvSpPr txBox="1"/>
          <p:nvPr/>
        </p:nvSpPr>
        <p:spPr>
          <a:xfrm>
            <a:off x="215225" y="1473200"/>
            <a:ext cx="4243800" cy="3044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300">
                <a:solidFill>
                  <a:schemeClr val="dk1"/>
                </a:solidFill>
              </a:rPr>
              <a:t>Topic 1: </a:t>
            </a:r>
            <a:endParaRPr b="1" sz="1300">
              <a:solidFill>
                <a:schemeClr val="dk1"/>
              </a:solidFill>
            </a:endParaRPr>
          </a:p>
          <a:p>
            <a:pPr indent="0" lvl="0" marL="0" rtl="0" algn="l">
              <a:lnSpc>
                <a:spcPct val="115000"/>
              </a:lnSpc>
              <a:spcBef>
                <a:spcPts val="0"/>
              </a:spcBef>
              <a:spcAft>
                <a:spcPts val="0"/>
              </a:spcAft>
              <a:buNone/>
            </a:pPr>
            <a:r>
              <a:rPr b="1" lang="en-GB" sz="1200">
                <a:solidFill>
                  <a:schemeClr val="dk1"/>
                </a:solidFill>
              </a:rPr>
              <a:t>Diagnostic methods and tests for leptospirosis</a:t>
            </a:r>
            <a:br>
              <a:rPr b="1" lang="en-GB" sz="1300">
                <a:solidFill>
                  <a:schemeClr val="dk1"/>
                </a:solidFill>
              </a:rPr>
            </a:br>
            <a:r>
              <a:rPr lang="en-GB" sz="1100">
                <a:solidFill>
                  <a:schemeClr val="dk1"/>
                </a:solidFill>
              </a:rPr>
              <a:t>assay, </a:t>
            </a:r>
            <a:r>
              <a:rPr lang="en-GB" sz="1100">
                <a:solidFill>
                  <a:srgbClr val="674EA7"/>
                </a:solidFill>
              </a:rPr>
              <a:t>diagnosis</a:t>
            </a:r>
            <a:r>
              <a:rPr lang="en-GB" sz="1100">
                <a:solidFill>
                  <a:schemeClr val="dk1"/>
                </a:solidFill>
              </a:rPr>
              <a:t>, pcr, elisa, </a:t>
            </a:r>
            <a:r>
              <a:rPr lang="en-GB" sz="1100">
                <a:solidFill>
                  <a:srgbClr val="674EA7"/>
                </a:solidFill>
              </a:rPr>
              <a:t>test</a:t>
            </a:r>
            <a:r>
              <a:rPr lang="en-GB" sz="1100">
                <a:solidFill>
                  <a:schemeClr val="dk1"/>
                </a:solidFill>
              </a:rPr>
              <a:t>, detection, sensitivity, igm, diagnostic, mat</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b="1" lang="en-GB" sz="1300">
                <a:solidFill>
                  <a:schemeClr val="dk1"/>
                </a:solidFill>
              </a:rPr>
              <a:t>Topic 2:</a:t>
            </a:r>
            <a:endParaRPr b="1" sz="1300">
              <a:solidFill>
                <a:schemeClr val="dk1"/>
              </a:solidFill>
            </a:endParaRPr>
          </a:p>
          <a:p>
            <a:pPr indent="0" lvl="0" marL="0" rtl="0" algn="l">
              <a:lnSpc>
                <a:spcPct val="115000"/>
              </a:lnSpc>
              <a:spcBef>
                <a:spcPts val="0"/>
              </a:spcBef>
              <a:spcAft>
                <a:spcPts val="0"/>
              </a:spcAft>
              <a:buNone/>
            </a:pPr>
            <a:r>
              <a:rPr b="1" lang="en-GB" sz="1200">
                <a:solidFill>
                  <a:schemeClr val="dk1"/>
                </a:solidFill>
              </a:rPr>
              <a:t>Leptospira proteins and pathogenicity</a:t>
            </a:r>
            <a:br>
              <a:rPr b="1" lang="en-GB" sz="1300">
                <a:solidFill>
                  <a:schemeClr val="dk1"/>
                </a:solidFill>
              </a:rPr>
            </a:br>
            <a:r>
              <a:rPr lang="en-GB" sz="1100">
                <a:solidFill>
                  <a:srgbClr val="674EA7"/>
                </a:solidFill>
              </a:rPr>
              <a:t>leptospira</a:t>
            </a:r>
            <a:r>
              <a:rPr lang="en-GB" sz="1100">
                <a:solidFill>
                  <a:schemeClr val="dk1"/>
                </a:solidFill>
              </a:rPr>
              <a:t>, interrogans, </a:t>
            </a:r>
            <a:r>
              <a:rPr lang="en-GB" sz="1100">
                <a:solidFill>
                  <a:srgbClr val="674EA7"/>
                </a:solidFill>
              </a:rPr>
              <a:t>proteins</a:t>
            </a:r>
            <a:r>
              <a:rPr lang="en-GB" sz="1100">
                <a:solidFill>
                  <a:schemeClr val="dk1"/>
                </a:solidFill>
              </a:rPr>
              <a:t>, </a:t>
            </a:r>
            <a:r>
              <a:rPr lang="en-GB" sz="1100">
                <a:solidFill>
                  <a:srgbClr val="674EA7"/>
                </a:solidFill>
              </a:rPr>
              <a:t>protein</a:t>
            </a:r>
            <a:r>
              <a:rPr lang="en-GB" sz="1100">
                <a:solidFill>
                  <a:schemeClr val="dk1"/>
                </a:solidFill>
              </a:rPr>
              <a:t>, vaccine, </a:t>
            </a:r>
            <a:r>
              <a:rPr lang="en-GB" sz="1100">
                <a:solidFill>
                  <a:srgbClr val="674EA7"/>
                </a:solidFill>
              </a:rPr>
              <a:t>pathogenic</a:t>
            </a:r>
            <a:r>
              <a:rPr lang="en-GB" sz="1100">
                <a:solidFill>
                  <a:schemeClr val="dk1"/>
                </a:solidFill>
              </a:rPr>
              <a:t>, </a:t>
            </a:r>
            <a:r>
              <a:rPr lang="en-GB" sz="1100">
                <a:solidFill>
                  <a:srgbClr val="674EA7"/>
                </a:solidFill>
              </a:rPr>
              <a:t>leptospiral</a:t>
            </a:r>
            <a:r>
              <a:rPr lang="en-GB" sz="1100">
                <a:solidFill>
                  <a:schemeClr val="dk1"/>
                </a:solidFill>
              </a:rPr>
              <a:t>, </a:t>
            </a:r>
            <a:r>
              <a:rPr lang="en-GB" sz="1100">
                <a:solidFill>
                  <a:srgbClr val="674EA7"/>
                </a:solidFill>
              </a:rPr>
              <a:t>leptospirosis</a:t>
            </a:r>
            <a:r>
              <a:rPr lang="en-GB" sz="1100">
                <a:solidFill>
                  <a:schemeClr val="dk1"/>
                </a:solidFill>
              </a:rPr>
              <a:t>, host, expression</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b="1" lang="en-GB" sz="1300">
                <a:solidFill>
                  <a:schemeClr val="dk1"/>
                </a:solidFill>
              </a:rPr>
              <a:t>Topic 3: </a:t>
            </a:r>
            <a:endParaRPr b="1" sz="1300">
              <a:solidFill>
                <a:schemeClr val="dk1"/>
              </a:solidFill>
            </a:endParaRPr>
          </a:p>
          <a:p>
            <a:pPr indent="0" lvl="0" marL="0" rtl="0" algn="l">
              <a:lnSpc>
                <a:spcPct val="115000"/>
              </a:lnSpc>
              <a:spcBef>
                <a:spcPts val="0"/>
              </a:spcBef>
              <a:spcAft>
                <a:spcPts val="0"/>
              </a:spcAft>
              <a:buNone/>
            </a:pPr>
            <a:r>
              <a:rPr b="1" lang="en-GB" sz="1200">
                <a:solidFill>
                  <a:schemeClr val="dk1"/>
                </a:solidFill>
              </a:rPr>
              <a:t>Severe clinical signs of leptospirosis</a:t>
            </a:r>
            <a:br>
              <a:rPr b="1" lang="en-GB" sz="1300">
                <a:solidFill>
                  <a:schemeClr val="dk1"/>
                </a:solidFill>
              </a:rPr>
            </a:br>
            <a:r>
              <a:rPr lang="en-GB" sz="1100">
                <a:solidFill>
                  <a:srgbClr val="674EA7"/>
                </a:solidFill>
              </a:rPr>
              <a:t>leptospirosis</a:t>
            </a:r>
            <a:r>
              <a:rPr lang="en-GB" sz="1100">
                <a:solidFill>
                  <a:schemeClr val="dk1"/>
                </a:solidFill>
              </a:rPr>
              <a:t>, patients, </a:t>
            </a:r>
            <a:r>
              <a:rPr lang="en-GB" sz="1100">
                <a:solidFill>
                  <a:srgbClr val="674EA7"/>
                </a:solidFill>
              </a:rPr>
              <a:t>severe</a:t>
            </a:r>
            <a:r>
              <a:rPr lang="en-GB" sz="1100">
                <a:solidFill>
                  <a:schemeClr val="dk1"/>
                </a:solidFill>
              </a:rPr>
              <a:t>, acute, </a:t>
            </a:r>
            <a:r>
              <a:rPr lang="en-GB" sz="1100">
                <a:solidFill>
                  <a:srgbClr val="674EA7"/>
                </a:solidFill>
              </a:rPr>
              <a:t>clinical</a:t>
            </a:r>
            <a:r>
              <a:rPr lang="en-GB" sz="1100">
                <a:solidFill>
                  <a:schemeClr val="dk1"/>
                </a:solidFill>
              </a:rPr>
              <a:t>, case, </a:t>
            </a:r>
            <a:r>
              <a:rPr lang="en-GB" sz="1100">
                <a:solidFill>
                  <a:srgbClr val="674EA7"/>
                </a:solidFill>
              </a:rPr>
              <a:t>fever</a:t>
            </a:r>
            <a:r>
              <a:rPr lang="en-GB" sz="1100">
                <a:solidFill>
                  <a:schemeClr val="dk1"/>
                </a:solidFill>
              </a:rPr>
              <a:t>, renal, pulmonary, failure</a:t>
            </a:r>
            <a:endParaRPr b="1" sz="1100">
              <a:solidFill>
                <a:schemeClr val="dk1"/>
              </a:solidFill>
            </a:endParaRPr>
          </a:p>
        </p:txBody>
      </p:sp>
      <p:sp>
        <p:nvSpPr>
          <p:cNvPr id="154" name="Google Shape;154;p25"/>
          <p:cNvSpPr txBox="1"/>
          <p:nvPr/>
        </p:nvSpPr>
        <p:spPr>
          <a:xfrm>
            <a:off x="4572000" y="1375850"/>
            <a:ext cx="4434300" cy="323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300">
                <a:solidFill>
                  <a:schemeClr val="dk1"/>
                </a:solidFill>
              </a:rPr>
              <a:t>Topic 4:</a:t>
            </a:r>
            <a:endParaRPr b="1" sz="1300">
              <a:solidFill>
                <a:schemeClr val="dk1"/>
              </a:solidFill>
            </a:endParaRPr>
          </a:p>
          <a:p>
            <a:pPr indent="0" lvl="0" marL="0" rtl="0" algn="l">
              <a:lnSpc>
                <a:spcPct val="115000"/>
              </a:lnSpc>
              <a:spcBef>
                <a:spcPts val="0"/>
              </a:spcBef>
              <a:spcAft>
                <a:spcPts val="0"/>
              </a:spcAft>
              <a:buNone/>
            </a:pPr>
            <a:r>
              <a:rPr b="1" lang="en-GB" sz="1200">
                <a:solidFill>
                  <a:schemeClr val="dk1"/>
                </a:solidFill>
              </a:rPr>
              <a:t>Inflammatory cytokine response in leptospirosis</a:t>
            </a:r>
            <a:endParaRPr b="1" sz="1200">
              <a:solidFill>
                <a:schemeClr val="dk1"/>
              </a:solidFill>
            </a:endParaRPr>
          </a:p>
          <a:p>
            <a:pPr indent="0" lvl="0" marL="0" rtl="0" algn="l">
              <a:lnSpc>
                <a:spcPct val="115000"/>
              </a:lnSpc>
              <a:spcBef>
                <a:spcPts val="0"/>
              </a:spcBef>
              <a:spcAft>
                <a:spcPts val="0"/>
              </a:spcAft>
              <a:buNone/>
            </a:pPr>
            <a:r>
              <a:rPr lang="en-GB" sz="1100">
                <a:solidFill>
                  <a:schemeClr val="dk1"/>
                </a:solidFill>
              </a:rPr>
              <a:t>i</a:t>
            </a:r>
            <a:r>
              <a:rPr lang="en-GB" sz="1100">
                <a:solidFill>
                  <a:schemeClr val="dk1"/>
                </a:solidFill>
              </a:rPr>
              <a:t>l, levels, </a:t>
            </a:r>
            <a:r>
              <a:rPr lang="en-GB" sz="1100">
                <a:solidFill>
                  <a:srgbClr val="674EA7"/>
                </a:solidFill>
              </a:rPr>
              <a:t>cytokine</a:t>
            </a:r>
            <a:r>
              <a:rPr lang="en-GB" sz="1100">
                <a:solidFill>
                  <a:schemeClr val="dk1"/>
                </a:solidFill>
              </a:rPr>
              <a:t>, </a:t>
            </a:r>
            <a:r>
              <a:rPr lang="en-GB" sz="1100">
                <a:solidFill>
                  <a:srgbClr val="674EA7"/>
                </a:solidFill>
              </a:rPr>
              <a:t>cytokines</a:t>
            </a:r>
            <a:r>
              <a:rPr lang="en-GB" sz="1100">
                <a:solidFill>
                  <a:schemeClr val="dk1"/>
                </a:solidFill>
              </a:rPr>
              <a:t>, inflammatory, activation, tnf, </a:t>
            </a:r>
            <a:r>
              <a:rPr lang="en-GB" sz="1100">
                <a:solidFill>
                  <a:srgbClr val="674EA7"/>
                </a:solidFill>
              </a:rPr>
              <a:t>response</a:t>
            </a:r>
            <a:r>
              <a:rPr lang="en-GB" sz="1100">
                <a:solidFill>
                  <a:schemeClr val="dk1"/>
                </a:solidFill>
              </a:rPr>
              <a:t>, cell, </a:t>
            </a:r>
            <a:r>
              <a:rPr lang="en-GB" sz="1100">
                <a:solidFill>
                  <a:srgbClr val="674EA7"/>
                </a:solidFill>
              </a:rPr>
              <a:t>inflammation</a:t>
            </a:r>
            <a:endParaRPr sz="1100">
              <a:solidFill>
                <a:srgbClr val="674EA7"/>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b="1" lang="en-GB" sz="1300">
                <a:solidFill>
                  <a:schemeClr val="dk1"/>
                </a:solidFill>
              </a:rPr>
              <a:t>Topic 5:</a:t>
            </a:r>
            <a:endParaRPr b="1" sz="1300">
              <a:solidFill>
                <a:schemeClr val="dk1"/>
              </a:solidFill>
            </a:endParaRPr>
          </a:p>
          <a:p>
            <a:pPr indent="0" lvl="0" marL="0" rtl="0" algn="l">
              <a:lnSpc>
                <a:spcPct val="115000"/>
              </a:lnSpc>
              <a:spcBef>
                <a:spcPts val="0"/>
              </a:spcBef>
              <a:spcAft>
                <a:spcPts val="0"/>
              </a:spcAft>
              <a:buNone/>
            </a:pPr>
            <a:r>
              <a:rPr b="1" lang="en-GB" sz="1200">
                <a:solidFill>
                  <a:schemeClr val="dk1"/>
                </a:solidFill>
              </a:rPr>
              <a:t>Leptospirosis in animals and associated risks</a:t>
            </a:r>
            <a:endParaRPr b="1" sz="1200">
              <a:solidFill>
                <a:schemeClr val="dk1"/>
              </a:solidFill>
            </a:endParaRPr>
          </a:p>
          <a:p>
            <a:pPr indent="0" lvl="0" marL="0" rtl="0" algn="l">
              <a:lnSpc>
                <a:spcPct val="115000"/>
              </a:lnSpc>
              <a:spcBef>
                <a:spcPts val="0"/>
              </a:spcBef>
              <a:spcAft>
                <a:spcPts val="0"/>
              </a:spcAft>
              <a:buNone/>
            </a:pPr>
            <a:r>
              <a:rPr lang="en-GB" sz="1100">
                <a:solidFill>
                  <a:srgbClr val="674EA7"/>
                </a:solidFill>
              </a:rPr>
              <a:t>leptospira</a:t>
            </a:r>
            <a:r>
              <a:rPr lang="en-GB" sz="1100">
                <a:solidFill>
                  <a:schemeClr val="dk1"/>
                </a:solidFill>
              </a:rPr>
              <a:t>, </a:t>
            </a:r>
            <a:r>
              <a:rPr lang="en-GB" sz="1100">
                <a:solidFill>
                  <a:srgbClr val="674EA7"/>
                </a:solidFill>
              </a:rPr>
              <a:t>leptospirosis</a:t>
            </a:r>
            <a:r>
              <a:rPr lang="en-GB" sz="1100">
                <a:solidFill>
                  <a:schemeClr val="dk1"/>
                </a:solidFill>
              </a:rPr>
              <a:t>, </a:t>
            </a:r>
            <a:r>
              <a:rPr lang="en-GB" sz="1100">
                <a:solidFill>
                  <a:srgbClr val="674EA7"/>
                </a:solidFill>
              </a:rPr>
              <a:t>dogs</a:t>
            </a:r>
            <a:r>
              <a:rPr lang="en-GB" sz="1100">
                <a:solidFill>
                  <a:schemeClr val="dk1"/>
                </a:solidFill>
              </a:rPr>
              <a:t>, serovars, samples, </a:t>
            </a:r>
            <a:r>
              <a:rPr lang="en-GB" sz="1100">
                <a:solidFill>
                  <a:srgbClr val="674EA7"/>
                </a:solidFill>
              </a:rPr>
              <a:t>animals</a:t>
            </a:r>
            <a:r>
              <a:rPr lang="en-GB" sz="1100">
                <a:solidFill>
                  <a:schemeClr val="dk1"/>
                </a:solidFill>
              </a:rPr>
              <a:t>, study, serovar, species, </a:t>
            </a:r>
            <a:r>
              <a:rPr lang="en-GB" sz="1100">
                <a:solidFill>
                  <a:srgbClr val="674EA7"/>
                </a:solidFill>
              </a:rPr>
              <a:t>risk</a:t>
            </a:r>
            <a:endParaRPr sz="1100">
              <a:solidFill>
                <a:srgbClr val="674EA7"/>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b="1" lang="en-GB" sz="1300">
                <a:solidFill>
                  <a:schemeClr val="dk1"/>
                </a:solidFill>
              </a:rPr>
              <a:t>Topic 6: </a:t>
            </a:r>
            <a:endParaRPr b="1" sz="1300">
              <a:solidFill>
                <a:schemeClr val="dk1"/>
              </a:solidFill>
            </a:endParaRPr>
          </a:p>
          <a:p>
            <a:pPr indent="0" lvl="0" marL="0" rtl="0" algn="l">
              <a:lnSpc>
                <a:spcPct val="115000"/>
              </a:lnSpc>
              <a:spcBef>
                <a:spcPts val="0"/>
              </a:spcBef>
              <a:spcAft>
                <a:spcPts val="0"/>
              </a:spcAft>
              <a:buNone/>
            </a:pPr>
            <a:r>
              <a:rPr b="1" lang="en-GB" sz="1200">
                <a:solidFill>
                  <a:schemeClr val="dk1"/>
                </a:solidFill>
              </a:rPr>
              <a:t>Human health impact and zoonotic risks of leptospirosis</a:t>
            </a:r>
            <a:endParaRPr b="1" sz="1200">
              <a:solidFill>
                <a:schemeClr val="dk1"/>
              </a:solidFill>
            </a:endParaRPr>
          </a:p>
          <a:p>
            <a:pPr indent="0" lvl="0" marL="0" rtl="0" algn="l">
              <a:lnSpc>
                <a:spcPct val="115000"/>
              </a:lnSpc>
              <a:spcBef>
                <a:spcPts val="0"/>
              </a:spcBef>
              <a:spcAft>
                <a:spcPts val="0"/>
              </a:spcAft>
              <a:buNone/>
            </a:pPr>
            <a:r>
              <a:rPr lang="en-GB" sz="1100">
                <a:solidFill>
                  <a:srgbClr val="674EA7"/>
                </a:solidFill>
              </a:rPr>
              <a:t>leptospirosis</a:t>
            </a:r>
            <a:r>
              <a:rPr lang="en-GB" sz="1100">
                <a:solidFill>
                  <a:schemeClr val="dk1"/>
                </a:solidFill>
              </a:rPr>
              <a:t>, </a:t>
            </a:r>
            <a:r>
              <a:rPr lang="en-GB" sz="1100">
                <a:solidFill>
                  <a:srgbClr val="674EA7"/>
                </a:solidFill>
              </a:rPr>
              <a:t>health</a:t>
            </a:r>
            <a:r>
              <a:rPr lang="en-GB" sz="1100">
                <a:solidFill>
                  <a:schemeClr val="dk1"/>
                </a:solidFill>
              </a:rPr>
              <a:t>, disease, risk, diseases, factors, </a:t>
            </a:r>
            <a:r>
              <a:rPr lang="en-GB" sz="1100">
                <a:solidFill>
                  <a:srgbClr val="674EA7"/>
                </a:solidFill>
              </a:rPr>
              <a:t>human</a:t>
            </a:r>
            <a:r>
              <a:rPr lang="en-GB" sz="1100">
                <a:solidFill>
                  <a:schemeClr val="dk1"/>
                </a:solidFill>
              </a:rPr>
              <a:t>, incidence, public, </a:t>
            </a:r>
            <a:r>
              <a:rPr lang="en-GB" sz="1100">
                <a:solidFill>
                  <a:srgbClr val="674EA7"/>
                </a:solidFill>
              </a:rPr>
              <a:t>zoonotic</a:t>
            </a:r>
            <a:endParaRPr sz="1100">
              <a:solidFill>
                <a:srgbClr val="674EA7"/>
              </a:solidFill>
            </a:endParaRPr>
          </a:p>
          <a:p>
            <a:pPr indent="0" lvl="0" marL="0" rtl="0" algn="l">
              <a:lnSpc>
                <a:spcPct val="115000"/>
              </a:lnSpc>
              <a:spcBef>
                <a:spcPts val="0"/>
              </a:spcBef>
              <a:spcAft>
                <a:spcPts val="0"/>
              </a:spcAft>
              <a:buNone/>
            </a:pPr>
            <a:r>
              <a:t/>
            </a:r>
            <a:endParaRPr b="1" sz="1100">
              <a:solidFill>
                <a:schemeClr val="dk1"/>
              </a:solidFill>
            </a:endParaRPr>
          </a:p>
        </p:txBody>
      </p:sp>
      <p:sp>
        <p:nvSpPr>
          <p:cNvPr id="155" name="Google Shape;155;p25"/>
          <p:cNvSpPr/>
          <p:nvPr/>
        </p:nvSpPr>
        <p:spPr>
          <a:xfrm>
            <a:off x="264575" y="3438625"/>
            <a:ext cx="4145100" cy="905400"/>
          </a:xfrm>
          <a:prstGeom prst="rect">
            <a:avLst/>
          </a:prstGeom>
          <a:solidFill>
            <a:srgbClr val="F9B732">
              <a:alpha val="2089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56" name="Google Shape;156;p25"/>
          <p:cNvSpPr/>
          <p:nvPr/>
        </p:nvSpPr>
        <p:spPr>
          <a:xfrm>
            <a:off x="4508375" y="3438625"/>
            <a:ext cx="4243800" cy="905400"/>
          </a:xfrm>
          <a:prstGeom prst="rect">
            <a:avLst/>
          </a:prstGeom>
          <a:solidFill>
            <a:srgbClr val="F9B732">
              <a:alpha val="2089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57" name="Google Shape;157;p25"/>
          <p:cNvSpPr/>
          <p:nvPr/>
        </p:nvSpPr>
        <p:spPr>
          <a:xfrm>
            <a:off x="4508500" y="2375675"/>
            <a:ext cx="4208700" cy="905400"/>
          </a:xfrm>
          <a:prstGeom prst="rect">
            <a:avLst/>
          </a:prstGeom>
          <a:solidFill>
            <a:srgbClr val="F9B732">
              <a:alpha val="2089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Topic Distribution Over Time</a:t>
            </a:r>
            <a:endParaRPr/>
          </a:p>
        </p:txBody>
      </p:sp>
      <p:pic>
        <p:nvPicPr>
          <p:cNvPr id="163" name="Google Shape;163;p26"/>
          <p:cNvPicPr preferRelativeResize="0"/>
          <p:nvPr/>
        </p:nvPicPr>
        <p:blipFill rotWithShape="1">
          <a:blip r:embed="rId3">
            <a:alphaModFix/>
          </a:blip>
          <a:srcRect b="3748" l="0" r="29298" t="26715"/>
          <a:stretch/>
        </p:blipFill>
        <p:spPr>
          <a:xfrm>
            <a:off x="643657" y="1147225"/>
            <a:ext cx="7860669" cy="3865301"/>
          </a:xfrm>
          <a:prstGeom prst="rect">
            <a:avLst/>
          </a:prstGeom>
          <a:noFill/>
          <a:ln>
            <a:noFill/>
          </a:ln>
        </p:spPr>
      </p:pic>
      <p:pic>
        <p:nvPicPr>
          <p:cNvPr id="164" name="Google Shape;164;p26"/>
          <p:cNvPicPr preferRelativeResize="0"/>
          <p:nvPr/>
        </p:nvPicPr>
        <p:blipFill rotWithShape="1">
          <a:blip r:embed="rId3">
            <a:alphaModFix amt="90000"/>
          </a:blip>
          <a:srcRect b="73171" l="41424" r="0" t="0"/>
          <a:stretch/>
        </p:blipFill>
        <p:spPr>
          <a:xfrm>
            <a:off x="5396025" y="378300"/>
            <a:ext cx="3630045" cy="831300"/>
          </a:xfrm>
          <a:prstGeom prst="rect">
            <a:avLst/>
          </a:prstGeom>
          <a:noFill/>
          <a:ln>
            <a:noFill/>
          </a:ln>
        </p:spPr>
      </p:pic>
      <p:sp>
        <p:nvSpPr>
          <p:cNvPr id="165" name="Google Shape;165;p26"/>
          <p:cNvSpPr txBox="1"/>
          <p:nvPr/>
        </p:nvSpPr>
        <p:spPr>
          <a:xfrm>
            <a:off x="2133150" y="1867050"/>
            <a:ext cx="3953400" cy="2199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highlight>
                  <a:srgbClr val="9FC5E8"/>
                </a:highlight>
              </a:rPr>
              <a:t>Topic 3</a:t>
            </a:r>
            <a:r>
              <a:rPr b="1" lang="en-GB" sz="1100">
                <a:solidFill>
                  <a:schemeClr val="dk1"/>
                </a:solidFill>
              </a:rPr>
              <a:t>: </a:t>
            </a:r>
            <a:r>
              <a:rPr b="1" lang="en-GB" sz="1000">
                <a:solidFill>
                  <a:schemeClr val="dk1"/>
                </a:solidFill>
              </a:rPr>
              <a:t>Severe clinical signs of leptospirosis</a:t>
            </a:r>
            <a:br>
              <a:rPr b="1" lang="en-GB" sz="1100">
                <a:solidFill>
                  <a:schemeClr val="dk1"/>
                </a:solidFill>
              </a:rPr>
            </a:br>
            <a:r>
              <a:rPr lang="en-GB" sz="900">
                <a:solidFill>
                  <a:srgbClr val="674EA7"/>
                </a:solidFill>
              </a:rPr>
              <a:t>leptospirosis</a:t>
            </a:r>
            <a:r>
              <a:rPr lang="en-GB" sz="900">
                <a:solidFill>
                  <a:schemeClr val="dk1"/>
                </a:solidFill>
              </a:rPr>
              <a:t>, patients, </a:t>
            </a:r>
            <a:r>
              <a:rPr lang="en-GB" sz="900">
                <a:solidFill>
                  <a:srgbClr val="674EA7"/>
                </a:solidFill>
              </a:rPr>
              <a:t>severe</a:t>
            </a:r>
            <a:r>
              <a:rPr lang="en-GB" sz="900">
                <a:solidFill>
                  <a:schemeClr val="dk1"/>
                </a:solidFill>
              </a:rPr>
              <a:t>, acute, </a:t>
            </a:r>
            <a:r>
              <a:rPr lang="en-GB" sz="900">
                <a:solidFill>
                  <a:srgbClr val="674EA7"/>
                </a:solidFill>
              </a:rPr>
              <a:t>clinical</a:t>
            </a:r>
            <a:r>
              <a:rPr lang="en-GB" sz="900">
                <a:solidFill>
                  <a:schemeClr val="dk1"/>
                </a:solidFill>
              </a:rPr>
              <a:t>, case, </a:t>
            </a:r>
            <a:r>
              <a:rPr lang="en-GB" sz="900">
                <a:solidFill>
                  <a:srgbClr val="674EA7"/>
                </a:solidFill>
              </a:rPr>
              <a:t>fever</a:t>
            </a:r>
            <a:r>
              <a:rPr lang="en-GB" sz="900">
                <a:solidFill>
                  <a:schemeClr val="dk1"/>
                </a:solidFill>
              </a:rPr>
              <a:t>, renal, pulmonary, failure</a:t>
            </a:r>
            <a:endParaRPr b="1" sz="900">
              <a:solidFill>
                <a:schemeClr val="dk1"/>
              </a:solidFill>
            </a:endParaRPr>
          </a:p>
          <a:p>
            <a:pPr indent="0" lvl="0" marL="0" rtl="0" algn="l">
              <a:lnSpc>
                <a:spcPct val="115000"/>
              </a:lnSpc>
              <a:spcBef>
                <a:spcPts val="0"/>
              </a:spcBef>
              <a:spcAft>
                <a:spcPts val="0"/>
              </a:spcAft>
              <a:buNone/>
            </a:pPr>
            <a:r>
              <a:t/>
            </a:r>
            <a:endParaRPr sz="900">
              <a:solidFill>
                <a:schemeClr val="dk1"/>
              </a:solidFill>
            </a:endParaRPr>
          </a:p>
          <a:p>
            <a:pPr indent="0" lvl="0" marL="0" rtl="0" algn="l">
              <a:lnSpc>
                <a:spcPct val="115000"/>
              </a:lnSpc>
              <a:spcBef>
                <a:spcPts val="0"/>
              </a:spcBef>
              <a:spcAft>
                <a:spcPts val="0"/>
              </a:spcAft>
              <a:buNone/>
            </a:pPr>
            <a:r>
              <a:rPr b="1" lang="en-GB" sz="1100">
                <a:solidFill>
                  <a:schemeClr val="dk1"/>
                </a:solidFill>
                <a:highlight>
                  <a:srgbClr val="FFE599"/>
                </a:highlight>
              </a:rPr>
              <a:t>Topic 5</a:t>
            </a:r>
            <a:r>
              <a:rPr b="1" lang="en-GB" sz="1100">
                <a:solidFill>
                  <a:schemeClr val="dk1"/>
                </a:solidFill>
              </a:rPr>
              <a:t>:</a:t>
            </a:r>
            <a:r>
              <a:rPr b="1" lang="en-GB" sz="1100">
                <a:solidFill>
                  <a:schemeClr val="dk1"/>
                </a:solidFill>
              </a:rPr>
              <a:t>　</a:t>
            </a:r>
            <a:r>
              <a:rPr b="1" lang="en-GB" sz="1000">
                <a:solidFill>
                  <a:schemeClr val="dk1"/>
                </a:solidFill>
              </a:rPr>
              <a:t> </a:t>
            </a:r>
            <a:r>
              <a:rPr b="1" lang="en-GB" sz="1000">
                <a:solidFill>
                  <a:schemeClr val="dk1"/>
                </a:solidFill>
              </a:rPr>
              <a:t>eptospirosis in animals and associated risks</a:t>
            </a:r>
            <a:endParaRPr b="1" sz="1000">
              <a:solidFill>
                <a:schemeClr val="dk1"/>
              </a:solidFill>
            </a:endParaRPr>
          </a:p>
          <a:p>
            <a:pPr indent="0" lvl="0" marL="0" rtl="0" algn="l">
              <a:lnSpc>
                <a:spcPct val="115000"/>
              </a:lnSpc>
              <a:spcBef>
                <a:spcPts val="0"/>
              </a:spcBef>
              <a:spcAft>
                <a:spcPts val="0"/>
              </a:spcAft>
              <a:buNone/>
            </a:pPr>
            <a:r>
              <a:rPr lang="en-GB" sz="900">
                <a:solidFill>
                  <a:srgbClr val="674EA7"/>
                </a:solidFill>
              </a:rPr>
              <a:t>leptospira</a:t>
            </a:r>
            <a:r>
              <a:rPr lang="en-GB" sz="900">
                <a:solidFill>
                  <a:schemeClr val="dk1"/>
                </a:solidFill>
              </a:rPr>
              <a:t>, </a:t>
            </a:r>
            <a:r>
              <a:rPr lang="en-GB" sz="900">
                <a:solidFill>
                  <a:srgbClr val="674EA7"/>
                </a:solidFill>
              </a:rPr>
              <a:t>leptospirosis</a:t>
            </a:r>
            <a:r>
              <a:rPr lang="en-GB" sz="900">
                <a:solidFill>
                  <a:schemeClr val="dk1"/>
                </a:solidFill>
              </a:rPr>
              <a:t>, </a:t>
            </a:r>
            <a:r>
              <a:rPr lang="en-GB" sz="900">
                <a:solidFill>
                  <a:srgbClr val="674EA7"/>
                </a:solidFill>
              </a:rPr>
              <a:t>dogs</a:t>
            </a:r>
            <a:r>
              <a:rPr lang="en-GB" sz="900">
                <a:solidFill>
                  <a:schemeClr val="dk1"/>
                </a:solidFill>
              </a:rPr>
              <a:t>, serovars, samples, </a:t>
            </a:r>
            <a:r>
              <a:rPr lang="en-GB" sz="900">
                <a:solidFill>
                  <a:srgbClr val="674EA7"/>
                </a:solidFill>
              </a:rPr>
              <a:t>animals</a:t>
            </a:r>
            <a:r>
              <a:rPr lang="en-GB" sz="900">
                <a:solidFill>
                  <a:schemeClr val="dk1"/>
                </a:solidFill>
              </a:rPr>
              <a:t>, study, serovar, species, </a:t>
            </a:r>
            <a:r>
              <a:rPr lang="en-GB" sz="900">
                <a:solidFill>
                  <a:srgbClr val="674EA7"/>
                </a:solidFill>
              </a:rPr>
              <a:t>risk</a:t>
            </a:r>
            <a:endParaRPr sz="900">
              <a:solidFill>
                <a:srgbClr val="674EA7"/>
              </a:solidFill>
            </a:endParaRPr>
          </a:p>
          <a:p>
            <a:pPr indent="0" lvl="0" marL="0" rtl="0" algn="l">
              <a:lnSpc>
                <a:spcPct val="115000"/>
              </a:lnSpc>
              <a:spcBef>
                <a:spcPts val="0"/>
              </a:spcBef>
              <a:spcAft>
                <a:spcPts val="0"/>
              </a:spcAft>
              <a:buNone/>
            </a:pPr>
            <a:r>
              <a:t/>
            </a:r>
            <a:endParaRPr sz="900">
              <a:solidFill>
                <a:schemeClr val="dk1"/>
              </a:solidFill>
            </a:endParaRPr>
          </a:p>
          <a:p>
            <a:pPr indent="0" lvl="0" marL="0" rtl="0" algn="l">
              <a:lnSpc>
                <a:spcPct val="115000"/>
              </a:lnSpc>
              <a:spcBef>
                <a:spcPts val="0"/>
              </a:spcBef>
              <a:spcAft>
                <a:spcPts val="0"/>
              </a:spcAft>
              <a:buNone/>
            </a:pPr>
            <a:r>
              <a:rPr b="1" lang="en-GB" sz="1100">
                <a:solidFill>
                  <a:schemeClr val="dk1"/>
                </a:solidFill>
                <a:highlight>
                  <a:srgbClr val="F4CCCC"/>
                </a:highlight>
              </a:rPr>
              <a:t>Topic 6</a:t>
            </a:r>
            <a:r>
              <a:rPr b="1" lang="en-GB" sz="1100">
                <a:solidFill>
                  <a:schemeClr val="dk1"/>
                </a:solidFill>
              </a:rPr>
              <a:t>: </a:t>
            </a:r>
            <a:r>
              <a:rPr b="1" lang="en-GB" sz="1000">
                <a:solidFill>
                  <a:schemeClr val="dk1"/>
                </a:solidFill>
              </a:rPr>
              <a:t>Human health impact and zoonotic risks of leptospirosis</a:t>
            </a:r>
            <a:endParaRPr b="1" sz="1000">
              <a:solidFill>
                <a:schemeClr val="dk1"/>
              </a:solidFill>
            </a:endParaRPr>
          </a:p>
          <a:p>
            <a:pPr indent="0" lvl="0" marL="0" rtl="0" algn="l">
              <a:lnSpc>
                <a:spcPct val="115000"/>
              </a:lnSpc>
              <a:spcBef>
                <a:spcPts val="0"/>
              </a:spcBef>
              <a:spcAft>
                <a:spcPts val="0"/>
              </a:spcAft>
              <a:buNone/>
            </a:pPr>
            <a:r>
              <a:rPr lang="en-GB" sz="900">
                <a:solidFill>
                  <a:srgbClr val="674EA7"/>
                </a:solidFill>
              </a:rPr>
              <a:t>leptospirosis</a:t>
            </a:r>
            <a:r>
              <a:rPr lang="en-GB" sz="900">
                <a:solidFill>
                  <a:schemeClr val="dk1"/>
                </a:solidFill>
              </a:rPr>
              <a:t>, </a:t>
            </a:r>
            <a:r>
              <a:rPr lang="en-GB" sz="900">
                <a:solidFill>
                  <a:srgbClr val="674EA7"/>
                </a:solidFill>
              </a:rPr>
              <a:t>health</a:t>
            </a:r>
            <a:r>
              <a:rPr lang="en-GB" sz="900">
                <a:solidFill>
                  <a:schemeClr val="dk1"/>
                </a:solidFill>
              </a:rPr>
              <a:t>, disease, risk, diseases, factors, </a:t>
            </a:r>
            <a:r>
              <a:rPr lang="en-GB" sz="900">
                <a:solidFill>
                  <a:srgbClr val="674EA7"/>
                </a:solidFill>
              </a:rPr>
              <a:t>human</a:t>
            </a:r>
            <a:r>
              <a:rPr lang="en-GB" sz="900">
                <a:solidFill>
                  <a:schemeClr val="dk1"/>
                </a:solidFill>
              </a:rPr>
              <a:t>, incidence, public, </a:t>
            </a:r>
            <a:r>
              <a:rPr lang="en-GB" sz="900">
                <a:solidFill>
                  <a:srgbClr val="674EA7"/>
                </a:solidFill>
              </a:rPr>
              <a:t>zoonotic</a:t>
            </a:r>
            <a:endParaRPr b="1" sz="9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11700" y="315925"/>
            <a:ext cx="8520600" cy="83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Top 20 Authors Ranked by Total Publications of 3 topics</a:t>
            </a:r>
            <a:endParaRPr/>
          </a:p>
        </p:txBody>
      </p:sp>
      <p:pic>
        <p:nvPicPr>
          <p:cNvPr id="171" name="Google Shape;171;p27"/>
          <p:cNvPicPr preferRelativeResize="0"/>
          <p:nvPr/>
        </p:nvPicPr>
        <p:blipFill>
          <a:blip r:embed="rId3">
            <a:alphaModFix/>
          </a:blip>
          <a:stretch>
            <a:fillRect/>
          </a:stretch>
        </p:blipFill>
        <p:spPr>
          <a:xfrm>
            <a:off x="914400" y="1147225"/>
            <a:ext cx="6927362" cy="3762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ML Techniques and Their Roles</a:t>
            </a:r>
            <a:endParaRPr/>
          </a:p>
        </p:txBody>
      </p:sp>
      <p:graphicFrame>
        <p:nvGraphicFramePr>
          <p:cNvPr id="177" name="Google Shape;177;p28"/>
          <p:cNvGraphicFramePr/>
          <p:nvPr/>
        </p:nvGraphicFramePr>
        <p:xfrm>
          <a:off x="1097900" y="1435138"/>
          <a:ext cx="3000000" cy="3000000"/>
        </p:xfrm>
        <a:graphic>
          <a:graphicData uri="http://schemas.openxmlformats.org/drawingml/2006/table">
            <a:tbl>
              <a:tblPr>
                <a:noFill/>
                <a:tableStyleId>{2776ACC7-D621-4DBA-9047-A4C3E9D62A2C}</a:tableStyleId>
              </a:tblPr>
              <a:tblGrid>
                <a:gridCol w="1071375"/>
                <a:gridCol w="2594025"/>
                <a:gridCol w="1575725"/>
                <a:gridCol w="1096650"/>
              </a:tblGrid>
              <a:tr h="165875">
                <a:tc>
                  <a:txBody>
                    <a:bodyPr/>
                    <a:lstStyle/>
                    <a:p>
                      <a:pPr indent="0" lvl="0" marL="0" rtl="0" algn="ctr">
                        <a:lnSpc>
                          <a:spcPct val="115000"/>
                        </a:lnSpc>
                        <a:spcBef>
                          <a:spcPts val="0"/>
                        </a:spcBef>
                        <a:spcAft>
                          <a:spcPts val="0"/>
                        </a:spcAft>
                        <a:buNone/>
                      </a:pPr>
                      <a:r>
                        <a:rPr b="1" lang="en-GB" sz="900">
                          <a:solidFill>
                            <a:srgbClr val="434343"/>
                          </a:solidFill>
                        </a:rPr>
                        <a:t>Tool/Model</a:t>
                      </a:r>
                      <a:endParaRPr b="1" sz="900">
                        <a:solidFill>
                          <a:srgbClr val="434343"/>
                        </a:solidFill>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solidFill>
                      <a:srgbClr val="FFE599"/>
                    </a:solidFill>
                  </a:tcPr>
                </a:tc>
                <a:tc>
                  <a:txBody>
                    <a:bodyPr/>
                    <a:lstStyle/>
                    <a:p>
                      <a:pPr indent="0" lvl="0" marL="0" rtl="0" algn="ctr">
                        <a:lnSpc>
                          <a:spcPct val="115000"/>
                        </a:lnSpc>
                        <a:spcBef>
                          <a:spcPts val="0"/>
                        </a:spcBef>
                        <a:spcAft>
                          <a:spcPts val="0"/>
                        </a:spcAft>
                        <a:buNone/>
                      </a:pPr>
                      <a:r>
                        <a:rPr b="1" lang="en-GB" sz="900">
                          <a:solidFill>
                            <a:srgbClr val="434343"/>
                          </a:solidFill>
                        </a:rPr>
                        <a:t>Purpose</a:t>
                      </a:r>
                      <a:endParaRPr b="1" sz="900">
                        <a:solidFill>
                          <a:srgbClr val="434343"/>
                        </a:solidFill>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solidFill>
                      <a:srgbClr val="FFE599"/>
                    </a:solidFill>
                  </a:tcPr>
                </a:tc>
                <a:tc>
                  <a:txBody>
                    <a:bodyPr/>
                    <a:lstStyle/>
                    <a:p>
                      <a:pPr indent="0" lvl="0" marL="0" rtl="0" algn="ctr">
                        <a:lnSpc>
                          <a:spcPct val="115000"/>
                        </a:lnSpc>
                        <a:spcBef>
                          <a:spcPts val="0"/>
                        </a:spcBef>
                        <a:spcAft>
                          <a:spcPts val="0"/>
                        </a:spcAft>
                        <a:buNone/>
                      </a:pPr>
                      <a:r>
                        <a:rPr b="1" lang="en-GB" sz="900">
                          <a:solidFill>
                            <a:srgbClr val="434343"/>
                          </a:solidFill>
                        </a:rPr>
                        <a:t>License</a:t>
                      </a:r>
                      <a:endParaRPr b="1" sz="900">
                        <a:solidFill>
                          <a:srgbClr val="434343"/>
                        </a:solidFill>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solidFill>
                      <a:srgbClr val="FFE599"/>
                    </a:solidFill>
                  </a:tcPr>
                </a:tc>
                <a:tc>
                  <a:txBody>
                    <a:bodyPr/>
                    <a:lstStyle/>
                    <a:p>
                      <a:pPr indent="0" lvl="0" marL="0" rtl="0" algn="ctr">
                        <a:lnSpc>
                          <a:spcPct val="115000"/>
                        </a:lnSpc>
                        <a:spcBef>
                          <a:spcPts val="0"/>
                        </a:spcBef>
                        <a:spcAft>
                          <a:spcPts val="0"/>
                        </a:spcAft>
                        <a:buNone/>
                      </a:pPr>
                      <a:r>
                        <a:rPr b="1" lang="en-GB" sz="900">
                          <a:solidFill>
                            <a:srgbClr val="434343"/>
                          </a:solidFill>
                        </a:rPr>
                        <a:t>Commercial Use</a:t>
                      </a:r>
                      <a:endParaRPr b="1" sz="900">
                        <a:solidFill>
                          <a:srgbClr val="434343"/>
                        </a:solidFill>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solidFill>
                      <a:srgbClr val="FFE599"/>
                    </a:solidFill>
                  </a:tcPr>
                </a:tc>
              </a:tr>
              <a:tr h="332825">
                <a:tc>
                  <a:txBody>
                    <a:bodyPr/>
                    <a:lstStyle/>
                    <a:p>
                      <a:pPr indent="0" lvl="0" marL="0" rtl="0" algn="ctr">
                        <a:spcBef>
                          <a:spcPts val="0"/>
                        </a:spcBef>
                        <a:spcAft>
                          <a:spcPts val="0"/>
                        </a:spcAft>
                        <a:buNone/>
                      </a:pPr>
                      <a:r>
                        <a:rPr lang="en-GB" sz="1200">
                          <a:solidFill>
                            <a:srgbClr val="434343"/>
                          </a:solidFill>
                        </a:rPr>
                        <a:t>Pandas</a:t>
                      </a:r>
                      <a:endParaRPr sz="1200">
                        <a:solidFill>
                          <a:srgbClr val="434343"/>
                        </a:solidFill>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tcPr>
                </a:tc>
                <a:tc>
                  <a:txBody>
                    <a:bodyPr/>
                    <a:lstStyle/>
                    <a:p>
                      <a:pPr indent="0" lvl="0" marL="0" rtl="0" algn="l">
                        <a:spcBef>
                          <a:spcPts val="0"/>
                        </a:spcBef>
                        <a:spcAft>
                          <a:spcPts val="0"/>
                        </a:spcAft>
                        <a:buNone/>
                      </a:pPr>
                      <a:r>
                        <a:rPr lang="en-GB" sz="1200">
                          <a:solidFill>
                            <a:srgbClr val="434343"/>
                          </a:solidFill>
                        </a:rPr>
                        <a:t>Data manipulation and analysis</a:t>
                      </a:r>
                      <a:endParaRPr sz="1200">
                        <a:solidFill>
                          <a:srgbClr val="434343"/>
                        </a:solidFill>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tcPr>
                </a:tc>
                <a:tc>
                  <a:txBody>
                    <a:bodyPr/>
                    <a:lstStyle/>
                    <a:p>
                      <a:pPr indent="0" lvl="0" marL="0" rtl="0" algn="ctr">
                        <a:spcBef>
                          <a:spcPts val="0"/>
                        </a:spcBef>
                        <a:spcAft>
                          <a:spcPts val="0"/>
                        </a:spcAft>
                        <a:buNone/>
                      </a:pPr>
                      <a:r>
                        <a:rPr lang="en-GB" sz="1200">
                          <a:solidFill>
                            <a:srgbClr val="434343"/>
                          </a:solidFill>
                        </a:rPr>
                        <a:t>BSD License</a:t>
                      </a:r>
                      <a:endParaRPr sz="1200">
                        <a:solidFill>
                          <a:srgbClr val="434343"/>
                        </a:solidFill>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tcPr>
                </a:tc>
                <a:tc>
                  <a:txBody>
                    <a:bodyPr/>
                    <a:lstStyle/>
                    <a:p>
                      <a:pPr indent="0" lvl="0" marL="0" rtl="0" algn="ctr">
                        <a:spcBef>
                          <a:spcPts val="0"/>
                        </a:spcBef>
                        <a:spcAft>
                          <a:spcPts val="0"/>
                        </a:spcAft>
                        <a:buNone/>
                      </a:pPr>
                      <a:r>
                        <a:rPr lang="en-GB" sz="1200">
                          <a:solidFill>
                            <a:srgbClr val="434343"/>
                          </a:solidFill>
                        </a:rPr>
                        <a:t>Yes</a:t>
                      </a:r>
                      <a:endParaRPr sz="1200">
                        <a:solidFill>
                          <a:srgbClr val="434343"/>
                        </a:solidFill>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tcPr>
                </a:tc>
              </a:tr>
              <a:tr h="307925">
                <a:tc>
                  <a:txBody>
                    <a:bodyPr/>
                    <a:lstStyle/>
                    <a:p>
                      <a:pPr indent="0" lvl="0" marL="0" rtl="0" algn="ctr">
                        <a:spcBef>
                          <a:spcPts val="0"/>
                        </a:spcBef>
                        <a:spcAft>
                          <a:spcPts val="0"/>
                        </a:spcAft>
                        <a:buNone/>
                      </a:pPr>
                      <a:r>
                        <a:rPr lang="en-GB" sz="1200">
                          <a:solidFill>
                            <a:srgbClr val="434343"/>
                          </a:solidFill>
                        </a:rPr>
                        <a:t>NumPy</a:t>
                      </a:r>
                      <a:endParaRPr sz="1200">
                        <a:solidFill>
                          <a:srgbClr val="434343"/>
                        </a:solidFill>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tcPr>
                </a:tc>
                <a:tc>
                  <a:txBody>
                    <a:bodyPr/>
                    <a:lstStyle/>
                    <a:p>
                      <a:pPr indent="0" lvl="0" marL="0" rtl="0" algn="l">
                        <a:spcBef>
                          <a:spcPts val="0"/>
                        </a:spcBef>
                        <a:spcAft>
                          <a:spcPts val="0"/>
                        </a:spcAft>
                        <a:buNone/>
                      </a:pPr>
                      <a:r>
                        <a:rPr lang="en-GB" sz="1200">
                          <a:solidFill>
                            <a:srgbClr val="434343"/>
                          </a:solidFill>
                        </a:rPr>
                        <a:t>Numerical computing</a:t>
                      </a:r>
                      <a:endParaRPr sz="1200">
                        <a:solidFill>
                          <a:srgbClr val="434343"/>
                        </a:solidFill>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tcPr>
                </a:tc>
                <a:tc>
                  <a:txBody>
                    <a:bodyPr/>
                    <a:lstStyle/>
                    <a:p>
                      <a:pPr indent="0" lvl="0" marL="0" rtl="0" algn="ctr">
                        <a:spcBef>
                          <a:spcPts val="0"/>
                        </a:spcBef>
                        <a:spcAft>
                          <a:spcPts val="0"/>
                        </a:spcAft>
                        <a:buNone/>
                      </a:pPr>
                      <a:r>
                        <a:rPr lang="en-GB" sz="1200">
                          <a:solidFill>
                            <a:srgbClr val="434343"/>
                          </a:solidFill>
                        </a:rPr>
                        <a:t>BSD License</a:t>
                      </a:r>
                      <a:endParaRPr sz="1200">
                        <a:solidFill>
                          <a:srgbClr val="434343"/>
                        </a:solidFill>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tcPr>
                </a:tc>
                <a:tc>
                  <a:txBody>
                    <a:bodyPr/>
                    <a:lstStyle/>
                    <a:p>
                      <a:pPr indent="0" lvl="0" marL="0" rtl="0" algn="ctr">
                        <a:spcBef>
                          <a:spcPts val="0"/>
                        </a:spcBef>
                        <a:spcAft>
                          <a:spcPts val="0"/>
                        </a:spcAft>
                        <a:buNone/>
                      </a:pPr>
                      <a:r>
                        <a:rPr lang="en-GB" sz="1200">
                          <a:solidFill>
                            <a:srgbClr val="434343"/>
                          </a:solidFill>
                        </a:rPr>
                        <a:t>Yes</a:t>
                      </a:r>
                      <a:endParaRPr sz="1200">
                        <a:solidFill>
                          <a:srgbClr val="434343"/>
                        </a:solidFill>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tcPr>
                </a:tc>
              </a:tr>
              <a:tr h="279050">
                <a:tc>
                  <a:txBody>
                    <a:bodyPr/>
                    <a:lstStyle/>
                    <a:p>
                      <a:pPr indent="0" lvl="0" marL="0" rtl="0" algn="ctr">
                        <a:spcBef>
                          <a:spcPts val="0"/>
                        </a:spcBef>
                        <a:spcAft>
                          <a:spcPts val="0"/>
                        </a:spcAft>
                        <a:buNone/>
                      </a:pPr>
                      <a:r>
                        <a:rPr lang="en-GB" sz="1200">
                          <a:solidFill>
                            <a:srgbClr val="434343"/>
                          </a:solidFill>
                        </a:rPr>
                        <a:t>Matplotlib</a:t>
                      </a:r>
                      <a:endParaRPr sz="1200">
                        <a:solidFill>
                          <a:srgbClr val="434343"/>
                        </a:solidFill>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tcPr>
                </a:tc>
                <a:tc>
                  <a:txBody>
                    <a:bodyPr/>
                    <a:lstStyle/>
                    <a:p>
                      <a:pPr indent="0" lvl="0" marL="0" rtl="0" algn="l">
                        <a:spcBef>
                          <a:spcPts val="0"/>
                        </a:spcBef>
                        <a:spcAft>
                          <a:spcPts val="0"/>
                        </a:spcAft>
                        <a:buNone/>
                      </a:pPr>
                      <a:r>
                        <a:rPr lang="en-GB" sz="1200">
                          <a:solidFill>
                            <a:srgbClr val="434343"/>
                          </a:solidFill>
                        </a:rPr>
                        <a:t>Data visualization</a:t>
                      </a:r>
                      <a:endParaRPr sz="1200">
                        <a:solidFill>
                          <a:srgbClr val="434343"/>
                        </a:solidFill>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tcPr>
                </a:tc>
                <a:tc>
                  <a:txBody>
                    <a:bodyPr/>
                    <a:lstStyle/>
                    <a:p>
                      <a:pPr indent="0" lvl="0" marL="0" rtl="0" algn="ctr">
                        <a:spcBef>
                          <a:spcPts val="0"/>
                        </a:spcBef>
                        <a:spcAft>
                          <a:spcPts val="0"/>
                        </a:spcAft>
                        <a:buNone/>
                      </a:pPr>
                      <a:r>
                        <a:rPr lang="en-GB" sz="1200">
                          <a:solidFill>
                            <a:srgbClr val="434343"/>
                          </a:solidFill>
                        </a:rPr>
                        <a:t>Matplotlib License</a:t>
                      </a:r>
                      <a:endParaRPr sz="1200">
                        <a:solidFill>
                          <a:srgbClr val="434343"/>
                        </a:solidFill>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tcPr>
                </a:tc>
                <a:tc>
                  <a:txBody>
                    <a:bodyPr/>
                    <a:lstStyle/>
                    <a:p>
                      <a:pPr indent="0" lvl="0" marL="0" rtl="0" algn="ctr">
                        <a:spcBef>
                          <a:spcPts val="0"/>
                        </a:spcBef>
                        <a:spcAft>
                          <a:spcPts val="0"/>
                        </a:spcAft>
                        <a:buNone/>
                      </a:pPr>
                      <a:r>
                        <a:rPr lang="en-GB" sz="1200">
                          <a:solidFill>
                            <a:srgbClr val="434343"/>
                          </a:solidFill>
                        </a:rPr>
                        <a:t>Yes</a:t>
                      </a:r>
                      <a:endParaRPr sz="1200">
                        <a:solidFill>
                          <a:srgbClr val="434343"/>
                        </a:solidFill>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tcPr>
                </a:tc>
              </a:tr>
              <a:tr h="298300">
                <a:tc>
                  <a:txBody>
                    <a:bodyPr/>
                    <a:lstStyle/>
                    <a:p>
                      <a:pPr indent="0" lvl="0" marL="0" rtl="0" algn="ctr">
                        <a:spcBef>
                          <a:spcPts val="0"/>
                        </a:spcBef>
                        <a:spcAft>
                          <a:spcPts val="0"/>
                        </a:spcAft>
                        <a:buNone/>
                      </a:pPr>
                      <a:r>
                        <a:rPr lang="en-GB" sz="1200">
                          <a:solidFill>
                            <a:srgbClr val="434343"/>
                          </a:solidFill>
                        </a:rPr>
                        <a:t>Scikit-learn</a:t>
                      </a:r>
                      <a:endParaRPr sz="1200">
                        <a:solidFill>
                          <a:srgbClr val="434343"/>
                        </a:solidFill>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tcPr>
                </a:tc>
                <a:tc>
                  <a:txBody>
                    <a:bodyPr/>
                    <a:lstStyle/>
                    <a:p>
                      <a:pPr indent="0" lvl="0" marL="0" rtl="0" algn="l">
                        <a:spcBef>
                          <a:spcPts val="0"/>
                        </a:spcBef>
                        <a:spcAft>
                          <a:spcPts val="0"/>
                        </a:spcAft>
                        <a:buNone/>
                      </a:pPr>
                      <a:r>
                        <a:rPr lang="en-GB" sz="1200">
                          <a:solidFill>
                            <a:srgbClr val="434343"/>
                          </a:solidFill>
                        </a:rPr>
                        <a:t>Machine learning library</a:t>
                      </a:r>
                      <a:endParaRPr sz="1200">
                        <a:solidFill>
                          <a:srgbClr val="434343"/>
                        </a:solidFill>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tcPr>
                </a:tc>
                <a:tc>
                  <a:txBody>
                    <a:bodyPr/>
                    <a:lstStyle/>
                    <a:p>
                      <a:pPr indent="0" lvl="0" marL="0" rtl="0" algn="ctr">
                        <a:spcBef>
                          <a:spcPts val="0"/>
                        </a:spcBef>
                        <a:spcAft>
                          <a:spcPts val="0"/>
                        </a:spcAft>
                        <a:buNone/>
                      </a:pPr>
                      <a:r>
                        <a:rPr lang="en-GB" sz="1200">
                          <a:solidFill>
                            <a:srgbClr val="434343"/>
                          </a:solidFill>
                        </a:rPr>
                        <a:t>BSD License</a:t>
                      </a:r>
                      <a:endParaRPr sz="1200">
                        <a:solidFill>
                          <a:srgbClr val="434343"/>
                        </a:solidFill>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tcPr>
                </a:tc>
                <a:tc>
                  <a:txBody>
                    <a:bodyPr/>
                    <a:lstStyle/>
                    <a:p>
                      <a:pPr indent="0" lvl="0" marL="0" rtl="0" algn="ctr">
                        <a:spcBef>
                          <a:spcPts val="0"/>
                        </a:spcBef>
                        <a:spcAft>
                          <a:spcPts val="0"/>
                        </a:spcAft>
                        <a:buNone/>
                      </a:pPr>
                      <a:r>
                        <a:rPr lang="en-GB" sz="1200">
                          <a:solidFill>
                            <a:srgbClr val="434343"/>
                          </a:solidFill>
                        </a:rPr>
                        <a:t>Yes</a:t>
                      </a:r>
                      <a:endParaRPr sz="1200">
                        <a:solidFill>
                          <a:srgbClr val="434343"/>
                        </a:solidFill>
                      </a:endParaRPr>
                    </a:p>
                  </a:txBody>
                  <a:tcPr marT="91425" marB="91425" marR="91425" marL="91425">
                    <a:lnL cap="flat" cmpd="sng" w="9525">
                      <a:solidFill>
                        <a:srgbClr val="FFD966"/>
                      </a:solidFill>
                      <a:prstDash val="solid"/>
                      <a:round/>
                      <a:headEnd len="sm" w="sm" type="none"/>
                      <a:tailEnd len="sm" w="sm" type="none"/>
                    </a:lnL>
                    <a:lnR cap="flat" cmpd="sng" w="9525">
                      <a:solidFill>
                        <a:srgbClr val="FFD966"/>
                      </a:solidFill>
                      <a:prstDash val="solid"/>
                      <a:round/>
                      <a:headEnd len="sm" w="sm" type="none"/>
                      <a:tailEnd len="sm" w="sm" type="none"/>
                    </a:lnR>
                    <a:lnT cap="flat" cmpd="sng" w="9525">
                      <a:solidFill>
                        <a:srgbClr val="FFD966"/>
                      </a:solidFill>
                      <a:prstDash val="solid"/>
                      <a:round/>
                      <a:headEnd len="sm" w="sm" type="none"/>
                      <a:tailEnd len="sm" w="sm" type="none"/>
                    </a:lnT>
                    <a:lnB cap="flat" cmpd="sng" w="9525">
                      <a:solidFill>
                        <a:srgbClr val="FFD966"/>
                      </a:solidFill>
                      <a:prstDash val="solid"/>
                      <a:round/>
                      <a:headEnd len="sm" w="sm" type="none"/>
                      <a:tailEnd len="sm" w="sm" type="none"/>
                    </a:lnB>
                  </a:tcPr>
                </a:tc>
              </a:tr>
            </a:tbl>
          </a:graphicData>
        </a:graphic>
      </p:graphicFrame>
      <p:sp>
        <p:nvSpPr>
          <p:cNvPr id="178" name="Google Shape;178;p28"/>
          <p:cNvSpPr txBox="1"/>
          <p:nvPr/>
        </p:nvSpPr>
        <p:spPr>
          <a:xfrm>
            <a:off x="683788" y="4682150"/>
            <a:ext cx="8235300" cy="354000"/>
          </a:xfrm>
          <a:prstGeom prst="rect">
            <a:avLst/>
          </a:prstGeom>
          <a:noFill/>
          <a:ln>
            <a:noFill/>
          </a:ln>
        </p:spPr>
        <p:txBody>
          <a:bodyPr anchorCtr="0" anchor="t" bIns="91425" lIns="91425" spcFirstLastPara="1" rIns="91425" wrap="square" tIns="91425">
            <a:spAutoFit/>
          </a:bodyPr>
          <a:lstStyle/>
          <a:p>
            <a:pPr indent="0" lvl="0" marL="457200" rtl="0" algn="r">
              <a:lnSpc>
                <a:spcPct val="115000"/>
              </a:lnSpc>
              <a:spcBef>
                <a:spcPts val="1200"/>
              </a:spcBef>
              <a:spcAft>
                <a:spcPts val="1200"/>
              </a:spcAft>
              <a:buNone/>
            </a:pPr>
            <a:r>
              <a:rPr lang="en-GB" sz="1100">
                <a:solidFill>
                  <a:srgbClr val="434343"/>
                </a:solidFill>
              </a:rPr>
              <a:t>These licenses comply with industry standards for research and application.</a:t>
            </a:r>
            <a:endParaRPr b="1">
              <a:solidFill>
                <a:srgbClr val="434343"/>
              </a:solidFill>
              <a:latin typeface="Open Sans"/>
              <a:ea typeface="Open Sans"/>
              <a:cs typeface="Open Sans"/>
              <a:sym typeface="Open Sans"/>
            </a:endParaRPr>
          </a:p>
        </p:txBody>
      </p:sp>
      <p:pic>
        <p:nvPicPr>
          <p:cNvPr id="179" name="Google Shape;179;p28"/>
          <p:cNvPicPr preferRelativeResize="0"/>
          <p:nvPr/>
        </p:nvPicPr>
        <p:blipFill>
          <a:blip r:embed="rId3">
            <a:alphaModFix/>
          </a:blip>
          <a:stretch>
            <a:fillRect/>
          </a:stretch>
        </p:blipFill>
        <p:spPr>
          <a:xfrm>
            <a:off x="886150" y="3554150"/>
            <a:ext cx="1406275" cy="569225"/>
          </a:xfrm>
          <a:prstGeom prst="rect">
            <a:avLst/>
          </a:prstGeom>
          <a:noFill/>
          <a:ln>
            <a:noFill/>
          </a:ln>
        </p:spPr>
      </p:pic>
      <p:pic>
        <p:nvPicPr>
          <p:cNvPr id="180" name="Google Shape;180;p28"/>
          <p:cNvPicPr preferRelativeResize="0"/>
          <p:nvPr/>
        </p:nvPicPr>
        <p:blipFill>
          <a:blip r:embed="rId4">
            <a:alphaModFix/>
          </a:blip>
          <a:stretch>
            <a:fillRect/>
          </a:stretch>
        </p:blipFill>
        <p:spPr>
          <a:xfrm>
            <a:off x="2565025" y="3505977"/>
            <a:ext cx="1264387" cy="569226"/>
          </a:xfrm>
          <a:prstGeom prst="rect">
            <a:avLst/>
          </a:prstGeom>
          <a:noFill/>
          <a:ln>
            <a:noFill/>
          </a:ln>
        </p:spPr>
      </p:pic>
      <p:pic>
        <p:nvPicPr>
          <p:cNvPr id="181" name="Google Shape;181;p28"/>
          <p:cNvPicPr preferRelativeResize="0"/>
          <p:nvPr/>
        </p:nvPicPr>
        <p:blipFill>
          <a:blip r:embed="rId5">
            <a:alphaModFix/>
          </a:blip>
          <a:stretch>
            <a:fillRect/>
          </a:stretch>
        </p:blipFill>
        <p:spPr>
          <a:xfrm>
            <a:off x="4022750" y="3481300"/>
            <a:ext cx="3108746" cy="569225"/>
          </a:xfrm>
          <a:prstGeom prst="rect">
            <a:avLst/>
          </a:prstGeom>
          <a:noFill/>
          <a:ln>
            <a:noFill/>
          </a:ln>
        </p:spPr>
      </p:pic>
      <p:pic>
        <p:nvPicPr>
          <p:cNvPr id="182" name="Google Shape;182;p28"/>
          <p:cNvPicPr preferRelativeResize="0"/>
          <p:nvPr/>
        </p:nvPicPr>
        <p:blipFill>
          <a:blip r:embed="rId6">
            <a:alphaModFix/>
          </a:blip>
          <a:stretch>
            <a:fillRect/>
          </a:stretch>
        </p:blipFill>
        <p:spPr>
          <a:xfrm>
            <a:off x="7324850" y="3505976"/>
            <a:ext cx="963487" cy="519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Changes over time</a:t>
            </a:r>
            <a:endParaRPr/>
          </a:p>
        </p:txBody>
      </p:sp>
      <p:sp>
        <p:nvSpPr>
          <p:cNvPr id="188" name="Google Shape;188;p2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Blue: Total number of articles:    Orange: Number of leptospirosis articles</a:t>
            </a:r>
            <a:endParaRPr/>
          </a:p>
          <a:p>
            <a:pPr indent="0" lvl="0" marL="0" rtl="0" algn="l">
              <a:spcBef>
                <a:spcPts val="1200"/>
              </a:spcBef>
              <a:spcAft>
                <a:spcPts val="1200"/>
              </a:spcAft>
              <a:buNone/>
            </a:pPr>
            <a:r>
              <a:t/>
            </a:r>
            <a:endParaRPr/>
          </a:p>
        </p:txBody>
      </p:sp>
      <p:pic>
        <p:nvPicPr>
          <p:cNvPr id="189" name="Google Shape;189;p29"/>
          <p:cNvPicPr preferRelativeResize="0"/>
          <p:nvPr/>
        </p:nvPicPr>
        <p:blipFill>
          <a:blip r:embed="rId3">
            <a:alphaModFix/>
          </a:blip>
          <a:stretch>
            <a:fillRect/>
          </a:stretch>
        </p:blipFill>
        <p:spPr>
          <a:xfrm>
            <a:off x="1694575" y="1788000"/>
            <a:ext cx="5754849" cy="30869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Early stage of development</a:t>
            </a:r>
            <a:endParaRPr/>
          </a:p>
        </p:txBody>
      </p:sp>
      <p:sp>
        <p:nvSpPr>
          <p:cNvPr id="195" name="Google Shape;195;p3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050">
              <a:solidFill>
                <a:srgbClr val="008000"/>
              </a:solidFill>
              <a:highlight>
                <a:srgbClr val="F7F7F7"/>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t/>
            </a:r>
            <a:endParaRPr sz="1050">
              <a:solidFill>
                <a:srgbClr val="008000"/>
              </a:solidFill>
              <a:highlight>
                <a:srgbClr val="F7F7F7"/>
              </a:highlight>
              <a:latin typeface="Courier New"/>
              <a:ea typeface="Courier New"/>
              <a:cs typeface="Courier New"/>
              <a:sym typeface="Courier New"/>
            </a:endParaRPr>
          </a:p>
          <a:p>
            <a:pPr indent="0" lvl="0" marL="0" rtl="0" algn="l">
              <a:spcBef>
                <a:spcPts val="1200"/>
              </a:spcBef>
              <a:spcAft>
                <a:spcPts val="0"/>
              </a:spcAft>
              <a:buNone/>
            </a:pPr>
            <a:r>
              <a:t/>
            </a:r>
            <a:endParaRPr sz="1050">
              <a:solidFill>
                <a:srgbClr val="008000"/>
              </a:solidFill>
              <a:highlight>
                <a:srgbClr val="F7F7F7"/>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t/>
            </a:r>
            <a:endParaRPr sz="1050">
              <a:solidFill>
                <a:srgbClr val="008000"/>
              </a:solidFill>
              <a:highlight>
                <a:srgbClr val="F7F7F7"/>
              </a:highlight>
              <a:latin typeface="Courier New"/>
              <a:ea typeface="Courier New"/>
              <a:cs typeface="Courier New"/>
              <a:sym typeface="Courier New"/>
            </a:endParaRPr>
          </a:p>
          <a:p>
            <a:pPr indent="0" lvl="0" marL="0" rtl="0" algn="l">
              <a:spcBef>
                <a:spcPts val="1200"/>
              </a:spcBef>
              <a:spcAft>
                <a:spcPts val="1200"/>
              </a:spcAft>
              <a:buNone/>
            </a:pPr>
            <a:r>
              <a:t/>
            </a:r>
            <a:endParaRPr sz="1050">
              <a:solidFill>
                <a:srgbClr val="008000"/>
              </a:solidFill>
              <a:highlight>
                <a:srgbClr val="F7F7F7"/>
              </a:highlight>
              <a:latin typeface="Courier New"/>
              <a:ea typeface="Courier New"/>
              <a:cs typeface="Courier New"/>
              <a:sym typeface="Courier New"/>
            </a:endParaRPr>
          </a:p>
        </p:txBody>
      </p:sp>
      <p:sp>
        <p:nvSpPr>
          <p:cNvPr id="196" name="Google Shape;196;p30"/>
          <p:cNvSpPr txBox="1"/>
          <p:nvPr/>
        </p:nvSpPr>
        <p:spPr>
          <a:xfrm>
            <a:off x="311700" y="1709850"/>
            <a:ext cx="4925700" cy="1723800"/>
          </a:xfrm>
          <a:prstGeom prst="rect">
            <a:avLst/>
          </a:prstGeom>
          <a:solidFill>
            <a:srgbClr val="F7F7F7"/>
          </a:solid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2000">
                <a:solidFill>
                  <a:schemeClr val="dk1"/>
                </a:solidFill>
                <a:latin typeface="Open Sans"/>
                <a:ea typeface="Open Sans"/>
                <a:cs typeface="Open Sans"/>
                <a:sym typeface="Open Sans"/>
              </a:rPr>
              <a:t>Year range: 1799 to 1904.</a:t>
            </a:r>
            <a:endParaRPr sz="20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GB" sz="2000">
                <a:solidFill>
                  <a:schemeClr val="dk1"/>
                </a:solidFill>
                <a:latin typeface="Open Sans"/>
                <a:ea typeface="Open Sans"/>
                <a:cs typeface="Open Sans"/>
                <a:sym typeface="Open Sans"/>
              </a:rPr>
              <a:t>Trends: relatively stable</a:t>
            </a:r>
            <a:endParaRPr sz="20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GB" sz="2000">
                <a:solidFill>
                  <a:schemeClr val="dk1"/>
                </a:solidFill>
                <a:latin typeface="Open Sans"/>
                <a:ea typeface="Open Sans"/>
                <a:cs typeface="Open Sans"/>
                <a:sym typeface="Open Sans"/>
              </a:rPr>
              <a:t>Leptospirosis: blank</a:t>
            </a:r>
            <a:endParaRPr sz="2000">
              <a:solidFill>
                <a:schemeClr val="dk1"/>
              </a:solidFill>
              <a:latin typeface="Open Sans"/>
              <a:ea typeface="Open Sans"/>
              <a:cs typeface="Open Sans"/>
              <a:sym typeface="Open Sans"/>
            </a:endParaRPr>
          </a:p>
        </p:txBody>
      </p:sp>
      <p:pic>
        <p:nvPicPr>
          <p:cNvPr id="197" name="Google Shape;197;p30"/>
          <p:cNvPicPr preferRelativeResize="0"/>
          <p:nvPr/>
        </p:nvPicPr>
        <p:blipFill>
          <a:blip r:embed="rId3">
            <a:alphaModFix/>
          </a:blip>
          <a:stretch>
            <a:fillRect/>
          </a:stretch>
        </p:blipFill>
        <p:spPr>
          <a:xfrm>
            <a:off x="3435500" y="1147525"/>
            <a:ext cx="5396802" cy="36357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Period of continuous development</a:t>
            </a:r>
            <a:endParaRPr/>
          </a:p>
        </p:txBody>
      </p:sp>
      <p:sp>
        <p:nvSpPr>
          <p:cNvPr id="203" name="Google Shape;203;p31"/>
          <p:cNvSpPr txBox="1"/>
          <p:nvPr>
            <p:ph idx="1" type="body"/>
          </p:nvPr>
        </p:nvSpPr>
        <p:spPr>
          <a:xfrm>
            <a:off x="311700" y="1152475"/>
            <a:ext cx="4408800" cy="380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Year range: 1904 to 1958.</a:t>
            </a:r>
            <a:endParaRPr/>
          </a:p>
          <a:p>
            <a:pPr indent="0" lvl="0" marL="0" rtl="0" algn="l">
              <a:spcBef>
                <a:spcPts val="1200"/>
              </a:spcBef>
              <a:spcAft>
                <a:spcPts val="0"/>
              </a:spcAft>
              <a:buClr>
                <a:schemeClr val="dk1"/>
              </a:buClr>
              <a:buSzPts val="1100"/>
              <a:buFont typeface="Arial"/>
              <a:buNone/>
            </a:pPr>
            <a:r>
              <a:rPr lang="en-GB"/>
              <a:t>Increase</a:t>
            </a:r>
            <a:endParaRPr/>
          </a:p>
          <a:p>
            <a:pPr indent="0" lvl="0" marL="0" rtl="0" algn="l">
              <a:spcBef>
                <a:spcPts val="1200"/>
              </a:spcBef>
              <a:spcAft>
                <a:spcPts val="0"/>
              </a:spcAft>
              <a:buClr>
                <a:schemeClr val="dk1"/>
              </a:buClr>
              <a:buSzPts val="1100"/>
              <a:buFont typeface="Arial"/>
              <a:buNone/>
            </a:pPr>
            <a:r>
              <a:rPr lang="en-GB"/>
              <a:t>but proportions is still low</a:t>
            </a:r>
            <a:endParaRPr/>
          </a:p>
          <a:p>
            <a:pPr indent="0" lvl="0" marL="0" rtl="0" algn="l">
              <a:spcBef>
                <a:spcPts val="1200"/>
              </a:spcBef>
              <a:spcAft>
                <a:spcPts val="0"/>
              </a:spcAft>
              <a:buClr>
                <a:schemeClr val="dk1"/>
              </a:buClr>
              <a:buSzPts val="1100"/>
              <a:buFont typeface="Arial"/>
              <a:buNone/>
            </a:pPr>
            <a:r>
              <a:rPr lang="en-GB"/>
              <a:t>sporadic exploration to systematic research</a:t>
            </a:r>
            <a:endParaRPr/>
          </a:p>
          <a:p>
            <a:pPr indent="0" lvl="0" marL="0" rtl="0" algn="l">
              <a:spcBef>
                <a:spcPts val="1200"/>
              </a:spcBef>
              <a:spcAft>
                <a:spcPts val="1200"/>
              </a:spcAft>
              <a:buNone/>
            </a:pPr>
            <a:r>
              <a:t/>
            </a:r>
            <a:endParaRPr/>
          </a:p>
        </p:txBody>
      </p:sp>
      <p:pic>
        <p:nvPicPr>
          <p:cNvPr id="204" name="Google Shape;204;p31"/>
          <p:cNvPicPr preferRelativeResize="0"/>
          <p:nvPr/>
        </p:nvPicPr>
        <p:blipFill>
          <a:blip r:embed="rId3">
            <a:alphaModFix/>
          </a:blip>
          <a:stretch>
            <a:fillRect/>
          </a:stretch>
        </p:blipFill>
        <p:spPr>
          <a:xfrm>
            <a:off x="4872900" y="1299625"/>
            <a:ext cx="4118701" cy="3024525"/>
          </a:xfrm>
          <a:prstGeom prst="rect">
            <a:avLst/>
          </a:prstGeom>
          <a:noFill/>
          <a:ln>
            <a:noFill/>
          </a:ln>
        </p:spPr>
      </p:pic>
      <p:pic>
        <p:nvPicPr>
          <p:cNvPr id="205" name="Google Shape;205;p31"/>
          <p:cNvPicPr preferRelativeResize="0"/>
          <p:nvPr/>
        </p:nvPicPr>
        <p:blipFill>
          <a:blip r:embed="rId4">
            <a:alphaModFix/>
          </a:blip>
          <a:stretch>
            <a:fillRect/>
          </a:stretch>
        </p:blipFill>
        <p:spPr>
          <a:xfrm>
            <a:off x="4101125" y="1119575"/>
            <a:ext cx="5316275" cy="3384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Our Goal :</a:t>
            </a:r>
            <a:endParaRPr/>
          </a:p>
        </p:txBody>
      </p:sp>
      <p:sp>
        <p:nvSpPr>
          <p:cNvPr id="71" name="Google Shape;71;p14"/>
          <p:cNvSpPr txBox="1"/>
          <p:nvPr>
            <p:ph idx="1" type="body"/>
          </p:nvPr>
        </p:nvSpPr>
        <p:spPr>
          <a:xfrm>
            <a:off x="311700" y="1399400"/>
            <a:ext cx="5045100" cy="30954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AutoNum type="arabicPeriod"/>
            </a:pPr>
            <a:r>
              <a:rPr lang="en-GB" sz="1600"/>
              <a:t>Identify key active researchers.</a:t>
            </a:r>
            <a:endParaRPr sz="1600"/>
          </a:p>
          <a:p>
            <a:pPr indent="-330200" lvl="0" marL="457200" rtl="0" algn="l">
              <a:lnSpc>
                <a:spcPct val="150000"/>
              </a:lnSpc>
              <a:spcBef>
                <a:spcPts val="0"/>
              </a:spcBef>
              <a:spcAft>
                <a:spcPts val="0"/>
              </a:spcAft>
              <a:buSzPts val="1600"/>
              <a:buAutoNum type="arabicPeriod"/>
            </a:pPr>
            <a:r>
              <a:rPr lang="en-GB" sz="1600"/>
              <a:t>Determine collaboration networks of researchers.</a:t>
            </a:r>
            <a:endParaRPr sz="1600"/>
          </a:p>
          <a:p>
            <a:pPr indent="-330200" lvl="0" marL="457200" rtl="0" algn="l">
              <a:lnSpc>
                <a:spcPct val="150000"/>
              </a:lnSpc>
              <a:spcBef>
                <a:spcPts val="0"/>
              </a:spcBef>
              <a:spcAft>
                <a:spcPts val="0"/>
              </a:spcAft>
              <a:buSzPts val="1600"/>
              <a:buAutoNum type="arabicPeriod"/>
            </a:pPr>
            <a:r>
              <a:rPr lang="en-GB" sz="1600"/>
              <a:t>Determine research trend.</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Period of rapid development</a:t>
            </a:r>
            <a:endParaRPr/>
          </a:p>
        </p:txBody>
      </p:sp>
      <p:sp>
        <p:nvSpPr>
          <p:cNvPr id="211" name="Google Shape;211;p32"/>
          <p:cNvSpPr txBox="1"/>
          <p:nvPr>
            <p:ph idx="1" type="body"/>
          </p:nvPr>
        </p:nvSpPr>
        <p:spPr>
          <a:xfrm>
            <a:off x="311700" y="1152475"/>
            <a:ext cx="4183500" cy="360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Year range: 1958 to 2024.</a:t>
            </a:r>
            <a:endParaRPr/>
          </a:p>
          <a:p>
            <a:pPr indent="0" lvl="0" marL="0" rtl="0" algn="l">
              <a:spcBef>
                <a:spcPts val="1200"/>
              </a:spcBef>
              <a:spcAft>
                <a:spcPts val="0"/>
              </a:spcAft>
              <a:buClr>
                <a:schemeClr val="dk1"/>
              </a:buClr>
              <a:buSzPts val="1100"/>
              <a:buFont typeface="Arial"/>
              <a:buNone/>
            </a:pPr>
            <a:r>
              <a:rPr lang="en-GB"/>
              <a:t>total number :</a:t>
            </a:r>
            <a:endParaRPr/>
          </a:p>
          <a:p>
            <a:pPr indent="0" lvl="0" marL="0" rtl="0" algn="l">
              <a:spcBef>
                <a:spcPts val="1200"/>
              </a:spcBef>
              <a:spcAft>
                <a:spcPts val="0"/>
              </a:spcAft>
              <a:buClr>
                <a:schemeClr val="dk1"/>
              </a:buClr>
              <a:buSzPts val="1100"/>
              <a:buFont typeface="Arial"/>
              <a:buNone/>
            </a:pPr>
            <a:r>
              <a:rPr lang="en-GB"/>
              <a:t>showed an exponential growth</a:t>
            </a:r>
            <a:endParaRPr/>
          </a:p>
          <a:p>
            <a:pPr indent="0" lvl="0" marL="0" rtl="0" algn="l">
              <a:spcBef>
                <a:spcPts val="1200"/>
              </a:spcBef>
              <a:spcAft>
                <a:spcPts val="0"/>
              </a:spcAft>
              <a:buClr>
                <a:schemeClr val="dk1"/>
              </a:buClr>
              <a:buSzPts val="1100"/>
              <a:buFont typeface="Arial"/>
              <a:buNone/>
            </a:pPr>
            <a:r>
              <a:rPr lang="en-GB"/>
              <a:t>leptospirosis articles :</a:t>
            </a:r>
            <a:endParaRPr/>
          </a:p>
          <a:p>
            <a:pPr indent="0" lvl="0" marL="0" rtl="0" algn="l">
              <a:spcBef>
                <a:spcPts val="1200"/>
              </a:spcBef>
              <a:spcAft>
                <a:spcPts val="0"/>
              </a:spcAft>
              <a:buClr>
                <a:schemeClr val="dk1"/>
              </a:buClr>
              <a:buSzPts val="1100"/>
              <a:buFont typeface="Arial"/>
              <a:buNone/>
            </a:pPr>
            <a:r>
              <a:rPr lang="en-GB"/>
              <a:t>a slow but steady increase</a:t>
            </a:r>
            <a:endParaRPr sz="1050">
              <a:latin typeface="Arial"/>
              <a:ea typeface="Arial"/>
              <a:cs typeface="Arial"/>
              <a:sym typeface="Arial"/>
            </a:endParaRPr>
          </a:p>
          <a:p>
            <a:pPr indent="0" lvl="0" marL="0" rtl="0" algn="l">
              <a:spcBef>
                <a:spcPts val="1200"/>
              </a:spcBef>
              <a:spcAft>
                <a:spcPts val="1200"/>
              </a:spcAft>
              <a:buNone/>
            </a:pPr>
            <a:r>
              <a:t/>
            </a:r>
            <a:endParaRPr/>
          </a:p>
        </p:txBody>
      </p:sp>
      <p:pic>
        <p:nvPicPr>
          <p:cNvPr id="212" name="Google Shape;212;p32"/>
          <p:cNvPicPr preferRelativeResize="0"/>
          <p:nvPr/>
        </p:nvPicPr>
        <p:blipFill>
          <a:blip r:embed="rId3">
            <a:alphaModFix/>
          </a:blip>
          <a:stretch>
            <a:fillRect/>
          </a:stretch>
        </p:blipFill>
        <p:spPr>
          <a:xfrm>
            <a:off x="4146525" y="1237450"/>
            <a:ext cx="4997473" cy="3609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Top 5 journals with leptospirosis articles</a:t>
            </a:r>
            <a:endParaRPr/>
          </a:p>
        </p:txBody>
      </p:sp>
      <p:pic>
        <p:nvPicPr>
          <p:cNvPr id="218" name="Google Shape;218;p33"/>
          <p:cNvPicPr preferRelativeResize="0"/>
          <p:nvPr/>
        </p:nvPicPr>
        <p:blipFill rotWithShape="1">
          <a:blip r:embed="rId3">
            <a:alphaModFix/>
          </a:blip>
          <a:srcRect b="0" l="0" r="0" t="4643"/>
          <a:stretch/>
        </p:blipFill>
        <p:spPr>
          <a:xfrm>
            <a:off x="311700" y="1147225"/>
            <a:ext cx="6780000" cy="3520050"/>
          </a:xfrm>
          <a:prstGeom prst="rect">
            <a:avLst/>
          </a:prstGeom>
          <a:noFill/>
          <a:ln>
            <a:noFill/>
          </a:ln>
        </p:spPr>
      </p:pic>
      <p:sp>
        <p:nvSpPr>
          <p:cNvPr id="219" name="Google Shape;219;p33"/>
          <p:cNvSpPr txBox="1"/>
          <p:nvPr/>
        </p:nvSpPr>
        <p:spPr>
          <a:xfrm>
            <a:off x="7013400" y="1222425"/>
            <a:ext cx="1755900" cy="3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dk1"/>
                </a:solidFill>
              </a:rPr>
              <a:t>PLoS One PLoS Neglected Tropical Diseases and The American Journal of Tropical Medicine and Hygiene have continued relevance over the years.</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GB" sz="1200">
                <a:solidFill>
                  <a:schemeClr val="dk1"/>
                </a:solidFill>
              </a:rPr>
              <a:t>Tropical medicine and Infectious Disease, and Comparative Immunology, Microbiology and Infectious Diseases are upcoming journals.</a:t>
            </a:r>
            <a:endParaRPr sz="12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Conclusions</a:t>
            </a:r>
            <a:endParaRPr/>
          </a:p>
        </p:txBody>
      </p:sp>
      <p:sp>
        <p:nvSpPr>
          <p:cNvPr id="225" name="Google Shape;225;p34"/>
          <p:cNvSpPr txBox="1"/>
          <p:nvPr>
            <p:ph idx="1" type="body"/>
          </p:nvPr>
        </p:nvSpPr>
        <p:spPr>
          <a:xfrm>
            <a:off x="311700" y="1225225"/>
            <a:ext cx="4260300" cy="33540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b="1" lang="en-GB" sz="2107">
                <a:latin typeface="Arial"/>
                <a:ea typeface="Arial"/>
                <a:cs typeface="Arial"/>
                <a:sym typeface="Arial"/>
              </a:rPr>
              <a:t>Active Researchers</a:t>
            </a:r>
            <a:endParaRPr sz="2107">
              <a:latin typeface="Arial"/>
              <a:ea typeface="Arial"/>
              <a:cs typeface="Arial"/>
              <a:sym typeface="Arial"/>
            </a:endParaRPr>
          </a:p>
          <a:p>
            <a:pPr indent="0" lvl="0" marL="0" rtl="0" algn="l">
              <a:spcBef>
                <a:spcPts val="1200"/>
              </a:spcBef>
              <a:spcAft>
                <a:spcPts val="0"/>
              </a:spcAft>
              <a:buNone/>
            </a:pPr>
            <a:r>
              <a:rPr lang="en-GB" sz="2107">
                <a:latin typeface="Arial"/>
                <a:ea typeface="Arial"/>
                <a:cs typeface="Arial"/>
                <a:sym typeface="Arial"/>
              </a:rPr>
              <a:t>Identified top authors from overall publications: </a:t>
            </a:r>
            <a:r>
              <a:rPr lang="en-GB" sz="2107">
                <a:latin typeface="Arial"/>
                <a:ea typeface="Arial"/>
                <a:cs typeface="Arial"/>
                <a:sym typeface="Arial"/>
              </a:rPr>
              <a:t>A.I. Ko (highest), followed by M. Picardeau and W. Lilenbaum.</a:t>
            </a:r>
            <a:endParaRPr sz="2107">
              <a:latin typeface="Arial"/>
              <a:ea typeface="Arial"/>
              <a:cs typeface="Arial"/>
              <a:sym typeface="Arial"/>
            </a:endParaRPr>
          </a:p>
          <a:p>
            <a:pPr indent="0" lvl="0" marL="0" rtl="0" algn="l">
              <a:spcBef>
                <a:spcPts val="1200"/>
              </a:spcBef>
              <a:spcAft>
                <a:spcPts val="0"/>
              </a:spcAft>
              <a:buNone/>
            </a:pPr>
            <a:r>
              <a:rPr lang="en-GB" sz="2107">
                <a:latin typeface="Arial"/>
                <a:ea typeface="Arial"/>
                <a:cs typeface="Arial"/>
                <a:sym typeface="Arial"/>
              </a:rPr>
              <a:t>Based on position as first author and last author: W. Lilenbaum (highest), followed by M. Picardeau and C. Goarant.</a:t>
            </a:r>
            <a:endParaRPr sz="2107">
              <a:latin typeface="Arial"/>
              <a:ea typeface="Arial"/>
              <a:cs typeface="Arial"/>
              <a:sym typeface="Arial"/>
            </a:endParaRPr>
          </a:p>
          <a:p>
            <a:pPr indent="0" lvl="0" marL="0" rtl="0" algn="l">
              <a:spcBef>
                <a:spcPts val="1200"/>
              </a:spcBef>
              <a:spcAft>
                <a:spcPts val="0"/>
              </a:spcAft>
              <a:buNone/>
            </a:pPr>
            <a:r>
              <a:rPr b="1" lang="en-GB" sz="2107">
                <a:latin typeface="Arial"/>
                <a:ea typeface="Arial"/>
                <a:cs typeface="Arial"/>
                <a:sym typeface="Arial"/>
              </a:rPr>
              <a:t>Collaboration Networks</a:t>
            </a:r>
            <a:endParaRPr b="1" sz="2107">
              <a:latin typeface="Arial"/>
              <a:ea typeface="Arial"/>
              <a:cs typeface="Arial"/>
              <a:sym typeface="Arial"/>
            </a:endParaRPr>
          </a:p>
          <a:p>
            <a:pPr indent="0" lvl="0" marL="0" rtl="0" algn="l">
              <a:spcBef>
                <a:spcPts val="1200"/>
              </a:spcBef>
              <a:spcAft>
                <a:spcPts val="0"/>
              </a:spcAft>
              <a:buNone/>
            </a:pPr>
            <a:r>
              <a:rPr lang="en-GB" sz="2107">
                <a:latin typeface="Arial"/>
                <a:ea typeface="Arial"/>
                <a:cs typeface="Arial"/>
                <a:sym typeface="Arial"/>
              </a:rPr>
              <a:t>Large amount of collaboration between top authors over the full time period.</a:t>
            </a:r>
            <a:endParaRPr sz="2107">
              <a:latin typeface="Arial"/>
              <a:ea typeface="Arial"/>
              <a:cs typeface="Arial"/>
              <a:sym typeface="Arial"/>
            </a:endParaRPr>
          </a:p>
          <a:p>
            <a:pPr indent="0" lvl="0" marL="0" rtl="0" algn="l">
              <a:spcBef>
                <a:spcPts val="1200"/>
              </a:spcBef>
              <a:spcAft>
                <a:spcPts val="0"/>
              </a:spcAft>
              <a:buNone/>
            </a:pPr>
            <a:r>
              <a:rPr lang="en-GB" sz="2107">
                <a:latin typeface="Arial"/>
                <a:ea typeface="Arial"/>
                <a:cs typeface="Arial"/>
                <a:sym typeface="Arial"/>
              </a:rPr>
              <a:t>Number of collaborations between authors varied, with large numbers between some (e.g., A.I. Ko and M.G. Reis).</a:t>
            </a:r>
            <a:endParaRPr sz="2107">
              <a:latin typeface="Arial"/>
              <a:ea typeface="Arial"/>
              <a:cs typeface="Arial"/>
              <a:sym typeface="Arial"/>
            </a:endParaRPr>
          </a:p>
          <a:p>
            <a:pPr indent="0" lvl="0" marL="0" rtl="0" algn="l">
              <a:spcBef>
                <a:spcPts val="1200"/>
              </a:spcBef>
              <a:spcAft>
                <a:spcPts val="1200"/>
              </a:spcAft>
              <a:buNone/>
            </a:pPr>
            <a:r>
              <a:rPr lang="en-GB" sz="2107">
                <a:latin typeface="Arial"/>
                <a:ea typeface="Arial"/>
                <a:cs typeface="Arial"/>
                <a:sym typeface="Arial"/>
              </a:rPr>
              <a:t>Several distinct collaboration groups were found among the top 30 researchers since 2020. </a:t>
            </a:r>
            <a:endParaRPr>
              <a:latin typeface="Arial"/>
              <a:ea typeface="Arial"/>
              <a:cs typeface="Arial"/>
              <a:sym typeface="Arial"/>
            </a:endParaRPr>
          </a:p>
        </p:txBody>
      </p:sp>
      <p:sp>
        <p:nvSpPr>
          <p:cNvPr id="226" name="Google Shape;226;p34"/>
          <p:cNvSpPr txBox="1"/>
          <p:nvPr>
            <p:ph idx="1" type="body"/>
          </p:nvPr>
        </p:nvSpPr>
        <p:spPr>
          <a:xfrm>
            <a:off x="4695225" y="1225225"/>
            <a:ext cx="4260300" cy="3354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n-GB" sz="1804">
                <a:latin typeface="Arial"/>
                <a:ea typeface="Arial"/>
                <a:cs typeface="Arial"/>
                <a:sym typeface="Arial"/>
              </a:rPr>
              <a:t>Leptospirosis Research topics</a:t>
            </a:r>
            <a:endParaRPr sz="1804">
              <a:latin typeface="Arial"/>
              <a:ea typeface="Arial"/>
              <a:cs typeface="Arial"/>
              <a:sym typeface="Arial"/>
            </a:endParaRPr>
          </a:p>
          <a:p>
            <a:pPr indent="0" lvl="0" marL="0" rtl="0" algn="l">
              <a:spcBef>
                <a:spcPts val="1200"/>
              </a:spcBef>
              <a:spcAft>
                <a:spcPts val="0"/>
              </a:spcAft>
              <a:buClr>
                <a:schemeClr val="dk1"/>
              </a:buClr>
              <a:buSzPct val="60947"/>
              <a:buFont typeface="Arial"/>
              <a:buNone/>
            </a:pPr>
            <a:r>
              <a:rPr lang="en-GB" sz="1804">
                <a:latin typeface="Arial"/>
                <a:ea typeface="Arial"/>
                <a:cs typeface="Arial"/>
                <a:sym typeface="Arial"/>
              </a:rPr>
              <a:t>Trends over time by dividing Leptospirosis Research Topics into 10 categories and examining the number of related publications. The topic "Leptospira and Animals" (e.g., the role of leptospirosis in animals like dogs and studies on serovars) showed consistent research interest, with a significant increase in publications in 2024, highlighting its growing attention among researchers.</a:t>
            </a:r>
            <a:endParaRPr sz="1804">
              <a:latin typeface="Arial"/>
              <a:ea typeface="Arial"/>
              <a:cs typeface="Arial"/>
              <a:sym typeface="Arial"/>
            </a:endParaRPr>
          </a:p>
          <a:p>
            <a:pPr indent="0" lvl="0" marL="0" rtl="0" algn="l">
              <a:spcBef>
                <a:spcPts val="1200"/>
              </a:spcBef>
              <a:spcAft>
                <a:spcPts val="0"/>
              </a:spcAft>
              <a:buNone/>
            </a:pPr>
            <a:r>
              <a:rPr b="1" lang="en-GB" sz="1804">
                <a:latin typeface="Arial"/>
                <a:ea typeface="Arial"/>
                <a:cs typeface="Arial"/>
                <a:sym typeface="Arial"/>
              </a:rPr>
              <a:t>Development of General research and Leptospirosis </a:t>
            </a:r>
            <a:endParaRPr sz="1804">
              <a:latin typeface="Arial"/>
              <a:ea typeface="Arial"/>
              <a:cs typeface="Arial"/>
              <a:sym typeface="Arial"/>
            </a:endParaRPr>
          </a:p>
          <a:p>
            <a:pPr indent="0" lvl="0" marL="0" rtl="0" algn="l">
              <a:spcBef>
                <a:spcPts val="1200"/>
              </a:spcBef>
              <a:spcAft>
                <a:spcPts val="0"/>
              </a:spcAft>
              <a:buClr>
                <a:schemeClr val="dk1"/>
              </a:buClr>
              <a:buSzPct val="61111"/>
              <a:buFont typeface="Arial"/>
              <a:buNone/>
            </a:pPr>
            <a:r>
              <a:rPr lang="en-GB"/>
              <a:t>1958 to 2024 a slow but steady increase of leptospirosis research</a:t>
            </a:r>
            <a:endParaRPr>
              <a:latin typeface="Arial"/>
              <a:ea typeface="Arial"/>
              <a:cs typeface="Arial"/>
              <a:sym typeface="Arial"/>
            </a:endParaRPr>
          </a:p>
          <a:p>
            <a:pPr indent="0" lvl="0" marL="0" rtl="0" algn="l">
              <a:spcBef>
                <a:spcPts val="1200"/>
              </a:spcBef>
              <a:spcAft>
                <a:spcPts val="1200"/>
              </a:spcAft>
              <a:buNone/>
            </a:pPr>
            <a:r>
              <a:t/>
            </a:r>
            <a:endParaRPr>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5"/>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Thank You!</a:t>
            </a:r>
            <a:endParaRPr/>
          </a:p>
        </p:txBody>
      </p:sp>
      <p:sp>
        <p:nvSpPr>
          <p:cNvPr id="232" name="Google Shape;232;p35"/>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Any 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Most active researchers</a:t>
            </a:r>
            <a:endParaRPr/>
          </a:p>
        </p:txBody>
      </p:sp>
      <p:sp>
        <p:nvSpPr>
          <p:cNvPr id="77" name="Google Shape;77;p15"/>
          <p:cNvSpPr txBox="1"/>
          <p:nvPr>
            <p:ph idx="1" type="body"/>
          </p:nvPr>
        </p:nvSpPr>
        <p:spPr>
          <a:xfrm>
            <a:off x="6675100" y="1225225"/>
            <a:ext cx="21573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latin typeface="Arial"/>
                <a:ea typeface="Arial"/>
                <a:cs typeface="Arial"/>
                <a:sym typeface="Arial"/>
              </a:rPr>
              <a:t>Top Overall Contributing Authors </a:t>
            </a:r>
            <a:endParaRPr b="1">
              <a:latin typeface="Arial"/>
              <a:ea typeface="Arial"/>
              <a:cs typeface="Arial"/>
              <a:sym typeface="Arial"/>
            </a:endParaRPr>
          </a:p>
          <a:p>
            <a:pPr indent="0" lvl="0" marL="0" rtl="0" algn="l">
              <a:spcBef>
                <a:spcPts val="1200"/>
              </a:spcBef>
              <a:spcAft>
                <a:spcPts val="1200"/>
              </a:spcAft>
              <a:buNone/>
            </a:pPr>
            <a:r>
              <a:rPr lang="en-GB">
                <a:latin typeface="Arial"/>
                <a:ea typeface="Arial"/>
                <a:cs typeface="Arial"/>
                <a:sym typeface="Arial"/>
              </a:rPr>
              <a:t>Authors that are involved with the most publications</a:t>
            </a:r>
            <a:endParaRPr>
              <a:latin typeface="Arial"/>
              <a:ea typeface="Arial"/>
              <a:cs typeface="Arial"/>
              <a:sym typeface="Arial"/>
            </a:endParaRPr>
          </a:p>
        </p:txBody>
      </p:sp>
      <p:pic>
        <p:nvPicPr>
          <p:cNvPr id="78" name="Google Shape;78;p15"/>
          <p:cNvPicPr preferRelativeResize="0"/>
          <p:nvPr/>
        </p:nvPicPr>
        <p:blipFill>
          <a:blip r:embed="rId3">
            <a:alphaModFix/>
          </a:blip>
          <a:stretch>
            <a:fillRect/>
          </a:stretch>
        </p:blipFill>
        <p:spPr>
          <a:xfrm>
            <a:off x="152400" y="1299625"/>
            <a:ext cx="6370299" cy="316104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Most active researchers</a:t>
            </a:r>
            <a:endParaRPr/>
          </a:p>
        </p:txBody>
      </p:sp>
      <p:sp>
        <p:nvSpPr>
          <p:cNvPr id="84" name="Google Shape;84;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Rio</a:t>
            </a:r>
            <a:endParaRPr/>
          </a:p>
        </p:txBody>
      </p:sp>
      <p:sp>
        <p:nvSpPr>
          <p:cNvPr id="85" name="Google Shape;85;p16"/>
          <p:cNvSpPr txBox="1"/>
          <p:nvPr/>
        </p:nvSpPr>
        <p:spPr>
          <a:xfrm>
            <a:off x="6886500" y="896500"/>
            <a:ext cx="1945800" cy="345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700">
                <a:solidFill>
                  <a:srgbClr val="1F1F1F"/>
                </a:solidFill>
                <a:highlight>
                  <a:srgbClr val="FFFFFF"/>
                </a:highlight>
              </a:rPr>
              <a:t>Top contributing author by first and last author position only:</a:t>
            </a:r>
            <a:endParaRPr b="1" sz="1700">
              <a:solidFill>
                <a:srgbClr val="1F1F1F"/>
              </a:solidFill>
              <a:highlight>
                <a:srgbClr val="FFFFFF"/>
              </a:highlight>
            </a:endParaRPr>
          </a:p>
          <a:p>
            <a:pPr indent="0" lvl="0" marL="0" rtl="0" algn="l">
              <a:spcBef>
                <a:spcPts val="0"/>
              </a:spcBef>
              <a:spcAft>
                <a:spcPts val="0"/>
              </a:spcAft>
              <a:buNone/>
            </a:pPr>
            <a:r>
              <a:t/>
            </a:r>
            <a:endParaRPr b="1" sz="2000">
              <a:solidFill>
                <a:srgbClr val="1F1F1F"/>
              </a:solidFill>
              <a:highlight>
                <a:srgbClr val="FFFFFF"/>
              </a:highlight>
            </a:endParaRPr>
          </a:p>
          <a:p>
            <a:pPr indent="0" lvl="0" marL="0" rtl="0" algn="l">
              <a:spcBef>
                <a:spcPts val="0"/>
              </a:spcBef>
              <a:spcAft>
                <a:spcPts val="0"/>
              </a:spcAft>
              <a:buNone/>
            </a:pPr>
            <a:r>
              <a:rPr lang="en-GB" sz="1600" u="sng">
                <a:solidFill>
                  <a:srgbClr val="1F1F1F"/>
                </a:solidFill>
                <a:highlight>
                  <a:srgbClr val="FFFFFF"/>
                </a:highlight>
              </a:rPr>
              <a:t>First author</a:t>
            </a:r>
            <a:r>
              <a:rPr lang="en-GB" sz="1600">
                <a:solidFill>
                  <a:srgbClr val="1F1F1F"/>
                </a:solidFill>
                <a:highlight>
                  <a:srgbClr val="FFFFFF"/>
                </a:highlight>
              </a:rPr>
              <a:t> -&gt; Most significant contributor</a:t>
            </a:r>
            <a:endParaRPr sz="1600">
              <a:solidFill>
                <a:srgbClr val="1F1F1F"/>
              </a:solidFill>
              <a:highlight>
                <a:srgbClr val="FFFFFF"/>
              </a:highlight>
            </a:endParaRPr>
          </a:p>
          <a:p>
            <a:pPr indent="0" lvl="0" marL="0" rtl="0" algn="l">
              <a:spcBef>
                <a:spcPts val="0"/>
              </a:spcBef>
              <a:spcAft>
                <a:spcPts val="0"/>
              </a:spcAft>
              <a:buNone/>
            </a:pPr>
            <a:r>
              <a:t/>
            </a:r>
            <a:endParaRPr sz="1600">
              <a:solidFill>
                <a:srgbClr val="1F1F1F"/>
              </a:solidFill>
              <a:highlight>
                <a:srgbClr val="FFFFFF"/>
              </a:highlight>
            </a:endParaRPr>
          </a:p>
          <a:p>
            <a:pPr indent="0" lvl="0" marL="0" rtl="0" algn="l">
              <a:spcBef>
                <a:spcPts val="0"/>
              </a:spcBef>
              <a:spcAft>
                <a:spcPts val="0"/>
              </a:spcAft>
              <a:buNone/>
            </a:pPr>
            <a:r>
              <a:rPr lang="en-GB" sz="1600" u="sng">
                <a:solidFill>
                  <a:srgbClr val="1F1F1F"/>
                </a:solidFill>
                <a:highlight>
                  <a:srgbClr val="FFFFFF"/>
                </a:highlight>
              </a:rPr>
              <a:t>Last a</a:t>
            </a:r>
            <a:r>
              <a:rPr lang="en-GB" sz="1600" u="sng">
                <a:solidFill>
                  <a:srgbClr val="1F1F1F"/>
                </a:solidFill>
                <a:highlight>
                  <a:srgbClr val="FFFFFF"/>
                </a:highlight>
              </a:rPr>
              <a:t>uthor</a:t>
            </a:r>
            <a:r>
              <a:rPr lang="en-GB" sz="1600">
                <a:solidFill>
                  <a:srgbClr val="1F1F1F"/>
                </a:solidFill>
                <a:highlight>
                  <a:srgbClr val="FFFFFF"/>
                </a:highlight>
              </a:rPr>
              <a:t> -&gt; supervisor or principal investigator.</a:t>
            </a:r>
            <a:endParaRPr sz="1600">
              <a:solidFill>
                <a:srgbClr val="1F1F1F"/>
              </a:solidFill>
              <a:highlight>
                <a:srgbClr val="FFFFFF"/>
              </a:highlight>
            </a:endParaRPr>
          </a:p>
          <a:p>
            <a:pPr indent="0" lvl="0" marL="0" rtl="0" algn="l">
              <a:spcBef>
                <a:spcPts val="0"/>
              </a:spcBef>
              <a:spcAft>
                <a:spcPts val="0"/>
              </a:spcAft>
              <a:buNone/>
            </a:pPr>
            <a:r>
              <a:t/>
            </a:r>
            <a:endParaRPr b="1" sz="1600">
              <a:solidFill>
                <a:srgbClr val="1F1F1F"/>
              </a:solidFill>
              <a:highlight>
                <a:srgbClr val="FFFFFF"/>
              </a:highlight>
              <a:latin typeface="Courier New"/>
              <a:ea typeface="Courier New"/>
              <a:cs typeface="Courier New"/>
              <a:sym typeface="Courier New"/>
            </a:endParaRPr>
          </a:p>
        </p:txBody>
      </p:sp>
      <p:pic>
        <p:nvPicPr>
          <p:cNvPr id="86" name="Google Shape;86;p16"/>
          <p:cNvPicPr preferRelativeResize="0"/>
          <p:nvPr/>
        </p:nvPicPr>
        <p:blipFill>
          <a:blip r:embed="rId3">
            <a:alphaModFix/>
          </a:blip>
          <a:stretch>
            <a:fillRect/>
          </a:stretch>
        </p:blipFill>
        <p:spPr>
          <a:xfrm>
            <a:off x="0" y="1314375"/>
            <a:ext cx="6759165" cy="3354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Collaboration between most active researchers</a:t>
            </a:r>
            <a:endParaRPr/>
          </a:p>
        </p:txBody>
      </p:sp>
      <p:sp>
        <p:nvSpPr>
          <p:cNvPr id="92" name="Google Shape;92;p17"/>
          <p:cNvSpPr txBox="1"/>
          <p:nvPr>
            <p:ph idx="1" type="body"/>
          </p:nvPr>
        </p:nvSpPr>
        <p:spPr>
          <a:xfrm>
            <a:off x="4868025" y="3830200"/>
            <a:ext cx="3068100" cy="113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Collaborations between the 30 most active researchers</a:t>
            </a:r>
            <a:endParaRPr/>
          </a:p>
        </p:txBody>
      </p:sp>
      <p:sp>
        <p:nvSpPr>
          <p:cNvPr id="93" name="Google Shape;93;p17"/>
          <p:cNvSpPr txBox="1"/>
          <p:nvPr/>
        </p:nvSpPr>
        <p:spPr>
          <a:xfrm>
            <a:off x="834450" y="3830175"/>
            <a:ext cx="2910300" cy="10425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1200"/>
              </a:spcAft>
              <a:buNone/>
            </a:pPr>
            <a:r>
              <a:rPr lang="en-GB" sz="1800">
                <a:solidFill>
                  <a:schemeClr val="dk1"/>
                </a:solidFill>
                <a:latin typeface="Open Sans"/>
                <a:ea typeface="Open Sans"/>
                <a:cs typeface="Open Sans"/>
                <a:sym typeface="Open Sans"/>
              </a:rPr>
              <a:t>Collaborations between the 10 most active researchers</a:t>
            </a:r>
            <a:endParaRPr sz="1800">
              <a:solidFill>
                <a:schemeClr val="dk2"/>
              </a:solidFill>
            </a:endParaRPr>
          </a:p>
        </p:txBody>
      </p:sp>
      <p:pic>
        <p:nvPicPr>
          <p:cNvPr id="94" name="Google Shape;94;p17"/>
          <p:cNvPicPr preferRelativeResize="0"/>
          <p:nvPr/>
        </p:nvPicPr>
        <p:blipFill rotWithShape="1">
          <a:blip r:embed="rId3">
            <a:alphaModFix/>
          </a:blip>
          <a:srcRect b="13696" l="13548" r="10121" t="12426"/>
          <a:stretch/>
        </p:blipFill>
        <p:spPr>
          <a:xfrm>
            <a:off x="4150500" y="1066288"/>
            <a:ext cx="3919000" cy="2844824"/>
          </a:xfrm>
          <a:prstGeom prst="rect">
            <a:avLst/>
          </a:prstGeom>
          <a:noFill/>
          <a:ln>
            <a:noFill/>
          </a:ln>
        </p:spPr>
      </p:pic>
      <p:pic>
        <p:nvPicPr>
          <p:cNvPr id="95" name="Google Shape;95;p17"/>
          <p:cNvPicPr preferRelativeResize="0"/>
          <p:nvPr/>
        </p:nvPicPr>
        <p:blipFill rotWithShape="1">
          <a:blip r:embed="rId4">
            <a:alphaModFix/>
          </a:blip>
          <a:srcRect b="12903" l="15312" r="13365" t="15008"/>
          <a:stretch/>
        </p:blipFill>
        <p:spPr>
          <a:xfrm>
            <a:off x="295775" y="1147225"/>
            <a:ext cx="3646125" cy="2763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315925"/>
            <a:ext cx="8520600" cy="83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Researchers who top authors collaborated with most</a:t>
            </a:r>
            <a:endParaRPr/>
          </a:p>
        </p:txBody>
      </p:sp>
      <p:sp>
        <p:nvSpPr>
          <p:cNvPr id="101" name="Google Shape;101;p1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2" name="Google Shape;102;p18"/>
          <p:cNvPicPr preferRelativeResize="0"/>
          <p:nvPr/>
        </p:nvPicPr>
        <p:blipFill rotWithShape="1">
          <a:blip r:embed="rId3">
            <a:alphaModFix/>
          </a:blip>
          <a:srcRect b="0" l="1945" r="2680" t="0"/>
          <a:stretch/>
        </p:blipFill>
        <p:spPr>
          <a:xfrm>
            <a:off x="5840850" y="1657350"/>
            <a:ext cx="3294400" cy="2233800"/>
          </a:xfrm>
          <a:prstGeom prst="rect">
            <a:avLst/>
          </a:prstGeom>
          <a:noFill/>
          <a:ln>
            <a:noFill/>
          </a:ln>
        </p:spPr>
      </p:pic>
      <p:pic>
        <p:nvPicPr>
          <p:cNvPr id="103" name="Google Shape;103;p18"/>
          <p:cNvPicPr preferRelativeResize="0"/>
          <p:nvPr/>
        </p:nvPicPr>
        <p:blipFill>
          <a:blip r:embed="rId4">
            <a:alphaModFix/>
          </a:blip>
          <a:stretch>
            <a:fillRect/>
          </a:stretch>
        </p:blipFill>
        <p:spPr>
          <a:xfrm>
            <a:off x="2893650" y="1655300"/>
            <a:ext cx="3188332" cy="2175200"/>
          </a:xfrm>
          <a:prstGeom prst="rect">
            <a:avLst/>
          </a:prstGeom>
          <a:noFill/>
          <a:ln>
            <a:noFill/>
          </a:ln>
        </p:spPr>
      </p:pic>
      <p:pic>
        <p:nvPicPr>
          <p:cNvPr id="104" name="Google Shape;104;p18"/>
          <p:cNvPicPr preferRelativeResize="0"/>
          <p:nvPr/>
        </p:nvPicPr>
        <p:blipFill>
          <a:blip r:embed="rId5">
            <a:alphaModFix/>
          </a:blip>
          <a:stretch>
            <a:fillRect/>
          </a:stretch>
        </p:blipFill>
        <p:spPr>
          <a:xfrm>
            <a:off x="-17350" y="1668144"/>
            <a:ext cx="3085176" cy="2175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Recent collaborations</a:t>
            </a:r>
            <a:endParaRPr/>
          </a:p>
        </p:txBody>
      </p:sp>
      <p:sp>
        <p:nvSpPr>
          <p:cNvPr id="110" name="Google Shape;110;p19"/>
          <p:cNvSpPr txBox="1"/>
          <p:nvPr>
            <p:ph idx="1" type="body"/>
          </p:nvPr>
        </p:nvSpPr>
        <p:spPr>
          <a:xfrm>
            <a:off x="311700" y="1152475"/>
            <a:ext cx="2714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Recent (since 2020) collaboration between top 30 researchers </a:t>
            </a:r>
            <a:endParaRPr/>
          </a:p>
        </p:txBody>
      </p:sp>
      <p:pic>
        <p:nvPicPr>
          <p:cNvPr id="111" name="Google Shape;111;p19"/>
          <p:cNvPicPr preferRelativeResize="0"/>
          <p:nvPr/>
        </p:nvPicPr>
        <p:blipFill>
          <a:blip r:embed="rId3">
            <a:alphaModFix/>
          </a:blip>
          <a:stretch>
            <a:fillRect/>
          </a:stretch>
        </p:blipFill>
        <p:spPr>
          <a:xfrm>
            <a:off x="4000600" y="698675"/>
            <a:ext cx="4244625" cy="4244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Collaboration between recently active researchers</a:t>
            </a:r>
            <a:endParaRPr/>
          </a:p>
        </p:txBody>
      </p:sp>
      <p:sp>
        <p:nvSpPr>
          <p:cNvPr id="117" name="Google Shape;117;p20"/>
          <p:cNvSpPr txBox="1"/>
          <p:nvPr>
            <p:ph idx="1" type="body"/>
          </p:nvPr>
        </p:nvSpPr>
        <p:spPr>
          <a:xfrm>
            <a:off x="311700" y="1152475"/>
            <a:ext cx="1711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Recent (since 2020) collaboration  between researchers most active since 2020</a:t>
            </a:r>
            <a:endParaRPr/>
          </a:p>
        </p:txBody>
      </p:sp>
      <p:pic>
        <p:nvPicPr>
          <p:cNvPr id="118" name="Google Shape;118;p20"/>
          <p:cNvPicPr preferRelativeResize="0"/>
          <p:nvPr/>
        </p:nvPicPr>
        <p:blipFill rotWithShape="1">
          <a:blip r:embed="rId3">
            <a:alphaModFix/>
          </a:blip>
          <a:srcRect b="6652" l="5324" r="2227" t="5705"/>
          <a:stretch/>
        </p:blipFill>
        <p:spPr>
          <a:xfrm>
            <a:off x="2394125" y="1043200"/>
            <a:ext cx="6239250" cy="3943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Collaborations between the top 10 authors overall</a:t>
            </a:r>
            <a:endParaRPr/>
          </a:p>
        </p:txBody>
      </p:sp>
      <p:sp>
        <p:nvSpPr>
          <p:cNvPr id="124" name="Google Shape;124;p21"/>
          <p:cNvSpPr txBox="1"/>
          <p:nvPr/>
        </p:nvSpPr>
        <p:spPr>
          <a:xfrm>
            <a:off x="1176750" y="4250000"/>
            <a:ext cx="6790500" cy="7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Significant Collaborators - AI. Ko, MG. Reis, F. Costa, M. Picardeau</a:t>
            </a:r>
            <a:endParaRPr>
              <a:solidFill>
                <a:schemeClr val="dk1"/>
              </a:solidFill>
            </a:endParaRPr>
          </a:p>
        </p:txBody>
      </p:sp>
      <p:pic>
        <p:nvPicPr>
          <p:cNvPr id="125" name="Google Shape;125;p21">
            <a:hlinkClick r:id="rId3"/>
          </p:cNvPr>
          <p:cNvPicPr preferRelativeResize="0"/>
          <p:nvPr/>
        </p:nvPicPr>
        <p:blipFill rotWithShape="1">
          <a:blip r:embed="rId4">
            <a:alphaModFix/>
          </a:blip>
          <a:srcRect b="12138" l="3933" r="6057" t="5786"/>
          <a:stretch/>
        </p:blipFill>
        <p:spPr>
          <a:xfrm>
            <a:off x="741575" y="1147225"/>
            <a:ext cx="7381149" cy="320613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