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8" r:id="rId3"/>
    <p:sldId id="305" r:id="rId4"/>
    <p:sldId id="299" r:id="rId5"/>
    <p:sldId id="300" r:id="rId6"/>
    <p:sldId id="303" r:id="rId7"/>
    <p:sldId id="304" r:id="rId8"/>
    <p:sldId id="301" r:id="rId9"/>
    <p:sldId id="302" r:id="rId10"/>
    <p:sldId id="30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712" autoAdjust="0"/>
  </p:normalViewPr>
  <p:slideViewPr>
    <p:cSldViewPr>
      <p:cViewPr varScale="1">
        <p:scale>
          <a:sx n="142" d="100"/>
          <a:sy n="142" d="100"/>
        </p:scale>
        <p:origin x="810" y="144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7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3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9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1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5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6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0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4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2022-05-10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4371949"/>
          </a:xfrm>
        </p:spPr>
        <p:txBody>
          <a:bodyPr>
            <a:normAutofit/>
          </a:bodyPr>
          <a:lstStyle/>
          <a:p>
            <a:r>
              <a:rPr lang="de-DE" b="0" dirty="0"/>
              <a:t>Image </a:t>
            </a:r>
            <a:r>
              <a:rPr lang="de-DE" b="0" dirty="0" err="1"/>
              <a:t>Preprocessing</a:t>
            </a:r>
            <a:endParaRPr lang="de-DE" b="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A21BCF-E223-43E1-A88B-51A1D68D24B5}"/>
              </a:ext>
            </a:extLst>
          </p:cNvPr>
          <p:cNvSpPr txBox="1"/>
          <p:nvPr/>
        </p:nvSpPr>
        <p:spPr>
          <a:xfrm>
            <a:off x="107504" y="45879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Bert Gollnick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Image </a:t>
            </a:r>
            <a:r>
              <a:rPr lang="de-DE" dirty="0" err="1">
                <a:latin typeface="+mj-lt"/>
              </a:rPr>
              <a:t>Preprocessing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Compose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317394" y="1059582"/>
            <a:ext cx="8431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Performs several transformations at once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composed steps are applied to all images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latinLnBrk="0"/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615A51-198D-48B2-B261-2B58AD9D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779662"/>
            <a:ext cx="5258534" cy="1829055"/>
          </a:xfrm>
          <a:prstGeom prst="rect">
            <a:avLst/>
          </a:prstGeom>
        </p:spPr>
      </p:pic>
      <p:pic>
        <p:nvPicPr>
          <p:cNvPr id="8" name="Grafik 7" descr="Programmierer Silhouette">
            <a:extLst>
              <a:ext uri="{FF2B5EF4-FFF2-40B4-BE49-F238E27FC236}">
                <a16:creationId xmlns:a16="http://schemas.microsoft.com/office/drawing/2014/main" id="{5F23A50A-2C81-4BEB-8DA4-67D22901C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3648" y="3071068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B26FB3A-108D-49D4-A397-EE161C56F55C}"/>
              </a:ext>
            </a:extLst>
          </p:cNvPr>
          <p:cNvSpPr txBox="1"/>
          <p:nvPr/>
        </p:nvSpPr>
        <p:spPr>
          <a:xfrm>
            <a:off x="303040" y="3985468"/>
            <a:ext cx="308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Let‘s</a:t>
            </a:r>
            <a:r>
              <a:rPr lang="de-DE" dirty="0">
                <a:latin typeface="+mj-lt"/>
              </a:rPr>
              <a:t> find out in </a:t>
            </a:r>
            <a:r>
              <a:rPr lang="de-DE" dirty="0" err="1">
                <a:latin typeface="+mj-lt"/>
              </a:rPr>
              <a:t>coding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lecture</a:t>
            </a:r>
            <a:r>
              <a:rPr lang="de-DE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19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Image </a:t>
            </a:r>
            <a:r>
              <a:rPr lang="de-DE" dirty="0" err="1">
                <a:latin typeface="+mj-lt"/>
              </a:rPr>
              <a:t>Preprocessing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Introduction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317394" y="1059582"/>
            <a:ext cx="8431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Original image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Represented by pixels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Dimensions: (C, H, W)…color, height, width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Pixels are represented as numerical values with [0, …, 255]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Image conversion required by </a:t>
            </a:r>
            <a:r>
              <a:rPr lang="en-US" dirty="0" err="1">
                <a:latin typeface="+mj-lt"/>
              </a:rPr>
              <a:t>PyTorch</a:t>
            </a: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Augmentations can improve model performance</a:t>
            </a:r>
            <a:endParaRPr lang="en-GB" dirty="0">
              <a:latin typeface="+mj-lt"/>
            </a:endParaRPr>
          </a:p>
        </p:txBody>
      </p:sp>
      <p:pic>
        <p:nvPicPr>
          <p:cNvPr id="22" name="Grafik 21" descr="Ein Bild, das Hund, Sofa, drinnen, braun enthält.&#10;&#10;Automatisch generierte Beschreibung">
            <a:extLst>
              <a:ext uri="{FF2B5EF4-FFF2-40B4-BE49-F238E27FC236}">
                <a16:creationId xmlns:a16="http://schemas.microsoft.com/office/drawing/2014/main" id="{500AEA9A-6FB7-4307-A106-7BE3284E8D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27" y="1491630"/>
            <a:ext cx="2360861" cy="3147814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CC593282-C6E0-47A2-AF00-BDC04AD44B76}"/>
              </a:ext>
            </a:extLst>
          </p:cNvPr>
          <p:cNvSpPr txBox="1"/>
          <p:nvPr/>
        </p:nvSpPr>
        <p:spPr>
          <a:xfrm>
            <a:off x="6603627" y="462620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Original Image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7FB2EA-63E0-463E-90FB-2ACBAF2B6907}"/>
              </a:ext>
            </a:extLst>
          </p:cNvPr>
          <p:cNvCxnSpPr/>
          <p:nvPr/>
        </p:nvCxnSpPr>
        <p:spPr>
          <a:xfrm flipV="1">
            <a:off x="1979712" y="192367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4695F3C-ADBF-4C75-B4F9-93EC68A72B3F}"/>
              </a:ext>
            </a:extLst>
          </p:cNvPr>
          <p:cNvCxnSpPr>
            <a:cxnSpLocks/>
          </p:cNvCxnSpPr>
          <p:nvPr/>
        </p:nvCxnSpPr>
        <p:spPr>
          <a:xfrm flipV="1">
            <a:off x="2195736" y="1923678"/>
            <a:ext cx="0" cy="81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A18767D-5646-4D50-AA89-952B819E9A2A}"/>
              </a:ext>
            </a:extLst>
          </p:cNvPr>
          <p:cNvCxnSpPr>
            <a:cxnSpLocks/>
          </p:cNvCxnSpPr>
          <p:nvPr/>
        </p:nvCxnSpPr>
        <p:spPr>
          <a:xfrm flipV="1">
            <a:off x="2483768" y="192367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50CCF72-4C01-4316-945E-8CB0317590D7}"/>
              </a:ext>
            </a:extLst>
          </p:cNvPr>
          <p:cNvSpPr txBox="1"/>
          <p:nvPr/>
        </p:nvSpPr>
        <p:spPr>
          <a:xfrm>
            <a:off x="1403648" y="2789515"/>
            <a:ext cx="14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number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</a:p>
          <a:p>
            <a:r>
              <a:rPr lang="de-DE" dirty="0" err="1">
                <a:latin typeface="+mj-lt"/>
              </a:rPr>
              <a:t>vertical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pixels</a:t>
            </a:r>
            <a:endParaRPr lang="de-DE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1351EAA-299B-41F7-BB4E-964AB23A50C9}"/>
              </a:ext>
            </a:extLst>
          </p:cNvPr>
          <p:cNvSpPr txBox="1"/>
          <p:nvPr/>
        </p:nvSpPr>
        <p:spPr>
          <a:xfrm>
            <a:off x="371098" y="2057780"/>
            <a:ext cx="1770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3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color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image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1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grayscale</a:t>
            </a:r>
            <a:endParaRPr lang="de-DE" dirty="0">
              <a:latin typeface="+mj-lt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B7B2BE8-F8C8-480A-84C7-213A16F16D26}"/>
              </a:ext>
            </a:extLst>
          </p:cNvPr>
          <p:cNvSpPr txBox="1"/>
          <p:nvPr/>
        </p:nvSpPr>
        <p:spPr>
          <a:xfrm>
            <a:off x="2482652" y="2243605"/>
            <a:ext cx="168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number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</a:p>
          <a:p>
            <a:r>
              <a:rPr lang="de-DE" dirty="0">
                <a:latin typeface="+mj-lt"/>
              </a:rPr>
              <a:t>horizontal </a:t>
            </a:r>
            <a:r>
              <a:rPr lang="de-DE" dirty="0" err="1">
                <a:latin typeface="+mj-lt"/>
              </a:rPr>
              <a:t>pixels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Image </a:t>
            </a:r>
            <a:r>
              <a:rPr lang="de-DE" dirty="0" err="1">
                <a:latin typeface="+mj-lt"/>
              </a:rPr>
              <a:t>Preprocessing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Resize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317394" y="1059582"/>
            <a:ext cx="843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Scales an image (usually down); identical tensor shapes required for all images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12" name="Grafik 11" descr="Ein Bild, das Hund, Sofa, drinnen, braun enthält.&#10;&#10;Automatisch generierte Beschreibung">
            <a:extLst>
              <a:ext uri="{FF2B5EF4-FFF2-40B4-BE49-F238E27FC236}">
                <a16:creationId xmlns:a16="http://schemas.microsoft.com/office/drawing/2014/main" id="{FD4471AF-C32D-4FB7-AB41-55C6C0A59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1630"/>
            <a:ext cx="2360861" cy="314781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03BBECC-3187-49DD-8AEA-8BDDBDCC8DFF}"/>
              </a:ext>
            </a:extLst>
          </p:cNvPr>
          <p:cNvSpPr txBox="1"/>
          <p:nvPr/>
        </p:nvSpPr>
        <p:spPr>
          <a:xfrm>
            <a:off x="899592" y="462620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Original Image</a:t>
            </a:r>
          </a:p>
        </p:txBody>
      </p:sp>
      <p:pic>
        <p:nvPicPr>
          <p:cNvPr id="17" name="Grafik 16" descr="Ein Bild, das Hund, Sofa, drinnen, braun enthält.&#10;&#10;Automatisch generierte Beschreibung">
            <a:extLst>
              <a:ext uri="{FF2B5EF4-FFF2-40B4-BE49-F238E27FC236}">
                <a16:creationId xmlns:a16="http://schemas.microsoft.com/office/drawing/2014/main" id="{47722464-4F02-4BF6-893A-1BC8C09F2C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13" y="2092558"/>
            <a:ext cx="1459469" cy="19459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0E06C37-C19A-44F8-B6B3-6729C3D81387}"/>
              </a:ext>
            </a:extLst>
          </p:cNvPr>
          <p:cNvSpPr txBox="1"/>
          <p:nvPr/>
        </p:nvSpPr>
        <p:spPr>
          <a:xfrm>
            <a:off x="5580112" y="4630897"/>
            <a:ext cx="17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Processed</a:t>
            </a:r>
            <a:r>
              <a:rPr lang="de-DE" dirty="0">
                <a:latin typeface="+mj-lt"/>
              </a:rPr>
              <a:t> Image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8E9BD369-36C7-4B8E-BBEA-EA9634EFDEC6}"/>
              </a:ext>
            </a:extLst>
          </p:cNvPr>
          <p:cNvSpPr/>
          <p:nvPr/>
        </p:nvSpPr>
        <p:spPr>
          <a:xfrm>
            <a:off x="3995936" y="2859782"/>
            <a:ext cx="115212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1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Image </a:t>
            </a:r>
            <a:r>
              <a:rPr lang="de-DE" dirty="0" err="1">
                <a:latin typeface="+mj-lt"/>
              </a:rPr>
              <a:t>Preprocessing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CenterCrop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317394" y="1059582"/>
            <a:ext cx="843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crops an image at the center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12" name="Grafik 11" descr="Ein Bild, das Hund, Sofa, drinnen, braun enthält.&#10;&#10;Automatisch generierte Beschreibung">
            <a:extLst>
              <a:ext uri="{FF2B5EF4-FFF2-40B4-BE49-F238E27FC236}">
                <a16:creationId xmlns:a16="http://schemas.microsoft.com/office/drawing/2014/main" id="{FD4471AF-C32D-4FB7-AB41-55C6C0A59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1630"/>
            <a:ext cx="2360861" cy="314781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03BBECC-3187-49DD-8AEA-8BDDBDCC8DFF}"/>
              </a:ext>
            </a:extLst>
          </p:cNvPr>
          <p:cNvSpPr txBox="1"/>
          <p:nvPr/>
        </p:nvSpPr>
        <p:spPr>
          <a:xfrm>
            <a:off x="899592" y="462620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Original Image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0E06C37-C19A-44F8-B6B3-6729C3D81387}"/>
              </a:ext>
            </a:extLst>
          </p:cNvPr>
          <p:cNvSpPr txBox="1"/>
          <p:nvPr/>
        </p:nvSpPr>
        <p:spPr>
          <a:xfrm>
            <a:off x="5580112" y="4630897"/>
            <a:ext cx="17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Processed</a:t>
            </a:r>
            <a:r>
              <a:rPr lang="de-DE" dirty="0">
                <a:latin typeface="+mj-lt"/>
              </a:rPr>
              <a:t> Image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8E9BD369-36C7-4B8E-BBEA-EA9634EFDEC6}"/>
              </a:ext>
            </a:extLst>
          </p:cNvPr>
          <p:cNvSpPr/>
          <p:nvPr/>
        </p:nvSpPr>
        <p:spPr>
          <a:xfrm>
            <a:off x="3995936" y="2859782"/>
            <a:ext cx="115212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CC5BFF-44F0-47A7-9C1F-4D1E25A73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805" y="2715766"/>
            <a:ext cx="724686" cy="72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Image </a:t>
            </a:r>
            <a:r>
              <a:rPr lang="de-DE" dirty="0" err="1">
                <a:latin typeface="+mj-lt"/>
              </a:rPr>
              <a:t>Preprocessing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Grayscale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317394" y="1059582"/>
            <a:ext cx="843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creates grayscale image, reduces color channel dimension from 3 to 1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12" name="Grafik 11" descr="Ein Bild, das Hund, Sofa, drinnen, braun enthält.&#10;&#10;Automatisch generierte Beschreibung">
            <a:extLst>
              <a:ext uri="{FF2B5EF4-FFF2-40B4-BE49-F238E27FC236}">
                <a16:creationId xmlns:a16="http://schemas.microsoft.com/office/drawing/2014/main" id="{FD4471AF-C32D-4FB7-AB41-55C6C0A59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1630"/>
            <a:ext cx="2360861" cy="314781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03BBECC-3187-49DD-8AEA-8BDDBDCC8DFF}"/>
              </a:ext>
            </a:extLst>
          </p:cNvPr>
          <p:cNvSpPr txBox="1"/>
          <p:nvPr/>
        </p:nvSpPr>
        <p:spPr>
          <a:xfrm>
            <a:off x="899592" y="462620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Original Image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0E06C37-C19A-44F8-B6B3-6729C3D81387}"/>
              </a:ext>
            </a:extLst>
          </p:cNvPr>
          <p:cNvSpPr txBox="1"/>
          <p:nvPr/>
        </p:nvSpPr>
        <p:spPr>
          <a:xfrm>
            <a:off x="5580112" y="4630897"/>
            <a:ext cx="17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Processed</a:t>
            </a:r>
            <a:r>
              <a:rPr lang="de-DE" dirty="0">
                <a:latin typeface="+mj-lt"/>
              </a:rPr>
              <a:t> Image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8E9BD369-36C7-4B8E-BBEA-EA9634EFDEC6}"/>
              </a:ext>
            </a:extLst>
          </p:cNvPr>
          <p:cNvSpPr/>
          <p:nvPr/>
        </p:nvSpPr>
        <p:spPr>
          <a:xfrm>
            <a:off x="3995936" y="2859782"/>
            <a:ext cx="115212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1410C1-96CE-4DCD-B71F-7550E3154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759" y="1491629"/>
            <a:ext cx="2540134" cy="31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Image </a:t>
            </a:r>
            <a:r>
              <a:rPr lang="de-DE" dirty="0" err="1">
                <a:latin typeface="+mj-lt"/>
              </a:rPr>
              <a:t>Preprocessing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RandomRotation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317394" y="1059582"/>
            <a:ext cx="843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randomly rotates image within bounds, usually combined with crop.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12" name="Grafik 11" descr="Ein Bild, das Hund, Sofa, drinnen, braun enthält.&#10;&#10;Automatisch generierte Beschreibung">
            <a:extLst>
              <a:ext uri="{FF2B5EF4-FFF2-40B4-BE49-F238E27FC236}">
                <a16:creationId xmlns:a16="http://schemas.microsoft.com/office/drawing/2014/main" id="{FD4471AF-C32D-4FB7-AB41-55C6C0A59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1630"/>
            <a:ext cx="2360861" cy="314781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03BBECC-3187-49DD-8AEA-8BDDBDCC8DFF}"/>
              </a:ext>
            </a:extLst>
          </p:cNvPr>
          <p:cNvSpPr txBox="1"/>
          <p:nvPr/>
        </p:nvSpPr>
        <p:spPr>
          <a:xfrm>
            <a:off x="899592" y="462620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Original Image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0E06C37-C19A-44F8-B6B3-6729C3D81387}"/>
              </a:ext>
            </a:extLst>
          </p:cNvPr>
          <p:cNvSpPr txBox="1"/>
          <p:nvPr/>
        </p:nvSpPr>
        <p:spPr>
          <a:xfrm>
            <a:off x="5580112" y="4630897"/>
            <a:ext cx="17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Processed</a:t>
            </a:r>
            <a:r>
              <a:rPr lang="de-DE" dirty="0">
                <a:latin typeface="+mj-lt"/>
              </a:rPr>
              <a:t> Image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8E9BD369-36C7-4B8E-BBEA-EA9634EFDEC6}"/>
              </a:ext>
            </a:extLst>
          </p:cNvPr>
          <p:cNvSpPr/>
          <p:nvPr/>
        </p:nvSpPr>
        <p:spPr>
          <a:xfrm>
            <a:off x="3995936" y="2859782"/>
            <a:ext cx="115212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A0D989-ED81-402B-8433-04A89A152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092" y="1491630"/>
            <a:ext cx="2389263" cy="31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7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Image </a:t>
            </a:r>
            <a:r>
              <a:rPr lang="de-DE" dirty="0" err="1">
                <a:latin typeface="+mj-lt"/>
              </a:rPr>
              <a:t>Preprocessing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RandomVertialFlip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317394" y="1059582"/>
            <a:ext cx="843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flips an image with given probability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12" name="Grafik 11" descr="Ein Bild, das Hund, Sofa, drinnen, braun enthält.&#10;&#10;Automatisch generierte Beschreibung">
            <a:extLst>
              <a:ext uri="{FF2B5EF4-FFF2-40B4-BE49-F238E27FC236}">
                <a16:creationId xmlns:a16="http://schemas.microsoft.com/office/drawing/2014/main" id="{FD4471AF-C32D-4FB7-AB41-55C6C0A59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1630"/>
            <a:ext cx="2360861" cy="314781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03BBECC-3187-49DD-8AEA-8BDDBDCC8DFF}"/>
              </a:ext>
            </a:extLst>
          </p:cNvPr>
          <p:cNvSpPr txBox="1"/>
          <p:nvPr/>
        </p:nvSpPr>
        <p:spPr>
          <a:xfrm>
            <a:off x="899592" y="462620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Original Image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0E06C37-C19A-44F8-B6B3-6729C3D81387}"/>
              </a:ext>
            </a:extLst>
          </p:cNvPr>
          <p:cNvSpPr txBox="1"/>
          <p:nvPr/>
        </p:nvSpPr>
        <p:spPr>
          <a:xfrm>
            <a:off x="5580112" y="4630897"/>
            <a:ext cx="17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Processed</a:t>
            </a:r>
            <a:r>
              <a:rPr lang="de-DE" dirty="0">
                <a:latin typeface="+mj-lt"/>
              </a:rPr>
              <a:t> Image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8E9BD369-36C7-4B8E-BBEA-EA9634EFDEC6}"/>
              </a:ext>
            </a:extLst>
          </p:cNvPr>
          <p:cNvSpPr/>
          <p:nvPr/>
        </p:nvSpPr>
        <p:spPr>
          <a:xfrm>
            <a:off x="3995936" y="2859782"/>
            <a:ext cx="115212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D867E2-2470-44B3-99FA-723C07B0C4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3"/>
          <a:stretch/>
        </p:blipFill>
        <p:spPr>
          <a:xfrm>
            <a:off x="5613103" y="1491630"/>
            <a:ext cx="2360862" cy="31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Image </a:t>
            </a:r>
            <a:r>
              <a:rPr lang="de-DE" dirty="0" err="1">
                <a:latin typeface="+mj-lt"/>
              </a:rPr>
              <a:t>Preprocessing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ToTensor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317394" y="1059582"/>
            <a:ext cx="843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converts a PIL image to tensor with dimensions (C, H, W) and value range [0.0, 1.0] 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12" name="Grafik 11" descr="Ein Bild, das Hund, Sofa, drinnen, braun enthält.&#10;&#10;Automatisch generierte Beschreibung">
            <a:extLst>
              <a:ext uri="{FF2B5EF4-FFF2-40B4-BE49-F238E27FC236}">
                <a16:creationId xmlns:a16="http://schemas.microsoft.com/office/drawing/2014/main" id="{FD4471AF-C32D-4FB7-AB41-55C6C0A59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1630"/>
            <a:ext cx="2360861" cy="314781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03BBECC-3187-49DD-8AEA-8BDDBDCC8DFF}"/>
              </a:ext>
            </a:extLst>
          </p:cNvPr>
          <p:cNvSpPr txBox="1"/>
          <p:nvPr/>
        </p:nvSpPr>
        <p:spPr>
          <a:xfrm>
            <a:off x="899592" y="462620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Original Image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0E06C37-C19A-44F8-B6B3-6729C3D81387}"/>
              </a:ext>
            </a:extLst>
          </p:cNvPr>
          <p:cNvSpPr txBox="1"/>
          <p:nvPr/>
        </p:nvSpPr>
        <p:spPr>
          <a:xfrm>
            <a:off x="5580112" y="4630897"/>
            <a:ext cx="17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Processed</a:t>
            </a:r>
            <a:r>
              <a:rPr lang="de-DE" dirty="0">
                <a:latin typeface="+mj-lt"/>
              </a:rPr>
              <a:t> Image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8E9BD369-36C7-4B8E-BBEA-EA9634EFDEC6}"/>
              </a:ext>
            </a:extLst>
          </p:cNvPr>
          <p:cNvSpPr/>
          <p:nvPr/>
        </p:nvSpPr>
        <p:spPr>
          <a:xfrm>
            <a:off x="3995936" y="2859782"/>
            <a:ext cx="115212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CDEE15-F862-4044-A0D1-C84F48762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859" y="1491631"/>
            <a:ext cx="3202400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Image </a:t>
            </a:r>
            <a:r>
              <a:rPr lang="de-DE" dirty="0" err="1">
                <a:latin typeface="+mj-lt"/>
              </a:rPr>
              <a:t>Preprocessing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Normalize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317394" y="1059582"/>
            <a:ext cx="843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normalizes an image with mean and standard deviation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12" name="Grafik 11" descr="Ein Bild, das Hund, Sofa, drinnen, braun enthält.&#10;&#10;Automatisch generierte Beschreibung">
            <a:extLst>
              <a:ext uri="{FF2B5EF4-FFF2-40B4-BE49-F238E27FC236}">
                <a16:creationId xmlns:a16="http://schemas.microsoft.com/office/drawing/2014/main" id="{FD4471AF-C32D-4FB7-AB41-55C6C0A59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91630"/>
            <a:ext cx="2360861" cy="314781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03BBECC-3187-49DD-8AEA-8BDDBDCC8DFF}"/>
              </a:ext>
            </a:extLst>
          </p:cNvPr>
          <p:cNvSpPr txBox="1"/>
          <p:nvPr/>
        </p:nvSpPr>
        <p:spPr>
          <a:xfrm>
            <a:off x="395536" y="4626206"/>
            <a:ext cx="357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Original Image (</a:t>
            </a:r>
            <a:r>
              <a:rPr lang="de-DE" dirty="0" err="1">
                <a:latin typeface="+mj-lt"/>
              </a:rPr>
              <a:t>created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tensor</a:t>
            </a:r>
            <a:r>
              <a:rPr lang="de-DE" dirty="0">
                <a:latin typeface="+mj-lt"/>
              </a:rPr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0E06C37-C19A-44F8-B6B3-6729C3D81387}"/>
              </a:ext>
            </a:extLst>
          </p:cNvPr>
          <p:cNvSpPr txBox="1"/>
          <p:nvPr/>
        </p:nvSpPr>
        <p:spPr>
          <a:xfrm>
            <a:off x="5580112" y="4630897"/>
            <a:ext cx="17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Processed</a:t>
            </a:r>
            <a:r>
              <a:rPr lang="de-DE" dirty="0">
                <a:latin typeface="+mj-lt"/>
              </a:rPr>
              <a:t> Image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8E9BD369-36C7-4B8E-BBEA-EA9634EFDEC6}"/>
              </a:ext>
            </a:extLst>
          </p:cNvPr>
          <p:cNvSpPr/>
          <p:nvPr/>
        </p:nvSpPr>
        <p:spPr>
          <a:xfrm>
            <a:off x="4005028" y="4195681"/>
            <a:ext cx="115212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76C250-BDBE-40A0-85C5-D6F0A155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066" y="1491630"/>
            <a:ext cx="1436599" cy="144016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D634A80-1F1C-4FB6-B873-B46E30FEFE74}"/>
              </a:ext>
            </a:extLst>
          </p:cNvPr>
          <p:cNvSpPr txBox="1"/>
          <p:nvPr/>
        </p:nvSpPr>
        <p:spPr>
          <a:xfrm>
            <a:off x="3491880" y="2929794"/>
            <a:ext cx="2262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Batch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images</a:t>
            </a:r>
            <a:endParaRPr lang="de-DE" dirty="0">
              <a:latin typeface="+mj-lt"/>
            </a:endParaRPr>
          </a:p>
          <a:p>
            <a:r>
              <a:rPr lang="de-DE" sz="1400" dirty="0">
                <a:latin typeface="+mj-lt"/>
              </a:rPr>
              <a:t>e.g. </a:t>
            </a:r>
            <a:r>
              <a:rPr lang="de-DE" sz="1400" dirty="0" err="1">
                <a:latin typeface="+mj-lt"/>
              </a:rPr>
              <a:t>ImageNet</a:t>
            </a:r>
            <a:endParaRPr lang="de-DE" sz="1400" dirty="0">
              <a:latin typeface="+mj-lt"/>
            </a:endParaRPr>
          </a:p>
          <a:p>
            <a:r>
              <a:rPr lang="de-DE" sz="1400" dirty="0" err="1">
                <a:latin typeface="+mj-lt"/>
              </a:rPr>
              <a:t>mean</a:t>
            </a:r>
            <a:r>
              <a:rPr lang="de-DE" sz="1400" dirty="0">
                <a:latin typeface="+mj-lt"/>
              </a:rPr>
              <a:t> = (0.485, 0.456, 0.406)</a:t>
            </a:r>
          </a:p>
          <a:p>
            <a:r>
              <a:rPr lang="de-DE" sz="1400" dirty="0" err="1">
                <a:latin typeface="+mj-lt"/>
              </a:rPr>
              <a:t>Sd</a:t>
            </a:r>
            <a:r>
              <a:rPr lang="de-DE" sz="1400" dirty="0">
                <a:latin typeface="+mj-lt"/>
              </a:rPr>
              <a:t> = (0.229, 0.224, 0.225)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8F564BF-3030-4DA0-BE2E-F12C35F8B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710" y="3505491"/>
            <a:ext cx="1795900" cy="112071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F4FCB0B-85A0-459F-9EDA-939DDA4CB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264" y="2878100"/>
            <a:ext cx="2788200" cy="1761344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87483D9-7479-42CC-AC6D-A350584D92B8}"/>
              </a:ext>
            </a:extLst>
          </p:cNvPr>
          <p:cNvSpPr txBox="1"/>
          <p:nvPr/>
        </p:nvSpPr>
        <p:spPr>
          <a:xfrm>
            <a:off x="5436096" y="1925419"/>
            <a:ext cx="3670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Image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centered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around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given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mean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and </a:t>
            </a:r>
            <a:r>
              <a:rPr lang="de-DE" dirty="0" err="1">
                <a:latin typeface="+mj-lt"/>
              </a:rPr>
              <a:t>has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given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standard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deviation</a:t>
            </a:r>
            <a:r>
              <a:rPr lang="de-DE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75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  <p:bldP spid="20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Bildschirmpräsentation (16:9)</PresentationFormat>
  <Paragraphs>91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Malgun Gothic</vt:lpstr>
      <vt:lpstr>Arial</vt:lpstr>
      <vt:lpstr>Calibri</vt:lpstr>
      <vt:lpstr>Calibri Light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Gollnick, Bert (SGRE SE SWS DIA DW DA)</cp:lastModifiedBy>
  <cp:revision>129</cp:revision>
  <dcterms:created xsi:type="dcterms:W3CDTF">2016-12-05T23:26:54Z</dcterms:created>
  <dcterms:modified xsi:type="dcterms:W3CDTF">2022-05-10T08:21:52Z</dcterms:modified>
</cp:coreProperties>
</file>