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56" r:id="rId2"/>
    <p:sldId id="298" r:id="rId3"/>
    <p:sldId id="302" r:id="rId4"/>
    <p:sldId id="299" r:id="rId5"/>
    <p:sldId id="301" r:id="rId6"/>
    <p:sldId id="300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3" orient="horz" pos="1983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7DE"/>
    <a:srgbClr val="26A1EB"/>
    <a:srgbClr val="2B8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712" autoAdjust="0"/>
  </p:normalViewPr>
  <p:slideViewPr>
    <p:cSldViewPr>
      <p:cViewPr varScale="1">
        <p:scale>
          <a:sx n="138" d="100"/>
          <a:sy n="138" d="100"/>
        </p:scale>
        <p:origin x="930" y="138"/>
      </p:cViewPr>
      <p:guideLst>
        <p:guide orient="horz" pos="1620"/>
        <p:guide orient="horz" pos="19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B8D37-F2C9-4AA7-9088-A1D556DE4F32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7DA08-A421-428F-B2A2-13165CAF9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5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DAEFD-F0CA-40B0-91E7-913D9FD5623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E6118-A8F0-4C13-BF86-10944E62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3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not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, </a:t>
            </a:r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easily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breaks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on a different </a:t>
            </a:r>
            <a:r>
              <a:rPr lang="de-DE" dirty="0" err="1">
                <a:sym typeface="Wingdings" panose="05000000000000000000" pitchFamily="2" charset="2"/>
              </a:rPr>
              <a:t>computer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77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not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, </a:t>
            </a:r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easily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breaks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on a different </a:t>
            </a:r>
            <a:r>
              <a:rPr lang="de-DE" dirty="0" err="1">
                <a:sym typeface="Wingdings" panose="05000000000000000000" pitchFamily="2" charset="2"/>
              </a:rPr>
              <a:t>computer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215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not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, </a:t>
            </a:r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easily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breaks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on a different </a:t>
            </a:r>
            <a:r>
              <a:rPr lang="de-DE" dirty="0" err="1">
                <a:sym typeface="Wingdings" panose="05000000000000000000" pitchFamily="2" charset="2"/>
              </a:rPr>
              <a:t>computer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638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not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, </a:t>
            </a:r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easily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breaks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on a different </a:t>
            </a:r>
            <a:r>
              <a:rPr lang="de-DE" dirty="0" err="1">
                <a:sym typeface="Wingdings" panose="05000000000000000000" pitchFamily="2" charset="2"/>
              </a:rPr>
              <a:t>computer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84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not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, </a:t>
            </a:r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easily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breaks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on a different </a:t>
            </a:r>
            <a:r>
              <a:rPr lang="de-DE" dirty="0" err="1">
                <a:sym typeface="Wingdings" panose="05000000000000000000" pitchFamily="2" charset="2"/>
              </a:rPr>
              <a:t>computer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1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4299941"/>
          </a:xfrm>
          <a:prstGeom prst="rect">
            <a:avLst/>
          </a:prstGeom>
          <a:solidFill>
            <a:srgbClr val="3967DE"/>
          </a:solidFill>
        </p:spPr>
        <p:txBody>
          <a:bodyPr lIns="360000"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ln>
                  <a:noFill/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482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1525516-F454-4F78-8A92-8C16925461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520" y="1131590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685800" indent="-22860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de-DE" dirty="0" err="1"/>
              <a:t>dfgMastertextformat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0DBD47-D734-4499-A1D5-627AFE8E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52742B-663F-4D3A-A722-CD0B6A0C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81C37-6258-4AF1-8215-8A67CAC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3D014-1DC2-4B17-B8DA-BF27C1E58C5E}" type="datetimeFigureOut">
              <a:rPr lang="en-GB" smtClean="0"/>
              <a:t>30/05/2022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FABB8-3D34-454A-AC77-EBFE65E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F1E3D8-87D2-4FBE-82D7-B75364701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669-64BD-4BC2-86D9-881C111E1F7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245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4371949"/>
          </a:xfrm>
        </p:spPr>
        <p:txBody>
          <a:bodyPr>
            <a:normAutofit/>
          </a:bodyPr>
          <a:lstStyle/>
          <a:p>
            <a:r>
              <a:rPr lang="de-DE" b="0" dirty="0"/>
              <a:t>Layer Calculations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A21BCF-E223-43E1-A88B-51A1D68D24B5}"/>
              </a:ext>
            </a:extLst>
          </p:cNvPr>
          <p:cNvSpPr txBox="1"/>
          <p:nvPr/>
        </p:nvSpPr>
        <p:spPr>
          <a:xfrm>
            <a:off x="107504" y="458797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Bert Gollnick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Layer Calculations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96BE3-6013-2A4E-23A2-B80CBA53A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779662"/>
            <a:ext cx="3221390" cy="2004169"/>
          </a:xfrm>
          <a:prstGeom prst="rect">
            <a:avLst/>
          </a:prstGeom>
        </p:spPr>
      </p:pic>
      <p:pic>
        <p:nvPicPr>
          <p:cNvPr id="7" name="Graphic 6" descr="Image with solid fill">
            <a:extLst>
              <a:ext uri="{FF2B5EF4-FFF2-40B4-BE49-F238E27FC236}">
                <a16:creationId xmlns:a16="http://schemas.microsoft.com/office/drawing/2014/main" id="{0258657A-FEDF-109D-EE37-D99526795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512" y="2324546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F3172D-80E9-51AE-1ED1-5175A8EDB166}"/>
              </a:ext>
            </a:extLst>
          </p:cNvPr>
          <p:cNvCxnSpPr/>
          <p:nvPr/>
        </p:nvCxnSpPr>
        <p:spPr>
          <a:xfrm>
            <a:off x="1259632" y="285978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2A7CA3-93B8-FD19-58D3-905256B214D9}"/>
              </a:ext>
            </a:extLst>
          </p:cNvPr>
          <p:cNvCxnSpPr/>
          <p:nvPr/>
        </p:nvCxnSpPr>
        <p:spPr>
          <a:xfrm>
            <a:off x="5292080" y="285978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A29B3BE-836C-71F5-89B4-F45AE8176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9647" y="1774467"/>
            <a:ext cx="3065198" cy="200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6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Layer Calculations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Tensor Dimensions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4492280-D6F9-C524-96A4-81804FF7F132}"/>
              </a:ext>
            </a:extLst>
          </p:cNvPr>
          <p:cNvGraphicFramePr>
            <a:graphicFrameLocks noGrp="1"/>
          </p:cNvGraphicFramePr>
          <p:nvPr/>
        </p:nvGraphicFramePr>
        <p:xfrm>
          <a:off x="647564" y="1347614"/>
          <a:ext cx="8179042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18">
                  <a:extLst>
                    <a:ext uri="{9D8B030D-6E8A-4147-A177-3AD203B41FA5}">
                      <a16:colId xmlns:a16="http://schemas.microsoft.com/office/drawing/2014/main" val="3958402066"/>
                    </a:ext>
                  </a:extLst>
                </a:gridCol>
                <a:gridCol w="3067478">
                  <a:extLst>
                    <a:ext uri="{9D8B030D-6E8A-4147-A177-3AD203B41FA5}">
                      <a16:colId xmlns:a16="http://schemas.microsoft.com/office/drawing/2014/main" val="4078606542"/>
                    </a:ext>
                  </a:extLst>
                </a:gridCol>
                <a:gridCol w="2058558">
                  <a:extLst>
                    <a:ext uri="{9D8B030D-6E8A-4147-A177-3AD203B41FA5}">
                      <a16:colId xmlns:a16="http://schemas.microsoft.com/office/drawing/2014/main" val="2495029133"/>
                    </a:ext>
                  </a:extLst>
                </a:gridCol>
                <a:gridCol w="1809188">
                  <a:extLst>
                    <a:ext uri="{9D8B030D-6E8A-4147-A177-3AD203B41FA5}">
                      <a16:colId xmlns:a16="http://schemas.microsoft.com/office/drawing/2014/main" val="67249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latin typeface="+mj-lt"/>
                        </a:rPr>
                        <a:t>Dimension</a:t>
                      </a:r>
                      <a:endParaRPr lang="LID4096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latin typeface="+mj-lt"/>
                        </a:rPr>
                        <a:t>Structure</a:t>
                      </a:r>
                      <a:endParaRPr lang="LID4096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latin typeface="+mj-lt"/>
                        </a:rPr>
                        <a:t>Used for</a:t>
                      </a:r>
                      <a:endParaRPr lang="LID4096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latin typeface="+mj-lt"/>
                        </a:rPr>
                        <a:t>Example Size</a:t>
                      </a:r>
                      <a:endParaRPr lang="LID4096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285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atin typeface="+mj-lt"/>
                        </a:rPr>
                        <a:t>1</a:t>
                      </a:r>
                      <a:endParaRPr lang="LID4096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latin typeface="+mj-lt"/>
                        </a:rPr>
                        <a:t>batch_size</a:t>
                      </a:r>
                      <a:endParaRPr lang="LID4096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latin typeface="+mj-lt"/>
                        </a:rPr>
                        <a:t>Labels/predictions</a:t>
                      </a:r>
                      <a:endParaRPr lang="LID4096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latin typeface="+mj-lt"/>
                        </a:rPr>
                        <a:t>[16]</a:t>
                      </a:r>
                      <a:endParaRPr lang="LID4096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15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atin typeface="+mj-lt"/>
                        </a:rPr>
                        <a:t>2</a:t>
                      </a:r>
                      <a:endParaRPr lang="LID4096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latin typeface="+mj-lt"/>
                        </a:rPr>
                        <a:t>batch_size, features</a:t>
                      </a:r>
                      <a:endParaRPr lang="LID4096" b="0" dirty="0">
                        <a:latin typeface="+mj-lt"/>
                      </a:endParaRPr>
                    </a:p>
                    <a:p>
                      <a:endParaRPr lang="LID4096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latin typeface="+mj-lt"/>
                        </a:rPr>
                        <a:t>nn.Linear()</a:t>
                      </a:r>
                      <a:endParaRPr lang="LID4096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latin typeface="+mj-lt"/>
                        </a:rPr>
                        <a:t>[16, 512]</a:t>
                      </a:r>
                      <a:endParaRPr lang="LID4096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atin typeface="+mj-lt"/>
                        </a:rPr>
                        <a:t>3</a:t>
                      </a:r>
                      <a:endParaRPr lang="LID4096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latin typeface="+mj-lt"/>
                        </a:rPr>
                        <a:t>batch_size, channels, features</a:t>
                      </a:r>
                      <a:endParaRPr lang="LID4096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latin typeface="+mj-lt"/>
                        </a:rPr>
                        <a:t>nn.Conv1d()</a:t>
                      </a:r>
                      <a:endParaRPr lang="LID4096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latin typeface="+mj-lt"/>
                        </a:rPr>
                        <a:t>[16, 1, 512]</a:t>
                      </a:r>
                      <a:endParaRPr lang="LID4096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26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atin typeface="+mj-lt"/>
                        </a:rPr>
                        <a:t>4</a:t>
                      </a:r>
                      <a:endParaRPr lang="LID4096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latin typeface="+mj-lt"/>
                        </a:rPr>
                        <a:t>batch_size, channels, height, width</a:t>
                      </a:r>
                      <a:endParaRPr lang="LID4096" b="0" dirty="0">
                        <a:latin typeface="+mj-lt"/>
                      </a:endParaRPr>
                    </a:p>
                    <a:p>
                      <a:endParaRPr lang="LID4096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latin typeface="+mj-lt"/>
                        </a:rPr>
                        <a:t>nn.Conv2d()</a:t>
                      </a:r>
                      <a:endParaRPr lang="LID4096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latin typeface="+mj-lt"/>
                        </a:rPr>
                        <a:t>[16, 1, 224, 224]</a:t>
                      </a:r>
                      <a:endParaRPr lang="LID4096" b="0" dirty="0">
                        <a:latin typeface="+mj-lt"/>
                      </a:endParaRPr>
                    </a:p>
                    <a:p>
                      <a:endParaRPr lang="LID4096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56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atin typeface="+mj-lt"/>
                        </a:rPr>
                        <a:t>5</a:t>
                      </a:r>
                      <a:endParaRPr lang="LID4096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latin typeface="+mj-lt"/>
                        </a:rPr>
                        <a:t>batch_size, channels, depth, height, width</a:t>
                      </a:r>
                      <a:endParaRPr lang="LID4096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latin typeface="+mj-lt"/>
                        </a:rPr>
                        <a:t>nn.Conv3d()</a:t>
                      </a:r>
                      <a:endParaRPr lang="LID4096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latin typeface="+mj-lt"/>
                        </a:rPr>
                        <a:t>[16, 1, 5, 224, 224]</a:t>
                      </a:r>
                      <a:endParaRPr lang="LID4096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00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82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Layer Calculations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Conv2d Layers</a:t>
            </a:r>
          </a:p>
        </p:txBody>
      </p:sp>
      <p:sp>
        <p:nvSpPr>
          <p:cNvPr id="5" name="Textfeld 3">
            <a:extLst>
              <a:ext uri="{FF2B5EF4-FFF2-40B4-BE49-F238E27FC236}">
                <a16:creationId xmlns:a16="http://schemas.microsoft.com/office/drawing/2014/main" id="{BD6FBF1E-CCFA-6392-4959-27F6C1EF784A}"/>
              </a:ext>
            </a:extLst>
          </p:cNvPr>
          <p:cNvSpPr txBox="1"/>
          <p:nvPr/>
        </p:nvSpPr>
        <p:spPr>
          <a:xfrm>
            <a:off x="317394" y="1059582"/>
            <a:ext cx="843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Requires channels: </a:t>
            </a:r>
            <a:r>
              <a:rPr lang="en-GB" dirty="0" err="1">
                <a:latin typeface="+mj-lt"/>
              </a:rPr>
              <a:t>in_channels</a:t>
            </a:r>
            <a:r>
              <a:rPr lang="en-GB" dirty="0">
                <a:latin typeface="+mj-lt"/>
              </a:rPr>
              <a:t> and </a:t>
            </a:r>
            <a:r>
              <a:rPr lang="en-GB" dirty="0" err="1">
                <a:latin typeface="+mj-lt"/>
              </a:rPr>
              <a:t>out_channels</a:t>
            </a:r>
            <a:endParaRPr lang="en-GB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51439-3C9E-A370-4425-1D719B38C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91630"/>
            <a:ext cx="5915851" cy="8192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A29424-7085-5260-2B3B-9DE908A3A0FD}"/>
              </a:ext>
            </a:extLst>
          </p:cNvPr>
          <p:cNvSpPr/>
          <p:nvPr/>
        </p:nvSpPr>
        <p:spPr>
          <a:xfrm>
            <a:off x="1094803" y="3219822"/>
            <a:ext cx="986408" cy="986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atin typeface="+mj-lt"/>
            </a:endParaRPr>
          </a:p>
        </p:txBody>
      </p:sp>
      <p:pic>
        <p:nvPicPr>
          <p:cNvPr id="12" name="Graphic 11" descr="Banana with solid fill">
            <a:extLst>
              <a:ext uri="{FF2B5EF4-FFF2-40B4-BE49-F238E27FC236}">
                <a16:creationId xmlns:a16="http://schemas.microsoft.com/office/drawing/2014/main" id="{42A57503-4208-FFB8-E80C-0AE39DCAF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711" y="3229403"/>
            <a:ext cx="540392" cy="540392"/>
          </a:xfrm>
          <a:prstGeom prst="rect">
            <a:avLst/>
          </a:prstGeom>
        </p:spPr>
      </p:pic>
      <p:pic>
        <p:nvPicPr>
          <p:cNvPr id="14" name="Graphic 13" descr="Orange with solid fill">
            <a:extLst>
              <a:ext uri="{FF2B5EF4-FFF2-40B4-BE49-F238E27FC236}">
                <a16:creationId xmlns:a16="http://schemas.microsoft.com/office/drawing/2014/main" id="{3CBE3870-C5FE-FAF3-44A6-48B61A09E3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9166" y="3477101"/>
            <a:ext cx="525339" cy="525339"/>
          </a:xfrm>
          <a:prstGeom prst="rect">
            <a:avLst/>
          </a:prstGeom>
        </p:spPr>
      </p:pic>
      <p:pic>
        <p:nvPicPr>
          <p:cNvPr id="16" name="Graphic 15" descr="Grapes with solid fill">
            <a:extLst>
              <a:ext uri="{FF2B5EF4-FFF2-40B4-BE49-F238E27FC236}">
                <a16:creationId xmlns:a16="http://schemas.microsoft.com/office/drawing/2014/main" id="{BC60C6B9-AF2F-30F8-C34A-4D7B199FB3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7249" y="3697558"/>
            <a:ext cx="457200" cy="457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A2DB22-C5D8-80BC-1A3B-092F5946F437}"/>
              </a:ext>
            </a:extLst>
          </p:cNvPr>
          <p:cNvSpPr txBox="1"/>
          <p:nvPr/>
        </p:nvSpPr>
        <p:spPr>
          <a:xfrm>
            <a:off x="611560" y="4222897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Color channels: 1</a:t>
            </a:r>
            <a:endParaRPr lang="LID4096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ACEA03-EB06-DC9D-53DB-72D3C35DC392}"/>
              </a:ext>
            </a:extLst>
          </p:cNvPr>
          <p:cNvSpPr/>
          <p:nvPr/>
        </p:nvSpPr>
        <p:spPr>
          <a:xfrm>
            <a:off x="2894730" y="3219822"/>
            <a:ext cx="986408" cy="986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atin typeface="+mj-lt"/>
            </a:endParaRPr>
          </a:p>
        </p:txBody>
      </p:sp>
      <p:pic>
        <p:nvPicPr>
          <p:cNvPr id="19" name="Graphic 18" descr="Banana with solid fill">
            <a:extLst>
              <a:ext uri="{FF2B5EF4-FFF2-40B4-BE49-F238E27FC236}">
                <a16:creationId xmlns:a16="http://schemas.microsoft.com/office/drawing/2014/main" id="{775360D7-4417-0AF5-EF2E-9F7CCB8B33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91638" y="3229403"/>
            <a:ext cx="540392" cy="540392"/>
          </a:xfrm>
          <a:prstGeom prst="rect">
            <a:avLst/>
          </a:prstGeom>
        </p:spPr>
      </p:pic>
      <p:pic>
        <p:nvPicPr>
          <p:cNvPr id="20" name="Graphic 19" descr="Orange with solid fill">
            <a:extLst>
              <a:ext uri="{FF2B5EF4-FFF2-40B4-BE49-F238E27FC236}">
                <a16:creationId xmlns:a16="http://schemas.microsoft.com/office/drawing/2014/main" id="{DF96C2A3-B6AD-75E2-2264-1F5F9634E8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39093" y="3477101"/>
            <a:ext cx="525339" cy="525339"/>
          </a:xfrm>
          <a:prstGeom prst="rect">
            <a:avLst/>
          </a:prstGeom>
        </p:spPr>
      </p:pic>
      <p:pic>
        <p:nvPicPr>
          <p:cNvPr id="21" name="Graphic 20" descr="Grapes with solid fill">
            <a:extLst>
              <a:ext uri="{FF2B5EF4-FFF2-40B4-BE49-F238E27FC236}">
                <a16:creationId xmlns:a16="http://schemas.microsoft.com/office/drawing/2014/main" id="{158AF7EB-F143-71C4-1CB3-A24CC5A468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77176" y="3697558"/>
            <a:ext cx="457200" cy="457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AFD681A-0FAF-C7B5-0209-F4C3472D38A7}"/>
              </a:ext>
            </a:extLst>
          </p:cNvPr>
          <p:cNvSpPr txBox="1"/>
          <p:nvPr/>
        </p:nvSpPr>
        <p:spPr>
          <a:xfrm>
            <a:off x="2411487" y="4222897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Color channels: 3</a:t>
            </a:r>
            <a:endParaRPr lang="LID4096" dirty="0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E9C99C-0C53-D2E6-60A0-0BA60CE0CCBA}"/>
              </a:ext>
            </a:extLst>
          </p:cNvPr>
          <p:cNvSpPr/>
          <p:nvPr/>
        </p:nvSpPr>
        <p:spPr>
          <a:xfrm>
            <a:off x="1864505" y="2651830"/>
            <a:ext cx="1296144" cy="3818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in_channels</a:t>
            </a:r>
            <a:endParaRPr lang="LID4096" dirty="0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323062-544B-CFB9-43E7-AECE7F0D20F2}"/>
              </a:ext>
            </a:extLst>
          </p:cNvPr>
          <p:cNvSpPr/>
          <p:nvPr/>
        </p:nvSpPr>
        <p:spPr>
          <a:xfrm>
            <a:off x="5977462" y="2651830"/>
            <a:ext cx="1474858" cy="3818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out_channels</a:t>
            </a:r>
            <a:endParaRPr lang="LID4096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209FCC-70A0-9E1E-1D44-272C9CED3A8C}"/>
              </a:ext>
            </a:extLst>
          </p:cNvPr>
          <p:cNvSpPr txBox="1"/>
          <p:nvPr/>
        </p:nvSpPr>
        <p:spPr>
          <a:xfrm>
            <a:off x="4572000" y="3075806"/>
            <a:ext cx="4536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number of channels created by convolution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depends on kernel size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will be in_channel size for next convolutional layer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Best practice: conv layers get more and more channels at beginning of network</a:t>
            </a:r>
            <a:endParaRPr lang="LID4096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53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Layer Calculations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Transition from Convolutional Layer to Fully Connected</a:t>
            </a:r>
          </a:p>
        </p:txBody>
      </p:sp>
      <p:sp>
        <p:nvSpPr>
          <p:cNvPr id="5" name="Textfeld 3">
            <a:extLst>
              <a:ext uri="{FF2B5EF4-FFF2-40B4-BE49-F238E27FC236}">
                <a16:creationId xmlns:a16="http://schemas.microsoft.com/office/drawing/2014/main" id="{BD6FBF1E-CCFA-6392-4959-27F6C1EF784A}"/>
              </a:ext>
            </a:extLst>
          </p:cNvPr>
          <p:cNvSpPr txBox="1"/>
          <p:nvPr/>
        </p:nvSpPr>
        <p:spPr>
          <a:xfrm>
            <a:off x="317394" y="1059582"/>
            <a:ext cx="843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Conv2d has a 4D shape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Fully connected has a 2D shape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Can be achieved with </a:t>
            </a:r>
            <a:r>
              <a:rPr lang="en-GB" dirty="0" err="1">
                <a:latin typeface="+mj-lt"/>
              </a:rPr>
              <a:t>nn.Flatten</a:t>
            </a:r>
            <a:r>
              <a:rPr lang="en-GB" dirty="0">
                <a:latin typeface="+mj-lt"/>
              </a:rPr>
              <a:t>()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535AB-FB29-970E-FEAB-B620DA5B77E2}"/>
              </a:ext>
            </a:extLst>
          </p:cNvPr>
          <p:cNvSpPr txBox="1"/>
          <p:nvPr/>
        </p:nvSpPr>
        <p:spPr>
          <a:xfrm>
            <a:off x="827584" y="2427734"/>
            <a:ext cx="1827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Conv Size</a:t>
            </a:r>
          </a:p>
          <a:p>
            <a:r>
              <a:rPr lang="de-DE" dirty="0">
                <a:latin typeface="+mj-lt"/>
              </a:rPr>
              <a:t>[16, 48, 224, 224]</a:t>
            </a:r>
            <a:endParaRPr lang="LID4096" dirty="0">
              <a:latin typeface="+mj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595D82-A43B-85E4-FFAB-9498FAE18A42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043608" y="3074065"/>
            <a:ext cx="0" cy="88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05B096-EC26-F6F7-4D88-85C74D38AD3A}"/>
              </a:ext>
            </a:extLst>
          </p:cNvPr>
          <p:cNvSpPr txBox="1"/>
          <p:nvPr/>
        </p:nvSpPr>
        <p:spPr>
          <a:xfrm>
            <a:off x="490668" y="3963824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batch size</a:t>
            </a:r>
            <a:endParaRPr lang="LID4096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5DACD-E17B-DFAF-D104-BE465998A6F0}"/>
              </a:ext>
            </a:extLst>
          </p:cNvPr>
          <p:cNvSpPr txBox="1"/>
          <p:nvPr/>
        </p:nvSpPr>
        <p:spPr>
          <a:xfrm>
            <a:off x="1069178" y="366944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channels</a:t>
            </a:r>
            <a:endParaRPr lang="LID4096" dirty="0">
              <a:latin typeface="+mj-lt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37C4B-6AEB-78E6-5DDF-7E3FE03F6D43}"/>
              </a:ext>
            </a:extLst>
          </p:cNvPr>
          <p:cNvCxnSpPr>
            <a:cxnSpLocks/>
          </p:cNvCxnSpPr>
          <p:nvPr/>
        </p:nvCxnSpPr>
        <p:spPr>
          <a:xfrm flipV="1">
            <a:off x="1403648" y="3074064"/>
            <a:ext cx="0" cy="64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3EC128-8FA6-220A-B3B5-3859B665978C}"/>
              </a:ext>
            </a:extLst>
          </p:cNvPr>
          <p:cNvSpPr txBox="1"/>
          <p:nvPr/>
        </p:nvSpPr>
        <p:spPr>
          <a:xfrm>
            <a:off x="1485957" y="3375064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height</a:t>
            </a:r>
            <a:endParaRPr lang="LID4096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6A850F-5D34-2CBA-8841-81AE9C8910C6}"/>
              </a:ext>
            </a:extLst>
          </p:cNvPr>
          <p:cNvSpPr txBox="1"/>
          <p:nvPr/>
        </p:nvSpPr>
        <p:spPr>
          <a:xfrm>
            <a:off x="1979713" y="317312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width</a:t>
            </a:r>
            <a:endParaRPr lang="LID4096" dirty="0">
              <a:latin typeface="+mj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7E2C0F-AD7D-92E9-1504-ACBD55872338}"/>
              </a:ext>
            </a:extLst>
          </p:cNvPr>
          <p:cNvCxnSpPr>
            <a:cxnSpLocks/>
          </p:cNvCxnSpPr>
          <p:nvPr/>
        </p:nvCxnSpPr>
        <p:spPr>
          <a:xfrm flipV="1">
            <a:off x="1820384" y="3074064"/>
            <a:ext cx="0" cy="32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4A1C0E-57BB-FA23-ADD0-4962AC52828E}"/>
              </a:ext>
            </a:extLst>
          </p:cNvPr>
          <p:cNvCxnSpPr>
            <a:cxnSpLocks/>
          </p:cNvCxnSpPr>
          <p:nvPr/>
        </p:nvCxnSpPr>
        <p:spPr>
          <a:xfrm flipV="1">
            <a:off x="2267744" y="3043800"/>
            <a:ext cx="0" cy="19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0C9869-8F2E-88C4-9094-93ABB3664866}"/>
              </a:ext>
            </a:extLst>
          </p:cNvPr>
          <p:cNvSpPr txBox="1"/>
          <p:nvPr/>
        </p:nvSpPr>
        <p:spPr>
          <a:xfrm>
            <a:off x="4660930" y="2433031"/>
            <a:ext cx="2077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Fully Connected Size</a:t>
            </a:r>
          </a:p>
          <a:p>
            <a:r>
              <a:rPr lang="de-DE" dirty="0">
                <a:latin typeface="+mj-lt"/>
              </a:rPr>
              <a:t>[16, 48 * 224 * 224]</a:t>
            </a:r>
            <a:endParaRPr lang="LID4096" dirty="0">
              <a:latin typeface="+mj-lt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B18DC0-56CB-C33C-4471-CBD02145D047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4908916" y="3068516"/>
            <a:ext cx="0" cy="88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8A1809-5601-27D1-3EEE-C5B4AAB63A0E}"/>
              </a:ext>
            </a:extLst>
          </p:cNvPr>
          <p:cNvSpPr txBox="1"/>
          <p:nvPr/>
        </p:nvSpPr>
        <p:spPr>
          <a:xfrm>
            <a:off x="4355976" y="3958275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batch size</a:t>
            </a:r>
            <a:endParaRPr lang="LID4096" dirty="0">
              <a:latin typeface="+mj-lt"/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5467D5B4-2E01-8AB3-F470-749B949B76C4}"/>
              </a:ext>
            </a:extLst>
          </p:cNvPr>
          <p:cNvSpPr/>
          <p:nvPr/>
        </p:nvSpPr>
        <p:spPr>
          <a:xfrm rot="5400000">
            <a:off x="5732638" y="2389552"/>
            <a:ext cx="189416" cy="13777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B1A3E8-00A7-7DCE-7C2C-2E48DD5B885C}"/>
              </a:ext>
            </a:extLst>
          </p:cNvPr>
          <p:cNvSpPr txBox="1"/>
          <p:nvPr/>
        </p:nvSpPr>
        <p:spPr>
          <a:xfrm>
            <a:off x="5048567" y="3234882"/>
            <a:ext cx="256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channels * height * width</a:t>
            </a:r>
            <a:endParaRPr lang="LID4096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114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Layer Calculations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Fully Connected Layers</a:t>
            </a:r>
          </a:p>
        </p:txBody>
      </p:sp>
      <p:sp>
        <p:nvSpPr>
          <p:cNvPr id="5" name="Textfeld 3">
            <a:extLst>
              <a:ext uri="{FF2B5EF4-FFF2-40B4-BE49-F238E27FC236}">
                <a16:creationId xmlns:a16="http://schemas.microsoft.com/office/drawing/2014/main" id="{BD6FBF1E-CCFA-6392-4959-27F6C1EF784A}"/>
              </a:ext>
            </a:extLst>
          </p:cNvPr>
          <p:cNvSpPr txBox="1"/>
          <p:nvPr/>
        </p:nvSpPr>
        <p:spPr>
          <a:xfrm>
            <a:off x="317394" y="1059582"/>
            <a:ext cx="843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Require features NOT channels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 dirty="0" err="1">
                <a:latin typeface="+mj-lt"/>
              </a:rPr>
              <a:t>in_features</a:t>
            </a:r>
            <a:r>
              <a:rPr lang="en-GB" dirty="0">
                <a:latin typeface="+mj-lt"/>
              </a:rPr>
              <a:t>: input sample size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 dirty="0" err="1">
                <a:latin typeface="+mj-lt"/>
              </a:rPr>
              <a:t>out_features</a:t>
            </a:r>
            <a:r>
              <a:rPr lang="en-GB" dirty="0">
                <a:latin typeface="+mj-lt"/>
              </a:rPr>
              <a:t>: output sample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2951F-DBA1-AE18-60F4-41BEB181F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499742"/>
            <a:ext cx="5887272" cy="438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FC88C8-9BCA-5AD0-172E-D829D275E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363838"/>
            <a:ext cx="2676899" cy="8954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900347-3CEB-D2E4-F8B8-2E741CB5CC52}"/>
              </a:ext>
            </a:extLst>
          </p:cNvPr>
          <p:cNvCxnSpPr/>
          <p:nvPr/>
        </p:nvCxnSpPr>
        <p:spPr>
          <a:xfrm flipH="1">
            <a:off x="2627784" y="3507854"/>
            <a:ext cx="720080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262C6C-0C84-87ED-999B-3FF59D3F23F1}"/>
              </a:ext>
            </a:extLst>
          </p:cNvPr>
          <p:cNvCxnSpPr>
            <a:cxnSpLocks/>
          </p:cNvCxnSpPr>
          <p:nvPr/>
        </p:nvCxnSpPr>
        <p:spPr>
          <a:xfrm flipH="1">
            <a:off x="2483768" y="3867894"/>
            <a:ext cx="360040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87333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On-screen Show (16:9)</PresentationFormat>
  <Paragraphs>72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Wingdings</vt:lpstr>
      <vt:lpstr>Benutzerdefiniertes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Bert Gollnick</cp:lastModifiedBy>
  <cp:revision>134</cp:revision>
  <dcterms:created xsi:type="dcterms:W3CDTF">2016-12-05T23:26:54Z</dcterms:created>
  <dcterms:modified xsi:type="dcterms:W3CDTF">2022-05-30T15:30:23Z</dcterms:modified>
</cp:coreProperties>
</file>