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0" r:id="rId3"/>
    <p:sldId id="298" r:id="rId4"/>
    <p:sldId id="303" r:id="rId5"/>
    <p:sldId id="299" r:id="rId6"/>
    <p:sldId id="302" r:id="rId7"/>
    <p:sldId id="301" r:id="rId8"/>
    <p:sldId id="304" r:id="rId9"/>
    <p:sldId id="305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78392" autoAdjust="0"/>
  </p:normalViewPr>
  <p:slideViewPr>
    <p:cSldViewPr>
      <p:cViewPr varScale="1">
        <p:scale>
          <a:sx n="114" d="100"/>
          <a:sy n="114" d="100"/>
        </p:scale>
        <p:origin x="1620" y="126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64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pass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an </a:t>
            </a:r>
            <a:r>
              <a:rPr lang="de-DE" dirty="0" err="1"/>
              <a:t>error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minimized</a:t>
            </a:r>
            <a:r>
              <a:rPr lang="de-DE" dirty="0"/>
              <a:t>, </a:t>
            </a:r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from</a:t>
            </a:r>
            <a:r>
              <a:rPr lang="de-DE" dirty="0"/>
              <a:t> L1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y_pred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from</a:t>
            </a:r>
            <a:r>
              <a:rPr lang="de-DE" dirty="0"/>
              <a:t> L2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how</a:t>
            </a:r>
            <a:r>
              <a:rPr lang="de-DE" dirty="0"/>
              <a:t>? Place a </a:t>
            </a:r>
            <a:r>
              <a:rPr lang="de-DE" dirty="0" err="1"/>
              <a:t>tanget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, </a:t>
            </a:r>
            <a:r>
              <a:rPr lang="de-DE" dirty="0" err="1"/>
              <a:t>mathematic</a:t>
            </a:r>
            <a:r>
              <a:rPr lang="de-DE" dirty="0"/>
              <a:t> </a:t>
            </a:r>
            <a:r>
              <a:rPr lang="de-DE" dirty="0" err="1"/>
              <a:t>tangent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derivative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here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variable</a:t>
            </a:r>
          </a:p>
          <a:p>
            <a:r>
              <a:rPr lang="de-DE" dirty="0"/>
              <a:t>-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endParaRPr lang="de-DE" dirty="0"/>
          </a:p>
          <a:p>
            <a:r>
              <a:rPr lang="de-DE" dirty="0"/>
              <a:t>-positive </a:t>
            </a:r>
            <a:r>
              <a:rPr lang="de-DE" dirty="0" err="1"/>
              <a:t>property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 larger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in larger absolute </a:t>
            </a:r>
            <a:r>
              <a:rPr lang="de-DE" dirty="0" err="1"/>
              <a:t>gradients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5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9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92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91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5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E6118-A8F0-4C13-BF86-10944E626E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6375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5.png"/><Relationship Id="rId5" Type="http://schemas.openxmlformats.org/officeDocument/2006/relationships/image" Target="../media/image30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pPr algn="ctr"/>
            <a:r>
              <a:rPr lang="de-DE" b="0" dirty="0" err="1"/>
              <a:t>Neural</a:t>
            </a:r>
            <a:r>
              <a:rPr lang="de-DE" b="0" dirty="0"/>
              <a:t> Network </a:t>
            </a:r>
            <a:r>
              <a:rPr lang="de-DE" b="0" dirty="0" err="1"/>
              <a:t>from</a:t>
            </a:r>
            <a:r>
              <a:rPr lang="de-DE" b="0" dirty="0"/>
              <a:t> Scratch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from</a:t>
            </a:r>
            <a:r>
              <a:rPr lang="de-DE" dirty="0"/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Forward Pass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D14023-6471-4B00-8E2C-0A4F99158993}"/>
              </a:ext>
            </a:extLst>
          </p:cNvPr>
          <p:cNvSpPr txBox="1"/>
          <p:nvPr/>
        </p:nvSpPr>
        <p:spPr>
          <a:xfrm>
            <a:off x="107504" y="2152476"/>
            <a:ext cx="72008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4F86F2-5931-429D-B431-B6C836A7DD1B}"/>
              </a:ext>
            </a:extLst>
          </p:cNvPr>
          <p:cNvSpPr/>
          <p:nvPr/>
        </p:nvSpPr>
        <p:spPr>
          <a:xfrm>
            <a:off x="1485224" y="1986639"/>
            <a:ext cx="360040" cy="1233698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7613F2-76B0-4FC2-B81B-D7A13D012F37}"/>
              </a:ext>
            </a:extLst>
          </p:cNvPr>
          <p:cNvSpPr/>
          <p:nvPr/>
        </p:nvSpPr>
        <p:spPr>
          <a:xfrm>
            <a:off x="2862944" y="1990847"/>
            <a:ext cx="360040" cy="122893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648BC10-20B4-4432-8AFC-711B014EE8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7584" y="261414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6FB9B-1CE6-402A-8B0F-99F320689657}"/>
              </a:ext>
            </a:extLst>
          </p:cNvPr>
          <p:cNvCxnSpPr>
            <a:cxnSpLocks/>
          </p:cNvCxnSpPr>
          <p:nvPr/>
        </p:nvCxnSpPr>
        <p:spPr>
          <a:xfrm>
            <a:off x="3222983" y="2634711"/>
            <a:ext cx="80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/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de-DE" dirty="0"/>
                  <a:t>Predictions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blipFill>
                <a:blip r:embed="rId3"/>
                <a:stretch>
                  <a:fillRect t="-4545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65FB349F-9162-409E-9E6C-1431971CF6F6}"/>
              </a:ext>
            </a:extLst>
          </p:cNvPr>
          <p:cNvSpPr txBox="1"/>
          <p:nvPr/>
        </p:nvSpPr>
        <p:spPr>
          <a:xfrm>
            <a:off x="1487336" y="3497697"/>
            <a:ext cx="173564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CC143A2-547C-4640-B1C4-C3966BE5E355}"/>
              </a:ext>
            </a:extLst>
          </p:cNvPr>
          <p:cNvCxnSpPr>
            <a:cxnSpLocks/>
          </p:cNvCxnSpPr>
          <p:nvPr/>
        </p:nvCxnSpPr>
        <p:spPr>
          <a:xfrm>
            <a:off x="1845264" y="2642049"/>
            <a:ext cx="104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/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True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blipFill>
                <a:blip r:embed="rId4"/>
                <a:stretch>
                  <a:fillRect l="-3448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BE53B85B-D93B-4849-A01F-60B2DF67EE71}"/>
              </a:ext>
            </a:extLst>
          </p:cNvPr>
          <p:cNvSpPr/>
          <p:nvPr/>
        </p:nvSpPr>
        <p:spPr>
          <a:xfrm>
            <a:off x="5796136" y="198663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D849235-35FB-4C0D-A287-7FF77B4C18C3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5445664" y="1310740"/>
            <a:ext cx="619246" cy="77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F0D939F-01F0-4905-A846-DEF93F3D80B9}"/>
              </a:ext>
            </a:extLst>
          </p:cNvPr>
          <p:cNvCxnSpPr>
            <a:cxnSpLocks/>
            <a:stCxn id="29" idx="3"/>
            <a:endCxn id="45" idx="3"/>
          </p:cNvCxnSpPr>
          <p:nvPr/>
        </p:nvCxnSpPr>
        <p:spPr>
          <a:xfrm flipV="1">
            <a:off x="5445664" y="2538317"/>
            <a:ext cx="619246" cy="7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F9131116-E220-439C-A77C-CC34A8BF622F}"/>
              </a:ext>
            </a:extLst>
          </p:cNvPr>
          <p:cNvSpPr/>
          <p:nvPr/>
        </p:nvSpPr>
        <p:spPr>
          <a:xfrm>
            <a:off x="8018816" y="1986639"/>
            <a:ext cx="792088" cy="64633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AD14F75-B0B8-4863-8A7A-6EC3C9C3C5D7}"/>
              </a:ext>
            </a:extLst>
          </p:cNvPr>
          <p:cNvCxnSpPr>
            <a:cxnSpLocks/>
          </p:cNvCxnSpPr>
          <p:nvPr/>
        </p:nvCxnSpPr>
        <p:spPr>
          <a:xfrm>
            <a:off x="7658776" y="22746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92B33362-970B-4E90-B26E-6B962B720EF5}"/>
              </a:ext>
            </a:extLst>
          </p:cNvPr>
          <p:cNvCxnSpPr>
            <a:cxnSpLocks/>
            <a:stCxn id="51" idx="3"/>
            <a:endCxn id="58" idx="6"/>
          </p:cNvCxnSpPr>
          <p:nvPr/>
        </p:nvCxnSpPr>
        <p:spPr>
          <a:xfrm flipH="1">
            <a:off x="6218617" y="2309805"/>
            <a:ext cx="2592287" cy="1381004"/>
          </a:xfrm>
          <a:prstGeom prst="bentConnector3">
            <a:avLst>
              <a:gd name="adj1" fmla="val -8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F605EB58-B312-4576-9F4F-0DF4ED70BCCE}"/>
              </a:ext>
            </a:extLst>
          </p:cNvPr>
          <p:cNvSpPr/>
          <p:nvPr/>
        </p:nvSpPr>
        <p:spPr>
          <a:xfrm>
            <a:off x="4383312" y="3367643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BC49E9-3EA9-44DE-AC41-CA15FDF42404}"/>
              </a:ext>
            </a:extLst>
          </p:cNvPr>
          <p:cNvCxnSpPr>
            <a:stCxn id="58" idx="2"/>
            <a:endCxn id="31" idx="3"/>
          </p:cNvCxnSpPr>
          <p:nvPr/>
        </p:nvCxnSpPr>
        <p:spPr>
          <a:xfrm flipH="1" flipV="1">
            <a:off x="3222983" y="3682363"/>
            <a:ext cx="1160329" cy="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BDC3BF5-FE68-4520-B140-2A28C65E22AC}"/>
              </a:ext>
            </a:extLst>
          </p:cNvPr>
          <p:cNvCxnSpPr>
            <a:cxnSpLocks/>
          </p:cNvCxnSpPr>
          <p:nvPr/>
        </p:nvCxnSpPr>
        <p:spPr>
          <a:xfrm flipV="1">
            <a:off x="1691680" y="3219823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D2858AE-7859-4F07-BF2E-9C10833B5638}"/>
              </a:ext>
            </a:extLst>
          </p:cNvPr>
          <p:cNvCxnSpPr>
            <a:cxnSpLocks/>
          </p:cNvCxnSpPr>
          <p:nvPr/>
        </p:nvCxnSpPr>
        <p:spPr>
          <a:xfrm flipV="1">
            <a:off x="3059832" y="3219822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C391A57-C203-4902-81B1-EF520611BA08}"/>
              </a:ext>
            </a:extLst>
          </p:cNvPr>
          <p:cNvSpPr txBox="1"/>
          <p:nvPr/>
        </p:nvSpPr>
        <p:spPr>
          <a:xfrm>
            <a:off x="3376691" y="3308458"/>
            <a:ext cx="108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updating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CDC3EE8-EA5F-47E8-94A9-EFA16F430871}"/>
              </a:ext>
            </a:extLst>
          </p:cNvPr>
          <p:cNvSpPr/>
          <p:nvPr/>
        </p:nvSpPr>
        <p:spPr>
          <a:xfrm>
            <a:off x="6660232" y="987574"/>
            <a:ext cx="144016" cy="2040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B640F03-F721-4687-AF89-FB84CDA07FD4}"/>
              </a:ext>
            </a:extLst>
          </p:cNvPr>
          <p:cNvSpPr txBox="1"/>
          <p:nvPr/>
        </p:nvSpPr>
        <p:spPr>
          <a:xfrm>
            <a:off x="6876256" y="85633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  <a:p>
            <a:r>
              <a:rPr lang="de-DE" dirty="0"/>
              <a:t>Model Parameter</a:t>
            </a:r>
          </a:p>
          <a:p>
            <a:r>
              <a:rPr lang="de-DE" dirty="0"/>
              <a:t>Model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4580680-ABB2-4507-9F13-E4C32F934494}"/>
              </a:ext>
            </a:extLst>
          </p:cNvPr>
          <p:cNvSpPr/>
          <p:nvPr/>
        </p:nvSpPr>
        <p:spPr>
          <a:xfrm>
            <a:off x="6660232" y="1215525"/>
            <a:ext cx="144016" cy="204097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0FB6-F8FD-492C-A7A5-3514459DAA1F}"/>
              </a:ext>
            </a:extLst>
          </p:cNvPr>
          <p:cNvSpPr/>
          <p:nvPr/>
        </p:nvSpPr>
        <p:spPr>
          <a:xfrm>
            <a:off x="6660232" y="1459773"/>
            <a:ext cx="144016" cy="2040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C92CF5-0736-47DB-A1BE-5866298500D5}"/>
              </a:ext>
            </a:extLst>
          </p:cNvPr>
          <p:cNvSpPr txBox="1"/>
          <p:nvPr/>
        </p:nvSpPr>
        <p:spPr>
          <a:xfrm>
            <a:off x="2546845" y="1062582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/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blipFill>
                <a:blip r:embed="rId5"/>
                <a:stretch>
                  <a:fillRect l="-2023" r="-867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A26471-9087-4A6F-A695-A3A563749515}"/>
                  </a:ext>
                </a:extLst>
              </p:cNvPr>
              <p:cNvSpPr txBox="1"/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A26471-9087-4A6F-A695-A3A56374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blipFill>
                <a:blip r:embed="rId6"/>
                <a:stretch>
                  <a:fillRect l="-4265" r="-3791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5059B8F-AE76-42D3-AE6F-5950F8FA6E40}"/>
                  </a:ext>
                </a:extLst>
              </p:cNvPr>
              <p:cNvSpPr txBox="1"/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5059B8F-AE76-42D3-AE6F-5950F8FA6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1E629312-5DDE-47BA-A5E0-73C1EA068BCE}"/>
              </a:ext>
            </a:extLst>
          </p:cNvPr>
          <p:cNvSpPr txBox="1"/>
          <p:nvPr/>
        </p:nvSpPr>
        <p:spPr>
          <a:xfrm>
            <a:off x="1168297" y="1052210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Layer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/>
              <p:nvPr/>
            </p:nvSpPr>
            <p:spPr>
              <a:xfrm>
                <a:off x="3879133" y="1860928"/>
                <a:ext cx="140538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33" y="1860928"/>
                <a:ext cx="1405385" cy="298415"/>
              </a:xfrm>
              <a:prstGeom prst="rect">
                <a:avLst/>
              </a:prstGeom>
              <a:blipFill>
                <a:blip r:embed="rId8"/>
                <a:stretch>
                  <a:fillRect l="-3896" r="-5628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486E541C-D7AD-4015-8F06-A7E1EB39153C}"/>
              </a:ext>
            </a:extLst>
          </p:cNvPr>
          <p:cNvSpPr txBox="1"/>
          <p:nvPr/>
        </p:nvSpPr>
        <p:spPr>
          <a:xfrm>
            <a:off x="974357" y="4433281"/>
            <a:ext cx="283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update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101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Weight</a:t>
            </a:r>
            <a:r>
              <a:rPr lang="de-DE" dirty="0">
                <a:latin typeface="+mj-lt"/>
              </a:rPr>
              <a:t> Update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25360EA-A89B-47AD-8073-46151C74FCDD}"/>
              </a:ext>
            </a:extLst>
          </p:cNvPr>
          <p:cNvCxnSpPr/>
          <p:nvPr/>
        </p:nvCxnSpPr>
        <p:spPr>
          <a:xfrm>
            <a:off x="1619672" y="4227934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DDD2BAC-E3D4-44D6-A99C-77F506B5BF3A}"/>
              </a:ext>
            </a:extLst>
          </p:cNvPr>
          <p:cNvCxnSpPr>
            <a:cxnSpLocks/>
          </p:cNvCxnSpPr>
          <p:nvPr/>
        </p:nvCxnSpPr>
        <p:spPr>
          <a:xfrm flipV="1">
            <a:off x="3851920" y="1699270"/>
            <a:ext cx="63624" cy="252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FF5A08-D683-47DA-AB0C-AD56C38666AD}"/>
                  </a:ext>
                </a:extLst>
              </p:cNvPr>
              <p:cNvSpPr txBox="1"/>
              <p:nvPr/>
            </p:nvSpPr>
            <p:spPr>
              <a:xfrm>
                <a:off x="6588224" y="4078726"/>
                <a:ext cx="136204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FF5A08-D683-47DA-AB0C-AD56C386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078726"/>
                <a:ext cx="1362040" cy="298415"/>
              </a:xfrm>
              <a:prstGeom prst="rect">
                <a:avLst/>
              </a:prstGeom>
              <a:blipFill>
                <a:blip r:embed="rId3"/>
                <a:stretch>
                  <a:fillRect l="-4036" r="-897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B73A1FA-D229-4848-AAD0-679CDBCCCEAF}"/>
                  </a:ext>
                </a:extLst>
              </p:cNvPr>
              <p:cNvSpPr txBox="1"/>
              <p:nvPr/>
            </p:nvSpPr>
            <p:spPr>
              <a:xfrm>
                <a:off x="3131840" y="1250901"/>
                <a:ext cx="210628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B73A1FA-D229-4848-AAD0-679CDBCC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250901"/>
                <a:ext cx="2106281" cy="372859"/>
              </a:xfrm>
              <a:prstGeom prst="rect">
                <a:avLst/>
              </a:prstGeom>
              <a:blipFill>
                <a:blip r:embed="rId4"/>
                <a:stretch>
                  <a:fillRect l="-2319" r="-87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5827C9A-FE73-4BB3-B1C1-13A046B386EE}"/>
              </a:ext>
            </a:extLst>
          </p:cNvPr>
          <p:cNvSpPr/>
          <p:nvPr/>
        </p:nvSpPr>
        <p:spPr>
          <a:xfrm>
            <a:off x="2411760" y="2787774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30A3C-B3A8-4827-8035-11A81CDE8B8A}"/>
              </a:ext>
            </a:extLst>
          </p:cNvPr>
          <p:cNvSpPr txBox="1"/>
          <p:nvPr/>
        </p:nvSpPr>
        <p:spPr>
          <a:xfrm>
            <a:off x="3701077" y="4263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5077985-157B-481D-8605-1064CB57F396}"/>
              </a:ext>
            </a:extLst>
          </p:cNvPr>
          <p:cNvSpPr/>
          <p:nvPr/>
        </p:nvSpPr>
        <p:spPr>
          <a:xfrm>
            <a:off x="4664018" y="3507854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0944CAF3-A2B1-4907-B55B-559A4D7B754D}"/>
                  </a:ext>
                </a:extLst>
              </p:cNvPr>
              <p:cNvSpPr/>
              <p:nvPr/>
            </p:nvSpPr>
            <p:spPr>
              <a:xfrm>
                <a:off x="2011680" y="2004060"/>
                <a:ext cx="3832860" cy="2217490"/>
              </a:xfrm>
              <a:custGeom>
                <a:avLst/>
                <a:gdLst>
                  <a:gd name="connsiteX0" fmla="*/ 0 w 3832860"/>
                  <a:gd name="connsiteY0" fmla="*/ 0 h 2217490"/>
                  <a:gd name="connsiteX1" fmla="*/ 1851660 w 3832860"/>
                  <a:gd name="connsiteY1" fmla="*/ 2217420 h 2217490"/>
                  <a:gd name="connsiteX2" fmla="*/ 3832860 w 3832860"/>
                  <a:gd name="connsiteY2" fmla="*/ 60960 h 221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2860" h="2217490">
                    <a:moveTo>
                      <a:pt x="0" y="0"/>
                    </a:moveTo>
                    <a:cubicBezTo>
                      <a:pt x="606425" y="1103630"/>
                      <a:pt x="1212850" y="2207260"/>
                      <a:pt x="1851660" y="2217420"/>
                    </a:cubicBezTo>
                    <a:cubicBezTo>
                      <a:pt x="2490470" y="2227580"/>
                      <a:pt x="3161665" y="1144270"/>
                      <a:pt x="3832860" y="6096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0944CAF3-A2B1-4907-B55B-559A4D7B7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2004060"/>
                <a:ext cx="3832860" cy="2217490"/>
              </a:xfrm>
              <a:custGeom>
                <a:avLst/>
                <a:gdLst>
                  <a:gd name="connsiteX0" fmla="*/ 0 w 3832860"/>
                  <a:gd name="connsiteY0" fmla="*/ 0 h 2217490"/>
                  <a:gd name="connsiteX1" fmla="*/ 1851660 w 3832860"/>
                  <a:gd name="connsiteY1" fmla="*/ 2217420 h 2217490"/>
                  <a:gd name="connsiteX2" fmla="*/ 3832860 w 3832860"/>
                  <a:gd name="connsiteY2" fmla="*/ 60960 h 221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2860" h="2217490">
                    <a:moveTo>
                      <a:pt x="0" y="0"/>
                    </a:moveTo>
                    <a:cubicBezTo>
                      <a:pt x="606425" y="1103630"/>
                      <a:pt x="1212850" y="2207260"/>
                      <a:pt x="1851660" y="2217420"/>
                    </a:cubicBezTo>
                    <a:cubicBezTo>
                      <a:pt x="2490470" y="2227580"/>
                      <a:pt x="3161665" y="1144270"/>
                      <a:pt x="3832860" y="60960"/>
                    </a:cubicBezTo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EB4BB-C247-4935-A076-C0AC294F1D17}"/>
                  </a:ext>
                </a:extLst>
              </p:cNvPr>
              <p:cNvSpPr txBox="1"/>
              <p:nvPr/>
            </p:nvSpPr>
            <p:spPr>
              <a:xfrm>
                <a:off x="2519772" y="2397705"/>
                <a:ext cx="278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EB4BB-C247-4935-A076-C0AC294F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2397705"/>
                <a:ext cx="278345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2EE182B-472C-4CC7-9008-6D7C65C095DA}"/>
                  </a:ext>
                </a:extLst>
              </p:cNvPr>
              <p:cNvSpPr txBox="1"/>
              <p:nvPr/>
            </p:nvSpPr>
            <p:spPr>
              <a:xfrm>
                <a:off x="5013735" y="356310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2EE182B-472C-4CC7-9008-6D7C65C0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5" y="3563100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E9ECF02-1245-4E62-A556-606C2E3DB089}"/>
              </a:ext>
            </a:extLst>
          </p:cNvPr>
          <p:cNvCxnSpPr>
            <a:cxnSpLocks/>
          </p:cNvCxnSpPr>
          <p:nvPr/>
        </p:nvCxnSpPr>
        <p:spPr>
          <a:xfrm>
            <a:off x="1894165" y="1886691"/>
            <a:ext cx="1440160" cy="23817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078406-11E6-4FAC-92FC-1086EA2B868C}"/>
              </a:ext>
            </a:extLst>
          </p:cNvPr>
          <p:cNvCxnSpPr>
            <a:cxnSpLocks/>
          </p:cNvCxnSpPr>
          <p:nvPr/>
        </p:nvCxnSpPr>
        <p:spPr>
          <a:xfrm flipV="1">
            <a:off x="4146779" y="2286753"/>
            <a:ext cx="1727414" cy="2157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Learning Rate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25360EA-A89B-47AD-8073-46151C74FCDD}"/>
              </a:ext>
            </a:extLst>
          </p:cNvPr>
          <p:cNvCxnSpPr/>
          <p:nvPr/>
        </p:nvCxnSpPr>
        <p:spPr>
          <a:xfrm>
            <a:off x="1619672" y="4227934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DDD2BAC-E3D4-44D6-A99C-77F506B5BF3A}"/>
              </a:ext>
            </a:extLst>
          </p:cNvPr>
          <p:cNvCxnSpPr>
            <a:cxnSpLocks/>
          </p:cNvCxnSpPr>
          <p:nvPr/>
        </p:nvCxnSpPr>
        <p:spPr>
          <a:xfrm flipV="1">
            <a:off x="3851920" y="1699270"/>
            <a:ext cx="63624" cy="252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FF5A08-D683-47DA-AB0C-AD56C38666AD}"/>
                  </a:ext>
                </a:extLst>
              </p:cNvPr>
              <p:cNvSpPr txBox="1"/>
              <p:nvPr/>
            </p:nvSpPr>
            <p:spPr>
              <a:xfrm>
                <a:off x="6588224" y="4078726"/>
                <a:ext cx="136204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2AFF5A08-D683-47DA-AB0C-AD56C3866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078726"/>
                <a:ext cx="1362040" cy="298415"/>
              </a:xfrm>
              <a:prstGeom prst="rect">
                <a:avLst/>
              </a:prstGeom>
              <a:blipFill>
                <a:blip r:embed="rId3"/>
                <a:stretch>
                  <a:fillRect l="-4036" r="-897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B73A1FA-D229-4848-AAD0-679CDBCCCEAF}"/>
                  </a:ext>
                </a:extLst>
              </p:cNvPr>
              <p:cNvSpPr txBox="1"/>
              <p:nvPr/>
            </p:nvSpPr>
            <p:spPr>
              <a:xfrm>
                <a:off x="3131840" y="1250901"/>
                <a:ext cx="210628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B73A1FA-D229-4848-AAD0-679CDBCC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250901"/>
                <a:ext cx="2106281" cy="372859"/>
              </a:xfrm>
              <a:prstGeom prst="rect">
                <a:avLst/>
              </a:prstGeom>
              <a:blipFill>
                <a:blip r:embed="rId4"/>
                <a:stretch>
                  <a:fillRect l="-2319" r="-870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5827C9A-FE73-4BB3-B1C1-13A046B386EE}"/>
              </a:ext>
            </a:extLst>
          </p:cNvPr>
          <p:cNvSpPr/>
          <p:nvPr/>
        </p:nvSpPr>
        <p:spPr>
          <a:xfrm>
            <a:off x="2411760" y="2787774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30A3C-B3A8-4827-8035-11A81CDE8B8A}"/>
              </a:ext>
            </a:extLst>
          </p:cNvPr>
          <p:cNvSpPr txBox="1"/>
          <p:nvPr/>
        </p:nvSpPr>
        <p:spPr>
          <a:xfrm>
            <a:off x="3701077" y="4263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5077985-157B-481D-8605-1064CB57F396}"/>
              </a:ext>
            </a:extLst>
          </p:cNvPr>
          <p:cNvSpPr/>
          <p:nvPr/>
        </p:nvSpPr>
        <p:spPr>
          <a:xfrm>
            <a:off x="5149006" y="2889000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0944CAF3-A2B1-4907-B55B-559A4D7B754D}"/>
                  </a:ext>
                </a:extLst>
              </p:cNvPr>
              <p:cNvSpPr/>
              <p:nvPr/>
            </p:nvSpPr>
            <p:spPr>
              <a:xfrm>
                <a:off x="2011680" y="2004060"/>
                <a:ext cx="3832860" cy="2217490"/>
              </a:xfrm>
              <a:custGeom>
                <a:avLst/>
                <a:gdLst>
                  <a:gd name="connsiteX0" fmla="*/ 0 w 3832860"/>
                  <a:gd name="connsiteY0" fmla="*/ 0 h 2217490"/>
                  <a:gd name="connsiteX1" fmla="*/ 1851660 w 3832860"/>
                  <a:gd name="connsiteY1" fmla="*/ 2217420 h 2217490"/>
                  <a:gd name="connsiteX2" fmla="*/ 3832860 w 3832860"/>
                  <a:gd name="connsiteY2" fmla="*/ 60960 h 221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2860" h="2217490">
                    <a:moveTo>
                      <a:pt x="0" y="0"/>
                    </a:moveTo>
                    <a:cubicBezTo>
                      <a:pt x="606425" y="1103630"/>
                      <a:pt x="1212850" y="2207260"/>
                      <a:pt x="1851660" y="2217420"/>
                    </a:cubicBezTo>
                    <a:cubicBezTo>
                      <a:pt x="2490470" y="2227580"/>
                      <a:pt x="3161665" y="1144270"/>
                      <a:pt x="3832860" y="6096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Freihandform: Form 8">
                <a:extLst>
                  <a:ext uri="{FF2B5EF4-FFF2-40B4-BE49-F238E27FC236}">
                    <a16:creationId xmlns:a16="http://schemas.microsoft.com/office/drawing/2014/main" id="{0944CAF3-A2B1-4907-B55B-559A4D7B7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2004060"/>
                <a:ext cx="3832860" cy="2217490"/>
              </a:xfrm>
              <a:custGeom>
                <a:avLst/>
                <a:gdLst>
                  <a:gd name="connsiteX0" fmla="*/ 0 w 3832860"/>
                  <a:gd name="connsiteY0" fmla="*/ 0 h 2217490"/>
                  <a:gd name="connsiteX1" fmla="*/ 1851660 w 3832860"/>
                  <a:gd name="connsiteY1" fmla="*/ 2217420 h 2217490"/>
                  <a:gd name="connsiteX2" fmla="*/ 3832860 w 3832860"/>
                  <a:gd name="connsiteY2" fmla="*/ 60960 h 2217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32860" h="2217490">
                    <a:moveTo>
                      <a:pt x="0" y="0"/>
                    </a:moveTo>
                    <a:cubicBezTo>
                      <a:pt x="606425" y="1103630"/>
                      <a:pt x="1212850" y="2207260"/>
                      <a:pt x="1851660" y="2217420"/>
                    </a:cubicBezTo>
                    <a:cubicBezTo>
                      <a:pt x="2490470" y="2227580"/>
                      <a:pt x="3161665" y="1144270"/>
                      <a:pt x="3832860" y="60960"/>
                    </a:cubicBezTo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EB4BB-C247-4935-A076-C0AC294F1D17}"/>
                  </a:ext>
                </a:extLst>
              </p:cNvPr>
              <p:cNvSpPr txBox="1"/>
              <p:nvPr/>
            </p:nvSpPr>
            <p:spPr>
              <a:xfrm>
                <a:off x="2519772" y="2397705"/>
                <a:ext cx="278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85EB4BB-C247-4935-A076-C0AC294F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772" y="2397705"/>
                <a:ext cx="278345" cy="276999"/>
              </a:xfrm>
              <a:prstGeom prst="rect">
                <a:avLst/>
              </a:prstGeom>
              <a:blipFill>
                <a:blip r:embed="rId6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2EE182B-472C-4CC7-9008-6D7C65C095DA}"/>
                  </a:ext>
                </a:extLst>
              </p:cNvPr>
              <p:cNvSpPr txBox="1"/>
              <p:nvPr/>
            </p:nvSpPr>
            <p:spPr>
              <a:xfrm>
                <a:off x="5013735" y="3563100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2EE182B-472C-4CC7-9008-6D7C65C09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735" y="3563100"/>
                <a:ext cx="28366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2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E9ECF02-1245-4E62-A556-606C2E3DB089}"/>
              </a:ext>
            </a:extLst>
          </p:cNvPr>
          <p:cNvCxnSpPr>
            <a:cxnSpLocks/>
          </p:cNvCxnSpPr>
          <p:nvPr/>
        </p:nvCxnSpPr>
        <p:spPr>
          <a:xfrm>
            <a:off x="1894165" y="1886691"/>
            <a:ext cx="1440160" cy="2381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65078406-11E6-4FAC-92FC-1086EA2B868C}"/>
              </a:ext>
            </a:extLst>
          </p:cNvPr>
          <p:cNvCxnSpPr>
            <a:cxnSpLocks/>
          </p:cNvCxnSpPr>
          <p:nvPr/>
        </p:nvCxnSpPr>
        <p:spPr>
          <a:xfrm flipV="1">
            <a:off x="4555047" y="1779662"/>
            <a:ext cx="1525434" cy="2245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FABBE63-CA44-489F-8E63-5913F639BCE1}"/>
                  </a:ext>
                </a:extLst>
              </p:cNvPr>
              <p:cNvSpPr txBox="1"/>
              <p:nvPr/>
            </p:nvSpPr>
            <p:spPr>
              <a:xfrm>
                <a:off x="3163704" y="4497696"/>
                <a:ext cx="162365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FABBE63-CA44-489F-8E63-5913F639B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04" y="4497696"/>
                <a:ext cx="1623650" cy="5259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ogen 24">
            <a:extLst>
              <a:ext uri="{FF2B5EF4-FFF2-40B4-BE49-F238E27FC236}">
                <a16:creationId xmlns:a16="http://schemas.microsoft.com/office/drawing/2014/main" id="{ACDBF31B-9CDC-4C2A-B4A9-7BFF13D1E30D}"/>
              </a:ext>
            </a:extLst>
          </p:cNvPr>
          <p:cNvSpPr/>
          <p:nvPr/>
        </p:nvSpPr>
        <p:spPr>
          <a:xfrm flipV="1">
            <a:off x="2482537" y="2355726"/>
            <a:ext cx="2809543" cy="927308"/>
          </a:xfrm>
          <a:prstGeom prst="arc">
            <a:avLst>
              <a:gd name="adj1" fmla="val 11375272"/>
              <a:gd name="adj2" fmla="val 210764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C8847C28-9AD0-4478-84D7-22314BBF405E}"/>
              </a:ext>
            </a:extLst>
          </p:cNvPr>
          <p:cNvSpPr/>
          <p:nvPr/>
        </p:nvSpPr>
        <p:spPr>
          <a:xfrm rot="10963555" flipV="1">
            <a:off x="2514298" y="2566026"/>
            <a:ext cx="2809543" cy="927308"/>
          </a:xfrm>
          <a:prstGeom prst="arc">
            <a:avLst>
              <a:gd name="adj1" fmla="val 11375272"/>
              <a:gd name="adj2" fmla="val 210764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A7CFCDE-1E1A-4C76-A8A4-B56C7624275A}"/>
              </a:ext>
            </a:extLst>
          </p:cNvPr>
          <p:cNvSpPr txBox="1"/>
          <p:nvPr/>
        </p:nvSpPr>
        <p:spPr>
          <a:xfrm>
            <a:off x="4940812" y="452257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2B6F98-9D76-46B5-9043-2A4F96EFC4E2}"/>
              </a:ext>
            </a:extLst>
          </p:cNvPr>
          <p:cNvSpPr txBox="1"/>
          <p:nvPr/>
        </p:nvSpPr>
        <p:spPr>
          <a:xfrm>
            <a:off x="5186081" y="461080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LR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2397E04-4E53-4756-B63A-1E5A5B2A3DEC}"/>
              </a:ext>
            </a:extLst>
          </p:cNvPr>
          <p:cNvSpPr/>
          <p:nvPr/>
        </p:nvSpPr>
        <p:spPr>
          <a:xfrm>
            <a:off x="4862895" y="3278789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80343B-D93B-47C6-9D72-71A64814EB4B}"/>
              </a:ext>
            </a:extLst>
          </p:cNvPr>
          <p:cNvSpPr/>
          <p:nvPr/>
        </p:nvSpPr>
        <p:spPr>
          <a:xfrm>
            <a:off x="4551601" y="3624075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1DCC78A-016D-40A0-AA85-73D14BD8CA06}"/>
              </a:ext>
            </a:extLst>
          </p:cNvPr>
          <p:cNvSpPr/>
          <p:nvPr/>
        </p:nvSpPr>
        <p:spPr>
          <a:xfrm>
            <a:off x="4219746" y="3907389"/>
            <a:ext cx="216024" cy="2160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787BE76-0342-4646-A456-127FFB75638D}"/>
              </a:ext>
            </a:extLst>
          </p:cNvPr>
          <p:cNvSpPr txBox="1"/>
          <p:nvPr/>
        </p:nvSpPr>
        <p:spPr>
          <a:xfrm>
            <a:off x="6487647" y="4610808"/>
            <a:ext cx="23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LR e.g. 0.01, 0.001</a:t>
            </a:r>
          </a:p>
        </p:txBody>
      </p:sp>
    </p:spTree>
    <p:extLst>
      <p:ext uri="{BB962C8B-B14F-4D97-AF65-F5344CB8AC3E}">
        <p14:creationId xmlns:p14="http://schemas.microsoft.com/office/powerpoint/2010/main" val="29468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 animBg="1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>
                <a:latin typeface="+mj-lt"/>
              </a:rPr>
              <a:t>Chain Rule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8A4F9E-12FB-4DF1-BBB1-8E606F166ECB}"/>
              </a:ext>
            </a:extLst>
          </p:cNvPr>
          <p:cNvSpPr txBox="1"/>
          <p:nvPr/>
        </p:nvSpPr>
        <p:spPr>
          <a:xfrm>
            <a:off x="3986368" y="2211845"/>
            <a:ext cx="720080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C12F9DD-AD67-45DB-B8F2-D103B9BC95B6}"/>
              </a:ext>
            </a:extLst>
          </p:cNvPr>
          <p:cNvSpPr/>
          <p:nvPr/>
        </p:nvSpPr>
        <p:spPr>
          <a:xfrm>
            <a:off x="5364088" y="1779662"/>
            <a:ext cx="720080" cy="1233698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y=f(x)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EAA1C5-1694-43A0-B564-2349DC54E180}"/>
              </a:ext>
            </a:extLst>
          </p:cNvPr>
          <p:cNvSpPr/>
          <p:nvPr/>
        </p:nvSpPr>
        <p:spPr>
          <a:xfrm>
            <a:off x="6741808" y="1783870"/>
            <a:ext cx="916968" cy="122893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z=f(y)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88ABBB-5C88-43DC-8427-21D84CAE39E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06448" y="239651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560D16E-F825-4F21-92FF-264ECBD52E3D}"/>
              </a:ext>
            </a:extLst>
          </p:cNvPr>
          <p:cNvCxnSpPr>
            <a:cxnSpLocks/>
          </p:cNvCxnSpPr>
          <p:nvPr/>
        </p:nvCxnSpPr>
        <p:spPr>
          <a:xfrm>
            <a:off x="5724128" y="2396511"/>
            <a:ext cx="104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C6F9312-6783-4ED9-9416-67C0B3CA64C6}"/>
                  </a:ext>
                </a:extLst>
              </p:cNvPr>
              <p:cNvSpPr txBox="1"/>
              <p:nvPr/>
            </p:nvSpPr>
            <p:spPr>
              <a:xfrm>
                <a:off x="4188223" y="3582246"/>
                <a:ext cx="31636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3C6F9312-6783-4ED9-9416-67C0B3CA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223" y="3582246"/>
                <a:ext cx="316369" cy="525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E143D835-936B-4E16-AB66-19D7D237A748}"/>
              </a:ext>
            </a:extLst>
          </p:cNvPr>
          <p:cNvSpPr txBox="1"/>
          <p:nvPr/>
        </p:nvSpPr>
        <p:spPr>
          <a:xfrm>
            <a:off x="251520" y="3660537"/>
            <a:ext cx="302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Target: </a:t>
            </a:r>
            <a:r>
              <a:rPr lang="de-DE" dirty="0" err="1"/>
              <a:t>get</a:t>
            </a:r>
            <a:r>
              <a:rPr lang="de-DE" dirty="0"/>
              <a:t> derivative </a:t>
            </a:r>
            <a:r>
              <a:rPr lang="de-DE" dirty="0" err="1"/>
              <a:t>of</a:t>
            </a:r>
            <a:r>
              <a:rPr lang="de-DE" dirty="0"/>
              <a:t> z </a:t>
            </a:r>
            <a:r>
              <a:rPr lang="de-DE" dirty="0" err="1"/>
              <a:t>to</a:t>
            </a:r>
            <a:r>
              <a:rPr lang="de-DE" dirty="0"/>
              <a:t> x!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352093-B16B-4FFB-BE78-0F40BFE00525}"/>
              </a:ext>
            </a:extLst>
          </p:cNvPr>
          <p:cNvSpPr txBox="1"/>
          <p:nvPr/>
        </p:nvSpPr>
        <p:spPr>
          <a:xfrm>
            <a:off x="4788024" y="3660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D5A845B-01F0-49E2-857F-C948484978E9}"/>
                  </a:ext>
                </a:extLst>
              </p:cNvPr>
              <p:cNvSpPr txBox="1"/>
              <p:nvPr/>
            </p:nvSpPr>
            <p:spPr>
              <a:xfrm>
                <a:off x="5686312" y="3582246"/>
                <a:ext cx="319768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D5A845B-01F0-49E2-857F-C9484849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12" y="3582246"/>
                <a:ext cx="319768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F754372-97F2-4BE7-B039-E0FC8E308C7B}"/>
                  </a:ext>
                </a:extLst>
              </p:cNvPr>
              <p:cNvSpPr txBox="1"/>
              <p:nvPr/>
            </p:nvSpPr>
            <p:spPr>
              <a:xfrm>
                <a:off x="7040408" y="3582246"/>
                <a:ext cx="31976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F754372-97F2-4BE7-B039-E0FC8E308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408" y="3582246"/>
                <a:ext cx="319767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8FC79C3F-3426-44EE-A1F2-6AAC9F71CD48}"/>
              </a:ext>
            </a:extLst>
          </p:cNvPr>
          <p:cNvSpPr txBox="1"/>
          <p:nvPr/>
        </p:nvSpPr>
        <p:spPr>
          <a:xfrm>
            <a:off x="6402057" y="358224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FBEE03D-F2D3-49FB-9C9A-98FEEFE394F4}"/>
              </a:ext>
            </a:extLst>
          </p:cNvPr>
          <p:cNvSpPr txBox="1"/>
          <p:nvPr/>
        </p:nvSpPr>
        <p:spPr>
          <a:xfrm>
            <a:off x="5931575" y="444120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237317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from</a:t>
            </a:r>
            <a:r>
              <a:rPr lang="de-DE" dirty="0"/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Weights</a:t>
            </a:r>
            <a:r>
              <a:rPr lang="de-DE" dirty="0"/>
              <a:t> Update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D14023-6471-4B00-8E2C-0A4F99158993}"/>
              </a:ext>
            </a:extLst>
          </p:cNvPr>
          <p:cNvSpPr txBox="1"/>
          <p:nvPr/>
        </p:nvSpPr>
        <p:spPr>
          <a:xfrm>
            <a:off x="107504" y="2152476"/>
            <a:ext cx="72008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4F86F2-5931-429D-B431-B6C836A7DD1B}"/>
              </a:ext>
            </a:extLst>
          </p:cNvPr>
          <p:cNvSpPr/>
          <p:nvPr/>
        </p:nvSpPr>
        <p:spPr>
          <a:xfrm>
            <a:off x="1485224" y="1986639"/>
            <a:ext cx="360040" cy="1233698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7613F2-76B0-4FC2-B81B-D7A13D012F37}"/>
              </a:ext>
            </a:extLst>
          </p:cNvPr>
          <p:cNvSpPr/>
          <p:nvPr/>
        </p:nvSpPr>
        <p:spPr>
          <a:xfrm>
            <a:off x="2862944" y="1990847"/>
            <a:ext cx="360040" cy="1228934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648BC10-20B4-4432-8AFC-711B014EE8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7584" y="261414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6FB9B-1CE6-402A-8B0F-99F320689657}"/>
              </a:ext>
            </a:extLst>
          </p:cNvPr>
          <p:cNvCxnSpPr>
            <a:cxnSpLocks/>
          </p:cNvCxnSpPr>
          <p:nvPr/>
        </p:nvCxnSpPr>
        <p:spPr>
          <a:xfrm>
            <a:off x="3222983" y="2634711"/>
            <a:ext cx="80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/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de-DE" dirty="0"/>
                  <a:t>Predictions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blipFill>
                <a:blip r:embed="rId3"/>
                <a:stretch>
                  <a:fillRect t="-4545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65FB349F-9162-409E-9E6C-1431971CF6F6}"/>
              </a:ext>
            </a:extLst>
          </p:cNvPr>
          <p:cNvSpPr txBox="1"/>
          <p:nvPr/>
        </p:nvSpPr>
        <p:spPr>
          <a:xfrm>
            <a:off x="1487336" y="3497697"/>
            <a:ext cx="173564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CC143A2-547C-4640-B1C4-C3966BE5E355}"/>
              </a:ext>
            </a:extLst>
          </p:cNvPr>
          <p:cNvCxnSpPr>
            <a:cxnSpLocks/>
          </p:cNvCxnSpPr>
          <p:nvPr/>
        </p:nvCxnSpPr>
        <p:spPr>
          <a:xfrm>
            <a:off x="1845264" y="2642049"/>
            <a:ext cx="104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/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True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blipFill>
                <a:blip r:embed="rId4"/>
                <a:stretch>
                  <a:fillRect l="-3448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BE53B85B-D93B-4849-A01F-60B2DF67EE71}"/>
              </a:ext>
            </a:extLst>
          </p:cNvPr>
          <p:cNvSpPr/>
          <p:nvPr/>
        </p:nvSpPr>
        <p:spPr>
          <a:xfrm>
            <a:off x="5796136" y="198663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D849235-35FB-4C0D-A287-7FF77B4C18C3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5445664" y="1310740"/>
            <a:ext cx="619246" cy="77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F0D939F-01F0-4905-A846-DEF93F3D80B9}"/>
              </a:ext>
            </a:extLst>
          </p:cNvPr>
          <p:cNvCxnSpPr>
            <a:cxnSpLocks/>
            <a:stCxn id="29" idx="3"/>
            <a:endCxn id="45" idx="3"/>
          </p:cNvCxnSpPr>
          <p:nvPr/>
        </p:nvCxnSpPr>
        <p:spPr>
          <a:xfrm flipV="1">
            <a:off x="5445664" y="2538317"/>
            <a:ext cx="619246" cy="7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F9131116-E220-439C-A77C-CC34A8BF622F}"/>
              </a:ext>
            </a:extLst>
          </p:cNvPr>
          <p:cNvSpPr/>
          <p:nvPr/>
        </p:nvSpPr>
        <p:spPr>
          <a:xfrm>
            <a:off x="8018816" y="1986639"/>
            <a:ext cx="792088" cy="64633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AD14F75-B0B8-4863-8A7A-6EC3C9C3C5D7}"/>
              </a:ext>
            </a:extLst>
          </p:cNvPr>
          <p:cNvCxnSpPr>
            <a:cxnSpLocks/>
          </p:cNvCxnSpPr>
          <p:nvPr/>
        </p:nvCxnSpPr>
        <p:spPr>
          <a:xfrm>
            <a:off x="7658776" y="22746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92B33362-970B-4E90-B26E-6B962B720EF5}"/>
              </a:ext>
            </a:extLst>
          </p:cNvPr>
          <p:cNvCxnSpPr>
            <a:cxnSpLocks/>
            <a:stCxn id="51" idx="3"/>
            <a:endCxn id="58" idx="6"/>
          </p:cNvCxnSpPr>
          <p:nvPr/>
        </p:nvCxnSpPr>
        <p:spPr>
          <a:xfrm flipH="1">
            <a:off x="6218617" y="2309805"/>
            <a:ext cx="2592287" cy="1381004"/>
          </a:xfrm>
          <a:prstGeom prst="bentConnector3">
            <a:avLst>
              <a:gd name="adj1" fmla="val -8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F605EB58-B312-4576-9F4F-0DF4ED70BCCE}"/>
              </a:ext>
            </a:extLst>
          </p:cNvPr>
          <p:cNvSpPr/>
          <p:nvPr/>
        </p:nvSpPr>
        <p:spPr>
          <a:xfrm>
            <a:off x="4383312" y="3367643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BC49E9-3EA9-44DE-AC41-CA15FDF42404}"/>
              </a:ext>
            </a:extLst>
          </p:cNvPr>
          <p:cNvCxnSpPr>
            <a:stCxn id="58" idx="2"/>
            <a:endCxn id="31" idx="3"/>
          </p:cNvCxnSpPr>
          <p:nvPr/>
        </p:nvCxnSpPr>
        <p:spPr>
          <a:xfrm flipH="1" flipV="1">
            <a:off x="3222983" y="3682363"/>
            <a:ext cx="1160329" cy="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BDC3BF5-FE68-4520-B140-2A28C65E22AC}"/>
              </a:ext>
            </a:extLst>
          </p:cNvPr>
          <p:cNvCxnSpPr>
            <a:cxnSpLocks/>
          </p:cNvCxnSpPr>
          <p:nvPr/>
        </p:nvCxnSpPr>
        <p:spPr>
          <a:xfrm flipV="1">
            <a:off x="1691680" y="3219823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D2858AE-7859-4F07-BF2E-9C10833B5638}"/>
              </a:ext>
            </a:extLst>
          </p:cNvPr>
          <p:cNvCxnSpPr>
            <a:cxnSpLocks/>
          </p:cNvCxnSpPr>
          <p:nvPr/>
        </p:nvCxnSpPr>
        <p:spPr>
          <a:xfrm flipV="1">
            <a:off x="3059832" y="3219822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C391A57-C203-4902-81B1-EF520611BA08}"/>
              </a:ext>
            </a:extLst>
          </p:cNvPr>
          <p:cNvSpPr txBox="1"/>
          <p:nvPr/>
        </p:nvSpPr>
        <p:spPr>
          <a:xfrm>
            <a:off x="3376691" y="3308458"/>
            <a:ext cx="108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updating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CDC3EE8-EA5F-47E8-94A9-EFA16F430871}"/>
              </a:ext>
            </a:extLst>
          </p:cNvPr>
          <p:cNvSpPr/>
          <p:nvPr/>
        </p:nvSpPr>
        <p:spPr>
          <a:xfrm>
            <a:off x="6660232" y="987574"/>
            <a:ext cx="144016" cy="2040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B640F03-F721-4687-AF89-FB84CDA07FD4}"/>
              </a:ext>
            </a:extLst>
          </p:cNvPr>
          <p:cNvSpPr txBox="1"/>
          <p:nvPr/>
        </p:nvSpPr>
        <p:spPr>
          <a:xfrm>
            <a:off x="6876256" y="85633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  <a:p>
            <a:r>
              <a:rPr lang="de-DE" dirty="0"/>
              <a:t>Model Parameter</a:t>
            </a:r>
          </a:p>
          <a:p>
            <a:r>
              <a:rPr lang="de-DE" dirty="0"/>
              <a:t>Model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4580680-ABB2-4507-9F13-E4C32F934494}"/>
              </a:ext>
            </a:extLst>
          </p:cNvPr>
          <p:cNvSpPr/>
          <p:nvPr/>
        </p:nvSpPr>
        <p:spPr>
          <a:xfrm>
            <a:off x="6660232" y="1215525"/>
            <a:ext cx="144016" cy="204097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0FB6-F8FD-492C-A7A5-3514459DAA1F}"/>
              </a:ext>
            </a:extLst>
          </p:cNvPr>
          <p:cNvSpPr/>
          <p:nvPr/>
        </p:nvSpPr>
        <p:spPr>
          <a:xfrm>
            <a:off x="6660232" y="1459773"/>
            <a:ext cx="144016" cy="2040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C92CF5-0736-47DB-A1BE-5866298500D5}"/>
              </a:ext>
            </a:extLst>
          </p:cNvPr>
          <p:cNvSpPr txBox="1"/>
          <p:nvPr/>
        </p:nvSpPr>
        <p:spPr>
          <a:xfrm>
            <a:off x="2546845" y="1062582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/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blipFill>
                <a:blip r:embed="rId5"/>
                <a:stretch>
                  <a:fillRect l="-2023" r="-867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A26471-9087-4A6F-A695-A3A563749515}"/>
                  </a:ext>
                </a:extLst>
              </p:cNvPr>
              <p:cNvSpPr txBox="1"/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FA26471-9087-4A6F-A695-A3A563749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blipFill>
                <a:blip r:embed="rId6"/>
                <a:stretch>
                  <a:fillRect l="-4265" r="-3791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5059B8F-AE76-42D3-AE6F-5950F8FA6E40}"/>
                  </a:ext>
                </a:extLst>
              </p:cNvPr>
              <p:cNvSpPr txBox="1"/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5059B8F-AE76-42D3-AE6F-5950F8FA6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1E629312-5DDE-47BA-A5E0-73C1EA068BCE}"/>
              </a:ext>
            </a:extLst>
          </p:cNvPr>
          <p:cNvSpPr txBox="1"/>
          <p:nvPr/>
        </p:nvSpPr>
        <p:spPr>
          <a:xfrm>
            <a:off x="1168297" y="1052210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Layer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815AD00-C927-431E-B858-BD00C77A6ABC}"/>
                  </a:ext>
                </a:extLst>
              </p:cNvPr>
              <p:cNvSpPr txBox="1"/>
              <p:nvPr/>
            </p:nvSpPr>
            <p:spPr>
              <a:xfrm>
                <a:off x="2466956" y="4313346"/>
                <a:ext cx="167879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815AD00-C927-431E-B858-BD00C77A6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56" y="4313346"/>
                <a:ext cx="1678793" cy="578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66569E0-D1DB-4854-8FA5-D7DA11FB45FA}"/>
                  </a:ext>
                </a:extLst>
              </p:cNvPr>
              <p:cNvSpPr txBox="1"/>
              <p:nvPr/>
            </p:nvSpPr>
            <p:spPr>
              <a:xfrm>
                <a:off x="5078761" y="4271962"/>
                <a:ext cx="2671437" cy="603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66569E0-D1DB-4854-8FA5-D7DA11FB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61" y="4271962"/>
                <a:ext cx="2671437" cy="603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/>
              <p:nvPr/>
            </p:nvSpPr>
            <p:spPr>
              <a:xfrm>
                <a:off x="3879133" y="1860928"/>
                <a:ext cx="140538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33" y="1860928"/>
                <a:ext cx="1405385" cy="298415"/>
              </a:xfrm>
              <a:prstGeom prst="rect">
                <a:avLst/>
              </a:prstGeom>
              <a:blipFill>
                <a:blip r:embed="rId10"/>
                <a:stretch>
                  <a:fillRect l="-3896" r="-5628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962C5E3-74AB-4C3B-A7BA-7A03DC8D031B}"/>
                  </a:ext>
                </a:extLst>
              </p:cNvPr>
              <p:cNvSpPr txBox="1"/>
              <p:nvPr/>
            </p:nvSpPr>
            <p:spPr>
              <a:xfrm>
                <a:off x="1118189" y="4405976"/>
                <a:ext cx="994247" cy="444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/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962C5E3-74AB-4C3B-A7BA-7A03DC8D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89" y="4405976"/>
                <a:ext cx="994247" cy="444224"/>
              </a:xfrm>
              <a:prstGeom prst="rect">
                <a:avLst/>
              </a:prstGeom>
              <a:blipFill>
                <a:blip r:embed="rId11"/>
                <a:stretch>
                  <a:fillRect l="-3659" t="-2740" r="-3049" b="-41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28919FB-27B8-498E-959D-9ABDDF6E7B6C}"/>
                  </a:ext>
                </a:extLst>
              </p:cNvPr>
              <p:cNvSpPr txBox="1"/>
              <p:nvPr/>
            </p:nvSpPr>
            <p:spPr>
              <a:xfrm>
                <a:off x="167622" y="4340500"/>
                <a:ext cx="59984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28919FB-27B8-498E-959D-9ABDDF6E7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2" y="4340500"/>
                <a:ext cx="599844" cy="525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8C29396A-B580-49F8-84D4-EC9355B8A431}"/>
              </a:ext>
            </a:extLst>
          </p:cNvPr>
          <p:cNvSpPr/>
          <p:nvPr/>
        </p:nvSpPr>
        <p:spPr>
          <a:xfrm>
            <a:off x="1043608" y="4289184"/>
            <a:ext cx="1152128" cy="6044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FA0E572-E6A2-4B97-AC9F-CEE26F200703}"/>
              </a:ext>
            </a:extLst>
          </p:cNvPr>
          <p:cNvSpPr/>
          <p:nvPr/>
        </p:nvSpPr>
        <p:spPr>
          <a:xfrm>
            <a:off x="2426395" y="4289184"/>
            <a:ext cx="1857573" cy="6044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85FA6A8-98BB-4DB4-B5BA-F4B414228C08}"/>
              </a:ext>
            </a:extLst>
          </p:cNvPr>
          <p:cNvSpPr/>
          <p:nvPr/>
        </p:nvSpPr>
        <p:spPr>
          <a:xfrm>
            <a:off x="4924098" y="4289184"/>
            <a:ext cx="2826100" cy="6044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978B4316-554B-414E-B586-968F39680D3C}"/>
              </a:ext>
            </a:extLst>
          </p:cNvPr>
          <p:cNvSpPr txBox="1"/>
          <p:nvPr/>
        </p:nvSpPr>
        <p:spPr>
          <a:xfrm>
            <a:off x="2209502" y="43432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3A07173-0D98-4FA0-A7EC-FB69F8ED0B2B}"/>
              </a:ext>
            </a:extLst>
          </p:cNvPr>
          <p:cNvSpPr txBox="1"/>
          <p:nvPr/>
        </p:nvSpPr>
        <p:spPr>
          <a:xfrm>
            <a:off x="4693439" y="433963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2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43" grpId="0"/>
      <p:bldP spid="11" grpId="0"/>
      <p:bldP spid="46" grpId="0"/>
      <p:bldP spid="12" grpId="0"/>
      <p:bldP spid="13" grpId="0" animBg="1"/>
      <p:bldP spid="50" grpId="0" animBg="1"/>
      <p:bldP spid="53" grpId="0" animBg="1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Neural</a:t>
            </a:r>
            <a:r>
              <a:rPr lang="de-DE" dirty="0"/>
              <a:t> Network </a:t>
            </a:r>
            <a:r>
              <a:rPr lang="de-DE" dirty="0" err="1"/>
              <a:t>from</a:t>
            </a:r>
            <a:r>
              <a:rPr lang="de-DE" dirty="0"/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Bias Update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2D14023-6471-4B00-8E2C-0A4F99158993}"/>
              </a:ext>
            </a:extLst>
          </p:cNvPr>
          <p:cNvSpPr txBox="1"/>
          <p:nvPr/>
        </p:nvSpPr>
        <p:spPr>
          <a:xfrm>
            <a:off x="107504" y="2152476"/>
            <a:ext cx="720080" cy="92333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Train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</a:p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04F86F2-5931-429D-B431-B6C836A7DD1B}"/>
              </a:ext>
            </a:extLst>
          </p:cNvPr>
          <p:cNvSpPr/>
          <p:nvPr/>
        </p:nvSpPr>
        <p:spPr>
          <a:xfrm>
            <a:off x="1485224" y="1986639"/>
            <a:ext cx="360040" cy="1219415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7613F2-76B0-4FC2-B81B-D7A13D012F37}"/>
              </a:ext>
            </a:extLst>
          </p:cNvPr>
          <p:cNvSpPr/>
          <p:nvPr/>
        </p:nvSpPr>
        <p:spPr>
          <a:xfrm>
            <a:off x="2862944" y="1990848"/>
            <a:ext cx="360040" cy="1214706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648BC10-20B4-4432-8AFC-711B014EE89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27584" y="2614141"/>
            <a:ext cx="65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6FB9B-1CE6-402A-8B0F-99F320689657}"/>
              </a:ext>
            </a:extLst>
          </p:cNvPr>
          <p:cNvCxnSpPr>
            <a:cxnSpLocks/>
          </p:cNvCxnSpPr>
          <p:nvPr/>
        </p:nvCxnSpPr>
        <p:spPr>
          <a:xfrm>
            <a:off x="3222983" y="2634711"/>
            <a:ext cx="808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/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>
                    <a:solidFill>
                      <a:schemeClr val="bg1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defRPr>
                </a:lvl1pPr>
              </a:lstStyle>
              <a:p>
                <a:r>
                  <a:rPr lang="de-DE" dirty="0"/>
                  <a:t>Predictions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ABC4BF5-1874-4B89-9A69-FCAE2959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2274671"/>
                <a:ext cx="1414623" cy="667747"/>
              </a:xfrm>
              <a:prstGeom prst="rect">
                <a:avLst/>
              </a:prstGeom>
              <a:blipFill>
                <a:blip r:embed="rId3"/>
                <a:stretch>
                  <a:fillRect t="-4545" b="-36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65FB349F-9162-409E-9E6C-1431971CF6F6}"/>
              </a:ext>
            </a:extLst>
          </p:cNvPr>
          <p:cNvSpPr txBox="1"/>
          <p:nvPr/>
        </p:nvSpPr>
        <p:spPr>
          <a:xfrm>
            <a:off x="1487336" y="3495633"/>
            <a:ext cx="1735647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Weights</a:t>
            </a:r>
            <a:endParaRPr lang="en-GB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CC143A2-547C-4640-B1C4-C3966BE5E355}"/>
              </a:ext>
            </a:extLst>
          </p:cNvPr>
          <p:cNvCxnSpPr>
            <a:cxnSpLocks/>
          </p:cNvCxnSpPr>
          <p:nvPr/>
        </p:nvCxnSpPr>
        <p:spPr>
          <a:xfrm>
            <a:off x="1845264" y="2642049"/>
            <a:ext cx="1043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/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True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8E0865B1-18FA-4DD3-A804-3FC0D07EA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041" y="987574"/>
                <a:ext cx="1414623" cy="646331"/>
              </a:xfrm>
              <a:prstGeom prst="rect">
                <a:avLst/>
              </a:prstGeom>
              <a:blipFill>
                <a:blip r:embed="rId4"/>
                <a:stretch>
                  <a:fillRect l="-3448" t="-4717" b="-3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BE53B85B-D93B-4849-A01F-60B2DF67EE71}"/>
              </a:ext>
            </a:extLst>
          </p:cNvPr>
          <p:cNvSpPr/>
          <p:nvPr/>
        </p:nvSpPr>
        <p:spPr>
          <a:xfrm>
            <a:off x="5796136" y="198663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D849235-35FB-4C0D-A287-7FF77B4C18C3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5445664" y="1310740"/>
            <a:ext cx="619246" cy="77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F0D939F-01F0-4905-A846-DEF93F3D80B9}"/>
              </a:ext>
            </a:extLst>
          </p:cNvPr>
          <p:cNvCxnSpPr>
            <a:cxnSpLocks/>
            <a:stCxn id="29" idx="3"/>
            <a:endCxn id="45" idx="3"/>
          </p:cNvCxnSpPr>
          <p:nvPr/>
        </p:nvCxnSpPr>
        <p:spPr>
          <a:xfrm flipV="1">
            <a:off x="5445664" y="2538317"/>
            <a:ext cx="619246" cy="7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F9131116-E220-439C-A77C-CC34A8BF622F}"/>
              </a:ext>
            </a:extLst>
          </p:cNvPr>
          <p:cNvSpPr/>
          <p:nvPr/>
        </p:nvSpPr>
        <p:spPr>
          <a:xfrm>
            <a:off x="8018816" y="1986639"/>
            <a:ext cx="792088" cy="646331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Loss </a:t>
            </a:r>
          </a:p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Score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AD14F75-B0B8-4863-8A7A-6EC3C9C3C5D7}"/>
              </a:ext>
            </a:extLst>
          </p:cNvPr>
          <p:cNvCxnSpPr>
            <a:cxnSpLocks/>
          </p:cNvCxnSpPr>
          <p:nvPr/>
        </p:nvCxnSpPr>
        <p:spPr>
          <a:xfrm>
            <a:off x="7658776" y="2274671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92B33362-970B-4E90-B26E-6B962B720EF5}"/>
              </a:ext>
            </a:extLst>
          </p:cNvPr>
          <p:cNvCxnSpPr>
            <a:cxnSpLocks/>
            <a:stCxn id="51" idx="3"/>
            <a:endCxn id="58" idx="6"/>
          </p:cNvCxnSpPr>
          <p:nvPr/>
        </p:nvCxnSpPr>
        <p:spPr>
          <a:xfrm flipH="1">
            <a:off x="6218617" y="2309805"/>
            <a:ext cx="2592287" cy="1378940"/>
          </a:xfrm>
          <a:prstGeom prst="bentConnector3">
            <a:avLst>
              <a:gd name="adj1" fmla="val -8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F605EB58-B312-4576-9F4F-0DF4ED70BCCE}"/>
              </a:ext>
            </a:extLst>
          </p:cNvPr>
          <p:cNvSpPr/>
          <p:nvPr/>
        </p:nvSpPr>
        <p:spPr>
          <a:xfrm>
            <a:off x="4383312" y="3365579"/>
            <a:ext cx="1835305" cy="646331"/>
          </a:xfrm>
          <a:prstGeom prst="ellipse">
            <a:avLst/>
          </a:prstGeom>
          <a:solidFill>
            <a:srgbClr val="3967D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Optimizer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4BC49E9-3EA9-44DE-AC41-CA15FDF42404}"/>
              </a:ext>
            </a:extLst>
          </p:cNvPr>
          <p:cNvCxnSpPr>
            <a:stCxn id="58" idx="2"/>
            <a:endCxn id="31" idx="3"/>
          </p:cNvCxnSpPr>
          <p:nvPr/>
        </p:nvCxnSpPr>
        <p:spPr>
          <a:xfrm flipH="1" flipV="1">
            <a:off x="3222983" y="3680299"/>
            <a:ext cx="1160329" cy="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BDC3BF5-FE68-4520-B140-2A28C65E22AC}"/>
              </a:ext>
            </a:extLst>
          </p:cNvPr>
          <p:cNvCxnSpPr>
            <a:cxnSpLocks/>
          </p:cNvCxnSpPr>
          <p:nvPr/>
        </p:nvCxnSpPr>
        <p:spPr>
          <a:xfrm flipV="1">
            <a:off x="1691680" y="3217759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D2858AE-7859-4F07-BF2E-9C10833B5638}"/>
              </a:ext>
            </a:extLst>
          </p:cNvPr>
          <p:cNvCxnSpPr>
            <a:cxnSpLocks/>
          </p:cNvCxnSpPr>
          <p:nvPr/>
        </p:nvCxnSpPr>
        <p:spPr>
          <a:xfrm flipV="1">
            <a:off x="3059832" y="3217758"/>
            <a:ext cx="0" cy="2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FC391A57-C203-4902-81B1-EF520611BA08}"/>
              </a:ext>
            </a:extLst>
          </p:cNvPr>
          <p:cNvSpPr txBox="1"/>
          <p:nvPr/>
        </p:nvSpPr>
        <p:spPr>
          <a:xfrm>
            <a:off x="3376691" y="3306394"/>
            <a:ext cx="108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updating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CDC3EE8-EA5F-47E8-94A9-EFA16F430871}"/>
              </a:ext>
            </a:extLst>
          </p:cNvPr>
          <p:cNvSpPr/>
          <p:nvPr/>
        </p:nvSpPr>
        <p:spPr>
          <a:xfrm>
            <a:off x="6660232" y="987574"/>
            <a:ext cx="144016" cy="20409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B640F03-F721-4687-AF89-FB84CDA07FD4}"/>
              </a:ext>
            </a:extLst>
          </p:cNvPr>
          <p:cNvSpPr txBox="1"/>
          <p:nvPr/>
        </p:nvSpPr>
        <p:spPr>
          <a:xfrm>
            <a:off x="6876256" y="856332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Inputs</a:t>
            </a:r>
          </a:p>
          <a:p>
            <a:r>
              <a:rPr lang="de-DE" dirty="0"/>
              <a:t>Model Parameter</a:t>
            </a:r>
          </a:p>
          <a:p>
            <a:r>
              <a:rPr lang="de-DE" dirty="0"/>
              <a:t>Model </a:t>
            </a:r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4580680-ABB2-4507-9F13-E4C32F934494}"/>
              </a:ext>
            </a:extLst>
          </p:cNvPr>
          <p:cNvSpPr/>
          <p:nvPr/>
        </p:nvSpPr>
        <p:spPr>
          <a:xfrm>
            <a:off x="6660232" y="1215525"/>
            <a:ext cx="144016" cy="204097"/>
          </a:xfrm>
          <a:prstGeom prst="rect">
            <a:avLst/>
          </a:prstGeom>
          <a:solidFill>
            <a:srgbClr val="3967D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B7B0FB6-F8FD-492C-A7A5-3514459DAA1F}"/>
              </a:ext>
            </a:extLst>
          </p:cNvPr>
          <p:cNvSpPr/>
          <p:nvPr/>
        </p:nvSpPr>
        <p:spPr>
          <a:xfrm>
            <a:off x="6660232" y="1459773"/>
            <a:ext cx="144016" cy="20409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AC92CF5-0736-47DB-A1BE-5866298500D5}"/>
              </a:ext>
            </a:extLst>
          </p:cNvPr>
          <p:cNvSpPr txBox="1"/>
          <p:nvPr/>
        </p:nvSpPr>
        <p:spPr>
          <a:xfrm>
            <a:off x="2546845" y="1062582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/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0F9535C-2B78-4724-BD74-148916EA8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04" y="2749735"/>
                <a:ext cx="2106281" cy="372859"/>
              </a:xfrm>
              <a:prstGeom prst="rect">
                <a:avLst/>
              </a:prstGeom>
              <a:blipFill>
                <a:blip r:embed="rId5"/>
                <a:stretch>
                  <a:fillRect l="-2023" r="-867" b="-213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feld 39">
            <a:extLst>
              <a:ext uri="{FF2B5EF4-FFF2-40B4-BE49-F238E27FC236}">
                <a16:creationId xmlns:a16="http://schemas.microsoft.com/office/drawing/2014/main" id="{1E629312-5DDE-47BA-A5E0-73C1EA068BCE}"/>
              </a:ext>
            </a:extLst>
          </p:cNvPr>
          <p:cNvSpPr txBox="1"/>
          <p:nvPr/>
        </p:nvSpPr>
        <p:spPr>
          <a:xfrm>
            <a:off x="1168297" y="1052210"/>
            <a:ext cx="129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Layer 1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/>
              <p:nvPr/>
            </p:nvSpPr>
            <p:spPr>
              <a:xfrm>
                <a:off x="3872106" y="1851670"/>
                <a:ext cx="140538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DEC3B43-3AA5-497F-9D06-62806D6F8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106" y="1851670"/>
                <a:ext cx="1405385" cy="298415"/>
              </a:xfrm>
              <a:prstGeom prst="rect">
                <a:avLst/>
              </a:prstGeom>
              <a:blipFill>
                <a:blip r:embed="rId6"/>
                <a:stretch>
                  <a:fillRect l="-3896" r="-5628" b="-265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E83CA6E-34E9-4A1F-B1C8-E5EB26B4258D}"/>
                  </a:ext>
                </a:extLst>
              </p:cNvPr>
              <p:cNvSpPr txBox="1"/>
              <p:nvPr/>
            </p:nvSpPr>
            <p:spPr>
              <a:xfrm>
                <a:off x="1118831" y="4382017"/>
                <a:ext cx="992964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𝑙𝑎𝑦𝑒𝑟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/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DE" dirty="0"/>
                  <a:t>1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DE83CA6E-34E9-4A1F-B1C8-E5EB26B4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31" y="4382017"/>
                <a:ext cx="992964" cy="442878"/>
              </a:xfrm>
              <a:prstGeom prst="rect">
                <a:avLst/>
              </a:prstGeom>
              <a:blipFill>
                <a:blip r:embed="rId7"/>
                <a:stretch>
                  <a:fillRect l="-6173" t="-2778" r="-13580" b="-97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197BC93-6316-4DD4-A1AC-6BE84A9943F7}"/>
                  </a:ext>
                </a:extLst>
              </p:cNvPr>
              <p:cNvSpPr txBox="1"/>
              <p:nvPr/>
            </p:nvSpPr>
            <p:spPr>
              <a:xfrm>
                <a:off x="167622" y="4340500"/>
                <a:ext cx="55136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1197BC93-6316-4DD4-A1AC-6BE84A994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2" y="4340500"/>
                <a:ext cx="551368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hteck 38">
            <a:extLst>
              <a:ext uri="{FF2B5EF4-FFF2-40B4-BE49-F238E27FC236}">
                <a16:creationId xmlns:a16="http://schemas.microsoft.com/office/drawing/2014/main" id="{346645E9-B53D-4FEE-9DA6-17F0F269D8FC}"/>
              </a:ext>
            </a:extLst>
          </p:cNvPr>
          <p:cNvSpPr/>
          <p:nvPr/>
        </p:nvSpPr>
        <p:spPr>
          <a:xfrm>
            <a:off x="1043608" y="4289184"/>
            <a:ext cx="1152128" cy="6044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553C1B6-FDC3-4305-B842-BEABAB5D9FC6}"/>
                  </a:ext>
                </a:extLst>
              </p:cNvPr>
              <p:cNvSpPr txBox="1"/>
              <p:nvPr/>
            </p:nvSpPr>
            <p:spPr>
              <a:xfrm>
                <a:off x="5078761" y="4271962"/>
                <a:ext cx="2671437" cy="603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7553C1B6-FDC3-4305-B842-BEABAB5D9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61" y="4271962"/>
                <a:ext cx="2671437" cy="603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E54DFC23-9A84-40B8-B8F4-416968A6589B}"/>
              </a:ext>
            </a:extLst>
          </p:cNvPr>
          <p:cNvSpPr/>
          <p:nvPr/>
        </p:nvSpPr>
        <p:spPr>
          <a:xfrm>
            <a:off x="4924098" y="4289184"/>
            <a:ext cx="2826100" cy="60444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6A06C5-A07B-48A7-AA9F-58E16A288F7E}"/>
              </a:ext>
            </a:extLst>
          </p:cNvPr>
          <p:cNvSpPr txBox="1"/>
          <p:nvPr/>
        </p:nvSpPr>
        <p:spPr>
          <a:xfrm>
            <a:off x="2209502" y="43432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44B855E9-B7A0-494A-8423-FF618731BAD8}"/>
              </a:ext>
            </a:extLst>
          </p:cNvPr>
          <p:cNvSpPr txBox="1"/>
          <p:nvPr/>
        </p:nvSpPr>
        <p:spPr>
          <a:xfrm>
            <a:off x="4702983" y="432969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532CF8D-EDC1-427C-A7B3-FC16BE606307}"/>
                  </a:ext>
                </a:extLst>
              </p:cNvPr>
              <p:cNvSpPr txBox="1"/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532CF8D-EDC1-427C-A7B3-FC16BE60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50" y="1534389"/>
                <a:ext cx="1286186" cy="276999"/>
              </a:xfrm>
              <a:prstGeom prst="rect">
                <a:avLst/>
              </a:prstGeom>
              <a:blipFill>
                <a:blip r:embed="rId10"/>
                <a:stretch>
                  <a:fillRect l="-4265" r="-3791" b="-88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E9E3092-39C3-4C6A-993D-FD5F789E66C7}"/>
                  </a:ext>
                </a:extLst>
              </p:cNvPr>
              <p:cNvSpPr txBox="1"/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E9E3092-39C3-4C6A-993D-FD5F789E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208" y="1383946"/>
                <a:ext cx="1691168" cy="5250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220D-60AD-4EF4-94E9-448D9DD3313A}"/>
                  </a:ext>
                </a:extLst>
              </p:cNvPr>
              <p:cNvSpPr txBox="1"/>
              <p:nvPr/>
            </p:nvSpPr>
            <p:spPr>
              <a:xfrm>
                <a:off x="2466956" y="4313346"/>
                <a:ext cx="1678793" cy="5783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309220D-60AD-4EF4-94E9-448D9DD33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56" y="4313346"/>
                <a:ext cx="1678793" cy="5783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hteck 63">
            <a:extLst>
              <a:ext uri="{FF2B5EF4-FFF2-40B4-BE49-F238E27FC236}">
                <a16:creationId xmlns:a16="http://schemas.microsoft.com/office/drawing/2014/main" id="{98328C9B-CFD0-4AB6-9F16-B288D1383007}"/>
              </a:ext>
            </a:extLst>
          </p:cNvPr>
          <p:cNvSpPr/>
          <p:nvPr/>
        </p:nvSpPr>
        <p:spPr>
          <a:xfrm>
            <a:off x="2426395" y="4289184"/>
            <a:ext cx="1857573" cy="60444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6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Dot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Product</a:t>
            </a:r>
            <a:endParaRPr lang="de-DE" dirty="0">
              <a:latin typeface="+mj-lt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03F62AF-8521-40B5-94E2-7D19B503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6617"/>
            <a:ext cx="2734057" cy="914528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4932E5A-8A96-4449-91EF-3927FEB1F1A1}"/>
              </a:ext>
            </a:extLst>
          </p:cNvPr>
          <p:cNvCxnSpPr/>
          <p:nvPr/>
        </p:nvCxnSpPr>
        <p:spPr>
          <a:xfrm flipV="1">
            <a:off x="1619672" y="4002948"/>
            <a:ext cx="0" cy="5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9EF0D95-B18D-4C76-B890-57C97A22DC30}"/>
              </a:ext>
            </a:extLst>
          </p:cNvPr>
          <p:cNvCxnSpPr/>
          <p:nvPr/>
        </p:nvCxnSpPr>
        <p:spPr>
          <a:xfrm flipV="1">
            <a:off x="1995592" y="4002948"/>
            <a:ext cx="0" cy="57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F8DEDEC-F859-4B75-8919-B1D345165B77}"/>
              </a:ext>
            </a:extLst>
          </p:cNvPr>
          <p:cNvSpPr txBox="1"/>
          <p:nvPr/>
        </p:nvSpPr>
        <p:spPr>
          <a:xfrm>
            <a:off x="683568" y="4650690"/>
            <a:ext cx="289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Magnitude (</a:t>
            </a:r>
            <a:r>
              <a:rPr lang="de-DE" dirty="0" err="1"/>
              <a:t>length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6B811B-AC10-4D80-96A9-26FE4ABCDF76}"/>
              </a:ext>
            </a:extLst>
          </p:cNvPr>
          <p:cNvSpPr txBox="1"/>
          <p:nvPr/>
        </p:nvSpPr>
        <p:spPr>
          <a:xfrm>
            <a:off x="1043608" y="3001671"/>
            <a:ext cx="23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Angle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vectors</a:t>
            </a:r>
            <a:endParaRPr lang="de-DE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2F17F77-053E-4F0F-9471-BAFE060BDA1D}"/>
              </a:ext>
            </a:extLst>
          </p:cNvPr>
          <p:cNvCxnSpPr>
            <a:cxnSpLocks/>
          </p:cNvCxnSpPr>
          <p:nvPr/>
        </p:nvCxnSpPr>
        <p:spPr>
          <a:xfrm>
            <a:off x="2398148" y="3357122"/>
            <a:ext cx="0" cy="35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F776B68-3C06-47F4-823A-0DF6C65A3B1D}"/>
              </a:ext>
            </a:extLst>
          </p:cNvPr>
          <p:cNvCxnSpPr/>
          <p:nvPr/>
        </p:nvCxnSpPr>
        <p:spPr>
          <a:xfrm>
            <a:off x="4644008" y="3146943"/>
            <a:ext cx="3960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1C41A7C-4BEA-4B5D-A0E3-87BD0716DBDD}"/>
              </a:ext>
            </a:extLst>
          </p:cNvPr>
          <p:cNvCxnSpPr>
            <a:cxnSpLocks/>
          </p:cNvCxnSpPr>
          <p:nvPr/>
        </p:nvCxnSpPr>
        <p:spPr>
          <a:xfrm flipV="1">
            <a:off x="6624228" y="1558196"/>
            <a:ext cx="0" cy="310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9A8291D-9B05-448B-BED6-1ACE98A67C27}"/>
              </a:ext>
            </a:extLst>
          </p:cNvPr>
          <p:cNvCxnSpPr/>
          <p:nvPr/>
        </p:nvCxnSpPr>
        <p:spPr>
          <a:xfrm flipV="1">
            <a:off x="5076056" y="1923678"/>
            <a:ext cx="576064" cy="93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B38A830-B44E-47C4-993A-2316C1BAD60C}"/>
              </a:ext>
            </a:extLst>
          </p:cNvPr>
          <p:cNvCxnSpPr>
            <a:cxnSpLocks/>
          </p:cNvCxnSpPr>
          <p:nvPr/>
        </p:nvCxnSpPr>
        <p:spPr>
          <a:xfrm flipV="1">
            <a:off x="5597824" y="2183090"/>
            <a:ext cx="909984" cy="538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D6337F0-8300-4273-BA07-1A3B33EA653E}"/>
              </a:ext>
            </a:extLst>
          </p:cNvPr>
          <p:cNvSpPr txBox="1"/>
          <p:nvPr/>
        </p:nvSpPr>
        <p:spPr>
          <a:xfrm>
            <a:off x="4238040" y="1879202"/>
            <a:ext cx="13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 </a:t>
            </a:r>
            <a:r>
              <a:rPr lang="de-DE" dirty="0" err="1"/>
              <a:t>data</a:t>
            </a:r>
            <a:r>
              <a:rPr lang="de-DE" dirty="0"/>
              <a:t> X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C26F9E4-ECB7-4F2F-A860-506033145CC7}"/>
              </a:ext>
            </a:extLst>
          </p:cNvPr>
          <p:cNvSpPr txBox="1"/>
          <p:nvPr/>
        </p:nvSpPr>
        <p:spPr>
          <a:xfrm>
            <a:off x="5613170" y="266492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2E9A90F-11BC-4AF7-BEAD-926FBA8484A7}"/>
              </a:ext>
            </a:extLst>
          </p:cNvPr>
          <p:cNvSpPr txBox="1"/>
          <p:nvPr/>
        </p:nvSpPr>
        <p:spPr>
          <a:xfrm>
            <a:off x="251520" y="1131590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Finally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weights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shall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adapted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data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outputs</a:t>
            </a:r>
            <a:r>
              <a:rPr lang="de-DE" dirty="0">
                <a:latin typeface="+mj-lt"/>
              </a:rPr>
              <a:t>.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X?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Dot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product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applied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Weight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if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Magnitude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endParaRPr lang="de-DE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Angle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BDDFC7A-6F11-4453-8D30-CBACB4DB5840}"/>
              </a:ext>
            </a:extLst>
          </p:cNvPr>
          <p:cNvCxnSpPr>
            <a:cxnSpLocks/>
          </p:cNvCxnSpPr>
          <p:nvPr/>
        </p:nvCxnSpPr>
        <p:spPr>
          <a:xfrm flipV="1">
            <a:off x="6919567" y="1879202"/>
            <a:ext cx="248926" cy="9240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2365372-F995-403B-A080-FEBB14749432}"/>
              </a:ext>
            </a:extLst>
          </p:cNvPr>
          <p:cNvSpPr txBox="1"/>
          <p:nvPr/>
        </p:nvSpPr>
        <p:spPr>
          <a:xfrm>
            <a:off x="6934913" y="27467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w2</a:t>
            </a:r>
          </a:p>
        </p:txBody>
      </p:sp>
    </p:spTree>
    <p:extLst>
      <p:ext uri="{BB962C8B-B14F-4D97-AF65-F5344CB8AC3E}">
        <p14:creationId xmlns:p14="http://schemas.microsoft.com/office/powerpoint/2010/main" val="12423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Neural</a:t>
            </a:r>
            <a:r>
              <a:rPr lang="de-DE" dirty="0">
                <a:latin typeface="+mj-lt"/>
              </a:rPr>
              <a:t> Network </a:t>
            </a:r>
            <a:r>
              <a:rPr lang="de-DE" dirty="0" err="1">
                <a:latin typeface="+mj-lt"/>
              </a:rPr>
              <a:t>from</a:t>
            </a:r>
            <a:r>
              <a:rPr lang="de-DE" dirty="0">
                <a:latin typeface="+mj-lt"/>
              </a:rPr>
              <a:t> Scratch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Dot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Product</a:t>
            </a:r>
            <a:endParaRPr lang="de-DE" dirty="0">
              <a:latin typeface="+mj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2E9A90F-11BC-4AF7-BEAD-926FBA8484A7}"/>
              </a:ext>
            </a:extLst>
          </p:cNvPr>
          <p:cNvSpPr txBox="1"/>
          <p:nvPr/>
        </p:nvSpPr>
        <p:spPr>
          <a:xfrm>
            <a:off x="251520" y="113159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Finally</a:t>
            </a:r>
            <a:r>
              <a:rPr lang="de-DE" dirty="0">
                <a:latin typeface="+mj-lt"/>
              </a:rPr>
              <a:t>, </a:t>
            </a:r>
            <a:r>
              <a:rPr lang="de-DE" dirty="0" err="1">
                <a:latin typeface="+mj-lt"/>
              </a:rPr>
              <a:t>weights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shall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be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adapted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map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input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data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outputs</a:t>
            </a:r>
            <a:r>
              <a:rPr lang="de-DE" dirty="0">
                <a:latin typeface="+mj-lt"/>
              </a:rPr>
              <a:t>.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Which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weight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is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more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similar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to</a:t>
            </a:r>
            <a:r>
              <a:rPr lang="de-DE" dirty="0">
                <a:latin typeface="+mj-lt"/>
              </a:rPr>
              <a:t> X?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Dot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product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applied</a:t>
            </a:r>
            <a:endParaRPr lang="de-DE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EC23D4-778E-4C97-8E81-645DEDE3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35633"/>
              </p:ext>
            </p:extLst>
          </p:nvPr>
        </p:nvGraphicFramePr>
        <p:xfrm>
          <a:off x="4932040" y="2811582"/>
          <a:ext cx="7200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84018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9867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267BD4C-19F8-4A0F-A2D5-6E4E791995A5}"/>
              </a:ext>
            </a:extLst>
          </p:cNvPr>
          <p:cNvSpPr txBox="1"/>
          <p:nvPr/>
        </p:nvSpPr>
        <p:spPr>
          <a:xfrm>
            <a:off x="5139634" y="22668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graphicFrame>
        <p:nvGraphicFramePr>
          <p:cNvPr id="25" name="Tabelle 4">
            <a:extLst>
              <a:ext uri="{FF2B5EF4-FFF2-40B4-BE49-F238E27FC236}">
                <a16:creationId xmlns:a16="http://schemas.microsoft.com/office/drawing/2014/main" id="{27D784C6-1BDC-416E-8BD3-8086000A4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9418"/>
              </p:ext>
            </p:extLst>
          </p:nvPr>
        </p:nvGraphicFramePr>
        <p:xfrm>
          <a:off x="6516216" y="2811582"/>
          <a:ext cx="7200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840187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698678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505C40B8-471D-4255-ABDB-06C091FE53B4}"/>
              </a:ext>
            </a:extLst>
          </p:cNvPr>
          <p:cNvSpPr txBox="1"/>
          <p:nvPr/>
        </p:nvSpPr>
        <p:spPr>
          <a:xfrm>
            <a:off x="6723810" y="22668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FCC3984-CB2A-44CC-B039-EA9FEA5C6761}"/>
                  </a:ext>
                </a:extLst>
              </p:cNvPr>
              <p:cNvSpPr txBox="1"/>
              <p:nvPr/>
            </p:nvSpPr>
            <p:spPr>
              <a:xfrm>
                <a:off x="3275856" y="4173632"/>
                <a:ext cx="2296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1=0 ∗2+1 ∗3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FCC3984-CB2A-44CC-B039-EA9FEA5C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173632"/>
                <a:ext cx="2296334" cy="276999"/>
              </a:xfrm>
              <a:prstGeom prst="rect">
                <a:avLst/>
              </a:prstGeom>
              <a:blipFill>
                <a:blip r:embed="rId3"/>
                <a:stretch>
                  <a:fillRect l="-1857" r="-2122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A06588B4-BB99-4566-9880-A639DF5054A8}"/>
              </a:ext>
            </a:extLst>
          </p:cNvPr>
          <p:cNvSpPr txBox="1"/>
          <p:nvPr/>
        </p:nvSpPr>
        <p:spPr>
          <a:xfrm>
            <a:off x="899592" y="4132518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4BAE9BD-E8FB-4145-95BC-4A5390C50195}"/>
              </a:ext>
            </a:extLst>
          </p:cNvPr>
          <p:cNvSpPr txBox="1"/>
          <p:nvPr/>
        </p:nvSpPr>
        <p:spPr>
          <a:xfrm>
            <a:off x="5934127" y="28834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E094536-1D36-409B-9CAB-F93A1E7EB2C5}"/>
              </a:ext>
            </a:extLst>
          </p:cNvPr>
          <p:cNvSpPr/>
          <p:nvPr/>
        </p:nvSpPr>
        <p:spPr>
          <a:xfrm>
            <a:off x="4932040" y="2820874"/>
            <a:ext cx="2304256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A446ABB-5F9C-4C45-BD19-8D19730C7D2A}"/>
              </a:ext>
            </a:extLst>
          </p:cNvPr>
          <p:cNvSpPr txBox="1"/>
          <p:nvPr/>
        </p:nvSpPr>
        <p:spPr>
          <a:xfrm>
            <a:off x="5934127" y="3252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D5832D4-FA25-43E2-9C11-DFC391A6C78F}"/>
              </a:ext>
            </a:extLst>
          </p:cNvPr>
          <p:cNvSpPr/>
          <p:nvPr/>
        </p:nvSpPr>
        <p:spPr>
          <a:xfrm>
            <a:off x="4934808" y="3190206"/>
            <a:ext cx="2304256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6A8EA1D-FC2D-489B-8312-3504EE63E06D}"/>
              </a:ext>
            </a:extLst>
          </p:cNvPr>
          <p:cNvSpPr/>
          <p:nvPr/>
        </p:nvSpPr>
        <p:spPr>
          <a:xfrm>
            <a:off x="4139952" y="4111062"/>
            <a:ext cx="64807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8E1C6484-51F6-4B32-86D6-308DA8137A83}"/>
              </a:ext>
            </a:extLst>
          </p:cNvPr>
          <p:cNvSpPr/>
          <p:nvPr/>
        </p:nvSpPr>
        <p:spPr>
          <a:xfrm>
            <a:off x="4932040" y="4108372"/>
            <a:ext cx="720080" cy="3693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66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1" grpId="0" animBg="1"/>
      <p:bldP spid="42" grpId="0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(16:9)</PresentationFormat>
  <Paragraphs>165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Cambria Math</vt:lpstr>
      <vt:lpstr>Wingdings</vt:lpstr>
      <vt:lpstr>Benutzerdefiniertes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135</cp:revision>
  <dcterms:created xsi:type="dcterms:W3CDTF">2016-12-05T23:26:54Z</dcterms:created>
  <dcterms:modified xsi:type="dcterms:W3CDTF">2023-01-28T16:03:54Z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2023-01-27T12:34:59Z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ff13f2a4-2e77-4bb9-9f40-edd2fa9905ca</vt:lpwstr>
  </property>
  <property fmtid="{D5CDD505-2E9C-101B-9397-08002B2CF9AE}" pid="8" name="MSIP_Label_6013f521-439d-4e48-8e98-41ab6c596aa7_ContentBits">
    <vt:lpwstr>0</vt:lpwstr>
  </property>
</Properties>
</file>