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4" r:id="rId2"/>
    <p:sldId id="373" r:id="rId3"/>
    <p:sldId id="374" r:id="rId4"/>
    <p:sldId id="375" r:id="rId5"/>
    <p:sldId id="37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CCB68-8A08-4F33-8DC9-4AE144D36928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D21A2-4AF8-4E19-B46A-205B4780D6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7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4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Dynamic type check…at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compile</a:t>
            </a:r>
            <a:r>
              <a:rPr lang="de-DE" dirty="0"/>
              <a:t> time</a:t>
            </a:r>
          </a:p>
          <a:p>
            <a:r>
              <a:rPr lang="de-DE" dirty="0" err="1"/>
              <a:t>Interpreted</a:t>
            </a:r>
            <a:r>
              <a:rPr lang="de-DE" dirty="0"/>
              <a:t>…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7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EC1B-5A41-6449-429C-A375BD279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CF5D6-C1CF-978B-B097-ADCDF9D6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088E-2294-E0AE-9388-0B7728AA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647E-986A-A123-9893-A321400D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F934-EB2B-5F2E-33FD-498385D4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4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5728-A515-82B2-6574-66036F62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3F3DD-F734-CB99-6164-69E35E15B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769C-6818-3441-02D0-4A4181E8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04A1-7B75-064E-3D58-EA52C61D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3B04-3574-5725-FED8-95C7F951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20A6B-1893-48A2-6211-D57D35F2E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004FD-EEDF-EDF0-563C-1670FB0E5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A9BA-2384-32D4-6B55-85B6E316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47CBD-919A-E67D-5ADE-185C9FF6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5D53-ED4A-3910-514B-72925859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47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5733255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677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879716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79716"/>
            <a:ext cx="12192000" cy="38404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2131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76E8-02D0-3D38-5BA5-7EE0B7D2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60-CA4E-E9E0-FD7A-C90EBB76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FD3-5244-184B-4E2F-E980F4A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422E9-BE8B-A590-A1AF-724FDE95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24BA-3901-F90F-472A-15BC8A3E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7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075D-F553-F52D-7F0C-5DDD04C9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5573-BDCD-09D6-DD98-2736F2C9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393-0C3D-83C5-E2B1-15E2B8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0BF56-7BD0-75B2-DF85-699DF38A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2C30-6CB7-E82D-9C58-B59B3DAC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45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0506-A6AA-5E67-7291-B87378B2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9310-A644-9416-681F-20A0C78B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E5EE-296E-27F6-D8D2-9C1FA722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70B9-D339-2531-B986-176EA634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F5230-EDDC-139A-75AC-19C0728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8C99-FE32-0E26-04F5-A9241074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71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5428-B898-195A-190C-1946F9E3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D1CF-6B74-46CF-D776-54348EA7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30F3D-E58E-B64A-94D4-8B4199E9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77872-641C-2FFE-472F-3A3BCA66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FD6C0-CAE0-91A8-6598-C3408B635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E1912-C2A4-9AF5-3301-9FC6E03B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CC2B3-DB3F-C41B-3E53-76E8A617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15206-6562-F199-0188-888ECBE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94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7D03-29DB-5A5F-0B81-C838785C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6E114-8409-7462-F429-94FBA27A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2CCC6-8EAE-4372-F053-E3A7B9E7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49F8A-E1FE-1C06-972F-14EB7088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1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BC876-8EB4-E5C5-2D6E-787751EB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57D49-ECBB-A70F-1FC3-A4B1E520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95C17-0CBF-254A-12B6-F80C0F5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5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99B-4AE8-4540-488A-629AD9B5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0CFB-1A62-AB92-49A7-2A73B4ED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7108-CBAA-120C-F1AA-F4DD51B2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9131A-C62B-F3D7-9B5A-0B0DC0A8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6DEF-9F28-334C-E586-34A9CD2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89EA4-9249-AD1E-6714-9F082D8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9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94B-76F2-8032-533B-351BD73D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127CB-FDF9-6210-6CA6-620B720C0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D0BC6-F578-5F6F-B26A-783CA4AF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B44C3-BC24-0144-4550-03F1B05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CD6B9-ABA9-23C2-E6CB-AA0D9520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70518-078F-0DA5-0B7C-9A4A4F41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2C4EC-8CD7-0AF2-AAA1-389D600B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C5B9-BCE0-533A-9E1E-3CCC278D8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9974-516C-FBBA-EFB7-88880A9A8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DAC5-A150-41FD-B350-3EDDE21AC5C9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2286-7F2B-570E-9C7A-8143794B5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7E42-091C-B132-0E19-DE4F2CF5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B53E-8C2C-4288-805F-7E024210C3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1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98519B-4D0C-4789-9DCB-026B02736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de-DE"/>
              <a:t>How do Programming Languages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89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How do programming languages work?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General Overview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239349" y="1412776"/>
            <a:ext cx="7296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A programming language</a:t>
            </a:r>
            <a:endParaRPr lang="de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formal language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human-understandable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produces machine code output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de-DE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Each computer program is written in a programming language.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fik 4" descr="Programmierer Silhouette">
            <a:extLst>
              <a:ext uri="{FF2B5EF4-FFF2-40B4-BE49-F238E27FC236}">
                <a16:creationId xmlns:a16="http://schemas.microsoft.com/office/drawing/2014/main" id="{39316BE7-7F3C-4038-1BBF-EC7DB35E7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2224" y="2372883"/>
            <a:ext cx="2659360" cy="26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How do programming languages work?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Key Ingredients 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1DAE32-9786-4D72-B873-B81321B3AA0A}"/>
              </a:ext>
            </a:extLst>
          </p:cNvPr>
          <p:cNvSpPr txBox="1"/>
          <p:nvPr/>
        </p:nvSpPr>
        <p:spPr>
          <a:xfrm>
            <a:off x="3023659" y="1665134"/>
            <a:ext cx="796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formal rules (similar to grammar rules in spoken languages)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DAC62DD-26F4-B03E-D292-A4C980EB753F}"/>
              </a:ext>
            </a:extLst>
          </p:cNvPr>
          <p:cNvSpPr/>
          <p:nvPr/>
        </p:nvSpPr>
        <p:spPr>
          <a:xfrm>
            <a:off x="335360" y="1700808"/>
            <a:ext cx="2208245" cy="864096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Syntax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FC2488-F243-6FCE-4207-CF8B803AA7A0}"/>
              </a:ext>
            </a:extLst>
          </p:cNvPr>
          <p:cNvSpPr/>
          <p:nvPr/>
        </p:nvSpPr>
        <p:spPr>
          <a:xfrm>
            <a:off x="335360" y="2852936"/>
            <a:ext cx="2208245" cy="864096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Comments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B0503F-6650-924C-5C92-BA76BD4BFCF0}"/>
              </a:ext>
            </a:extLst>
          </p:cNvPr>
          <p:cNvSpPr/>
          <p:nvPr/>
        </p:nvSpPr>
        <p:spPr>
          <a:xfrm>
            <a:off x="335360" y="4005064"/>
            <a:ext cx="2208245" cy="864096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Keywords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1355F5-758D-6017-5DD1-AF5B321D3EFB}"/>
              </a:ext>
            </a:extLst>
          </p:cNvPr>
          <p:cNvSpPr txBox="1"/>
          <p:nvPr/>
        </p:nvSpPr>
        <p:spPr>
          <a:xfrm>
            <a:off x="3021432" y="2855258"/>
            <a:ext cx="796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help you and other to understand the code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no effect on program result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E788DB-E3DC-B423-9E37-26CA0A1B82E4}"/>
              </a:ext>
            </a:extLst>
          </p:cNvPr>
          <p:cNvSpPr txBox="1"/>
          <p:nvPr/>
        </p:nvSpPr>
        <p:spPr>
          <a:xfrm>
            <a:off x="3064727" y="4005065"/>
            <a:ext cx="7968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reserved word which cannot be used as variable or function name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reserved for compiler/interpreter 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D03246A-0E09-937A-B136-9464BC0B7967}"/>
              </a:ext>
            </a:extLst>
          </p:cNvPr>
          <p:cNvSpPr/>
          <p:nvPr/>
        </p:nvSpPr>
        <p:spPr>
          <a:xfrm>
            <a:off x="335360" y="5445224"/>
            <a:ext cx="2208245" cy="864096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Miscellanious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9D67AC0-0BE4-C20B-3083-D1253CE3CA14}"/>
              </a:ext>
            </a:extLst>
          </p:cNvPr>
          <p:cNvSpPr txBox="1"/>
          <p:nvPr/>
        </p:nvSpPr>
        <p:spPr>
          <a:xfrm>
            <a:off x="3021432" y="5423002"/>
            <a:ext cx="873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variables, conditional statements, loops, functions and modules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9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How do programming languages work?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Key Ingredients 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277969-BF57-0805-95C0-A8C76F6C2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43" y="1412777"/>
            <a:ext cx="5300908" cy="525487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EA6693C-8934-2335-8486-FEFB4B4573D1}"/>
              </a:ext>
            </a:extLst>
          </p:cNvPr>
          <p:cNvSpPr/>
          <p:nvPr/>
        </p:nvSpPr>
        <p:spPr>
          <a:xfrm>
            <a:off x="815414" y="1785473"/>
            <a:ext cx="220824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Comments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69565C5-21C8-4A9F-A912-4414B33D6721}"/>
              </a:ext>
            </a:extLst>
          </p:cNvPr>
          <p:cNvSpPr/>
          <p:nvPr/>
        </p:nvSpPr>
        <p:spPr>
          <a:xfrm>
            <a:off x="815414" y="2930419"/>
            <a:ext cx="2208245" cy="864096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Variables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170547E-9B35-6C92-2D85-67A961814624}"/>
              </a:ext>
            </a:extLst>
          </p:cNvPr>
          <p:cNvSpPr/>
          <p:nvPr/>
        </p:nvSpPr>
        <p:spPr>
          <a:xfrm>
            <a:off x="6864085" y="4581128"/>
            <a:ext cx="576064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6E546C7-58AB-FCB1-E0A7-D9EDD1126DEB}"/>
              </a:ext>
            </a:extLst>
          </p:cNvPr>
          <p:cNvSpPr/>
          <p:nvPr/>
        </p:nvSpPr>
        <p:spPr>
          <a:xfrm>
            <a:off x="6864086" y="4730145"/>
            <a:ext cx="480053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057B1DF-32EF-E212-6BDA-1A48B4465549}"/>
              </a:ext>
            </a:extLst>
          </p:cNvPr>
          <p:cNvSpPr/>
          <p:nvPr/>
        </p:nvSpPr>
        <p:spPr>
          <a:xfrm>
            <a:off x="6864085" y="4897240"/>
            <a:ext cx="384043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2D83C67-DC86-6BF4-0456-05EFD5002672}"/>
              </a:ext>
            </a:extLst>
          </p:cNvPr>
          <p:cNvSpPr/>
          <p:nvPr/>
        </p:nvSpPr>
        <p:spPr>
          <a:xfrm>
            <a:off x="7120352" y="5166421"/>
            <a:ext cx="127777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A1E62B2-6C43-08DC-15EE-C38CEA0B4FB6}"/>
              </a:ext>
            </a:extLst>
          </p:cNvPr>
          <p:cNvSpPr/>
          <p:nvPr/>
        </p:nvSpPr>
        <p:spPr>
          <a:xfrm>
            <a:off x="7152118" y="5306977"/>
            <a:ext cx="1344149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DE7D210-5E6F-1A33-1C48-DBCEAD5DCD50}"/>
              </a:ext>
            </a:extLst>
          </p:cNvPr>
          <p:cNvSpPr/>
          <p:nvPr/>
        </p:nvSpPr>
        <p:spPr>
          <a:xfrm>
            <a:off x="7149042" y="5602735"/>
            <a:ext cx="1344149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5566573-F724-B802-D414-364565B5828B}"/>
              </a:ext>
            </a:extLst>
          </p:cNvPr>
          <p:cNvSpPr/>
          <p:nvPr/>
        </p:nvSpPr>
        <p:spPr>
          <a:xfrm>
            <a:off x="7149042" y="5744593"/>
            <a:ext cx="291108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36D1311-BCA7-BC55-A2F8-5C3FF3FA0DC4}"/>
              </a:ext>
            </a:extLst>
          </p:cNvPr>
          <p:cNvSpPr/>
          <p:nvPr/>
        </p:nvSpPr>
        <p:spPr>
          <a:xfrm>
            <a:off x="7149040" y="5908875"/>
            <a:ext cx="387120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DE1EC39-BF2E-DA31-240F-58E8371FBF7E}"/>
              </a:ext>
            </a:extLst>
          </p:cNvPr>
          <p:cNvSpPr/>
          <p:nvPr/>
        </p:nvSpPr>
        <p:spPr>
          <a:xfrm>
            <a:off x="6651742" y="1553000"/>
            <a:ext cx="5300908" cy="1096569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1E9CC75-77A7-1C44-4A68-BD8FF6638FEF}"/>
              </a:ext>
            </a:extLst>
          </p:cNvPr>
          <p:cNvSpPr/>
          <p:nvPr/>
        </p:nvSpPr>
        <p:spPr>
          <a:xfrm>
            <a:off x="6864086" y="2902431"/>
            <a:ext cx="5088564" cy="16620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E544251-6E85-E890-A7C1-1423E96FF832}"/>
              </a:ext>
            </a:extLst>
          </p:cNvPr>
          <p:cNvSpPr/>
          <p:nvPr/>
        </p:nvSpPr>
        <p:spPr>
          <a:xfrm>
            <a:off x="815414" y="4022924"/>
            <a:ext cx="2208245" cy="864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Function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801BD00-D6E2-A73B-960B-4BF87C4A55AB}"/>
              </a:ext>
            </a:extLst>
          </p:cNvPr>
          <p:cNvSpPr/>
          <p:nvPr/>
        </p:nvSpPr>
        <p:spPr>
          <a:xfrm>
            <a:off x="6651742" y="2761875"/>
            <a:ext cx="692397" cy="1331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2C65315-7ED6-42D0-3063-427D500F681F}"/>
              </a:ext>
            </a:extLst>
          </p:cNvPr>
          <p:cNvSpPr/>
          <p:nvPr/>
        </p:nvSpPr>
        <p:spPr>
          <a:xfrm>
            <a:off x="9174063" y="5323295"/>
            <a:ext cx="378323" cy="1405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8C3EB3E-7BA4-BA7C-6519-404D41B22AC5}"/>
              </a:ext>
            </a:extLst>
          </p:cNvPr>
          <p:cNvSpPr/>
          <p:nvPr/>
        </p:nvSpPr>
        <p:spPr>
          <a:xfrm>
            <a:off x="7631739" y="4862745"/>
            <a:ext cx="384259" cy="1568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7D8D635-1531-D37F-F52E-A299CF2CE77E}"/>
              </a:ext>
            </a:extLst>
          </p:cNvPr>
          <p:cNvSpPr/>
          <p:nvPr/>
        </p:nvSpPr>
        <p:spPr>
          <a:xfrm>
            <a:off x="8725947" y="5612869"/>
            <a:ext cx="1344149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4FCFA3B-E93C-50CB-BA2F-BB2EA58249EC}"/>
              </a:ext>
            </a:extLst>
          </p:cNvPr>
          <p:cNvSpPr/>
          <p:nvPr/>
        </p:nvSpPr>
        <p:spPr>
          <a:xfrm>
            <a:off x="10224459" y="5612869"/>
            <a:ext cx="384043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6BEAC0F-026C-5AF4-9774-11D1909B8E37}"/>
              </a:ext>
            </a:extLst>
          </p:cNvPr>
          <p:cNvSpPr/>
          <p:nvPr/>
        </p:nvSpPr>
        <p:spPr>
          <a:xfrm>
            <a:off x="8514126" y="5748779"/>
            <a:ext cx="1344149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3CC09D5-3F5A-6AFA-E026-16E2154A340B}"/>
              </a:ext>
            </a:extLst>
          </p:cNvPr>
          <p:cNvSpPr/>
          <p:nvPr/>
        </p:nvSpPr>
        <p:spPr>
          <a:xfrm>
            <a:off x="7845391" y="5918761"/>
            <a:ext cx="458855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AB13D96-060F-9D36-B406-320A4B0D1B44}"/>
              </a:ext>
            </a:extLst>
          </p:cNvPr>
          <p:cNvSpPr/>
          <p:nvPr/>
        </p:nvSpPr>
        <p:spPr>
          <a:xfrm>
            <a:off x="8384049" y="5918761"/>
            <a:ext cx="458855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08184DD-4CA3-8858-F262-208EC58A2FED}"/>
              </a:ext>
            </a:extLst>
          </p:cNvPr>
          <p:cNvSpPr/>
          <p:nvPr/>
        </p:nvSpPr>
        <p:spPr>
          <a:xfrm>
            <a:off x="8913015" y="5925140"/>
            <a:ext cx="1344149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0DA2B8F-BA96-7DEF-2E14-84352B84EC40}"/>
              </a:ext>
            </a:extLst>
          </p:cNvPr>
          <p:cNvSpPr/>
          <p:nvPr/>
        </p:nvSpPr>
        <p:spPr>
          <a:xfrm>
            <a:off x="9984433" y="5769005"/>
            <a:ext cx="427095" cy="156875"/>
          </a:xfrm>
          <a:prstGeom prst="rect">
            <a:avLst/>
          </a:prstGeom>
          <a:solidFill>
            <a:srgbClr val="3967D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30369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How do programming languages work?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Compiler and Interpreter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DA041FF-1A80-A9B7-61C8-D463FD24E74F}"/>
              </a:ext>
            </a:extLst>
          </p:cNvPr>
          <p:cNvSpPr/>
          <p:nvPr/>
        </p:nvSpPr>
        <p:spPr>
          <a:xfrm>
            <a:off x="527382" y="2387352"/>
            <a:ext cx="2208245" cy="864096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Source code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28E05C-C94D-8D82-2AB6-A03F5134686D}"/>
              </a:ext>
            </a:extLst>
          </p:cNvPr>
          <p:cNvSpPr/>
          <p:nvPr/>
        </p:nvSpPr>
        <p:spPr>
          <a:xfrm>
            <a:off x="3119670" y="2387352"/>
            <a:ext cx="220824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Interpreter</a:t>
            </a:r>
          </a:p>
        </p:txBody>
      </p:sp>
      <p:pic>
        <p:nvPicPr>
          <p:cNvPr id="13" name="Grafik 12" descr="Internet Silhouette">
            <a:extLst>
              <a:ext uri="{FF2B5EF4-FFF2-40B4-BE49-F238E27FC236}">
                <a16:creationId xmlns:a16="http://schemas.microsoft.com/office/drawing/2014/main" id="{D241ABA3-FE87-1FF2-E43F-D351B5648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7968" y="2209800"/>
            <a:ext cx="1219200" cy="12192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44D321D-BA59-09E3-7232-D2A64EE54E5B}"/>
              </a:ext>
            </a:extLst>
          </p:cNvPr>
          <p:cNvSpPr/>
          <p:nvPr/>
        </p:nvSpPr>
        <p:spPr>
          <a:xfrm>
            <a:off x="527382" y="4691608"/>
            <a:ext cx="2208245" cy="864096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Source code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59357A4-85FA-D158-F8FC-FEACCEB011F8}"/>
              </a:ext>
            </a:extLst>
          </p:cNvPr>
          <p:cNvSpPr/>
          <p:nvPr/>
        </p:nvSpPr>
        <p:spPr>
          <a:xfrm>
            <a:off x="3119670" y="4691608"/>
            <a:ext cx="220824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Compiler</a:t>
            </a:r>
          </a:p>
        </p:txBody>
      </p:sp>
      <p:pic>
        <p:nvPicPr>
          <p:cNvPr id="19" name="Grafik 18" descr="Binär Silhouette">
            <a:extLst>
              <a:ext uri="{FF2B5EF4-FFF2-40B4-BE49-F238E27FC236}">
                <a16:creationId xmlns:a16="http://schemas.microsoft.com/office/drawing/2014/main" id="{B6910D5F-4FBA-81E5-33EC-CE69FE028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7968" y="4514056"/>
            <a:ext cx="1219200" cy="12192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FBB3D374-17AE-7458-80EB-B20CB395B9B8}"/>
              </a:ext>
            </a:extLst>
          </p:cNvPr>
          <p:cNvSpPr/>
          <p:nvPr/>
        </p:nvSpPr>
        <p:spPr>
          <a:xfrm>
            <a:off x="7549350" y="4691608"/>
            <a:ext cx="220824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Executor</a:t>
            </a:r>
          </a:p>
        </p:txBody>
      </p:sp>
      <p:pic>
        <p:nvPicPr>
          <p:cNvPr id="23" name="Grafik 22" descr="Internet Silhouette">
            <a:extLst>
              <a:ext uri="{FF2B5EF4-FFF2-40B4-BE49-F238E27FC236}">
                <a16:creationId xmlns:a16="http://schemas.microsoft.com/office/drawing/2014/main" id="{8424D9E0-8581-A85C-AFDA-7D3ACDEEA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4459" y="4514056"/>
            <a:ext cx="1219200" cy="12192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BAC3A7D1-27CC-A67E-CF33-AC00C9391720}"/>
              </a:ext>
            </a:extLst>
          </p:cNvPr>
          <p:cNvSpPr txBox="1"/>
          <p:nvPr/>
        </p:nvSpPr>
        <p:spPr>
          <a:xfrm>
            <a:off x="527381" y="1579334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Interpreter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6B01232-2623-F889-9A06-F8A9A54B9B50}"/>
              </a:ext>
            </a:extLst>
          </p:cNvPr>
          <p:cNvSpPr txBox="1"/>
          <p:nvPr/>
        </p:nvSpPr>
        <p:spPr>
          <a:xfrm>
            <a:off x="527382" y="412882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latin typeface="Calibri Light" panose="020F0302020204030204" pitchFamily="34" charset="0"/>
                <a:cs typeface="Calibri Light" panose="020F0302020204030204" pitchFamily="34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199553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Gollnick</dc:creator>
  <cp:lastModifiedBy>Bert Gollnick</cp:lastModifiedBy>
  <cp:revision>1</cp:revision>
  <dcterms:created xsi:type="dcterms:W3CDTF">2022-10-02T07:27:29Z</dcterms:created>
  <dcterms:modified xsi:type="dcterms:W3CDTF">2022-10-02T07:28:03Z</dcterms:modified>
</cp:coreProperties>
</file>