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72" r:id="rId2"/>
    <p:sldId id="309" r:id="rId3"/>
    <p:sldId id="310" r:id="rId4"/>
    <p:sldId id="311" r:id="rId5"/>
    <p:sldId id="307" r:id="rId6"/>
    <p:sldId id="314" r:id="rId7"/>
    <p:sldId id="312" r:id="rId8"/>
    <p:sldId id="31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6AAB3-2081-455A-95BC-6C06E6E77B23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DA887-349F-46F2-A884-ED73E56094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61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Dynamic type check…at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on </a:t>
            </a:r>
            <a:r>
              <a:rPr lang="de-DE" dirty="0" err="1"/>
              <a:t>compile</a:t>
            </a:r>
            <a:r>
              <a:rPr lang="de-DE" dirty="0"/>
              <a:t> time</a:t>
            </a:r>
          </a:p>
          <a:p>
            <a:r>
              <a:rPr lang="de-DE" dirty="0" err="1"/>
              <a:t>Interpreted</a:t>
            </a:r>
            <a:r>
              <a:rPr lang="de-DE" dirty="0"/>
              <a:t>…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debug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compilation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9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Version 3.0 not </a:t>
            </a:r>
            <a:r>
              <a:rPr lang="de-DE" dirty="0" err="1"/>
              <a:t>backward</a:t>
            </a:r>
            <a:r>
              <a:rPr lang="de-DE" dirty="0"/>
              <a:t> </a:t>
            </a:r>
            <a:r>
              <a:rPr lang="de-DE" dirty="0" err="1"/>
              <a:t>compatible</a:t>
            </a:r>
            <a:r>
              <a:rPr lang="de-DE" dirty="0"/>
              <a:t>, so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2.0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90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Dynamic type check…at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on </a:t>
            </a:r>
            <a:r>
              <a:rPr lang="de-DE" dirty="0" err="1"/>
              <a:t>compile</a:t>
            </a:r>
            <a:r>
              <a:rPr lang="de-DE" dirty="0"/>
              <a:t> time</a:t>
            </a:r>
          </a:p>
          <a:p>
            <a:r>
              <a:rPr lang="de-DE" dirty="0" err="1"/>
              <a:t>Interpreted</a:t>
            </a:r>
            <a:r>
              <a:rPr lang="de-DE" dirty="0"/>
              <a:t>…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debug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compilation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33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5AEB-7895-5FE1-D9A5-FEECB4EAE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573C5-0A22-68F1-8F9C-BEBE01BC7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428F3-7EC3-1611-9B8C-89CB7D53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D8CD-E0D9-470E-94AC-333CA542DCD1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E72C8-FE74-1E23-778E-9A7F113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20F67-2F41-6122-A509-380C69A3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04DB-B39C-41FA-AC57-1422FA53BC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63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8850-6836-0F6E-A7E3-D1F82536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3FEAE-AC57-6F88-AEB2-D5584C697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34E76-A110-AA00-7E9E-6E0C4DBB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D8CD-E0D9-470E-94AC-333CA542DCD1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3556C-6B19-D486-9FD2-12FF3C0E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BD141-B417-28F8-BF32-923A361C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04DB-B39C-41FA-AC57-1422FA53BC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98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69233-0B38-ED0B-55B4-30200712F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03DAD-9AA3-2A25-8696-9CCB95689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8CBC3-32B1-952A-7764-27BD812C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D8CD-E0D9-470E-94AC-333CA542DCD1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AC84-FB18-1492-6EE8-026A2EFE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3C676-8B60-A9D3-0DDB-56CBF149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04DB-B39C-41FA-AC57-1422FA53BC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139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"/>
            <a:ext cx="12192000" cy="5733255"/>
          </a:xfrm>
          <a:prstGeom prst="rect">
            <a:avLst/>
          </a:prstGeom>
          <a:solidFill>
            <a:srgbClr val="3967DE"/>
          </a:solidFill>
        </p:spPr>
        <p:txBody>
          <a:bodyPr lIns="360000" anchor="ctr"/>
          <a:lstStyle>
            <a:lvl1pPr marL="0" indent="0" algn="l">
              <a:lnSpc>
                <a:spcPct val="100000"/>
              </a:lnSpc>
              <a:buNone/>
              <a:defRPr sz="4800" b="0" baseline="0">
                <a:ln>
                  <a:noFill/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6787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"/>
            <a:ext cx="12192000" cy="879716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79716"/>
            <a:ext cx="12192000" cy="384043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5616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068F-E6CB-6049-5677-1A946A24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B7AE5-F8AF-302C-0714-E75FAB3A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525ED-A617-4A27-3538-644E1C7E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D8CD-E0D9-470E-94AC-333CA542DCD1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AEAF4-87A7-A7CE-C26F-E4250534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1EE43-8DA3-A68B-B1CF-90B59570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04DB-B39C-41FA-AC57-1422FA53BC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40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06AE-05DE-9767-E2D8-46C48BE4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60A26-6C8F-21C7-0651-F7661E2DD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0C7CB-DA54-3DBE-7470-99E02216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D8CD-E0D9-470E-94AC-333CA542DCD1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F45A8-7568-8ADB-897A-C5942CFC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1D3DE-A990-BC12-2D90-A23F51CF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04DB-B39C-41FA-AC57-1422FA53BC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92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8024-7377-7A23-6465-3871B849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CB132-256A-C74D-CAFA-E69C72AFB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1B916-4D83-1026-A26B-C4471C2D6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8E17E-7812-1E7B-525A-4FE9EA23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D8CD-E0D9-470E-94AC-333CA542DCD1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88A47-48CD-9512-3C0D-F3835591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CD0B-69B7-EC3C-7692-EC1BB663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04DB-B39C-41FA-AC57-1422FA53BC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69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037A6-F1CF-5CF4-3FFB-CCFACC29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82F2C-B730-0E94-429B-822E2D93F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F077B-3AC0-417A-8C1A-9ED0B1CC1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BFE45-B6B2-4D95-4293-43CEAA3A2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F70DA-EC0A-C5AE-3A5C-50A95E4C5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2C665-1379-259F-6948-D8134207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D8CD-E0D9-470E-94AC-333CA542DCD1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DE06E-1160-25C8-0D4E-EE58F763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E60B5-0CF4-6B15-DF43-8E296041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04DB-B39C-41FA-AC57-1422FA53BC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58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BD92-95EF-EFED-2B7F-CE4F2791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A3C67-C160-8CF1-38DC-676F293E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D8CD-E0D9-470E-94AC-333CA542DCD1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07C6A-76CC-2F39-E888-C1791F1B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204D7-192D-0ADD-4310-B3D814F2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04DB-B39C-41FA-AC57-1422FA53BC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88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C581C-8B83-909B-D1B0-EDF13954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D8CD-E0D9-470E-94AC-333CA542DCD1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6B53F-68A0-AD18-59F0-B35DF683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6A88E-677B-4B49-5059-92A0611F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04DB-B39C-41FA-AC57-1422FA53BC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84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623D-0D48-3D9E-2991-8E9790C8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6C4-FC3A-CACF-2A0B-C5462998F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3F41C-D823-529D-FB5A-8E59824EA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78AF6-2BCC-AA23-FEED-7F66DD8F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D8CD-E0D9-470E-94AC-333CA542DCD1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817AF-F4D5-194C-21F9-793C911F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862B7-0C14-DBEA-4F73-4873A6B3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04DB-B39C-41FA-AC57-1422FA53BC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39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A8CC-30DC-62FB-A66E-6CEEBB3B7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1E1F0-691F-A4A5-A796-960968511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173CD-434E-DAF7-4273-AC0F8B49C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771B5-B800-B65C-CD1E-47AB8F85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D8CD-E0D9-470E-94AC-333CA542DCD1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7B65A-3DDA-7009-C567-20048B34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175DB-23A6-F8DC-4A5B-E92F6989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04DB-B39C-41FA-AC57-1422FA53BC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60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B1254-14DF-EFA3-49B0-6CD2262B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2BBBB-C746-B299-4FB8-47E1F2F56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3448E-2A21-3AE5-58F7-085FF012C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4D8CD-E0D9-470E-94AC-333CA542DCD1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8C3A-0EFA-BF9D-BDBA-1ECF8B5EC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94D6-35D9-E244-6F95-D4CFC8507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A04DB-B39C-41FA-AC57-1422FA53BC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6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498519B-4D0C-4789-9DCB-026B027360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Python </a:t>
            </a:r>
            <a:r>
              <a:rPr lang="de-DE" dirty="0" err="1"/>
              <a:t>is</a:t>
            </a:r>
            <a:r>
              <a:rPr lang="de-DE" dirty="0"/>
              <a:t> and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304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A121D99-4667-4324-BB0C-A56213E64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Python </a:t>
            </a:r>
            <a:r>
              <a:rPr lang="de-DE" dirty="0" err="1"/>
              <a:t>is</a:t>
            </a:r>
            <a:r>
              <a:rPr lang="de-DE" dirty="0"/>
              <a:t> and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D7537-5518-4BFC-8B95-EB09866D82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Python High-Level</a:t>
            </a:r>
            <a:endParaRPr lang="en-GB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E1DAE32-9786-4D72-B873-B81321B3AA0A}"/>
              </a:ext>
            </a:extLst>
          </p:cNvPr>
          <p:cNvSpPr txBox="1"/>
          <p:nvPr/>
        </p:nvSpPr>
        <p:spPr>
          <a:xfrm>
            <a:off x="239349" y="1412777"/>
            <a:ext cx="471680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Python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</a:t>
            </a:r>
            <a:endParaRPr lang="de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High-level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programming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language</a:t>
            </a:r>
            <a:endParaRPr lang="de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de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de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Increased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readability</a:t>
            </a:r>
            <a:endParaRPr lang="de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de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de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Dynamic type check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de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de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Interpreted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language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2" name="Grafik 11" descr="Rennwagen Silhouette">
            <a:extLst>
              <a:ext uri="{FF2B5EF4-FFF2-40B4-BE49-F238E27FC236}">
                <a16:creationId xmlns:a16="http://schemas.microsoft.com/office/drawing/2014/main" id="{EEDDFA11-E0D7-43F1-BA0F-3A40C4011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9723" y="3973819"/>
            <a:ext cx="1219200" cy="1219200"/>
          </a:xfrm>
          <a:prstGeom prst="rect">
            <a:avLst/>
          </a:prstGeom>
        </p:spPr>
      </p:pic>
      <p:pic>
        <p:nvPicPr>
          <p:cNvPr id="15" name="Grafik 14" descr="Geöffnetes Buch Silhouette">
            <a:extLst>
              <a:ext uri="{FF2B5EF4-FFF2-40B4-BE49-F238E27FC236}">
                <a16:creationId xmlns:a16="http://schemas.microsoft.com/office/drawing/2014/main" id="{FCCF06EE-F9FA-4A8D-915D-340D98B062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99723" y="2889715"/>
            <a:ext cx="1219200" cy="1219200"/>
          </a:xfrm>
          <a:prstGeom prst="rect">
            <a:avLst/>
          </a:prstGeom>
        </p:spPr>
      </p:pic>
      <p:pic>
        <p:nvPicPr>
          <p:cNvPr id="17" name="Grafik 16" descr="Berge Silhouette">
            <a:extLst>
              <a:ext uri="{FF2B5EF4-FFF2-40B4-BE49-F238E27FC236}">
                <a16:creationId xmlns:a16="http://schemas.microsoft.com/office/drawing/2014/main" id="{1AB66653-3D36-4180-88FE-2AD464B75A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27333" y="1693571"/>
            <a:ext cx="1219200" cy="1219200"/>
          </a:xfrm>
          <a:prstGeom prst="rect">
            <a:avLst/>
          </a:prstGeom>
        </p:spPr>
      </p:pic>
      <p:pic>
        <p:nvPicPr>
          <p:cNvPr id="19" name="Grafik 18" descr="Chat Silhouette">
            <a:extLst>
              <a:ext uri="{FF2B5EF4-FFF2-40B4-BE49-F238E27FC236}">
                <a16:creationId xmlns:a16="http://schemas.microsoft.com/office/drawing/2014/main" id="{0C4C904B-EA02-4EA6-A00A-945F911F70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59568" y="53050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6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tensorflow">
            <a:extLst>
              <a:ext uri="{FF2B5EF4-FFF2-40B4-BE49-F238E27FC236}">
                <a16:creationId xmlns:a16="http://schemas.microsoft.com/office/drawing/2014/main" id="{45A539B6-1312-4538-A9F2-D09D380B0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43" y="2345545"/>
            <a:ext cx="2525151" cy="141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A121D99-4667-4324-BB0C-A56213E64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Python </a:t>
            </a:r>
            <a:r>
              <a:rPr lang="de-DE" dirty="0" err="1"/>
              <a:t>is</a:t>
            </a:r>
            <a:r>
              <a:rPr lang="de-DE" dirty="0"/>
              <a:t> and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D7537-5518-4BFC-8B95-EB09866D82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endParaRPr lang="en-GB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E1DAE32-9786-4D72-B873-B81321B3AA0A}"/>
              </a:ext>
            </a:extLst>
          </p:cNvPr>
          <p:cNvSpPr txBox="1"/>
          <p:nvPr/>
        </p:nvSpPr>
        <p:spPr>
          <a:xfrm>
            <a:off x="239349" y="1412777"/>
            <a:ext cx="704289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Core Python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small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, but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allows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for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extensions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endParaRPr lang="de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Python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flexible and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thus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used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in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many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different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fields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Gaming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Web development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Machine Learning, especially Deep Learning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It has a large universe of modules: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Deep Learning (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Tensorflow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Keras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Web Frameworks (Django)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API (Flask)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4" descr="Image result for django web framework">
            <a:extLst>
              <a:ext uri="{FF2B5EF4-FFF2-40B4-BE49-F238E27FC236}">
                <a16:creationId xmlns:a16="http://schemas.microsoft.com/office/drawing/2014/main" id="{232ED15C-BC80-4973-8B5B-83B358F42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3" y="2521966"/>
            <a:ext cx="2043876" cy="106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keras web framework">
            <a:extLst>
              <a:ext uri="{FF2B5EF4-FFF2-40B4-BE49-F238E27FC236}">
                <a16:creationId xmlns:a16="http://schemas.microsoft.com/office/drawing/2014/main" id="{40E458C1-5ADA-4701-B0C2-0D592EF47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44" y="4052367"/>
            <a:ext cx="2525149" cy="73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flask framework">
            <a:extLst>
              <a:ext uri="{FF2B5EF4-FFF2-40B4-BE49-F238E27FC236}">
                <a16:creationId xmlns:a16="http://schemas.microsoft.com/office/drawing/2014/main" id="{C4516B7B-F853-4B15-BC19-505966C26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73" y="3888105"/>
            <a:ext cx="1416816" cy="106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56C980C-7A06-4D1B-A740-0FC6817E40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7778" y="5103907"/>
            <a:ext cx="1263837" cy="141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4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A121D99-4667-4324-BB0C-A56213E64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Python </a:t>
            </a:r>
            <a:r>
              <a:rPr lang="de-DE" dirty="0" err="1"/>
              <a:t>is</a:t>
            </a:r>
            <a:r>
              <a:rPr lang="de-DE" dirty="0"/>
              <a:t> and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D7537-5518-4BFC-8B95-EB09866D82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history</a:t>
            </a:r>
            <a:r>
              <a:rPr lang="de-DE" dirty="0"/>
              <a:t> so </a:t>
            </a:r>
            <a:r>
              <a:rPr lang="de-DE" dirty="0" err="1"/>
              <a:t>far</a:t>
            </a:r>
            <a:endParaRPr lang="en-GB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CD61FE9-647E-49B1-9A4B-4C3FE0D8AB35}"/>
              </a:ext>
            </a:extLst>
          </p:cNvPr>
          <p:cNvCxnSpPr/>
          <p:nvPr/>
        </p:nvCxnSpPr>
        <p:spPr>
          <a:xfrm>
            <a:off x="719403" y="5445224"/>
            <a:ext cx="10369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866441F2-A90A-4C60-96DB-9231EDDF1824}"/>
              </a:ext>
            </a:extLst>
          </p:cNvPr>
          <p:cNvSpPr/>
          <p:nvPr/>
        </p:nvSpPr>
        <p:spPr>
          <a:xfrm>
            <a:off x="911424" y="5349214"/>
            <a:ext cx="192021" cy="1920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9D606B-9F92-412F-8E95-A6EF1DBD5C1F}"/>
              </a:ext>
            </a:extLst>
          </p:cNvPr>
          <p:cNvSpPr txBox="1"/>
          <p:nvPr/>
        </p:nvSpPr>
        <p:spPr>
          <a:xfrm>
            <a:off x="143339" y="3830075"/>
            <a:ext cx="2503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First Release by </a:t>
            </a:r>
          </a:p>
          <a:p>
            <a:r>
              <a:rPr lang="de-DE" sz="2400" dirty="0"/>
              <a:t>Guido von Rossum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E12EB63-14FC-48A0-B615-4A0B99A2B6AA}"/>
              </a:ext>
            </a:extLst>
          </p:cNvPr>
          <p:cNvSpPr txBox="1"/>
          <p:nvPr/>
        </p:nvSpPr>
        <p:spPr>
          <a:xfrm>
            <a:off x="527382" y="554739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1991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AFA798C-A267-4099-99A3-15AFAF48E771}"/>
              </a:ext>
            </a:extLst>
          </p:cNvPr>
          <p:cNvSpPr txBox="1"/>
          <p:nvPr/>
        </p:nvSpPr>
        <p:spPr>
          <a:xfrm>
            <a:off x="4559830" y="554739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2000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07B133B-2E6D-41B7-B799-F054B3B9B291}"/>
              </a:ext>
            </a:extLst>
          </p:cNvPr>
          <p:cNvSpPr txBox="1"/>
          <p:nvPr/>
        </p:nvSpPr>
        <p:spPr>
          <a:xfrm>
            <a:off x="4228328" y="4726888"/>
            <a:ext cx="157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Version 2.0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0465783-A2DE-4B07-8A77-71AB663707B0}"/>
              </a:ext>
            </a:extLst>
          </p:cNvPr>
          <p:cNvSpPr/>
          <p:nvPr/>
        </p:nvSpPr>
        <p:spPr>
          <a:xfrm>
            <a:off x="4928903" y="5349214"/>
            <a:ext cx="192021" cy="1920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7112482-1F36-4C20-84F4-3B0914386D90}"/>
              </a:ext>
            </a:extLst>
          </p:cNvPr>
          <p:cNvSpPr/>
          <p:nvPr/>
        </p:nvSpPr>
        <p:spPr>
          <a:xfrm>
            <a:off x="7344139" y="5349214"/>
            <a:ext cx="192021" cy="1920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ACF4208-7A83-4AFA-BA52-D91537C5253C}"/>
              </a:ext>
            </a:extLst>
          </p:cNvPr>
          <p:cNvSpPr txBox="1"/>
          <p:nvPr/>
        </p:nvSpPr>
        <p:spPr>
          <a:xfrm>
            <a:off x="6975065" y="554739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2008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81B9871-D390-4E14-B9C2-F7BB8B29187A}"/>
              </a:ext>
            </a:extLst>
          </p:cNvPr>
          <p:cNvSpPr txBox="1"/>
          <p:nvPr/>
        </p:nvSpPr>
        <p:spPr>
          <a:xfrm>
            <a:off x="6547552" y="4718950"/>
            <a:ext cx="157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Version 3.0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3A03D40-A4CA-4F29-92B1-34430E4D3496}"/>
              </a:ext>
            </a:extLst>
          </p:cNvPr>
          <p:cNvCxnSpPr>
            <a:stCxn id="16" idx="3"/>
            <a:endCxn id="22" idx="1"/>
          </p:cNvCxnSpPr>
          <p:nvPr/>
        </p:nvCxnSpPr>
        <p:spPr>
          <a:xfrm flipV="1">
            <a:off x="5799848" y="4949783"/>
            <a:ext cx="747704" cy="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fik 22" descr="Blitz Silhouette">
            <a:extLst>
              <a:ext uri="{FF2B5EF4-FFF2-40B4-BE49-F238E27FC236}">
                <a16:creationId xmlns:a16="http://schemas.microsoft.com/office/drawing/2014/main" id="{F1FB1411-BB08-4418-8BED-29328D0CE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4619" y="4121908"/>
            <a:ext cx="801621" cy="801621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355E9B52-45F6-43D0-B346-0B9299137C18}"/>
              </a:ext>
            </a:extLst>
          </p:cNvPr>
          <p:cNvSpPr txBox="1"/>
          <p:nvPr/>
        </p:nvSpPr>
        <p:spPr>
          <a:xfrm>
            <a:off x="9004820" y="4714880"/>
            <a:ext cx="1727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Version 3.10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D5CC511-D5B5-4BFB-AD18-AA91243279AD}"/>
              </a:ext>
            </a:extLst>
          </p:cNvPr>
          <p:cNvSpPr/>
          <p:nvPr/>
        </p:nvSpPr>
        <p:spPr>
          <a:xfrm>
            <a:off x="9921459" y="5349214"/>
            <a:ext cx="192021" cy="1920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F9C70B4-E0E4-4046-8BBB-C3FA1A813994}"/>
              </a:ext>
            </a:extLst>
          </p:cNvPr>
          <p:cNvSpPr txBox="1"/>
          <p:nvPr/>
        </p:nvSpPr>
        <p:spPr>
          <a:xfrm>
            <a:off x="9552385" y="554739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99790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A121D99-4667-4324-BB0C-A56213E64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Python </a:t>
            </a:r>
            <a:r>
              <a:rPr lang="de-DE" dirty="0" err="1"/>
              <a:t>is</a:t>
            </a:r>
            <a:r>
              <a:rPr lang="de-DE" dirty="0"/>
              <a:t> and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D7537-5518-4BFC-8B95-EB09866D82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Why</a:t>
            </a:r>
            <a:endParaRPr lang="en-GB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E1DAE32-9786-4D72-B873-B81321B3AA0A}"/>
              </a:ext>
            </a:extLst>
          </p:cNvPr>
          <p:cNvSpPr txBox="1"/>
          <p:nvPr/>
        </p:nvSpPr>
        <p:spPr>
          <a:xfrm>
            <a:off x="239349" y="1412776"/>
            <a:ext cx="28302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Python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easy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use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Less code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Good readability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82C7783-30C0-4993-B521-AC826A4A3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1586911"/>
            <a:ext cx="8118565" cy="359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9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A121D99-4667-4324-BB0C-A56213E64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Python </a:t>
            </a:r>
            <a:r>
              <a:rPr lang="de-DE" dirty="0" err="1"/>
              <a:t>is</a:t>
            </a:r>
            <a:r>
              <a:rPr lang="de-DE" dirty="0"/>
              <a:t> and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D7537-5518-4BFC-8B95-EB09866D82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- </a:t>
            </a:r>
            <a:r>
              <a:rPr lang="de-DE" dirty="0" err="1"/>
              <a:t>Popularity</a:t>
            </a:r>
            <a:endParaRPr lang="en-GB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E1DAE32-9786-4D72-B873-B81321B3AA0A}"/>
              </a:ext>
            </a:extLst>
          </p:cNvPr>
          <p:cNvSpPr txBox="1"/>
          <p:nvPr/>
        </p:nvSpPr>
        <p:spPr>
          <a:xfrm>
            <a:off x="239351" y="1412777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Python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most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popular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fastest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growing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language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9" descr="Stack Overflow Programming Language Popularity Chart">
            <a:extLst>
              <a:ext uri="{FF2B5EF4-FFF2-40B4-BE49-F238E27FC236}">
                <a16:creationId xmlns:a16="http://schemas.microsoft.com/office/drawing/2014/main" id="{881D498A-3F84-4064-B82E-2D4BC3266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06" y="2475037"/>
            <a:ext cx="4531511" cy="388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9D7D1DA-1056-4B30-B076-E4BB20A83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795" y="1408876"/>
            <a:ext cx="6579149" cy="456940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7B7B2B0-CC36-477B-BA0A-152F097D8121}"/>
              </a:ext>
            </a:extLst>
          </p:cNvPr>
          <p:cNvSpPr txBox="1"/>
          <p:nvPr/>
        </p:nvSpPr>
        <p:spPr>
          <a:xfrm>
            <a:off x="5441795" y="6213309"/>
            <a:ext cx="461030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33" dirty="0">
                <a:latin typeface="Calibri Light" panose="020F0302020204030204" pitchFamily="34" charset="0"/>
                <a:cs typeface="Calibri Light" panose="020F0302020204030204" pitchFamily="34" charset="0"/>
              </a:rPr>
              <a:t>Source: https://pypl.github.io/PYPL.html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4369B89-90EE-41FA-B090-E67345204EBA}"/>
              </a:ext>
            </a:extLst>
          </p:cNvPr>
          <p:cNvSpPr txBox="1"/>
          <p:nvPr/>
        </p:nvSpPr>
        <p:spPr>
          <a:xfrm>
            <a:off x="319196" y="6213309"/>
            <a:ext cx="283898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33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Stackoverflow</a:t>
            </a:r>
            <a:r>
              <a:rPr lang="de-DE" sz="2133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133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questions</a:t>
            </a:r>
            <a:endParaRPr lang="de-DE" sz="2133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45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A121D99-4667-4324-BB0C-A56213E64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Python </a:t>
            </a:r>
            <a:r>
              <a:rPr lang="de-DE" dirty="0" err="1"/>
              <a:t>is</a:t>
            </a:r>
            <a:r>
              <a:rPr lang="de-DE" dirty="0"/>
              <a:t> and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D7537-5518-4BFC-8B95-EB09866D82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- </a:t>
            </a:r>
            <a:r>
              <a:rPr lang="de-DE" dirty="0" err="1"/>
              <a:t>Popularity</a:t>
            </a:r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516F9EE-34F9-4841-925A-3BC3AF0D2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6" y="1393531"/>
            <a:ext cx="5963416" cy="461879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B583127-2B0F-4589-9A27-E87FA0BDA3B8}"/>
              </a:ext>
            </a:extLst>
          </p:cNvPr>
          <p:cNvSpPr txBox="1"/>
          <p:nvPr/>
        </p:nvSpPr>
        <p:spPr>
          <a:xfrm>
            <a:off x="43696" y="6142102"/>
            <a:ext cx="6217920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133" dirty="0">
                <a:latin typeface="Calibri Light" panose="020F0302020204030204" pitchFamily="34" charset="0"/>
                <a:cs typeface="Calibri Light" panose="020F0302020204030204" pitchFamily="34" charset="0"/>
              </a:rPr>
              <a:t>Source: https://www.tiobe.com/tiobe-index/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24C8C93E-1F0E-4732-8805-F260A4135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891" y="1399219"/>
            <a:ext cx="5862127" cy="4485117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39FF08E1-9DD3-48A6-8BFF-E5B8E7CEAE25}"/>
              </a:ext>
            </a:extLst>
          </p:cNvPr>
          <p:cNvSpPr txBox="1"/>
          <p:nvPr/>
        </p:nvSpPr>
        <p:spPr>
          <a:xfrm>
            <a:off x="5974080" y="5960922"/>
            <a:ext cx="6217920" cy="748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133" dirty="0">
                <a:latin typeface="Calibri Light" panose="020F0302020204030204" pitchFamily="34" charset="0"/>
                <a:cs typeface="Calibri Light" panose="020F0302020204030204" pitchFamily="34" charset="0"/>
              </a:rPr>
              <a:t>https://spectrum.ieee.org/top-programming-languages/#toggle-gdpr</a:t>
            </a:r>
          </a:p>
        </p:txBody>
      </p:sp>
    </p:spTree>
    <p:extLst>
      <p:ext uri="{BB962C8B-B14F-4D97-AF65-F5344CB8AC3E}">
        <p14:creationId xmlns:p14="http://schemas.microsoft.com/office/powerpoint/2010/main" val="11013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A121D99-4667-4324-BB0C-A56213E64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Python </a:t>
            </a:r>
            <a:r>
              <a:rPr lang="de-DE" dirty="0" err="1"/>
              <a:t>is</a:t>
            </a:r>
            <a:r>
              <a:rPr lang="de-DE" dirty="0"/>
              <a:t> and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D7537-5518-4BFC-8B95-EB09866D82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Why</a:t>
            </a:r>
            <a:endParaRPr lang="en-GB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E1DAE32-9786-4D72-B873-B81321B3AA0A}"/>
              </a:ext>
            </a:extLst>
          </p:cNvPr>
          <p:cNvSpPr txBox="1"/>
          <p:nvPr/>
        </p:nvSpPr>
        <p:spPr>
          <a:xfrm>
            <a:off x="239350" y="1412776"/>
            <a:ext cx="13132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Python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</a:t>
            </a:r>
            <a:endParaRPr lang="de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de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Free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2" descr="Image result for gpl">
            <a:extLst>
              <a:ext uri="{FF2B5EF4-FFF2-40B4-BE49-F238E27FC236}">
                <a16:creationId xmlns:a16="http://schemas.microsoft.com/office/drawing/2014/main" id="{0A15517A-C71F-44EB-A43D-505511405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819" y="2660915"/>
            <a:ext cx="40513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21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Widescreen</PresentationFormat>
  <Paragraphs>69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Gollnick</dc:creator>
  <cp:lastModifiedBy>Bert Gollnick</cp:lastModifiedBy>
  <cp:revision>1</cp:revision>
  <dcterms:created xsi:type="dcterms:W3CDTF">2022-10-02T07:28:24Z</dcterms:created>
  <dcterms:modified xsi:type="dcterms:W3CDTF">2022-10-02T07:29:04Z</dcterms:modified>
</cp:coreProperties>
</file>