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8" r:id="rId3"/>
    <p:sldId id="299" r:id="rId4"/>
    <p:sldId id="300" r:id="rId5"/>
    <p:sldId id="301" r:id="rId6"/>
    <p:sldId id="302" r:id="rId7"/>
    <p:sldId id="308" r:id="rId8"/>
    <p:sldId id="307" r:id="rId9"/>
    <p:sldId id="305" r:id="rId10"/>
    <p:sldId id="304" r:id="rId11"/>
    <p:sldId id="306" r:id="rId12"/>
    <p:sldId id="303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3" orient="horz" pos="1983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7DE"/>
    <a:srgbClr val="2B8FED"/>
    <a:srgbClr val="26A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712" autoAdjust="0"/>
  </p:normalViewPr>
  <p:slideViewPr>
    <p:cSldViewPr>
      <p:cViewPr varScale="1">
        <p:scale>
          <a:sx n="149" d="100"/>
          <a:sy n="149" d="100"/>
        </p:scale>
        <p:origin x="600" y="126"/>
      </p:cViewPr>
      <p:guideLst>
        <p:guide orient="horz" pos="1620"/>
        <p:guide orient="horz" pos="19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B8D37-F2C9-4AA7-9088-A1D556DE4F3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7DA08-A421-428F-B2A2-13165CAF97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DAEFD-F0CA-40B0-91E7-913D9FD56239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E6118-A8F0-4C13-BF86-10944E626E13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3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4299941"/>
          </a:xfrm>
          <a:prstGeom prst="rect">
            <a:avLst/>
          </a:prstGeom>
          <a:solidFill>
            <a:srgbClr val="3967DE"/>
          </a:solidFill>
        </p:spPr>
        <p:txBody>
          <a:bodyPr lIns="360000"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ln>
                  <a:noFill/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482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1525516-F454-4F78-8A92-8C16925461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520" y="1131590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685800" indent="-22860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de-DE" dirty="0" err="1"/>
              <a:t>dfgMastertextformat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0DBD47-D734-4499-A1D5-627AFE8E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52742B-663F-4D3A-A722-CD0B6A0C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81C37-6258-4AF1-8215-8A67CAC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3D014-1DC2-4B17-B8DA-BF27C1E58C5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FABB8-3D34-454A-AC77-EBFE65E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F1E3D8-87D2-4FBE-82D7-B75364701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669-64BD-4BC2-86D9-881C111E1F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5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sciencehamburg.github.io/CodingLanguages.github.io/" TargetMode="Externa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pPr algn="ctr"/>
            <a:r>
              <a:rPr lang="de-DE" b="0"/>
              <a:t>Object Oriented Programming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52A91D1-718A-D8E9-F410-7BF19480C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646" y="1707655"/>
            <a:ext cx="4943001" cy="1368152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Object Oriented Programming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Instance Attributes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53285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 i="1">
                <a:latin typeface="+mj-lt"/>
              </a:rPr>
              <a:t>self.name = name </a:t>
            </a:r>
            <a:r>
              <a:rPr lang="en-GB">
                <a:latin typeface="+mj-lt"/>
              </a:rPr>
              <a:t>creates a class-attribute called name and assigns value of parameter name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>
                <a:latin typeface="+mj-lt"/>
              </a:rPr>
              <a:t>attributes created in __init__ are</a:t>
            </a:r>
          </a:p>
          <a:p>
            <a:pPr latinLnBrk="0"/>
            <a:r>
              <a:rPr lang="en-GB">
                <a:latin typeface="+mj-lt"/>
              </a:rPr>
              <a:t>      instance attributes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>
                <a:latin typeface="+mj-lt"/>
              </a:rPr>
              <a:t>opposite: class-attribute is the same </a:t>
            </a:r>
          </a:p>
          <a:p>
            <a:pPr latinLnBrk="0"/>
            <a:r>
              <a:rPr lang="en-GB">
                <a:latin typeface="+mj-lt"/>
              </a:rPr>
              <a:t>      for all class instances</a:t>
            </a:r>
          </a:p>
          <a:p>
            <a:pPr latinLnBrk="0"/>
            <a:endParaRPr lang="en-GB" dirty="0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C16D7B-5465-741E-AB74-A628475AFFAA}"/>
              </a:ext>
            </a:extLst>
          </p:cNvPr>
          <p:cNvCxnSpPr>
            <a:cxnSpLocks/>
          </p:cNvCxnSpPr>
          <p:nvPr/>
        </p:nvCxnSpPr>
        <p:spPr>
          <a:xfrm>
            <a:off x="3419872" y="1779662"/>
            <a:ext cx="1044116" cy="802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369FA6-A024-8BF3-52AB-EE33284E5FCB}"/>
              </a:ext>
            </a:extLst>
          </p:cNvPr>
          <p:cNvCxnSpPr>
            <a:cxnSpLocks/>
          </p:cNvCxnSpPr>
          <p:nvPr/>
        </p:nvCxnSpPr>
        <p:spPr>
          <a:xfrm flipV="1">
            <a:off x="3237701" y="1995686"/>
            <a:ext cx="1226287" cy="864096"/>
          </a:xfrm>
          <a:prstGeom prst="straightConnector1">
            <a:avLst/>
          </a:prstGeom>
          <a:ln>
            <a:solidFill>
              <a:srgbClr val="3967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4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Object Oriented Programming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Instance Methods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532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>
                <a:latin typeface="+mj-lt"/>
              </a:rPr>
              <a:t>functions inside a class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>
                <a:latin typeface="+mj-lt"/>
              </a:rPr>
              <a:t>can only be called from instance of class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>
                <a:latin typeface="+mj-lt"/>
              </a:rPr>
              <a:t>.hello() method makes use of instance attributes, so it needs to get access – </a:t>
            </a:r>
            <a:r>
              <a:rPr lang="en-GB" i="1">
                <a:latin typeface="+mj-lt"/>
              </a:rPr>
              <a:t>self</a:t>
            </a:r>
            <a:r>
              <a:rPr lang="en-GB">
                <a:latin typeface="+mj-lt"/>
              </a:rPr>
              <a:t> is passed as parameter</a:t>
            </a:r>
          </a:p>
          <a:p>
            <a:pPr latinLnBrk="0"/>
            <a:endParaRPr lang="en-GB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152D57-80DA-228E-504D-7D440402F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088581"/>
            <a:ext cx="5658640" cy="18100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ED4AA1-40AB-CCAA-4E35-4F4FAE890BE3}"/>
              </a:ext>
            </a:extLst>
          </p:cNvPr>
          <p:cNvSpPr/>
          <p:nvPr/>
        </p:nvSpPr>
        <p:spPr>
          <a:xfrm>
            <a:off x="3707904" y="4083918"/>
            <a:ext cx="5256584" cy="720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73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Object Oriented Programming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Class Inheritance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>
                <a:latin typeface="+mj-lt"/>
              </a:rPr>
              <a:t>create new classes (derived classes, descendants) based on existing classes (ancestors)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>
                <a:latin typeface="+mj-lt"/>
              </a:rPr>
              <a:t>derived class inherits all attributes and methods from ancestor class</a:t>
            </a:r>
            <a:endParaRPr lang="en-GB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F942E8-1D51-22F7-86C3-82FFACC20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238691"/>
            <a:ext cx="5544324" cy="278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D3F083-4133-8C88-67F3-E1AFA8F32A2D}"/>
              </a:ext>
            </a:extLst>
          </p:cNvPr>
          <p:cNvSpPr txBox="1"/>
          <p:nvPr/>
        </p:nvSpPr>
        <p:spPr>
          <a:xfrm>
            <a:off x="1619672" y="222493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+mj-lt"/>
              </a:rPr>
              <a:t>ancestor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07DD3-0849-3FBA-76A1-51E22CF310AF}"/>
              </a:ext>
            </a:extLst>
          </p:cNvPr>
          <p:cNvSpPr txBox="1"/>
          <p:nvPr/>
        </p:nvSpPr>
        <p:spPr>
          <a:xfrm>
            <a:off x="1619672" y="2903915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+mj-lt"/>
              </a:rPr>
              <a:t>descendant class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E93152-F252-519D-2685-943503B51590}"/>
              </a:ext>
            </a:extLst>
          </p:cNvPr>
          <p:cNvCxnSpPr/>
          <p:nvPr/>
        </p:nvCxnSpPr>
        <p:spPr>
          <a:xfrm>
            <a:off x="4139952" y="2553979"/>
            <a:ext cx="360040" cy="4320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85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Object Oriented Programming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Procedural Programming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sequential code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sequence of instructions executed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executed from top to bottom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can have loops, iterations, …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code blocks split up into functions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program based on functions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typical programming languages C, Basic, …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500D6-63C6-9E4E-72DE-93BA56B01177}"/>
              </a:ext>
            </a:extLst>
          </p:cNvPr>
          <p:cNvSpPr/>
          <p:nvPr/>
        </p:nvSpPr>
        <p:spPr>
          <a:xfrm>
            <a:off x="5076056" y="1180296"/>
            <a:ext cx="1512168" cy="370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Execute 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2FA07-8D07-E584-3356-5469F6F6CDC1}"/>
              </a:ext>
            </a:extLst>
          </p:cNvPr>
          <p:cNvSpPr/>
          <p:nvPr/>
        </p:nvSpPr>
        <p:spPr>
          <a:xfrm>
            <a:off x="5076056" y="1720310"/>
            <a:ext cx="1512168" cy="370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Execute 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A462B-8304-4845-739A-01B44AFED0B7}"/>
              </a:ext>
            </a:extLst>
          </p:cNvPr>
          <p:cNvSpPr/>
          <p:nvPr/>
        </p:nvSpPr>
        <p:spPr>
          <a:xfrm>
            <a:off x="5076056" y="2256789"/>
            <a:ext cx="1512168" cy="370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Execute 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AC007A-60A7-307E-E5E8-C9D183177102}"/>
              </a:ext>
            </a:extLst>
          </p:cNvPr>
          <p:cNvSpPr/>
          <p:nvPr/>
        </p:nvSpPr>
        <p:spPr>
          <a:xfrm>
            <a:off x="5076056" y="2793268"/>
            <a:ext cx="1512168" cy="370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Execute 04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1966014-194D-864B-42EF-771B9259EB98}"/>
              </a:ext>
            </a:extLst>
          </p:cNvPr>
          <p:cNvSpPr/>
          <p:nvPr/>
        </p:nvSpPr>
        <p:spPr>
          <a:xfrm>
            <a:off x="4932040" y="3326972"/>
            <a:ext cx="1800200" cy="936104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/>
              <a:t>condition?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3600A-7715-48B7-5EAF-C6CCA8673707}"/>
              </a:ext>
            </a:extLst>
          </p:cNvPr>
          <p:cNvSpPr/>
          <p:nvPr/>
        </p:nvSpPr>
        <p:spPr>
          <a:xfrm>
            <a:off x="7236296" y="3609938"/>
            <a:ext cx="1404156" cy="370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Execute 05A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E0D1AC-59B9-8511-E0A5-CAF29F269613}"/>
              </a:ext>
            </a:extLst>
          </p:cNvPr>
          <p:cNvSpPr/>
          <p:nvPr/>
        </p:nvSpPr>
        <p:spPr>
          <a:xfrm>
            <a:off x="7236296" y="4113542"/>
            <a:ext cx="1404156" cy="370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Execute 05B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B0A8DA-AF99-9821-AF61-F5422F34B88C}"/>
              </a:ext>
            </a:extLst>
          </p:cNvPr>
          <p:cNvSpPr/>
          <p:nvPr/>
        </p:nvSpPr>
        <p:spPr>
          <a:xfrm>
            <a:off x="5078288" y="4426609"/>
            <a:ext cx="1509936" cy="370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Execute 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3CC2D7-5F99-19BE-198A-0EAC279EDF6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832140" y="1550467"/>
            <a:ext cx="0" cy="16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6F14D4-E233-DFCD-8F08-3B06CC9ECD4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32140" y="2090481"/>
            <a:ext cx="0" cy="16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1E97A-C560-8519-44AE-1F03F2E4001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832140" y="2626960"/>
            <a:ext cx="0" cy="16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58E1C9-B167-38B1-9305-014BA7FD196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32140" y="3163439"/>
            <a:ext cx="0" cy="16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2949A8-57E4-B4BD-45A4-BB8EF309043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732240" y="3795024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9D078-7BBE-638A-DEDB-F61374DCDED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938374" y="3980109"/>
            <a:ext cx="0" cy="1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ADFED47-47CE-6C75-FF31-49B9BC099A98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rot="5400000" flipH="1">
            <a:off x="6306886" y="2852226"/>
            <a:ext cx="1156741" cy="2106234"/>
          </a:xfrm>
          <a:prstGeom prst="bentConnector5">
            <a:avLst>
              <a:gd name="adj1" fmla="val -19762"/>
              <a:gd name="adj2" fmla="val -41529"/>
              <a:gd name="adj3" fmla="val 110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4C8F2B-DB3D-3337-6D25-FDEE570AE242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5832140" y="4263076"/>
            <a:ext cx="1116" cy="16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6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Object Oriented Programming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OOP introduction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4392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programming paradigm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use objects to represent things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objects don‘t need to be processed in certain order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6B87E8-5CB4-F997-E38B-ED486F582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987574"/>
            <a:ext cx="4321831" cy="3118194"/>
          </a:xfrm>
          <a:prstGeom prst="rect">
            <a:avLst/>
          </a:prstGeom>
        </p:spPr>
      </p:pic>
      <p:pic>
        <p:nvPicPr>
          <p:cNvPr id="8" name="Graphic 7" descr="Confused person with solid fill">
            <a:extLst>
              <a:ext uri="{FF2B5EF4-FFF2-40B4-BE49-F238E27FC236}">
                <a16:creationId xmlns:a16="http://schemas.microsoft.com/office/drawing/2014/main" id="{297E226B-02F1-04C4-9ECA-B3ED2863A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6056" y="3514303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5CEEFB-A6E5-851B-E425-86DB5CB0F329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1871186"/>
            <a:ext cx="144016" cy="200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7C0745-5EB9-193B-C159-C5BB013FF749}"/>
              </a:ext>
            </a:extLst>
          </p:cNvPr>
          <p:cNvCxnSpPr>
            <a:cxnSpLocks/>
          </p:cNvCxnSpPr>
          <p:nvPr/>
        </p:nvCxnSpPr>
        <p:spPr>
          <a:xfrm flipH="1" flipV="1">
            <a:off x="5148064" y="2546671"/>
            <a:ext cx="385192" cy="93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CE0AC1-43DA-7E9B-DF4A-2E864BCBA24E}"/>
              </a:ext>
            </a:extLst>
          </p:cNvPr>
          <p:cNvCxnSpPr>
            <a:cxnSpLocks/>
          </p:cNvCxnSpPr>
          <p:nvPr/>
        </p:nvCxnSpPr>
        <p:spPr>
          <a:xfrm flipV="1">
            <a:off x="5821288" y="2513813"/>
            <a:ext cx="0" cy="119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7262A7-9DE2-0355-3E83-BF438B521AFD}"/>
              </a:ext>
            </a:extLst>
          </p:cNvPr>
          <p:cNvSpPr txBox="1"/>
          <p:nvPr/>
        </p:nvSpPr>
        <p:spPr>
          <a:xfrm>
            <a:off x="4572000" y="4411921"/>
            <a:ext cx="439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+mj-lt"/>
              </a:rPr>
              <a:t>User can interact at different places with app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010583-16D1-4604-9A4E-6968222B4CCB}"/>
              </a:ext>
            </a:extLst>
          </p:cNvPr>
          <p:cNvSpPr txBox="1"/>
          <p:nvPr/>
        </p:nvSpPr>
        <p:spPr>
          <a:xfrm>
            <a:off x="2555776" y="4730451"/>
            <a:ext cx="6486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/>
              <a:t>Source: </a:t>
            </a:r>
            <a:r>
              <a:rPr lang="de-DE" sz="1600">
                <a:hlinkClick r:id="rId5"/>
              </a:rPr>
              <a:t>https://datasciencehamburg.github.io/CodingLanguages.github.io/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304752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Object Oriented Programming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Main Features of OOP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43924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de-DE">
                <a:latin typeface="+mj-lt"/>
              </a:rPr>
              <a:t>Classes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construction manual (blueprint) to create objects (instances of class)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>
              <a:latin typeface="+mj-lt"/>
            </a:endParaRPr>
          </a:p>
          <a:p>
            <a:pPr latinLnBrk="0"/>
            <a:r>
              <a:rPr lang="de-DE">
                <a:latin typeface="+mj-lt"/>
              </a:rPr>
              <a:t>Class Instance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an object of the class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>
              <a:latin typeface="+mj-lt"/>
            </a:endParaRPr>
          </a:p>
          <a:p>
            <a:pPr latinLnBrk="0"/>
            <a:r>
              <a:rPr lang="de-DE">
                <a:latin typeface="+mj-lt"/>
              </a:rPr>
              <a:t>Methods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functionality to interact with instances</a:t>
            </a:r>
            <a:endParaRPr lang="en-GB" dirty="0">
              <a:latin typeface="+mj-lt"/>
            </a:endParaRPr>
          </a:p>
        </p:txBody>
      </p:sp>
      <p:pic>
        <p:nvPicPr>
          <p:cNvPr id="7" name="Graphic 6" descr="Clipboard Mixed outline">
            <a:extLst>
              <a:ext uri="{FF2B5EF4-FFF2-40B4-BE49-F238E27FC236}">
                <a16:creationId xmlns:a16="http://schemas.microsoft.com/office/drawing/2014/main" id="{A256B9DF-5D02-5884-AEB0-20C1C1238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648" y="2114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2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Object Oriented Programming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Class and Instances</a:t>
            </a:r>
            <a:endParaRPr lang="de-DE" dirty="0">
              <a:latin typeface="+mj-lt"/>
            </a:endParaRPr>
          </a:p>
        </p:txBody>
      </p:sp>
      <p:pic>
        <p:nvPicPr>
          <p:cNvPr id="6" name="Graphic 5" descr="Taxi outline">
            <a:extLst>
              <a:ext uri="{FF2B5EF4-FFF2-40B4-BE49-F238E27FC236}">
                <a16:creationId xmlns:a16="http://schemas.microsoft.com/office/drawing/2014/main" id="{B01F1EB1-C473-ABFF-2A6D-DD3E2BBCC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1336" y="1543806"/>
            <a:ext cx="914400" cy="914400"/>
          </a:xfrm>
          <a:prstGeom prst="rect">
            <a:avLst/>
          </a:prstGeom>
        </p:spPr>
      </p:pic>
      <p:pic>
        <p:nvPicPr>
          <p:cNvPr id="10" name="Graphic 9" descr="Convertible outline">
            <a:extLst>
              <a:ext uri="{FF2B5EF4-FFF2-40B4-BE49-F238E27FC236}">
                <a16:creationId xmlns:a16="http://schemas.microsoft.com/office/drawing/2014/main" id="{3F3C1A4A-F501-52C2-BEA7-5CAA982DE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6604" y="3723047"/>
            <a:ext cx="914400" cy="914400"/>
          </a:xfrm>
          <a:prstGeom prst="rect">
            <a:avLst/>
          </a:prstGeom>
        </p:spPr>
      </p:pic>
      <p:pic>
        <p:nvPicPr>
          <p:cNvPr id="12" name="Graphic 11" descr="Car outline">
            <a:extLst>
              <a:ext uri="{FF2B5EF4-FFF2-40B4-BE49-F238E27FC236}">
                <a16:creationId xmlns:a16="http://schemas.microsoft.com/office/drawing/2014/main" id="{7C894BAB-274B-E554-ED21-2E22EBFDB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520" y="3939902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042BAE-B583-E46E-FE40-77496B61E6B5}"/>
              </a:ext>
            </a:extLst>
          </p:cNvPr>
          <p:cNvSpPr txBox="1"/>
          <p:nvPr/>
        </p:nvSpPr>
        <p:spPr>
          <a:xfrm>
            <a:off x="151964" y="277881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+mj-lt"/>
              </a:rPr>
              <a:t>Instance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E6633F-C546-EE64-0FF2-F0FA3FDC4474}"/>
              </a:ext>
            </a:extLst>
          </p:cNvPr>
          <p:cNvSpPr/>
          <p:nvPr/>
        </p:nvSpPr>
        <p:spPr>
          <a:xfrm>
            <a:off x="1043608" y="1319320"/>
            <a:ext cx="5904656" cy="1328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101A2-CBD8-3BD7-C50D-55B3D0CC91B4}"/>
              </a:ext>
            </a:extLst>
          </p:cNvPr>
          <p:cNvSpPr txBox="1"/>
          <p:nvPr/>
        </p:nvSpPr>
        <p:spPr>
          <a:xfrm>
            <a:off x="2051720" y="988563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+mj-lt"/>
              </a:rPr>
              <a:t>class </a:t>
            </a:r>
            <a:r>
              <a:rPr lang="de-DE" b="1">
                <a:latin typeface="+mj-lt"/>
              </a:rPr>
              <a:t>Car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DFA14-F0F8-B36B-ADD7-1FE696C05824}"/>
              </a:ext>
            </a:extLst>
          </p:cNvPr>
          <p:cNvSpPr/>
          <p:nvPr/>
        </p:nvSpPr>
        <p:spPr>
          <a:xfrm>
            <a:off x="4062877" y="1506594"/>
            <a:ext cx="1280462" cy="4214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max_speed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7D7112-311B-9320-388D-47DE75BF7763}"/>
              </a:ext>
            </a:extLst>
          </p:cNvPr>
          <p:cNvSpPr/>
          <p:nvPr/>
        </p:nvSpPr>
        <p:spPr>
          <a:xfrm>
            <a:off x="5508104" y="1506594"/>
            <a:ext cx="1280462" cy="4214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color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E55C9E-DF47-FD4C-9315-993DA9BF5BBB}"/>
              </a:ext>
            </a:extLst>
          </p:cNvPr>
          <p:cNvSpPr/>
          <p:nvPr/>
        </p:nvSpPr>
        <p:spPr>
          <a:xfrm>
            <a:off x="7740352" y="1312491"/>
            <a:ext cx="1280462" cy="32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property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889A8-5278-BB3B-6EF7-64E5789D25E2}"/>
              </a:ext>
            </a:extLst>
          </p:cNvPr>
          <p:cNvSpPr txBox="1"/>
          <p:nvPr/>
        </p:nvSpPr>
        <p:spPr>
          <a:xfrm>
            <a:off x="7668344" y="943159"/>
            <a:ext cx="85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+mj-lt"/>
              </a:rPr>
              <a:t>Legend</a:t>
            </a:r>
            <a:endParaRPr lang="de-DE" b="1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24498-5675-24B9-4F05-DB6C100C5456}"/>
              </a:ext>
            </a:extLst>
          </p:cNvPr>
          <p:cNvSpPr/>
          <p:nvPr/>
        </p:nvSpPr>
        <p:spPr>
          <a:xfrm>
            <a:off x="4062877" y="2077337"/>
            <a:ext cx="1280462" cy="42140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start()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BF28E7-0F9C-1295-AD78-432D7939FF44}"/>
              </a:ext>
            </a:extLst>
          </p:cNvPr>
          <p:cNvSpPr/>
          <p:nvPr/>
        </p:nvSpPr>
        <p:spPr>
          <a:xfrm>
            <a:off x="5508104" y="2077337"/>
            <a:ext cx="1280462" cy="42140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stop()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47A0A0-25CC-D6DE-B5C4-B6D68C21F441}"/>
              </a:ext>
            </a:extLst>
          </p:cNvPr>
          <p:cNvSpPr/>
          <p:nvPr/>
        </p:nvSpPr>
        <p:spPr>
          <a:xfrm>
            <a:off x="7740352" y="1744945"/>
            <a:ext cx="1280462" cy="3275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method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C0612A-0144-64B3-6AFC-0F213663FFB2}"/>
              </a:ext>
            </a:extLst>
          </p:cNvPr>
          <p:cNvSpPr/>
          <p:nvPr/>
        </p:nvSpPr>
        <p:spPr>
          <a:xfrm>
            <a:off x="2617650" y="1510617"/>
            <a:ext cx="1280462" cy="4214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FDB96F-7F16-DFDB-480E-E278BFC123AF}"/>
              </a:ext>
            </a:extLst>
          </p:cNvPr>
          <p:cNvSpPr/>
          <p:nvPr/>
        </p:nvSpPr>
        <p:spPr>
          <a:xfrm>
            <a:off x="151964" y="3148142"/>
            <a:ext cx="4204012" cy="1805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A7BDBC-FE71-E696-B8DA-62849863AF3E}"/>
              </a:ext>
            </a:extLst>
          </p:cNvPr>
          <p:cNvSpPr/>
          <p:nvPr/>
        </p:nvSpPr>
        <p:spPr>
          <a:xfrm>
            <a:off x="1393113" y="3399218"/>
            <a:ext cx="1738727" cy="4214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name = „family_car“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9A1434-CCEB-4468-D484-0B46B6259A61}"/>
              </a:ext>
            </a:extLst>
          </p:cNvPr>
          <p:cNvSpPr/>
          <p:nvPr/>
        </p:nvSpPr>
        <p:spPr>
          <a:xfrm>
            <a:off x="1393113" y="3922860"/>
            <a:ext cx="1280462" cy="4214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max_speed = 100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14C3AF-BAF8-0C0E-D575-9071484BAFA8}"/>
              </a:ext>
            </a:extLst>
          </p:cNvPr>
          <p:cNvSpPr/>
          <p:nvPr/>
        </p:nvSpPr>
        <p:spPr>
          <a:xfrm>
            <a:off x="2782415" y="3919583"/>
            <a:ext cx="1280462" cy="4214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color =„red“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EB56A1-AB7E-DB5D-9648-B9E87027B64E}"/>
              </a:ext>
            </a:extLst>
          </p:cNvPr>
          <p:cNvSpPr/>
          <p:nvPr/>
        </p:nvSpPr>
        <p:spPr>
          <a:xfrm>
            <a:off x="1395181" y="4432894"/>
            <a:ext cx="1280462" cy="42140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start()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4C285-A428-E153-5ED9-D363495543DB}"/>
              </a:ext>
            </a:extLst>
          </p:cNvPr>
          <p:cNvSpPr/>
          <p:nvPr/>
        </p:nvSpPr>
        <p:spPr>
          <a:xfrm>
            <a:off x="2782415" y="4432895"/>
            <a:ext cx="1280462" cy="42140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stop()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CAC753-9644-0F3A-DF67-CE0230060D66}"/>
              </a:ext>
            </a:extLst>
          </p:cNvPr>
          <p:cNvSpPr/>
          <p:nvPr/>
        </p:nvSpPr>
        <p:spPr>
          <a:xfrm>
            <a:off x="4929417" y="3148142"/>
            <a:ext cx="4110571" cy="1805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FA6E05-4316-B1F2-48C0-A76442419ECE}"/>
              </a:ext>
            </a:extLst>
          </p:cNvPr>
          <p:cNvSpPr/>
          <p:nvPr/>
        </p:nvSpPr>
        <p:spPr>
          <a:xfrm>
            <a:off x="6131502" y="3399218"/>
            <a:ext cx="1752866" cy="4214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name = „sports_car“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7058C4-7207-C1BD-5139-EDFDFC70F8E2}"/>
              </a:ext>
            </a:extLst>
          </p:cNvPr>
          <p:cNvSpPr/>
          <p:nvPr/>
        </p:nvSpPr>
        <p:spPr>
          <a:xfrm>
            <a:off x="6131502" y="3922860"/>
            <a:ext cx="1280462" cy="4214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max_speed = 200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E6AA5C-B2AB-1AE6-4988-FC98207FA5F8}"/>
              </a:ext>
            </a:extLst>
          </p:cNvPr>
          <p:cNvSpPr/>
          <p:nvPr/>
        </p:nvSpPr>
        <p:spPr>
          <a:xfrm>
            <a:off x="7520804" y="3919583"/>
            <a:ext cx="1280462" cy="4214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color =„black“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C7FA78-1388-03B8-9ECC-F2FA97EA4B6C}"/>
              </a:ext>
            </a:extLst>
          </p:cNvPr>
          <p:cNvSpPr/>
          <p:nvPr/>
        </p:nvSpPr>
        <p:spPr>
          <a:xfrm>
            <a:off x="6133570" y="4432894"/>
            <a:ext cx="1280462" cy="42140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start()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A19F93-5A44-F0D8-4C49-80C042786F69}"/>
              </a:ext>
            </a:extLst>
          </p:cNvPr>
          <p:cNvSpPr/>
          <p:nvPr/>
        </p:nvSpPr>
        <p:spPr>
          <a:xfrm>
            <a:off x="7520804" y="4432895"/>
            <a:ext cx="1280462" cy="42140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stop()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AE666F-E949-F57D-DE17-2673F29D194B}"/>
              </a:ext>
            </a:extLst>
          </p:cNvPr>
          <p:cNvSpPr txBox="1"/>
          <p:nvPr/>
        </p:nvSpPr>
        <p:spPr>
          <a:xfrm>
            <a:off x="4862983" y="277881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+mj-lt"/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425305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  <p:bldP spid="5" grpId="0"/>
      <p:bldP spid="7" grpId="0" animBg="1"/>
      <p:bldP spid="9" grpId="0" animBg="1"/>
      <p:bldP spid="11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Object Oriented Programming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Why to use OOP?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>
                <a:latin typeface="+mj-lt"/>
              </a:rPr>
              <a:t>Classes hold many properties and methods</a:t>
            </a:r>
            <a:endParaRPr lang="en-GB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73549-7C50-B239-E7B4-F2A68E997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94" y="2189581"/>
            <a:ext cx="800212" cy="238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D14858-599B-98FF-07DC-4BC6A2C55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74" y="2405605"/>
            <a:ext cx="4963218" cy="2686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6CF2A3-9FEA-B5F3-CCD7-F2C4D3A4E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592483"/>
            <a:ext cx="1514686" cy="276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B5773-6C4F-8072-D849-EE5B5F812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589" y="1574930"/>
            <a:ext cx="1800200" cy="7337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6C8C0E-FC33-BE1D-398A-FB3C4DC62D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224" y="1582957"/>
            <a:ext cx="2333951" cy="2857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04EB5B-D900-AE41-FDAD-81D816B039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224" y="2137121"/>
            <a:ext cx="189574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2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Object Oriented Programming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Why to use OOP?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627784" y="336383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GB">
                <a:latin typeface="+mj-lt"/>
              </a:rPr>
              <a:t>Reuseable code pieces</a:t>
            </a:r>
            <a:endParaRPr lang="en-GB" dirty="0">
              <a:latin typeface="+mj-lt"/>
            </a:endParaRPr>
          </a:p>
        </p:txBody>
      </p:sp>
      <p:pic>
        <p:nvPicPr>
          <p:cNvPr id="7" name="Graphic 6" descr="Recycle outline">
            <a:extLst>
              <a:ext uri="{FF2B5EF4-FFF2-40B4-BE49-F238E27FC236}">
                <a16:creationId xmlns:a16="http://schemas.microsoft.com/office/drawing/2014/main" id="{64C1A5DC-CC6B-C5C8-C9E1-DC7DF4ECE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5816" y="1851670"/>
            <a:ext cx="1584176" cy="1584176"/>
          </a:xfrm>
          <a:prstGeom prst="rect">
            <a:avLst/>
          </a:prstGeom>
        </p:spPr>
      </p:pic>
      <p:pic>
        <p:nvPicPr>
          <p:cNvPr id="11" name="Graphic 10" descr="Puzzle pieces outline">
            <a:extLst>
              <a:ext uri="{FF2B5EF4-FFF2-40B4-BE49-F238E27FC236}">
                <a16:creationId xmlns:a16="http://schemas.microsoft.com/office/drawing/2014/main" id="{2FC1BD53-289E-DAD0-6A5D-C9457530C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2240" y="1851670"/>
            <a:ext cx="1584176" cy="1584176"/>
          </a:xfrm>
          <a:prstGeom prst="rect">
            <a:avLst/>
          </a:prstGeom>
        </p:spPr>
      </p:pic>
      <p:sp>
        <p:nvSpPr>
          <p:cNvPr id="12" name="Textfeld 3">
            <a:extLst>
              <a:ext uri="{FF2B5EF4-FFF2-40B4-BE49-F238E27FC236}">
                <a16:creationId xmlns:a16="http://schemas.microsoft.com/office/drawing/2014/main" id="{02ACE56B-141B-B826-8F96-BA8635FB6578}"/>
              </a:ext>
            </a:extLst>
          </p:cNvPr>
          <p:cNvSpPr txBox="1"/>
          <p:nvPr/>
        </p:nvSpPr>
        <p:spPr>
          <a:xfrm>
            <a:off x="6444208" y="336383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GB">
                <a:latin typeface="+mj-lt"/>
              </a:rPr>
              <a:t>Use smaller pieces of code</a:t>
            </a:r>
            <a:endParaRPr lang="en-GB" dirty="0">
              <a:latin typeface="+mj-lt"/>
            </a:endParaRPr>
          </a:p>
        </p:txBody>
      </p:sp>
      <p:pic>
        <p:nvPicPr>
          <p:cNvPr id="6" name="Graphic 5" descr="Head with gears outline">
            <a:extLst>
              <a:ext uri="{FF2B5EF4-FFF2-40B4-BE49-F238E27FC236}">
                <a16:creationId xmlns:a16="http://schemas.microsoft.com/office/drawing/2014/main" id="{64E1F170-69FC-064C-C0FA-1C49FE013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536" y="2100250"/>
            <a:ext cx="1263588" cy="1263588"/>
          </a:xfrm>
          <a:prstGeom prst="rect">
            <a:avLst/>
          </a:prstGeom>
        </p:spPr>
      </p:pic>
      <p:sp>
        <p:nvSpPr>
          <p:cNvPr id="8" name="Textfeld 3">
            <a:extLst>
              <a:ext uri="{FF2B5EF4-FFF2-40B4-BE49-F238E27FC236}">
                <a16:creationId xmlns:a16="http://schemas.microsoft.com/office/drawing/2014/main" id="{7DC6C648-4586-C174-AE24-412591F81675}"/>
              </a:ext>
            </a:extLst>
          </p:cNvPr>
          <p:cNvSpPr txBox="1"/>
          <p:nvPr/>
        </p:nvSpPr>
        <p:spPr>
          <a:xfrm>
            <a:off x="35496" y="336383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GB">
                <a:latin typeface="+mj-lt"/>
              </a:rPr>
              <a:t>simplify problems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212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Object Oriented Programming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Creating a Class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5328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i="1">
                <a:latin typeface="+mj-lt"/>
              </a:rPr>
              <a:t>class…</a:t>
            </a:r>
            <a:r>
              <a:rPr lang="de-DE">
                <a:latin typeface="+mj-lt"/>
              </a:rPr>
              <a:t>keyword reserved for creating classes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i="1">
                <a:latin typeface="+mj-lt"/>
              </a:rPr>
              <a:t>__init__...</a:t>
            </a:r>
            <a:r>
              <a:rPr lang="de-DE">
                <a:latin typeface="+mj-lt"/>
              </a:rPr>
              <a:t>function for initializing attributes of class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 i="1">
                <a:latin typeface="+mj-lt"/>
              </a:rPr>
              <a:t>self</a:t>
            </a:r>
            <a:r>
              <a:rPr lang="en-GB">
                <a:latin typeface="+mj-lt"/>
              </a:rPr>
              <a:t>…reference to instance object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>
                <a:latin typeface="+mj-lt"/>
              </a:rPr>
              <a:t>instances are created by calling the </a:t>
            </a:r>
          </a:p>
          <a:p>
            <a:pPr latinLnBrk="0"/>
            <a:r>
              <a:rPr lang="en-GB">
                <a:latin typeface="+mj-lt"/>
              </a:rPr>
              <a:t>     class and passing required parameters</a:t>
            </a:r>
            <a:endParaRPr lang="en-GB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C115A-0D49-5394-92CE-3157977C0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779662"/>
            <a:ext cx="4855624" cy="181008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C1270E-D265-8940-8028-C79B5F49C766}"/>
              </a:ext>
            </a:extLst>
          </p:cNvPr>
          <p:cNvCxnSpPr/>
          <p:nvPr/>
        </p:nvCxnSpPr>
        <p:spPr>
          <a:xfrm>
            <a:off x="4067944" y="3075806"/>
            <a:ext cx="1224136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66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Object Oriented Programming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Instances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5328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>
                <a:latin typeface="+mj-lt"/>
              </a:rPr>
              <a:t>Instances are created by typing name of the class together with brackets and required parameters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>
                <a:latin typeface="+mj-lt"/>
              </a:rPr>
              <a:t>here: two new instances are created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>
                <a:latin typeface="+mj-lt"/>
              </a:rPr>
              <a:t>instance </a:t>
            </a:r>
            <a:r>
              <a:rPr lang="en-GB" i="1">
                <a:latin typeface="+mj-lt"/>
              </a:rPr>
              <a:t>pet_new </a:t>
            </a:r>
            <a:r>
              <a:rPr lang="en-GB">
                <a:latin typeface="+mj-lt"/>
              </a:rPr>
              <a:t>refers to memory address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>
                <a:latin typeface="+mj-lt"/>
              </a:rPr>
              <a:t>instance </a:t>
            </a:r>
            <a:r>
              <a:rPr lang="en-GB" i="1">
                <a:latin typeface="+mj-lt"/>
              </a:rPr>
              <a:t>pet_new2 </a:t>
            </a:r>
            <a:r>
              <a:rPr lang="en-GB">
                <a:latin typeface="+mj-lt"/>
              </a:rPr>
              <a:t>seems to be identical to </a:t>
            </a:r>
            <a:r>
              <a:rPr lang="en-GB" i="1">
                <a:latin typeface="+mj-lt"/>
              </a:rPr>
              <a:t>pet_new, </a:t>
            </a:r>
            <a:r>
              <a:rPr lang="en-GB">
                <a:latin typeface="+mj-lt"/>
              </a:rPr>
              <a:t>but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i="1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i="1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i="1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i="1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>
                <a:latin typeface="+mj-lt"/>
              </a:rPr>
              <a:t>because, </a:t>
            </a:r>
            <a:r>
              <a:rPr lang="en-GB" i="1">
                <a:latin typeface="+mj-lt"/>
              </a:rPr>
              <a:t>pet_new2 </a:t>
            </a:r>
            <a:r>
              <a:rPr lang="en-GB">
                <a:latin typeface="+mj-lt"/>
              </a:rPr>
              <a:t>is another instance (with the same attributes), but a different memory address</a:t>
            </a:r>
          </a:p>
          <a:p>
            <a:pPr latinLnBrk="0"/>
            <a:endParaRPr lang="en-GB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9EB16-9B4F-AE5D-B452-A34401ECC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95" y="2560545"/>
            <a:ext cx="2962688" cy="1124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8E6984-8495-1CE9-08AA-53BFBD5E8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895" y="1914588"/>
            <a:ext cx="2715004" cy="457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9B0C75-84F3-6435-282E-190CB8EA9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895" y="3795886"/>
            <a:ext cx="2981741" cy="12384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2F6B14-31AA-77A7-4CF7-435EFB432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2617703"/>
            <a:ext cx="2229161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1445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Bildschirmpräsentation (16:9)</PresentationFormat>
  <Paragraphs>116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Wingdings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Bert Gollnick</cp:lastModifiedBy>
  <cp:revision>128</cp:revision>
  <dcterms:created xsi:type="dcterms:W3CDTF">2016-12-05T23:26:54Z</dcterms:created>
  <dcterms:modified xsi:type="dcterms:W3CDTF">2023-12-10T09:38:03Z</dcterms:modified>
</cp:coreProperties>
</file>