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377" r:id="rId42"/>
    <p:sldId id="378" r:id="rId43"/>
    <p:sldId id="379" r:id="rId44"/>
    <p:sldId id="380" r:id="rId45"/>
    <p:sldId id="374" r:id="rId46"/>
    <p:sldId id="376" r:id="rId47"/>
    <p:sldId id="37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46" r:id="rId59"/>
    <p:sldId id="347" r:id="rId60"/>
    <p:sldId id="348" r:id="rId61"/>
    <p:sldId id="318" r:id="rId62"/>
    <p:sldId id="319" r:id="rId63"/>
    <p:sldId id="320" r:id="rId64"/>
    <p:sldId id="303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14" r:id="rId91"/>
    <p:sldId id="298" r:id="rId92"/>
    <p:sldId id="299" r:id="rId93"/>
    <p:sldId id="300" r:id="rId94"/>
    <p:sldId id="304" r:id="rId95"/>
    <p:sldId id="301" r:id="rId96"/>
    <p:sldId id="302" r:id="rId97"/>
    <p:sldId id="305" r:id="rId98"/>
    <p:sldId id="306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106" d="100"/>
          <a:sy n="106" d="100"/>
        </p:scale>
        <p:origin x="854" y="72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9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08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4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0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4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0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9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42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6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79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3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https://towardsdatascience.com/the-mostly-complete-chart-of-neural-networks-explained-3fb6f2367464</a:t>
            </a:r>
          </a:p>
          <a:p>
            <a:r>
              <a:rPr lang="de-DE" dirty="0"/>
              <a:t>Memory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4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exceeding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sigmoid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0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exceeding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sigmoid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exceeding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sigmoid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exceeding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sigmoid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Hit,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Hit,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4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Hit,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4433EE-876C-4D79-A78C-EA7C3FBADCC9}"/>
              </a:ext>
            </a:extLst>
          </p:cNvPr>
          <p:cNvSpPr txBox="1"/>
          <p:nvPr userDrawn="1"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B3C317-F5B3-4178-BF5F-4099E371A1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462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1629EC-B4F9-45E1-92AA-9F593EFB8847}"/>
              </a:ext>
            </a:extLst>
          </p:cNvPr>
          <p:cNvSpPr txBox="1"/>
          <p:nvPr userDrawn="1"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968431-3475-4D19-8B49-52395AF81D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kaggle.com/datasets/fedesoriano/heart-failure-prediction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svg"/><Relationship Id="rId7" Type="http://schemas.openxmlformats.org/officeDocument/2006/relationships/image" Target="../media/image54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12.svg"/><Relationship Id="rId4" Type="http://schemas.openxmlformats.org/officeDocument/2006/relationships/image" Target="../media/image52.png"/><Relationship Id="rId9" Type="http://schemas.openxmlformats.org/officeDocument/2006/relationships/image" Target="../media/image56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Relationship Id="rId9" Type="http://schemas.openxmlformats.org/officeDocument/2006/relationships/image" Target="../media/image27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Deep Learning Workshop</a:t>
            </a:r>
            <a:endParaRPr lang="de-DE" b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645955-C1B6-4C33-82F1-091ABD49582F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+mj-lt"/>
              </a:rPr>
              <a:t>gollnickdata.de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3B88A7-278C-41EF-A6B7-EC0418744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Classification and Regression Plot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6DFDC49-85BE-4C18-B132-232AABDAEBDD}"/>
              </a:ext>
            </a:extLst>
          </p:cNvPr>
          <p:cNvCxnSpPr/>
          <p:nvPr/>
        </p:nvCxnSpPr>
        <p:spPr>
          <a:xfrm flipV="1">
            <a:off x="251520" y="1131590"/>
            <a:ext cx="0" cy="335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1DCD532-AF27-407D-A913-48442F10D655}"/>
              </a:ext>
            </a:extLst>
          </p:cNvPr>
          <p:cNvCxnSpPr>
            <a:cxnSpLocks/>
          </p:cNvCxnSpPr>
          <p:nvPr/>
        </p:nvCxnSpPr>
        <p:spPr>
          <a:xfrm flipV="1">
            <a:off x="251520" y="4515966"/>
            <a:ext cx="330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72DCF2A-2D52-443C-931D-81A93D440993}"/>
              </a:ext>
            </a:extLst>
          </p:cNvPr>
          <p:cNvSpPr/>
          <p:nvPr/>
        </p:nvSpPr>
        <p:spPr>
          <a:xfrm>
            <a:off x="395536" y="3246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4DA082-67AE-4023-9522-9977E9C1DB05}"/>
              </a:ext>
            </a:extLst>
          </p:cNvPr>
          <p:cNvSpPr/>
          <p:nvPr/>
        </p:nvSpPr>
        <p:spPr>
          <a:xfrm>
            <a:off x="514031" y="3608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796149-50F7-456C-81E6-0300A6BD0E9B}"/>
              </a:ext>
            </a:extLst>
          </p:cNvPr>
          <p:cNvSpPr/>
          <p:nvPr/>
        </p:nvSpPr>
        <p:spPr>
          <a:xfrm>
            <a:off x="559750" y="39343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6AF8A1-54A3-47E1-9E98-1CA2C1E15AEE}"/>
              </a:ext>
            </a:extLst>
          </p:cNvPr>
          <p:cNvSpPr/>
          <p:nvPr/>
        </p:nvSpPr>
        <p:spPr>
          <a:xfrm>
            <a:off x="852736" y="37033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3043E2-6A29-4056-83FA-6AA704E1F17E}"/>
              </a:ext>
            </a:extLst>
          </p:cNvPr>
          <p:cNvSpPr/>
          <p:nvPr/>
        </p:nvSpPr>
        <p:spPr>
          <a:xfrm>
            <a:off x="852736" y="433823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4C248E8-3D31-4085-940B-F730BFCEF540}"/>
              </a:ext>
            </a:extLst>
          </p:cNvPr>
          <p:cNvSpPr/>
          <p:nvPr/>
        </p:nvSpPr>
        <p:spPr>
          <a:xfrm>
            <a:off x="1157536" y="4008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7CE76E4-CCCA-4B73-BEBE-784C4C33C695}"/>
              </a:ext>
            </a:extLst>
          </p:cNvPr>
          <p:cNvSpPr/>
          <p:nvPr/>
        </p:nvSpPr>
        <p:spPr>
          <a:xfrm>
            <a:off x="1134676" y="3654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97C87E4-A369-4F5A-BBA9-062C9CE89B0A}"/>
              </a:ext>
            </a:extLst>
          </p:cNvPr>
          <p:cNvSpPr/>
          <p:nvPr/>
        </p:nvSpPr>
        <p:spPr>
          <a:xfrm>
            <a:off x="666431" y="37607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2FCADF-4980-410B-A4AB-5815F5DC6A6B}"/>
              </a:ext>
            </a:extLst>
          </p:cNvPr>
          <p:cNvSpPr/>
          <p:nvPr/>
        </p:nvSpPr>
        <p:spPr>
          <a:xfrm>
            <a:off x="818831" y="39131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5D96B5D-8F00-4B07-96E8-BD051F52D4B9}"/>
              </a:ext>
            </a:extLst>
          </p:cNvPr>
          <p:cNvSpPr/>
          <p:nvPr/>
        </p:nvSpPr>
        <p:spPr>
          <a:xfrm>
            <a:off x="971231" y="40655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4091237-EE3A-4357-B474-16B414338521}"/>
              </a:ext>
            </a:extLst>
          </p:cNvPr>
          <p:cNvSpPr/>
          <p:nvPr/>
        </p:nvSpPr>
        <p:spPr>
          <a:xfrm>
            <a:off x="1123631" y="42179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1E1832-AB5C-43F4-A464-A9EE6952B0F5}"/>
              </a:ext>
            </a:extLst>
          </p:cNvPr>
          <p:cNvSpPr/>
          <p:nvPr/>
        </p:nvSpPr>
        <p:spPr>
          <a:xfrm>
            <a:off x="1547664" y="424506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ACF2320-E30A-4761-B57C-4BF8A1B42D3A}"/>
              </a:ext>
            </a:extLst>
          </p:cNvPr>
          <p:cNvSpPr/>
          <p:nvPr/>
        </p:nvSpPr>
        <p:spPr>
          <a:xfrm>
            <a:off x="1287076" y="38065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0FD4581-E22A-49EA-B066-F3B0D1034BC4}"/>
              </a:ext>
            </a:extLst>
          </p:cNvPr>
          <p:cNvSpPr/>
          <p:nvPr/>
        </p:nvSpPr>
        <p:spPr>
          <a:xfrm>
            <a:off x="689290" y="342427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6C50B04-47D5-46AF-9087-543843CF5C64}"/>
              </a:ext>
            </a:extLst>
          </p:cNvPr>
          <p:cNvSpPr/>
          <p:nvPr/>
        </p:nvSpPr>
        <p:spPr>
          <a:xfrm>
            <a:off x="1591876" y="41113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67E2D2C-48BB-46E0-8732-CB647039B2E8}"/>
              </a:ext>
            </a:extLst>
          </p:cNvPr>
          <p:cNvSpPr/>
          <p:nvPr/>
        </p:nvSpPr>
        <p:spPr>
          <a:xfrm>
            <a:off x="536890" y="20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C3A00CD-314E-4297-9FAD-84F3449DBC85}"/>
              </a:ext>
            </a:extLst>
          </p:cNvPr>
          <p:cNvSpPr/>
          <p:nvPr/>
        </p:nvSpPr>
        <p:spPr>
          <a:xfrm>
            <a:off x="948371" y="20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78A2651-5567-4360-B273-10138DB2F088}"/>
              </a:ext>
            </a:extLst>
          </p:cNvPr>
          <p:cNvSpPr/>
          <p:nvPr/>
        </p:nvSpPr>
        <p:spPr>
          <a:xfrm>
            <a:off x="577086" y="266455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60E568E-8C0C-4434-860C-C83AB06E3445}"/>
              </a:ext>
            </a:extLst>
          </p:cNvPr>
          <p:cNvSpPr/>
          <p:nvPr/>
        </p:nvSpPr>
        <p:spPr>
          <a:xfrm>
            <a:off x="994090" y="25310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332AB56-FE50-4667-AC61-31941C1EFEE7}"/>
              </a:ext>
            </a:extLst>
          </p:cNvPr>
          <p:cNvSpPr/>
          <p:nvPr/>
        </p:nvSpPr>
        <p:spPr>
          <a:xfrm>
            <a:off x="887409" y="3009722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E2DB738-2F9D-4EB0-9662-4A7190A264B3}"/>
              </a:ext>
            </a:extLst>
          </p:cNvPr>
          <p:cNvSpPr/>
          <p:nvPr/>
        </p:nvSpPr>
        <p:spPr>
          <a:xfrm>
            <a:off x="1172749" y="2761932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2FB142A-63E2-46BA-8FEE-DB864BEF567A}"/>
              </a:ext>
            </a:extLst>
          </p:cNvPr>
          <p:cNvSpPr/>
          <p:nvPr/>
        </p:nvSpPr>
        <p:spPr>
          <a:xfrm>
            <a:off x="1451290" y="29882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F517FC-A638-41E9-AC59-FDEC43EF2676}"/>
              </a:ext>
            </a:extLst>
          </p:cNvPr>
          <p:cNvSpPr/>
          <p:nvPr/>
        </p:nvSpPr>
        <p:spPr>
          <a:xfrm>
            <a:off x="1421863" y="324611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761BB8-A179-4B31-B7C4-6EAEBA5BBBB3}"/>
              </a:ext>
            </a:extLst>
          </p:cNvPr>
          <p:cNvSpPr/>
          <p:nvPr/>
        </p:nvSpPr>
        <p:spPr>
          <a:xfrm>
            <a:off x="1857793" y="28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2DA8C0F-D056-4226-9951-47C652D35B2B}"/>
              </a:ext>
            </a:extLst>
          </p:cNvPr>
          <p:cNvSpPr/>
          <p:nvPr/>
        </p:nvSpPr>
        <p:spPr>
          <a:xfrm>
            <a:off x="2008137" y="368976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8CA35B6-D674-446A-AE3C-B227BD5F7A4E}"/>
              </a:ext>
            </a:extLst>
          </p:cNvPr>
          <p:cNvSpPr/>
          <p:nvPr/>
        </p:nvSpPr>
        <p:spPr>
          <a:xfrm>
            <a:off x="1857792" y="3319064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8E4C5-3870-4C38-9F0F-B03292FA57F4}"/>
              </a:ext>
            </a:extLst>
          </p:cNvPr>
          <p:cNvSpPr/>
          <p:nvPr/>
        </p:nvSpPr>
        <p:spPr>
          <a:xfrm>
            <a:off x="1253171" y="23786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16AD94A-1F29-4B53-B939-F29B7509D88A}"/>
              </a:ext>
            </a:extLst>
          </p:cNvPr>
          <p:cNvSpPr/>
          <p:nvPr/>
        </p:nvSpPr>
        <p:spPr>
          <a:xfrm>
            <a:off x="1580830" y="229413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5A53126-C0AE-40E1-9F77-9815E15D60C5}"/>
              </a:ext>
            </a:extLst>
          </p:cNvPr>
          <p:cNvSpPr/>
          <p:nvPr/>
        </p:nvSpPr>
        <p:spPr>
          <a:xfrm>
            <a:off x="1557971" y="26834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2EC969E-C616-4DD4-819C-CFAB1120A69A}"/>
              </a:ext>
            </a:extLst>
          </p:cNvPr>
          <p:cNvSpPr/>
          <p:nvPr/>
        </p:nvSpPr>
        <p:spPr>
          <a:xfrm>
            <a:off x="2254406" y="295871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AD99017-5AB0-4B99-BAC7-2A33E2E6D7D3}"/>
              </a:ext>
            </a:extLst>
          </p:cNvPr>
          <p:cNvCxnSpPr/>
          <p:nvPr/>
        </p:nvCxnSpPr>
        <p:spPr>
          <a:xfrm>
            <a:off x="300669" y="2729214"/>
            <a:ext cx="2153011" cy="1631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08A740C-D32C-4F3E-9D27-7D9AE2419EBB}"/>
              </a:ext>
            </a:extLst>
          </p:cNvPr>
          <p:cNvCxnSpPr/>
          <p:nvPr/>
        </p:nvCxnSpPr>
        <p:spPr>
          <a:xfrm flipV="1">
            <a:off x="4846711" y="1131589"/>
            <a:ext cx="0" cy="335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239F1FF-11A1-4B31-929A-B4695E0518A2}"/>
              </a:ext>
            </a:extLst>
          </p:cNvPr>
          <p:cNvCxnSpPr>
            <a:cxnSpLocks/>
          </p:cNvCxnSpPr>
          <p:nvPr/>
        </p:nvCxnSpPr>
        <p:spPr>
          <a:xfrm flipV="1">
            <a:off x="4846711" y="4515965"/>
            <a:ext cx="330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034AD42-D310-43FF-B323-49F2C8298281}"/>
              </a:ext>
            </a:extLst>
          </p:cNvPr>
          <p:cNvCxnSpPr>
            <a:cxnSpLocks/>
          </p:cNvCxnSpPr>
          <p:nvPr/>
        </p:nvCxnSpPr>
        <p:spPr>
          <a:xfrm flipV="1">
            <a:off x="4846711" y="2449809"/>
            <a:ext cx="2153010" cy="1525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4A1716E-57D8-4116-8D78-376F82CD077C}"/>
              </a:ext>
            </a:extLst>
          </p:cNvPr>
          <p:cNvSpPr/>
          <p:nvPr/>
        </p:nvSpPr>
        <p:spPr>
          <a:xfrm>
            <a:off x="5405613" y="335938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4F0D4FA-4627-4D90-9BFA-25C758F9EBB3}"/>
              </a:ext>
            </a:extLst>
          </p:cNvPr>
          <p:cNvSpPr/>
          <p:nvPr/>
        </p:nvSpPr>
        <p:spPr>
          <a:xfrm>
            <a:off x="5558013" y="351178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EAD6502-FAC2-4A8C-BB51-4B59375FCD15}"/>
              </a:ext>
            </a:extLst>
          </p:cNvPr>
          <p:cNvSpPr/>
          <p:nvPr/>
        </p:nvSpPr>
        <p:spPr>
          <a:xfrm>
            <a:off x="5955782" y="301193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B1257FF-E06F-41F8-B009-05A4585D959D}"/>
              </a:ext>
            </a:extLst>
          </p:cNvPr>
          <p:cNvSpPr/>
          <p:nvPr/>
        </p:nvSpPr>
        <p:spPr>
          <a:xfrm>
            <a:off x="6414241" y="268841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9FB08CD-363D-4AD8-AA80-286D2D3A6240}"/>
              </a:ext>
            </a:extLst>
          </p:cNvPr>
          <p:cNvSpPr/>
          <p:nvPr/>
        </p:nvSpPr>
        <p:spPr>
          <a:xfrm>
            <a:off x="5178154" y="380070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B4A4B23-C630-406E-A470-4F579715594C}"/>
              </a:ext>
            </a:extLst>
          </p:cNvPr>
          <p:cNvSpPr/>
          <p:nvPr/>
        </p:nvSpPr>
        <p:spPr>
          <a:xfrm>
            <a:off x="6931143" y="264169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758B29A-AA1F-45F2-9014-41ED99585CFF}"/>
              </a:ext>
            </a:extLst>
          </p:cNvPr>
          <p:cNvSpPr/>
          <p:nvPr/>
        </p:nvSpPr>
        <p:spPr>
          <a:xfrm>
            <a:off x="6108182" y="316433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19D32A3-3709-4E90-BAB7-03177A75EE1B}"/>
              </a:ext>
            </a:extLst>
          </p:cNvPr>
          <p:cNvSpPr/>
          <p:nvPr/>
        </p:nvSpPr>
        <p:spPr>
          <a:xfrm>
            <a:off x="5223873" y="354683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90C3FE3-6CFC-4D82-A9A9-9E3F86682CE2}"/>
              </a:ext>
            </a:extLst>
          </p:cNvPr>
          <p:cNvSpPr/>
          <p:nvPr/>
        </p:nvSpPr>
        <p:spPr>
          <a:xfrm>
            <a:off x="6437100" y="2902457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F512D06-4240-4642-9865-E51CC96DFB9D}"/>
              </a:ext>
            </a:extLst>
          </p:cNvPr>
          <p:cNvSpPr/>
          <p:nvPr/>
        </p:nvSpPr>
        <p:spPr>
          <a:xfrm>
            <a:off x="4953392" y="378365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32236FE-0CB4-4F0D-8509-996168A9718D}"/>
              </a:ext>
            </a:extLst>
          </p:cNvPr>
          <p:cNvSpPr/>
          <p:nvPr/>
        </p:nvSpPr>
        <p:spPr>
          <a:xfrm>
            <a:off x="6877666" y="227127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45329E4-965B-4712-969C-2CEC0819B84D}"/>
              </a:ext>
            </a:extLst>
          </p:cNvPr>
          <p:cNvSpPr/>
          <p:nvPr/>
        </p:nvSpPr>
        <p:spPr>
          <a:xfrm>
            <a:off x="5376273" y="369923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05C4695-2F49-4315-872A-23E49F6E5066}"/>
              </a:ext>
            </a:extLst>
          </p:cNvPr>
          <p:cNvSpPr/>
          <p:nvPr/>
        </p:nvSpPr>
        <p:spPr>
          <a:xfrm>
            <a:off x="6660232" y="2493166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9F60065-4AC8-4295-BC4C-CD780210E37A}"/>
              </a:ext>
            </a:extLst>
          </p:cNvPr>
          <p:cNvSpPr/>
          <p:nvPr/>
        </p:nvSpPr>
        <p:spPr>
          <a:xfrm>
            <a:off x="5955782" y="311861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A2EEA85-7679-4C11-B936-7AA5B6647E9E}"/>
              </a:ext>
            </a:extLst>
          </p:cNvPr>
          <p:cNvSpPr/>
          <p:nvPr/>
        </p:nvSpPr>
        <p:spPr>
          <a:xfrm>
            <a:off x="5793610" y="323539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4149AC2-BC8A-423D-A153-DA2CF7FD9653}"/>
              </a:ext>
            </a:extLst>
          </p:cNvPr>
          <p:cNvSpPr/>
          <p:nvPr/>
        </p:nvSpPr>
        <p:spPr>
          <a:xfrm>
            <a:off x="6812632" y="2645566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27FEA77-7C59-47BE-B508-8596F30E0A4A}"/>
              </a:ext>
            </a:extLst>
          </p:cNvPr>
          <p:cNvSpPr/>
          <p:nvPr/>
        </p:nvSpPr>
        <p:spPr>
          <a:xfrm>
            <a:off x="6637372" y="2849744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0FD3B1E-075D-4981-B8E4-00A621984F87}"/>
              </a:ext>
            </a:extLst>
          </p:cNvPr>
          <p:cNvSpPr/>
          <p:nvPr/>
        </p:nvSpPr>
        <p:spPr>
          <a:xfrm>
            <a:off x="5573327" y="331367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DEF818-FC63-4CA0-ADDA-0DA474A7223F}"/>
              </a:ext>
            </a:extLst>
          </p:cNvPr>
          <p:cNvSpPr/>
          <p:nvPr/>
        </p:nvSpPr>
        <p:spPr>
          <a:xfrm>
            <a:off x="7010751" y="2341927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80D8C5A-C577-4ADE-ADBC-6B0AE2322D52}"/>
              </a:ext>
            </a:extLst>
          </p:cNvPr>
          <p:cNvSpPr/>
          <p:nvPr/>
        </p:nvSpPr>
        <p:spPr>
          <a:xfrm>
            <a:off x="6306301" y="296543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0FC4CCD-FF6E-4F4B-AB6C-ACAE82E433F9}"/>
              </a:ext>
            </a:extLst>
          </p:cNvPr>
          <p:cNvSpPr txBox="1"/>
          <p:nvPr/>
        </p:nvSpPr>
        <p:spPr>
          <a:xfrm>
            <a:off x="8394533" y="4515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3CC1BD3-2095-4FF9-810C-8810B883A66B}"/>
              </a:ext>
            </a:extLst>
          </p:cNvPr>
          <p:cNvSpPr txBox="1"/>
          <p:nvPr/>
        </p:nvSpPr>
        <p:spPr>
          <a:xfrm>
            <a:off x="4475344" y="9469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77FA240-12A2-4964-A604-A2A754E046BD}"/>
              </a:ext>
            </a:extLst>
          </p:cNvPr>
          <p:cNvSpPr txBox="1"/>
          <p:nvPr/>
        </p:nvSpPr>
        <p:spPr>
          <a:xfrm>
            <a:off x="3578830" y="43610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6A693B-DC53-46E2-87BA-028852C9F8D9}"/>
              </a:ext>
            </a:extLst>
          </p:cNvPr>
          <p:cNvSpPr txBox="1"/>
          <p:nvPr/>
        </p:nvSpPr>
        <p:spPr>
          <a:xfrm>
            <a:off x="316810" y="10040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63B5132-EC33-4FE1-984F-F617FBA0379F}"/>
              </a:ext>
            </a:extLst>
          </p:cNvPr>
          <p:cNvSpPr txBox="1"/>
          <p:nvPr/>
        </p:nvSpPr>
        <p:spPr>
          <a:xfrm>
            <a:off x="955189" y="141737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Classification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16C1DA1-259E-449E-857B-96F5FA914081}"/>
              </a:ext>
            </a:extLst>
          </p:cNvPr>
          <p:cNvSpPr txBox="1"/>
          <p:nvPr/>
        </p:nvSpPr>
        <p:spPr>
          <a:xfrm>
            <a:off x="6109778" y="14071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506384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Modeling: Section Overview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Section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Overview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802F8C-A918-4D86-9F08-0C1F063373D7}"/>
              </a:ext>
            </a:extLst>
          </p:cNvPr>
          <p:cNvSpPr/>
          <p:nvPr/>
        </p:nvSpPr>
        <p:spPr>
          <a:xfrm>
            <a:off x="971600" y="2579591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Datasets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190C3F-131D-4EE1-81C9-DF959FF9F9CA}"/>
              </a:ext>
            </a:extLst>
          </p:cNvPr>
          <p:cNvSpPr/>
          <p:nvPr/>
        </p:nvSpPr>
        <p:spPr>
          <a:xfrm>
            <a:off x="4716016" y="2579588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Batches</a:t>
            </a:r>
          </a:p>
        </p:txBody>
      </p:sp>
      <p:sp>
        <p:nvSpPr>
          <p:cNvPr id="7" name="Rechteck 10">
            <a:extLst>
              <a:ext uri="{FF2B5EF4-FFF2-40B4-BE49-F238E27FC236}">
                <a16:creationId xmlns:a16="http://schemas.microsoft.com/office/drawing/2014/main" id="{7C604167-CDAC-5747-51D1-1F81DB774D10}"/>
              </a:ext>
            </a:extLst>
          </p:cNvPr>
          <p:cNvSpPr/>
          <p:nvPr/>
        </p:nvSpPr>
        <p:spPr>
          <a:xfrm>
            <a:off x="2843808" y="2579589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Dataloaders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5A53C517-88D8-0366-F755-A6DBD22EFF43}"/>
              </a:ext>
            </a:extLst>
          </p:cNvPr>
          <p:cNvSpPr/>
          <p:nvPr/>
        </p:nvSpPr>
        <p:spPr>
          <a:xfrm>
            <a:off x="971600" y="3627122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1600" dirty="0">
                <a:latin typeface="+mj-lt"/>
              </a:rPr>
              <a:t>Hyperparameter Tuning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652FD551-09D2-081C-BED9-C40694CBED43}"/>
              </a:ext>
            </a:extLst>
          </p:cNvPr>
          <p:cNvSpPr/>
          <p:nvPr/>
        </p:nvSpPr>
        <p:spPr>
          <a:xfrm>
            <a:off x="971600" y="1536345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PyTorch Model Training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36448583-445D-1E3C-6905-514019E859F5}"/>
              </a:ext>
            </a:extLst>
          </p:cNvPr>
          <p:cNvSpPr/>
          <p:nvPr/>
        </p:nvSpPr>
        <p:spPr>
          <a:xfrm>
            <a:off x="2843808" y="1536344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nn.Module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738CCB60-8529-DDDD-2C1F-04FE2E4BF03D}"/>
              </a:ext>
            </a:extLst>
          </p:cNvPr>
          <p:cNvSpPr/>
          <p:nvPr/>
        </p:nvSpPr>
        <p:spPr>
          <a:xfrm>
            <a:off x="4716016" y="1531299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Training Loop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60FBEF3E-3F50-0ACF-17E0-7D3FD684A780}"/>
              </a:ext>
            </a:extLst>
          </p:cNvPr>
          <p:cNvSpPr/>
          <p:nvPr/>
        </p:nvSpPr>
        <p:spPr>
          <a:xfrm>
            <a:off x="6584676" y="1536344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Model Evaluation</a:t>
            </a: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ABF97E5F-D097-5CFE-BCD9-FDC6A68B7B94}"/>
              </a:ext>
            </a:extLst>
          </p:cNvPr>
          <p:cNvSpPr/>
          <p:nvPr/>
        </p:nvSpPr>
        <p:spPr>
          <a:xfrm>
            <a:off x="6576074" y="2579588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1600" dirty="0">
                <a:latin typeface="+mj-lt"/>
              </a:rPr>
              <a:t>Activation Functions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DF5CEE4B-FF74-5491-A9D2-3E49BFA6A900}"/>
              </a:ext>
            </a:extLst>
          </p:cNvPr>
          <p:cNvSpPr/>
          <p:nvPr/>
        </p:nvSpPr>
        <p:spPr>
          <a:xfrm>
            <a:off x="2843808" y="3622834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1600" dirty="0">
                <a:latin typeface="+mj-lt"/>
              </a:rPr>
              <a:t>Saving / Loading Models</a:t>
            </a:r>
          </a:p>
        </p:txBody>
      </p:sp>
    </p:spTree>
    <p:extLst>
      <p:ext uri="{BB962C8B-B14F-4D97-AF65-F5344CB8AC3E}">
        <p14:creationId xmlns:p14="http://schemas.microsoft.com/office/powerpoint/2010/main" val="24503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 dirty="0"/>
              <a:t>Datasets and Dataloaders</a:t>
            </a:r>
          </a:p>
        </p:txBody>
      </p:sp>
    </p:spTree>
    <p:extLst>
      <p:ext uri="{BB962C8B-B14F-4D97-AF65-F5344CB8AC3E}">
        <p14:creationId xmlns:p14="http://schemas.microsoft.com/office/powerpoint/2010/main" val="38968642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Datasets and Dataloaders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Model training ideally should be separated from data preprocessing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Better readability and modularity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Dataset and Dataloader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Interface to Pre-loaded datasets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Interface to custom datasets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b="1" dirty="0">
                <a:latin typeface="+mj-lt"/>
              </a:rPr>
              <a:t>Dataset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Stores samples and labels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b="1" dirty="0">
                <a:latin typeface="+mj-lt"/>
              </a:rPr>
              <a:t>Dataloader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Iterable wrapped around Dataset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7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Datasets and Dataloaders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Custom Dataset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Requires three function implementations: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__init__</a:t>
            </a: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Runs once during instanciating the object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__len__</a:t>
            </a: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Returns number of samples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__getitem__</a:t>
            </a: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Loads samples from dataset, pre-processes them and returns them for given index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7CF83-0E05-4982-883A-C009D7CF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92" y="2157935"/>
            <a:ext cx="3093988" cy="230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373C1-DBD1-4DD6-B443-72BB4ECA0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71"/>
          <a:stretch/>
        </p:blipFill>
        <p:spPr>
          <a:xfrm>
            <a:off x="5240992" y="1554329"/>
            <a:ext cx="3772227" cy="2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Datasets and Dataloaders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Dataloader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Dataloader iterates through dataset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Iterations return batches of data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Features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allows for shuffling the data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custom sampling strategies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ED71-EAD5-4225-B40B-9C1E0189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93" y="3165570"/>
            <a:ext cx="453429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77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 dirty="0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13334041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Batches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Often datasets very large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 passing the complete dataset in one step to the model training impossible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  <a:sym typeface="Wingdings" panose="05000000000000000000" pitchFamily="2" charset="2"/>
              </a:rPr>
              <a:t>Rather smaller bites provides to be consumed by model </a:t>
            </a:r>
            <a:r>
              <a:rPr lang="de-DE">
                <a:latin typeface="+mj-lt"/>
                <a:sym typeface="Wingdings" panose="05000000000000000000" pitchFamily="2" charset="2"/>
              </a:rPr>
              <a:t>- batches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F64AB-80D1-DB21-C0B8-033B4990D3CF}"/>
              </a:ext>
            </a:extLst>
          </p:cNvPr>
          <p:cNvSpPr/>
          <p:nvPr/>
        </p:nvSpPr>
        <p:spPr>
          <a:xfrm>
            <a:off x="755576" y="2574548"/>
            <a:ext cx="345638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Complete dataset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D27B8-7A18-1016-4AAC-315C4FE3858E}"/>
              </a:ext>
            </a:extLst>
          </p:cNvPr>
          <p:cNvSpPr/>
          <p:nvPr/>
        </p:nvSpPr>
        <p:spPr>
          <a:xfrm>
            <a:off x="4499992" y="2574548"/>
            <a:ext cx="86409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Batch1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B7C7C-D0CB-3883-B2F2-2BEE98A95701}"/>
              </a:ext>
            </a:extLst>
          </p:cNvPr>
          <p:cNvSpPr/>
          <p:nvPr/>
        </p:nvSpPr>
        <p:spPr>
          <a:xfrm>
            <a:off x="5501233" y="2574548"/>
            <a:ext cx="86409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Batch2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1E79F-ACDC-CFC4-2542-E32500BC86A5}"/>
              </a:ext>
            </a:extLst>
          </p:cNvPr>
          <p:cNvSpPr/>
          <p:nvPr/>
        </p:nvSpPr>
        <p:spPr>
          <a:xfrm>
            <a:off x="7380312" y="2574548"/>
            <a:ext cx="86409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BatchN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80E73-CFE7-4E3F-3518-990D6F7367F0}"/>
              </a:ext>
            </a:extLst>
          </p:cNvPr>
          <p:cNvSpPr txBox="1"/>
          <p:nvPr/>
        </p:nvSpPr>
        <p:spPr>
          <a:xfrm>
            <a:off x="6701138" y="27499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LID4096" dirty="0"/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12D8C82D-25F7-0D7C-DF30-B9E54D5A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956" y="3745582"/>
            <a:ext cx="914400" cy="914400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1B0DF7F-F484-CC71-A8C8-D253F812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120" y="3745582"/>
            <a:ext cx="914400" cy="91440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ED18FA4-3659-53D7-64A9-ED46BFA17EFF}"/>
              </a:ext>
            </a:extLst>
          </p:cNvPr>
          <p:cNvSpPr/>
          <p:nvPr/>
        </p:nvSpPr>
        <p:spPr>
          <a:xfrm>
            <a:off x="2026568" y="3432525"/>
            <a:ext cx="241176" cy="294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238C69C-502B-63E1-F666-2FC3DDCD3EE4}"/>
              </a:ext>
            </a:extLst>
          </p:cNvPr>
          <p:cNvSpPr/>
          <p:nvPr/>
        </p:nvSpPr>
        <p:spPr>
          <a:xfrm>
            <a:off x="4829538" y="3312961"/>
            <a:ext cx="241176" cy="294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2761DE-D273-262E-190E-C5D2E543A1B0}"/>
              </a:ext>
            </a:extLst>
          </p:cNvPr>
          <p:cNvSpPr/>
          <p:nvPr/>
        </p:nvSpPr>
        <p:spPr>
          <a:xfrm>
            <a:off x="5785622" y="3312962"/>
            <a:ext cx="241176" cy="294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F6B768E-3B4B-843A-22A2-A3D85E91DED5}"/>
              </a:ext>
            </a:extLst>
          </p:cNvPr>
          <p:cNvSpPr/>
          <p:nvPr/>
        </p:nvSpPr>
        <p:spPr>
          <a:xfrm>
            <a:off x="7656106" y="3312962"/>
            <a:ext cx="241176" cy="294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Batches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Batch Size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Batch size number of simultaneous provided datasets provided to model.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Defines speed of model training and stability of learning process.</a:t>
            </a:r>
            <a:endParaRPr lang="de-DE" dirty="0">
              <a:latin typeface="+mj-lt"/>
            </a:endParaRPr>
          </a:p>
          <a:p>
            <a:pPr latinLnBrk="0"/>
            <a:endParaRPr lang="de-DE" dirty="0">
              <a:latin typeface="+mj-lt"/>
            </a:endParaRPr>
          </a:p>
          <a:p>
            <a:pPr latinLnBrk="0"/>
            <a:endParaRPr lang="de-DE" dirty="0">
              <a:latin typeface="+mj-lt"/>
            </a:endParaRPr>
          </a:p>
          <a:p>
            <a:pPr latinLnBrk="0"/>
            <a:r>
              <a:rPr lang="de-DE" dirty="0">
                <a:latin typeface="+mj-lt"/>
              </a:rPr>
              <a:t>Reasons for using smaller batch sizes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Smaller batch sizes noisier and lower generalization error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Easier to pass a batch of training data in memory (CPU or GPU)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latinLnBrk="0"/>
            <a:r>
              <a:rPr lang="de-DE" dirty="0">
                <a:latin typeface="+mj-lt"/>
              </a:rPr>
              <a:t>Typical batch sizes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1 – 512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Often multiple of two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Good default: 32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73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Student Test </a:t>
            </a:r>
            <a:r>
              <a:rPr lang="de-DE" dirty="0" err="1"/>
              <a:t>Prediction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9B5542-AE25-4873-87DB-B73811D9B46A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037326"/>
          <a:ext cx="8127999" cy="337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32">
                <a:tc>
                  <a:txBody>
                    <a:bodyPr/>
                    <a:lstStyle/>
                    <a:p>
                      <a:r>
                        <a:rPr lang="de-DE" dirty="0"/>
                        <a:t>Property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Classification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Regression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50">
                <a:tc>
                  <a:txBody>
                    <a:bodyPr/>
                    <a:lstStyle/>
                    <a:p>
                      <a:r>
                        <a:rPr lang="de-DE" dirty="0"/>
                        <a:t>Output / </a:t>
                      </a:r>
                    </a:p>
                    <a:p>
                      <a:r>
                        <a:rPr lang="de-DE" dirty="0"/>
                        <a:t>Target Variable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Discrete</a:t>
                      </a:r>
                      <a:r>
                        <a:rPr lang="de-DE" baseline="0" dirty="0"/>
                        <a:t> (</a:t>
                      </a:r>
                      <a:r>
                        <a:rPr lang="de-DE" baseline="0" dirty="0" err="1"/>
                        <a:t>class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labels</a:t>
                      </a:r>
                      <a:r>
                        <a:rPr lang="de-DE" baseline="0" dirty="0"/>
                        <a:t>)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Continuous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numbers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 err="1"/>
                        <a:t>Examples</a:t>
                      </a:r>
                      <a:endParaRPr lang="en-US" dirty="0"/>
                    </a:p>
                  </a:txBody>
                  <a:tcPr marL="182880" marR="182880" marT="0" marB="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Fail / pass</a:t>
                      </a:r>
                      <a:endParaRPr lang="en-US" dirty="0"/>
                    </a:p>
                  </a:txBody>
                  <a:tcPr marL="182880" marR="1828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scores</a:t>
                      </a:r>
                    </a:p>
                  </a:txBody>
                  <a:tcPr marL="182880" marR="182880" marT="0" marB="0"/>
                </a:tc>
                <a:extLst>
                  <a:ext uri="{0D108BD9-81ED-4DB2-BD59-A6C34878D82A}">
                    <a16:rowId xmlns:a16="http://schemas.microsoft.com/office/drawing/2014/main" val="3704103878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searched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Boundary</a:t>
                      </a:r>
                      <a:r>
                        <a:rPr lang="de-DE" baseline="0" dirty="0"/>
                        <a:t>,</a:t>
                      </a:r>
                    </a:p>
                    <a:p>
                      <a:r>
                        <a:rPr lang="de-DE" baseline="0" dirty="0"/>
                        <a:t>Group </a:t>
                      </a:r>
                      <a:r>
                        <a:rPr lang="de-DE" baseline="0" dirty="0" err="1"/>
                        <a:t>membership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Best</a:t>
                      </a:r>
                      <a:r>
                        <a:rPr lang="de-DE" baseline="0" dirty="0"/>
                        <a:t> Fit Line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/>
                        <a:t>Evaluation </a:t>
                      </a:r>
                      <a:r>
                        <a:rPr lang="de-DE" dirty="0" err="1"/>
                        <a:t>Measure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Sum</a:t>
                      </a:r>
                      <a:r>
                        <a:rPr lang="de-DE" baseline="0" dirty="0"/>
                        <a:t> of </a:t>
                      </a:r>
                      <a:r>
                        <a:rPr lang="de-DE" baseline="0" dirty="0" err="1"/>
                        <a:t>squared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errors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(R</a:t>
                      </a:r>
                      <a:r>
                        <a:rPr lang="de-DE" baseline="30000" dirty="0"/>
                        <a:t>2</a:t>
                      </a:r>
                      <a:r>
                        <a:rPr lang="de-DE" baseline="0" dirty="0"/>
                        <a:t>)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5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7407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26"/>
    </mc:Choice>
    <mc:Fallback xmlns="">
      <p:transition spd="slow" advTm="162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35083AAD-74FF-4B72-94FC-09C313C2DB98}"/>
              </a:ext>
            </a:extLst>
          </p:cNvPr>
          <p:cNvSpPr/>
          <p:nvPr/>
        </p:nvSpPr>
        <p:spPr>
          <a:xfrm rot="5400000">
            <a:off x="3491136" y="2211710"/>
            <a:ext cx="288032" cy="554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High-Level </a:t>
            </a:r>
            <a:r>
              <a:rPr lang="de-DE" dirty="0" err="1"/>
              <a:t>Analogy</a:t>
            </a:r>
            <a:endParaRPr lang="de-DE" dirty="0"/>
          </a:p>
        </p:txBody>
      </p:sp>
      <p:pic>
        <p:nvPicPr>
          <p:cNvPr id="5" name="Grafik 4" descr="Apfel">
            <a:extLst>
              <a:ext uri="{FF2B5EF4-FFF2-40B4-BE49-F238E27FC236}">
                <a16:creationId xmlns:a16="http://schemas.microsoft.com/office/drawing/2014/main" id="{7ECC561A-8302-4386-9A02-38D4D4A2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96" y="1727809"/>
            <a:ext cx="914400" cy="914400"/>
          </a:xfrm>
          <a:prstGeom prst="rect">
            <a:avLst/>
          </a:prstGeom>
        </p:spPr>
      </p:pic>
      <p:pic>
        <p:nvPicPr>
          <p:cNvPr id="13" name="Grafik 12" descr="Kuchenstück">
            <a:extLst>
              <a:ext uri="{FF2B5EF4-FFF2-40B4-BE49-F238E27FC236}">
                <a16:creationId xmlns:a16="http://schemas.microsoft.com/office/drawing/2014/main" id="{782CF605-FEAC-4C8A-AD68-8EC373300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7888" y="2098739"/>
            <a:ext cx="914400" cy="914400"/>
          </a:xfrm>
          <a:prstGeom prst="rect">
            <a:avLst/>
          </a:prstGeom>
        </p:spPr>
      </p:pic>
      <p:sp>
        <p:nvSpPr>
          <p:cNvPr id="14" name="Cube 13">
            <a:extLst>
              <a:ext uri="{FF2B5EF4-FFF2-40B4-BE49-F238E27FC236}">
                <a16:creationId xmlns:a16="http://schemas.microsoft.com/office/drawing/2014/main" id="{43A0207F-77FC-4AD5-A745-73774AF72BD2}"/>
              </a:ext>
            </a:extLst>
          </p:cNvPr>
          <p:cNvSpPr/>
          <p:nvPr/>
        </p:nvSpPr>
        <p:spPr>
          <a:xfrm>
            <a:off x="1763688" y="2105422"/>
            <a:ext cx="432048" cy="40689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AEAEFB9-8649-49FE-8D3E-0C6DF48FD522}"/>
              </a:ext>
            </a:extLst>
          </p:cNvPr>
          <p:cNvSpPr/>
          <p:nvPr/>
        </p:nvSpPr>
        <p:spPr>
          <a:xfrm>
            <a:off x="1916088" y="2308870"/>
            <a:ext cx="432048" cy="40689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A064BE-A112-4B71-B69F-65789C7253DE}"/>
              </a:ext>
            </a:extLst>
          </p:cNvPr>
          <p:cNvSpPr txBox="1"/>
          <p:nvPr/>
        </p:nvSpPr>
        <p:spPr>
          <a:xfrm>
            <a:off x="117612" y="30037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Apple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F2A3DEA-1AD1-4710-852E-098BF3B474B0}"/>
              </a:ext>
            </a:extLst>
          </p:cNvPr>
          <p:cNvSpPr txBox="1"/>
          <p:nvPr/>
        </p:nvSpPr>
        <p:spPr>
          <a:xfrm>
            <a:off x="1674542" y="30037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Sugar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886858-B67C-4CED-803E-9A7B4AAEBA9F}"/>
              </a:ext>
            </a:extLst>
          </p:cNvPr>
          <p:cNvSpPr/>
          <p:nvPr/>
        </p:nvSpPr>
        <p:spPr>
          <a:xfrm>
            <a:off x="3069940" y="2067694"/>
            <a:ext cx="288032" cy="554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CDE77BB-E480-474C-AE6A-81B7C5853722}"/>
              </a:ext>
            </a:extLst>
          </p:cNvPr>
          <p:cNvSpPr txBox="1"/>
          <p:nvPr/>
        </p:nvSpPr>
        <p:spPr>
          <a:xfrm>
            <a:off x="3096161" y="30037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Eggs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68F3889-F6B5-40EA-88BC-F4631AACCD58}"/>
              </a:ext>
            </a:extLst>
          </p:cNvPr>
          <p:cNvGrpSpPr/>
          <p:nvPr/>
        </p:nvGrpSpPr>
        <p:grpSpPr>
          <a:xfrm>
            <a:off x="4363514" y="2056842"/>
            <a:ext cx="914400" cy="914400"/>
            <a:chOff x="5529808" y="2524894"/>
            <a:chExt cx="914400" cy="9144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F281355-A192-4F24-A06A-24270F9B1C53}"/>
                </a:ext>
              </a:extLst>
            </p:cNvPr>
            <p:cNvSpPr/>
            <p:nvPr/>
          </p:nvSpPr>
          <p:spPr>
            <a:xfrm>
              <a:off x="5529808" y="2524894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2E20B4D-CD37-43E3-A325-7049413884FB}"/>
                </a:ext>
              </a:extLst>
            </p:cNvPr>
            <p:cNvSpPr/>
            <p:nvPr/>
          </p:nvSpPr>
          <p:spPr>
            <a:xfrm>
              <a:off x="5635528" y="2791610"/>
              <a:ext cx="710451" cy="515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D74EFEB-5B00-406A-82C5-2D728405474B}"/>
                </a:ext>
              </a:extLst>
            </p:cNvPr>
            <p:cNvSpPr/>
            <p:nvPr/>
          </p:nvSpPr>
          <p:spPr>
            <a:xfrm>
              <a:off x="5620804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340B3B8-2D4D-4046-ACA5-0854A59056C5}"/>
                </a:ext>
              </a:extLst>
            </p:cNvPr>
            <p:cNvSpPr/>
            <p:nvPr/>
          </p:nvSpPr>
          <p:spPr>
            <a:xfrm>
              <a:off x="5829275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F263D8A-5DF6-48DD-9558-9B8AFECC95DF}"/>
                </a:ext>
              </a:extLst>
            </p:cNvPr>
            <p:cNvSpPr/>
            <p:nvPr/>
          </p:nvSpPr>
          <p:spPr>
            <a:xfrm>
              <a:off x="6246216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30D432-8878-4306-9A88-88AE48F5D371}"/>
                </a:ext>
              </a:extLst>
            </p:cNvPr>
            <p:cNvSpPr/>
            <p:nvPr/>
          </p:nvSpPr>
          <p:spPr>
            <a:xfrm>
              <a:off x="6037746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652668E4-474C-4DC4-800E-17893FB33F49}"/>
              </a:ext>
            </a:extLst>
          </p:cNvPr>
          <p:cNvSpPr txBox="1"/>
          <p:nvPr/>
        </p:nvSpPr>
        <p:spPr>
          <a:xfrm>
            <a:off x="4067944" y="30566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Baking</a:t>
            </a:r>
            <a:r>
              <a:rPr lang="de-DE" dirty="0"/>
              <a:t> </a:t>
            </a:r>
            <a:r>
              <a:rPr lang="de-DE" dirty="0" err="1"/>
              <a:t>Oven</a:t>
            </a:r>
            <a:endParaRPr lang="de-DE" dirty="0"/>
          </a:p>
        </p:txBody>
      </p:sp>
      <p:pic>
        <p:nvPicPr>
          <p:cNvPr id="41" name="Grafik 40" descr="Apfel">
            <a:extLst>
              <a:ext uri="{FF2B5EF4-FFF2-40B4-BE49-F238E27FC236}">
                <a16:creationId xmlns:a16="http://schemas.microsoft.com/office/drawing/2014/main" id="{917CCAF7-5579-4A0A-BCDB-129123CBF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124" y="1887674"/>
            <a:ext cx="914400" cy="914400"/>
          </a:xfrm>
          <a:prstGeom prst="rect">
            <a:avLst/>
          </a:prstGeom>
        </p:spPr>
      </p:pic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6CB84E95-B6EE-43A1-851D-485A04B1D20A}"/>
              </a:ext>
            </a:extLst>
          </p:cNvPr>
          <p:cNvSpPr/>
          <p:nvPr/>
        </p:nvSpPr>
        <p:spPr>
          <a:xfrm rot="5400000">
            <a:off x="2643333" y="1143003"/>
            <a:ext cx="354949" cy="5418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8B8E09A-29E4-44BC-A746-3E3348825EE3}"/>
              </a:ext>
            </a:extLst>
          </p:cNvPr>
          <p:cNvSpPr txBox="1"/>
          <p:nvPr/>
        </p:nvSpPr>
        <p:spPr>
          <a:xfrm>
            <a:off x="1403648" y="422126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Ingredients</a:t>
            </a:r>
            <a:r>
              <a:rPr lang="de-DE" dirty="0"/>
              <a:t> +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equipment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Requirements</a:t>
            </a:r>
            <a:r>
              <a:rPr lang="de-DE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EBAE89E-8AB8-4F4D-AFC0-DDDF08A4E6C6}"/>
              </a:ext>
            </a:extLst>
          </p:cNvPr>
          <p:cNvSpPr txBox="1"/>
          <p:nvPr/>
        </p:nvSpPr>
        <p:spPr>
          <a:xfrm>
            <a:off x="7504340" y="305668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Apple </a:t>
            </a:r>
            <a:r>
              <a:rPr lang="de-DE" dirty="0" err="1"/>
              <a:t>Pie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775DC6-9F5B-4BD1-99DC-25C43714B23F}"/>
              </a:ext>
            </a:extLst>
          </p:cNvPr>
          <p:cNvSpPr txBox="1"/>
          <p:nvPr/>
        </p:nvSpPr>
        <p:spPr>
          <a:xfrm>
            <a:off x="6045453" y="42212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Recipe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73B30AF-3713-45F3-9A91-40A65D42A71F}"/>
              </a:ext>
            </a:extLst>
          </p:cNvPr>
          <p:cNvSpPr txBox="1"/>
          <p:nvPr/>
        </p:nvSpPr>
        <p:spPr>
          <a:xfrm>
            <a:off x="7653744" y="4221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22" name="Grafik 21" descr="Prüfliste">
            <a:extLst>
              <a:ext uri="{FF2B5EF4-FFF2-40B4-BE49-F238E27FC236}">
                <a16:creationId xmlns:a16="http://schemas.microsoft.com/office/drawing/2014/main" id="{AE043CAE-8EDB-4C73-9946-7A8E7D73C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7827" y="2114550"/>
            <a:ext cx="914400" cy="914400"/>
          </a:xfrm>
          <a:prstGeom prst="rect">
            <a:avLst/>
          </a:prstGeom>
        </p:spPr>
      </p:pic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B8161187-903F-4E8A-B1FD-E69E1A1527A3}"/>
              </a:ext>
            </a:extLst>
          </p:cNvPr>
          <p:cNvSpPr/>
          <p:nvPr/>
        </p:nvSpPr>
        <p:spPr>
          <a:xfrm>
            <a:off x="6972227" y="2427734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CDF3841A-69BA-40E5-B71D-1733EC7BF578}"/>
              </a:ext>
            </a:extLst>
          </p:cNvPr>
          <p:cNvSpPr/>
          <p:nvPr/>
        </p:nvSpPr>
        <p:spPr>
          <a:xfrm>
            <a:off x="5453610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High-Level </a:t>
            </a:r>
            <a:r>
              <a:rPr lang="de-DE" dirty="0" err="1"/>
              <a:t>Analogy</a:t>
            </a:r>
            <a:endParaRPr lang="de-DE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6CB84E95-B6EE-43A1-851D-485A04B1D20A}"/>
              </a:ext>
            </a:extLst>
          </p:cNvPr>
          <p:cNvSpPr/>
          <p:nvPr/>
        </p:nvSpPr>
        <p:spPr>
          <a:xfrm rot="5400000">
            <a:off x="2643333" y="1143003"/>
            <a:ext cx="354949" cy="5418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8B8E09A-29E4-44BC-A746-3E3348825EE3}"/>
              </a:ext>
            </a:extLst>
          </p:cNvPr>
          <p:cNvSpPr txBox="1"/>
          <p:nvPr/>
        </p:nvSpPr>
        <p:spPr>
          <a:xfrm>
            <a:off x="1592073" y="4221266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Independent Variables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775DC6-9F5B-4BD1-99DC-25C43714B23F}"/>
              </a:ext>
            </a:extLst>
          </p:cNvPr>
          <p:cNvSpPr txBox="1"/>
          <p:nvPr/>
        </p:nvSpPr>
        <p:spPr>
          <a:xfrm>
            <a:off x="6135221" y="42212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73B30AF-3713-45F3-9A91-40A65D42A71F}"/>
              </a:ext>
            </a:extLst>
          </p:cNvPr>
          <p:cNvSpPr txBox="1"/>
          <p:nvPr/>
        </p:nvSpPr>
        <p:spPr>
          <a:xfrm>
            <a:off x="7653744" y="422126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6" name="Grafik 5" descr="Zahnräder">
            <a:extLst>
              <a:ext uri="{FF2B5EF4-FFF2-40B4-BE49-F238E27FC236}">
                <a16:creationId xmlns:a16="http://schemas.microsoft.com/office/drawing/2014/main" id="{34857F01-95C3-4BAB-B682-3F90EACE6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536" y="2326950"/>
            <a:ext cx="914400" cy="914400"/>
          </a:xfrm>
          <a:prstGeom prst="rect">
            <a:avLst/>
          </a:prstGeom>
        </p:spPr>
      </p:pic>
      <p:pic>
        <p:nvPicPr>
          <p:cNvPr id="8" name="Grafik 7" descr="Katze">
            <a:extLst>
              <a:ext uri="{FF2B5EF4-FFF2-40B4-BE49-F238E27FC236}">
                <a16:creationId xmlns:a16="http://schemas.microsoft.com/office/drawing/2014/main" id="{30E2668B-BCB0-4378-B580-B4FEDDD49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608" y="2100825"/>
            <a:ext cx="914400" cy="914400"/>
          </a:xfrm>
          <a:prstGeom prst="rect">
            <a:avLst/>
          </a:prstGeom>
        </p:spPr>
      </p:pic>
      <p:pic>
        <p:nvPicPr>
          <p:cNvPr id="10" name="Grafik 9" descr="Hund">
            <a:extLst>
              <a:ext uri="{FF2B5EF4-FFF2-40B4-BE49-F238E27FC236}">
                <a16:creationId xmlns:a16="http://schemas.microsoft.com/office/drawing/2014/main" id="{DB3A1061-9C20-463F-8D5C-B54BDDBC1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528" y="1607606"/>
            <a:ext cx="914400" cy="914400"/>
          </a:xfrm>
          <a:prstGeom prst="rect">
            <a:avLst/>
          </a:prstGeom>
        </p:spPr>
      </p:pic>
      <p:pic>
        <p:nvPicPr>
          <p:cNvPr id="43" name="Grafik 42" descr="Katze">
            <a:extLst>
              <a:ext uri="{FF2B5EF4-FFF2-40B4-BE49-F238E27FC236}">
                <a16:creationId xmlns:a16="http://schemas.microsoft.com/office/drawing/2014/main" id="{FBAB3F5E-E5A3-401D-B799-720AA507B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8065" y="2472580"/>
            <a:ext cx="914400" cy="914400"/>
          </a:xfrm>
          <a:prstGeom prst="rect">
            <a:avLst/>
          </a:prstGeom>
        </p:spPr>
      </p:pic>
      <p:pic>
        <p:nvPicPr>
          <p:cNvPr id="44" name="Grafik 43" descr="Katze">
            <a:extLst>
              <a:ext uri="{FF2B5EF4-FFF2-40B4-BE49-F238E27FC236}">
                <a16:creationId xmlns:a16="http://schemas.microsoft.com/office/drawing/2014/main" id="{7506EBAC-0DD7-48D9-8A96-A43263876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6273" y="2015380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B3A65D5A-4A0E-4881-A46A-16EF8DBFA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0400" y="1930796"/>
            <a:ext cx="914400" cy="914400"/>
          </a:xfrm>
          <a:prstGeom prst="rect">
            <a:avLst/>
          </a:prstGeom>
        </p:spPr>
      </p:pic>
      <p:pic>
        <p:nvPicPr>
          <p:cNvPr id="46" name="Grafik 45" descr="Hund">
            <a:extLst>
              <a:ext uri="{FF2B5EF4-FFF2-40B4-BE49-F238E27FC236}">
                <a16:creationId xmlns:a16="http://schemas.microsoft.com/office/drawing/2014/main" id="{C363D80C-7D25-417D-93A4-CF50C63C25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73" y="288172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8C822B-696E-41EC-836D-6B3A6A857E90}"/>
              </a:ext>
            </a:extLst>
          </p:cNvPr>
          <p:cNvSpPr txBox="1"/>
          <p:nvPr/>
        </p:nvSpPr>
        <p:spPr>
          <a:xfrm>
            <a:off x="7791405" y="201538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Label:</a:t>
            </a:r>
          </a:p>
          <a:p>
            <a:r>
              <a:rPr lang="de-DE" dirty="0"/>
              <a:t>„Dog“</a:t>
            </a:r>
          </a:p>
          <a:p>
            <a:r>
              <a:rPr lang="de-DE" dirty="0"/>
              <a:t>„Cat“</a:t>
            </a: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AA265C13-102B-4608-8F0D-2CC467852299}"/>
              </a:ext>
            </a:extLst>
          </p:cNvPr>
          <p:cNvSpPr/>
          <p:nvPr/>
        </p:nvSpPr>
        <p:spPr>
          <a:xfrm>
            <a:off x="7081743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0226E1C6-2963-40BD-8415-C69CEE9F4FFB}"/>
              </a:ext>
            </a:extLst>
          </p:cNvPr>
          <p:cNvSpPr/>
          <p:nvPr/>
        </p:nvSpPr>
        <p:spPr>
          <a:xfrm>
            <a:off x="5453610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9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Model Development and -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95CE5ACA-368B-4F2E-887D-2019CE9531A6}"/>
              </a:ext>
            </a:extLst>
          </p:cNvPr>
          <p:cNvSpPr/>
          <p:nvPr/>
        </p:nvSpPr>
        <p:spPr>
          <a:xfrm>
            <a:off x="1217994" y="1501488"/>
            <a:ext cx="6944092" cy="1164655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FAB7A90D-3698-4C0A-B56C-F7A32ED3EA11}"/>
              </a:ext>
            </a:extLst>
          </p:cNvPr>
          <p:cNvSpPr/>
          <p:nvPr/>
        </p:nvSpPr>
        <p:spPr>
          <a:xfrm>
            <a:off x="1217994" y="3483072"/>
            <a:ext cx="6944092" cy="1164655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ounded Rectangle 31">
            <a:extLst>
              <a:ext uri="{FF2B5EF4-FFF2-40B4-BE49-F238E27FC236}">
                <a16:creationId xmlns:a16="http://schemas.microsoft.com/office/drawing/2014/main" id="{0DB26BC1-8554-4657-912B-152D7CF28E6A}"/>
              </a:ext>
            </a:extLst>
          </p:cNvPr>
          <p:cNvSpPr/>
          <p:nvPr/>
        </p:nvSpPr>
        <p:spPr>
          <a:xfrm>
            <a:off x="6414115" y="1679830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5" name="Rounded Rectangle 32">
            <a:extLst>
              <a:ext uri="{FF2B5EF4-FFF2-40B4-BE49-F238E27FC236}">
                <a16:creationId xmlns:a16="http://schemas.microsoft.com/office/drawing/2014/main" id="{B8E0DF73-408A-4601-A93E-C2E1201B9149}"/>
              </a:ext>
            </a:extLst>
          </p:cNvPr>
          <p:cNvSpPr/>
          <p:nvPr/>
        </p:nvSpPr>
        <p:spPr>
          <a:xfrm>
            <a:off x="1368468" y="1679830"/>
            <a:ext cx="2776455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incl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 Target variable)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:a16="http://schemas.microsoft.com/office/drawing/2014/main" id="{0471C106-5361-43E1-A391-1C0216E652CB}"/>
              </a:ext>
            </a:extLst>
          </p:cNvPr>
          <p:cNvSpPr/>
          <p:nvPr/>
        </p:nvSpPr>
        <p:spPr>
          <a:xfrm>
            <a:off x="1403647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New Data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(excl. Target)</a:t>
            </a:r>
          </a:p>
        </p:txBody>
      </p:sp>
      <p:cxnSp>
        <p:nvCxnSpPr>
          <p:cNvPr id="47" name="Straight Arrow Connector 9">
            <a:extLst>
              <a:ext uri="{FF2B5EF4-FFF2-40B4-BE49-F238E27FC236}">
                <a16:creationId xmlns:a16="http://schemas.microsoft.com/office/drawing/2014/main" id="{217D3042-883C-4523-B0D7-D3FD2D7F2E5D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4144923" y="2071387"/>
            <a:ext cx="606797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37">
            <a:extLst>
              <a:ext uri="{FF2B5EF4-FFF2-40B4-BE49-F238E27FC236}">
                <a16:creationId xmlns:a16="http://schemas.microsoft.com/office/drawing/2014/main" id="{7AC2508A-460B-4990-8BE2-877ECFE60A2C}"/>
              </a:ext>
            </a:extLst>
          </p:cNvPr>
          <p:cNvSpPr/>
          <p:nvPr/>
        </p:nvSpPr>
        <p:spPr>
          <a:xfrm>
            <a:off x="3994448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1A5DA44-933F-41BE-8D24-43DD30662BA4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3017916" y="4052970"/>
            <a:ext cx="97653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0">
            <a:extLst>
              <a:ext uri="{FF2B5EF4-FFF2-40B4-BE49-F238E27FC236}">
                <a16:creationId xmlns:a16="http://schemas.microsoft.com/office/drawing/2014/main" id="{A3AD25CE-AD8F-407A-996F-BFF184CA8C00}"/>
              </a:ext>
            </a:extLst>
          </p:cNvPr>
          <p:cNvSpPr/>
          <p:nvPr/>
        </p:nvSpPr>
        <p:spPr>
          <a:xfrm>
            <a:off x="6379909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Prediction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of</a:t>
            </a:r>
          </a:p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target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Straight Arrow Connector 41">
            <a:extLst>
              <a:ext uri="{FF2B5EF4-FFF2-40B4-BE49-F238E27FC236}">
                <a16:creationId xmlns:a16="http://schemas.microsoft.com/office/drawing/2014/main" id="{430D69E7-8157-44EC-A457-DDCAE303A30F}"/>
              </a:ext>
            </a:extLst>
          </p:cNvPr>
          <p:cNvCxnSpPr>
            <a:stCxn id="48" idx="3"/>
          </p:cNvCxnSpPr>
          <p:nvPr/>
        </p:nvCxnSpPr>
        <p:spPr>
          <a:xfrm>
            <a:off x="5608717" y="4052970"/>
            <a:ext cx="77119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4">
            <a:extLst>
              <a:ext uri="{FF2B5EF4-FFF2-40B4-BE49-F238E27FC236}">
                <a16:creationId xmlns:a16="http://schemas.microsoft.com/office/drawing/2014/main" id="{8BCD0BDC-FF08-4C74-8683-5FC23DC7EE64}"/>
              </a:ext>
            </a:extLst>
          </p:cNvPr>
          <p:cNvSpPr txBox="1"/>
          <p:nvPr/>
        </p:nvSpPr>
        <p:spPr>
          <a:xfrm>
            <a:off x="1403648" y="1116477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Development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328B95BA-3DC8-40BB-BA64-3D26A2096999}"/>
              </a:ext>
            </a:extLst>
          </p:cNvPr>
          <p:cNvSpPr txBox="1"/>
          <p:nvPr/>
        </p:nvSpPr>
        <p:spPr>
          <a:xfrm>
            <a:off x="1520654" y="3147814"/>
            <a:ext cx="18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719F61E1-8780-4EA2-B8FD-A062EE4A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720" y="1614187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91C7024D-F079-448C-AC19-41AFC19E7068}"/>
              </a:ext>
            </a:extLst>
          </p:cNvPr>
          <p:cNvCxnSpPr>
            <a:cxnSpLocks/>
          </p:cNvCxnSpPr>
          <p:nvPr/>
        </p:nvCxnSpPr>
        <p:spPr>
          <a:xfrm>
            <a:off x="5773112" y="2033237"/>
            <a:ext cx="606797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72251F2-60CD-410E-B0F5-7D8A9DE3F9CB}"/>
              </a:ext>
            </a:extLst>
          </p:cNvPr>
          <p:cNvSpPr txBox="1"/>
          <p:nvPr/>
        </p:nvSpPr>
        <p:spPr>
          <a:xfrm>
            <a:off x="4751720" y="132572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86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Detailed</a:t>
            </a:r>
            <a:r>
              <a:rPr lang="de-DE" dirty="0"/>
              <a:t> Model Development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0D6AF725-F389-4651-8580-C4389A8AD4C2}"/>
              </a:ext>
            </a:extLst>
          </p:cNvPr>
          <p:cNvSpPr/>
          <p:nvPr/>
        </p:nvSpPr>
        <p:spPr>
          <a:xfrm>
            <a:off x="5758611" y="1471709"/>
            <a:ext cx="2989853" cy="330681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59405">
            <a:extLst>
              <a:ext uri="{FF2B5EF4-FFF2-40B4-BE49-F238E27FC236}">
                <a16:creationId xmlns:a16="http://schemas.microsoft.com/office/drawing/2014/main" id="{2349AFDE-625E-4626-AF5D-C2D2DC14C6F6}"/>
              </a:ext>
            </a:extLst>
          </p:cNvPr>
          <p:cNvSpPr/>
          <p:nvPr/>
        </p:nvSpPr>
        <p:spPr>
          <a:xfrm>
            <a:off x="911647" y="1471709"/>
            <a:ext cx="4846964" cy="3306813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B03DEF74-3DC6-4D9B-868E-1A8598C638D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5705463" y="3137752"/>
            <a:ext cx="157609" cy="11704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37157586-28EC-4A95-AF18-F59E7F13DDC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88892" y="3137752"/>
            <a:ext cx="72009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67F8877F-FE6A-488B-918C-8197F6CE0B1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875852" y="3074050"/>
            <a:ext cx="620752" cy="75406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0D091F83-0B01-425F-B692-E93FB13FDA66}"/>
              </a:ext>
            </a:extLst>
          </p:cNvPr>
          <p:cNvSpPr txBox="1">
            <a:spLocks/>
          </p:cNvSpPr>
          <p:nvPr/>
        </p:nvSpPr>
        <p:spPr>
          <a:xfrm>
            <a:off x="11406776" y="6328091"/>
            <a:ext cx="622300" cy="2159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5D9B90-38D2-4E45-96DD-D92E9D2EA7D7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16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D564BD4A-49F1-46AB-89FE-A4B1E30DEDCC}"/>
              </a:ext>
            </a:extLst>
          </p:cNvPr>
          <p:cNvSpPr/>
          <p:nvPr/>
        </p:nvSpPr>
        <p:spPr>
          <a:xfrm>
            <a:off x="1113324" y="2642052"/>
            <a:ext cx="1146061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Ingestion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2702C0D-C0ED-4B2A-B145-AED38AB18957}"/>
              </a:ext>
            </a:extLst>
          </p:cNvPr>
          <p:cNvSpPr/>
          <p:nvPr/>
        </p:nvSpPr>
        <p:spPr>
          <a:xfrm>
            <a:off x="2503649" y="2642052"/>
            <a:ext cx="184893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Cleansing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/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0495C438-F6B3-4C3B-8D10-6CE273E9774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259385" y="3099252"/>
            <a:ext cx="244264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user">
            <a:extLst>
              <a:ext uri="{FF2B5EF4-FFF2-40B4-BE49-F238E27FC236}">
                <a16:creationId xmlns:a16="http://schemas.microsoft.com/office/drawing/2014/main" id="{B270D1CA-0639-4B12-ACEA-7DA6578A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79807"/>
            <a:ext cx="568164" cy="5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89EC8139-2910-41B5-8653-F3CA65BEB061}"/>
              </a:ext>
            </a:extLst>
          </p:cNvPr>
          <p:cNvCxnSpPr/>
          <p:nvPr/>
        </p:nvCxnSpPr>
        <p:spPr>
          <a:xfrm>
            <a:off x="605324" y="3063890"/>
            <a:ext cx="518160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6AC5ED8A-9841-4DF1-A57F-FE89D4334973}"/>
              </a:ext>
            </a:extLst>
          </p:cNvPr>
          <p:cNvSpPr/>
          <p:nvPr/>
        </p:nvSpPr>
        <p:spPr>
          <a:xfrm>
            <a:off x="4496604" y="2692256"/>
            <a:ext cx="120885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20">
            <a:extLst>
              <a:ext uri="{FF2B5EF4-FFF2-40B4-BE49-F238E27FC236}">
                <a16:creationId xmlns:a16="http://schemas.microsoft.com/office/drawing/2014/main" id="{9C9866BD-4694-45DD-B5BF-95139E9377E4}"/>
              </a:ext>
            </a:extLst>
          </p:cNvPr>
          <p:cNvSpPr/>
          <p:nvPr/>
        </p:nvSpPr>
        <p:spPr>
          <a:xfrm>
            <a:off x="4496604" y="1666096"/>
            <a:ext cx="1189531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CD967AD9-2BE7-40D9-A7D2-7D3AAEED33AE}"/>
              </a:ext>
            </a:extLst>
          </p:cNvPr>
          <p:cNvSpPr/>
          <p:nvPr/>
        </p:nvSpPr>
        <p:spPr>
          <a:xfrm>
            <a:off x="5863072" y="2680552"/>
            <a:ext cx="1225820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Training/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07CB883-DEE7-42BB-B4C0-A0C01647ED21}"/>
              </a:ext>
            </a:extLst>
          </p:cNvPr>
          <p:cNvSpPr/>
          <p:nvPr/>
        </p:nvSpPr>
        <p:spPr>
          <a:xfrm>
            <a:off x="4496604" y="3709447"/>
            <a:ext cx="120885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Holdout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CF674B28-2981-43A3-A2E8-DA530AD93759}"/>
              </a:ext>
            </a:extLst>
          </p:cNvPr>
          <p:cNvSpPr/>
          <p:nvPr/>
        </p:nvSpPr>
        <p:spPr>
          <a:xfrm>
            <a:off x="7160901" y="2680552"/>
            <a:ext cx="1225820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2" name="Elbow Connector 28">
            <a:extLst>
              <a:ext uri="{FF2B5EF4-FFF2-40B4-BE49-F238E27FC236}">
                <a16:creationId xmlns:a16="http://schemas.microsoft.com/office/drawing/2014/main" id="{A9D425D9-1848-440B-AA3B-CF556B3200EE}"/>
              </a:ext>
            </a:extLst>
          </p:cNvPr>
          <p:cNvCxnSpPr>
            <a:cxnSpLocks/>
            <a:stCxn id="23" idx="0"/>
            <a:endCxn id="28" idx="1"/>
          </p:cNvCxnSpPr>
          <p:nvPr/>
        </p:nvCxnSpPr>
        <p:spPr>
          <a:xfrm rot="5400000" flipH="1" flipV="1">
            <a:off x="3702983" y="1848432"/>
            <a:ext cx="518756" cy="1068485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0">
            <a:extLst>
              <a:ext uri="{FF2B5EF4-FFF2-40B4-BE49-F238E27FC236}">
                <a16:creationId xmlns:a16="http://schemas.microsoft.com/office/drawing/2014/main" id="{50EDD766-A6A4-4904-A30C-40A21A13D51D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5686135" y="2123296"/>
            <a:ext cx="2087676" cy="557256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9398">
            <a:extLst>
              <a:ext uri="{FF2B5EF4-FFF2-40B4-BE49-F238E27FC236}">
                <a16:creationId xmlns:a16="http://schemas.microsoft.com/office/drawing/2014/main" id="{6F96480D-C2F6-4B62-BA62-9A07130A686A}"/>
              </a:ext>
            </a:extLst>
          </p:cNvPr>
          <p:cNvCxnSpPr>
            <a:cxnSpLocks/>
            <a:stCxn id="31" idx="2"/>
            <a:endCxn id="29" idx="2"/>
          </p:cNvCxnSpPr>
          <p:nvPr/>
        </p:nvCxnSpPr>
        <p:spPr>
          <a:xfrm rot="5400000">
            <a:off x="7124897" y="2946038"/>
            <a:ext cx="12700" cy="1297829"/>
          </a:xfrm>
          <a:prstGeom prst="bentConnector3">
            <a:avLst>
              <a:gd name="adj1" fmla="val 1800000"/>
            </a:avLst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9402">
            <a:extLst>
              <a:ext uri="{FF2B5EF4-FFF2-40B4-BE49-F238E27FC236}">
                <a16:creationId xmlns:a16="http://schemas.microsoft.com/office/drawing/2014/main" id="{EFD2C5AB-8792-440D-A4A2-B08DBD1A4075}"/>
              </a:ext>
            </a:extLst>
          </p:cNvPr>
          <p:cNvSpPr txBox="1"/>
          <p:nvPr/>
        </p:nvSpPr>
        <p:spPr>
          <a:xfrm>
            <a:off x="6361964" y="3823755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/Validation 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Loop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6" name="Elbow Connector 59404">
            <a:extLst>
              <a:ext uri="{FF2B5EF4-FFF2-40B4-BE49-F238E27FC236}">
                <a16:creationId xmlns:a16="http://schemas.microsoft.com/office/drawing/2014/main" id="{DA7011D0-AD3B-496C-9E0B-AA9E30228FB3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3657264" y="3327306"/>
            <a:ext cx="610195" cy="1068485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8">
            <a:extLst>
              <a:ext uri="{FF2B5EF4-FFF2-40B4-BE49-F238E27FC236}">
                <a16:creationId xmlns:a16="http://schemas.microsoft.com/office/drawing/2014/main" id="{298634C6-5E51-4DFD-BFE3-735DF1A4BC63}"/>
              </a:ext>
            </a:extLst>
          </p:cNvPr>
          <p:cNvSpPr txBox="1"/>
          <p:nvPr/>
        </p:nvSpPr>
        <p:spPr>
          <a:xfrm>
            <a:off x="911647" y="473494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Preparation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B1470E80-A35E-4CEA-9B11-F5DE830C1A9F}"/>
              </a:ext>
            </a:extLst>
          </p:cNvPr>
          <p:cNvSpPr txBox="1"/>
          <p:nvPr/>
        </p:nvSpPr>
        <p:spPr>
          <a:xfrm>
            <a:off x="6695647" y="47445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67C676-B662-4E7F-ADCA-68960DF7BDA9}"/>
              </a:ext>
            </a:extLst>
          </p:cNvPr>
          <p:cNvSpPr txBox="1">
            <a:spLocks/>
          </p:cNvSpPr>
          <p:nvPr/>
        </p:nvSpPr>
        <p:spPr>
          <a:xfrm>
            <a:off x="538162" y="648000"/>
            <a:ext cx="8460000" cy="30777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5AB4D096-18EF-431F-BD2A-A85BA58E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709"/>
            <a:ext cx="4195637" cy="35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14FF94D6-7ADC-4582-8BB9-47C28013FBED}"/>
              </a:ext>
            </a:extLst>
          </p:cNvPr>
          <p:cNvSpPr txBox="1"/>
          <p:nvPr/>
        </p:nvSpPr>
        <p:spPr>
          <a:xfrm>
            <a:off x="8388424" y="12663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3890E8-2136-41A4-ABEF-C5ED76FE4D9A}"/>
              </a:ext>
            </a:extLst>
          </p:cNvPr>
          <p:cNvSpPr txBox="1"/>
          <p:nvPr/>
        </p:nvSpPr>
        <p:spPr>
          <a:xfrm>
            <a:off x="4874978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X1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206B8EB9-AFCF-42E9-B944-038A29D6EB0C}"/>
              </a:ext>
            </a:extLst>
          </p:cNvPr>
          <p:cNvSpPr txBox="1"/>
          <p:nvPr/>
        </p:nvSpPr>
        <p:spPr>
          <a:xfrm>
            <a:off x="5811082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X2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4CF7AEE-5868-43D4-AA77-9B2819FA324F}"/>
              </a:ext>
            </a:extLst>
          </p:cNvPr>
          <p:cNvSpPr txBox="1"/>
          <p:nvPr/>
        </p:nvSpPr>
        <p:spPr>
          <a:xfrm>
            <a:off x="6603170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X3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56D2F18-3510-488A-AC00-0A3487DB4D15}"/>
              </a:ext>
            </a:extLst>
          </p:cNvPr>
          <p:cNvSpPr txBox="1"/>
          <p:nvPr/>
        </p:nvSpPr>
        <p:spPr>
          <a:xfrm>
            <a:off x="7517219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X4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E581C18-258C-4882-8857-499D18CB905D}"/>
              </a:ext>
            </a:extLst>
          </p:cNvPr>
          <p:cNvSpPr/>
          <p:nvPr/>
        </p:nvSpPr>
        <p:spPr>
          <a:xfrm>
            <a:off x="8133188" y="2185139"/>
            <a:ext cx="1010812" cy="458619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13FDF73C-A8BC-4087-B950-92EF67F9A157}"/>
              </a:ext>
            </a:extLst>
          </p:cNvPr>
          <p:cNvSpPr/>
          <p:nvPr/>
        </p:nvSpPr>
        <p:spPr>
          <a:xfrm>
            <a:off x="4768162" y="2113131"/>
            <a:ext cx="3365025" cy="562372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Independent Variables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AEF3555-E855-4B34-B220-3A99773F8D6C}"/>
              </a:ext>
            </a:extLst>
          </p:cNvPr>
          <p:cNvSpPr txBox="1"/>
          <p:nvPr/>
        </p:nvSpPr>
        <p:spPr>
          <a:xfrm>
            <a:off x="0" y="1243846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Task: Target variable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variable)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Predictors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variables)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on 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between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„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“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1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Our Focus in Today‘s Class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Classification</a:t>
            </a:r>
            <a:endParaRPr lang="de-DE" dirty="0">
              <a:latin typeface="+mj-lt"/>
            </a:endParaRPr>
          </a:p>
        </p:txBody>
      </p:sp>
      <p:cxnSp>
        <p:nvCxnSpPr>
          <p:cNvPr id="5" name="Straight Connector 28">
            <a:extLst>
              <a:ext uri="{FF2B5EF4-FFF2-40B4-BE49-F238E27FC236}">
                <a16:creationId xmlns:a16="http://schemas.microsoft.com/office/drawing/2014/main" id="{791CF59A-C839-ACD0-BF51-FC1D9F1B9DB5}"/>
              </a:ext>
            </a:extLst>
          </p:cNvPr>
          <p:cNvCxnSpPr>
            <a:cxnSpLocks/>
          </p:cNvCxnSpPr>
          <p:nvPr/>
        </p:nvCxnSpPr>
        <p:spPr>
          <a:xfrm>
            <a:off x="395536" y="3371770"/>
            <a:ext cx="6864967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>
            <a:extLst>
              <a:ext uri="{FF2B5EF4-FFF2-40B4-BE49-F238E27FC236}">
                <a16:creationId xmlns:a16="http://schemas.microsoft.com/office/drawing/2014/main" id="{D20C8E96-1E5C-F53D-2101-9E7F98AADA4C}"/>
              </a:ext>
            </a:extLst>
          </p:cNvPr>
          <p:cNvSpPr txBox="1"/>
          <p:nvPr/>
        </p:nvSpPr>
        <p:spPr>
          <a:xfrm>
            <a:off x="46754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D107E185-4A46-5A57-380A-9A90BF4DAB07}"/>
              </a:ext>
            </a:extLst>
          </p:cNvPr>
          <p:cNvCxnSpPr>
            <a:cxnSpLocks/>
          </p:cNvCxnSpPr>
          <p:nvPr/>
        </p:nvCxnSpPr>
        <p:spPr>
          <a:xfrm>
            <a:off x="3393493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5AD1D2CB-B4DA-A5F2-756D-F6C39D75A26B}"/>
              </a:ext>
            </a:extLst>
          </p:cNvPr>
          <p:cNvSpPr txBox="1"/>
          <p:nvPr/>
        </p:nvSpPr>
        <p:spPr>
          <a:xfrm>
            <a:off x="351260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E2ED40A0-A78B-58A3-BCE8-322AE80A600C}"/>
              </a:ext>
            </a:extLst>
          </p:cNvPr>
          <p:cNvSpPr txBox="1"/>
          <p:nvPr/>
        </p:nvSpPr>
        <p:spPr>
          <a:xfrm rot="16200000">
            <a:off x="-163856" y="1994396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0511FF98-295E-7649-83AA-7A410D211B41}"/>
              </a:ext>
            </a:extLst>
          </p:cNvPr>
          <p:cNvSpPr/>
          <p:nvPr/>
        </p:nvSpPr>
        <p:spPr>
          <a:xfrm>
            <a:off x="954965" y="3770815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FDEE138C-8055-FD08-0414-C6EF74F19871}"/>
              </a:ext>
            </a:extLst>
          </p:cNvPr>
          <p:cNvSpPr/>
          <p:nvPr/>
        </p:nvSpPr>
        <p:spPr>
          <a:xfrm>
            <a:off x="1305384" y="4404707"/>
            <a:ext cx="1943190" cy="694566"/>
          </a:xfrm>
          <a:prstGeom prst="round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Dimensionality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Reduction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B68ABB9E-E1B3-1DCD-9C06-15ABCD7C5C0A}"/>
              </a:ext>
            </a:extLst>
          </p:cNvPr>
          <p:cNvSpPr/>
          <p:nvPr/>
        </p:nvSpPr>
        <p:spPr>
          <a:xfrm>
            <a:off x="4071353" y="177298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0921443D-57F8-9C71-A416-72F33C4B1475}"/>
              </a:ext>
            </a:extLst>
          </p:cNvPr>
          <p:cNvSpPr/>
          <p:nvPr/>
        </p:nvSpPr>
        <p:spPr>
          <a:xfrm>
            <a:off x="949232" y="182654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Association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Rules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DD070CC9-6BC6-7D48-56B9-59C1DD67AE52}"/>
              </a:ext>
            </a:extLst>
          </p:cNvPr>
          <p:cNvSpPr/>
          <p:nvPr/>
        </p:nvSpPr>
        <p:spPr>
          <a:xfrm>
            <a:off x="4071353" y="4028177"/>
            <a:ext cx="1943190" cy="69456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8A0480D-5DDB-B26C-9B8E-4DA4E7133FEE}"/>
              </a:ext>
            </a:extLst>
          </p:cNvPr>
          <p:cNvSpPr txBox="1"/>
          <p:nvPr/>
        </p:nvSpPr>
        <p:spPr>
          <a:xfrm rot="16200000">
            <a:off x="-596797" y="31281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ounded Rectangle 25">
            <a:extLst>
              <a:ext uri="{FF2B5EF4-FFF2-40B4-BE49-F238E27FC236}">
                <a16:creationId xmlns:a16="http://schemas.microsoft.com/office/drawing/2014/main" id="{F401C9C7-8766-C508-F069-25A8D7614BA3}"/>
              </a:ext>
            </a:extLst>
          </p:cNvPr>
          <p:cNvSpPr/>
          <p:nvPr/>
        </p:nvSpPr>
        <p:spPr>
          <a:xfrm>
            <a:off x="2141670" y="3126208"/>
            <a:ext cx="6140538" cy="533955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09E93280-7FC7-3948-E5D3-0A6C9F137778}"/>
              </a:ext>
            </a:extLst>
          </p:cNvPr>
          <p:cNvCxnSpPr>
            <a:cxnSpLocks/>
          </p:cNvCxnSpPr>
          <p:nvPr/>
        </p:nvCxnSpPr>
        <p:spPr>
          <a:xfrm>
            <a:off x="6732240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7">
            <a:extLst>
              <a:ext uri="{FF2B5EF4-FFF2-40B4-BE49-F238E27FC236}">
                <a16:creationId xmlns:a16="http://schemas.microsoft.com/office/drawing/2014/main" id="{0F00C6AF-7649-E3F0-93DB-EB05ADDDF12A}"/>
              </a:ext>
            </a:extLst>
          </p:cNvPr>
          <p:cNvSpPr txBox="1"/>
          <p:nvPr/>
        </p:nvSpPr>
        <p:spPr>
          <a:xfrm>
            <a:off x="6812466" y="1277345"/>
            <a:ext cx="25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</a:t>
            </a:r>
          </a:p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DED98CC8-D8EF-CD52-B795-3529ADDE7CFD}"/>
              </a:ext>
            </a:extLst>
          </p:cNvPr>
          <p:cNvSpPr txBox="1"/>
          <p:nvPr/>
        </p:nvSpPr>
        <p:spPr>
          <a:xfrm>
            <a:off x="3656618" y="929666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9E0C288A-981D-0CDD-8973-23131CB5BEFC}"/>
              </a:ext>
            </a:extLst>
          </p:cNvPr>
          <p:cNvSpPr txBox="1"/>
          <p:nvPr/>
        </p:nvSpPr>
        <p:spPr>
          <a:xfrm rot="16200000">
            <a:off x="-163857" y="3707208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>
                <a:latin typeface="Calibri Light" panose="020F0302020204030204" pitchFamily="34" charset="0"/>
                <a:cs typeface="Calibri Light" panose="020F0302020204030204" pitchFamily="34" charset="0"/>
              </a:rPr>
              <a:t>Discrete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9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Analysis Steps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931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 err="1"/>
              <a:t>Machine</a:t>
            </a:r>
            <a:r>
              <a:rPr lang="de-DE" b="0" dirty="0"/>
              <a:t> Learning 101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09E314-DE78-4CA9-8EAC-93960557A6A3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+mj-lt"/>
              </a:rPr>
              <a:t>gollnickdata.de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3ED8CA-FB0D-4D2A-A423-6577C4F3C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9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Analysis Steps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Sample Steps</a:t>
            </a:r>
            <a:endParaRPr lang="de-DE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798D5-278B-F0E3-E7C4-6B1B787660E2}"/>
              </a:ext>
            </a:extLst>
          </p:cNvPr>
          <p:cNvSpPr/>
          <p:nvPr/>
        </p:nvSpPr>
        <p:spPr>
          <a:xfrm>
            <a:off x="1835696" y="1106334"/>
            <a:ext cx="266429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Data Import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18B17-D6FF-B4AE-822E-ED05C01FF666}"/>
              </a:ext>
            </a:extLst>
          </p:cNvPr>
          <p:cNvSpPr/>
          <p:nvPr/>
        </p:nvSpPr>
        <p:spPr>
          <a:xfrm>
            <a:off x="1835696" y="1702468"/>
            <a:ext cx="266429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Missing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7808E-47CA-1935-4A59-A0779A28E534}"/>
              </a:ext>
            </a:extLst>
          </p:cNvPr>
          <p:cNvSpPr/>
          <p:nvPr/>
        </p:nvSpPr>
        <p:spPr>
          <a:xfrm>
            <a:off x="1835696" y="2298602"/>
            <a:ext cx="2664296" cy="425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Missing Data Treatment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47513-246D-DAD6-2CD1-8A8BAFCA0A43}"/>
              </a:ext>
            </a:extLst>
          </p:cNvPr>
          <p:cNvSpPr/>
          <p:nvPr/>
        </p:nvSpPr>
        <p:spPr>
          <a:xfrm>
            <a:off x="1835696" y="4041529"/>
            <a:ext cx="2664296" cy="392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Data Splitting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DEB1D-D4CE-8E0C-10BF-F274604FE125}"/>
              </a:ext>
            </a:extLst>
          </p:cNvPr>
          <p:cNvSpPr/>
          <p:nvPr/>
        </p:nvSpPr>
        <p:spPr>
          <a:xfrm>
            <a:off x="1835696" y="4526494"/>
            <a:ext cx="2664296" cy="39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Data Scaling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C09D0-78F8-537B-C585-314DE25820A3}"/>
              </a:ext>
            </a:extLst>
          </p:cNvPr>
          <p:cNvSpPr/>
          <p:nvPr/>
        </p:nvSpPr>
        <p:spPr>
          <a:xfrm>
            <a:off x="4716016" y="1106334"/>
            <a:ext cx="266429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Model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BFE8-4D29-5A6B-870E-66EA49B2CA98}"/>
              </a:ext>
            </a:extLst>
          </p:cNvPr>
          <p:cNvSpPr/>
          <p:nvPr/>
        </p:nvSpPr>
        <p:spPr>
          <a:xfrm>
            <a:off x="4716016" y="1706396"/>
            <a:ext cx="266429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Create Predictions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D25FB1-74BB-96D1-FADA-05E759E9A082}"/>
              </a:ext>
            </a:extLst>
          </p:cNvPr>
          <p:cNvSpPr/>
          <p:nvPr/>
        </p:nvSpPr>
        <p:spPr>
          <a:xfrm>
            <a:off x="1403648" y="1106334"/>
            <a:ext cx="288032" cy="3813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D6FE0-FA07-2152-A861-2E66A6CDDAC2}"/>
              </a:ext>
            </a:extLst>
          </p:cNvPr>
          <p:cNvSpPr txBox="1"/>
          <p:nvPr/>
        </p:nvSpPr>
        <p:spPr>
          <a:xfrm>
            <a:off x="261991" y="2487984"/>
            <a:ext cx="128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Data </a:t>
            </a:r>
          </a:p>
          <a:p>
            <a:r>
              <a:rPr lang="de-DE">
                <a:latin typeface="+mj-lt"/>
              </a:rPr>
              <a:t>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472CD-8CE3-77F6-A235-15377F0DF8B9}"/>
              </a:ext>
            </a:extLst>
          </p:cNvPr>
          <p:cNvSpPr txBox="1"/>
          <p:nvPr/>
        </p:nvSpPr>
        <p:spPr>
          <a:xfrm>
            <a:off x="7921478" y="170765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Modeling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20326AB-E971-77E9-1E4B-B2561AF3F48F}"/>
              </a:ext>
            </a:extLst>
          </p:cNvPr>
          <p:cNvSpPr/>
          <p:nvPr/>
        </p:nvSpPr>
        <p:spPr>
          <a:xfrm>
            <a:off x="7524328" y="1069393"/>
            <a:ext cx="288032" cy="1654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D2758-77C0-E892-4D26-D03459CE315F}"/>
              </a:ext>
            </a:extLst>
          </p:cNvPr>
          <p:cNvSpPr/>
          <p:nvPr/>
        </p:nvSpPr>
        <p:spPr>
          <a:xfrm>
            <a:off x="1835696" y="3334226"/>
            <a:ext cx="2664296" cy="61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Separate Dependent / </a:t>
            </a:r>
          </a:p>
          <a:p>
            <a:pPr algn="ctr"/>
            <a:r>
              <a:rPr lang="de-DE">
                <a:latin typeface="+mj-lt"/>
              </a:rPr>
              <a:t>Independent 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51092-D528-FD01-A6E1-0EDD9CF72F20}"/>
              </a:ext>
            </a:extLst>
          </p:cNvPr>
          <p:cNvSpPr/>
          <p:nvPr/>
        </p:nvSpPr>
        <p:spPr>
          <a:xfrm>
            <a:off x="1836429" y="2816414"/>
            <a:ext cx="2664296" cy="425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Categorical Data Treatm.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60471-A1D0-89C7-C7A6-B1B565B213F9}"/>
              </a:ext>
            </a:extLst>
          </p:cNvPr>
          <p:cNvSpPr/>
          <p:nvPr/>
        </p:nvSpPr>
        <p:spPr>
          <a:xfrm>
            <a:off x="4716016" y="2298602"/>
            <a:ext cx="2664296" cy="425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48287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 animBg="1"/>
      <p:bldP spid="17" grpId="0" animBg="1"/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Logistic Regression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1999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Suitable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classification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tasks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don‘t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confused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„</a:t>
            </a:r>
            <a:r>
              <a:rPr lang="de-DE" dirty="0" err="1">
                <a:latin typeface="+mj-lt"/>
              </a:rPr>
              <a:t>regression</a:t>
            </a:r>
            <a:r>
              <a:rPr lang="de-DE" dirty="0">
                <a:latin typeface="+mj-lt"/>
              </a:rPr>
              <a:t>“)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Only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works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binary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classifier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Independent variables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continous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discrete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Related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classical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regression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10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Linear Regression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5F56C0C-2670-4359-BECC-96ED82B785FA}"/>
              </a:ext>
            </a:extLst>
          </p:cNvPr>
          <p:cNvCxnSpPr/>
          <p:nvPr/>
        </p:nvCxnSpPr>
        <p:spPr>
          <a:xfrm flipV="1">
            <a:off x="306668" y="1635646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A9A7557-9508-423D-A3BA-10C3B4FCFC85}"/>
              </a:ext>
            </a:extLst>
          </p:cNvPr>
          <p:cNvCxnSpPr>
            <a:cxnSpLocks/>
          </p:cNvCxnSpPr>
          <p:nvPr/>
        </p:nvCxnSpPr>
        <p:spPr>
          <a:xfrm>
            <a:off x="306668" y="4731990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56897F71-AB63-459F-9B1B-78F37AEAF933}"/>
              </a:ext>
            </a:extLst>
          </p:cNvPr>
          <p:cNvSpPr/>
          <p:nvPr/>
        </p:nvSpPr>
        <p:spPr>
          <a:xfrm>
            <a:off x="654100" y="390161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95973D-146E-4E27-9CFA-50E76B5B4F14}"/>
              </a:ext>
            </a:extLst>
          </p:cNvPr>
          <p:cNvSpPr/>
          <p:nvPr/>
        </p:nvSpPr>
        <p:spPr>
          <a:xfrm>
            <a:off x="378676" y="3806361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945E55-7A9B-414B-B32E-9AAD518DF5A7}"/>
              </a:ext>
            </a:extLst>
          </p:cNvPr>
          <p:cNvSpPr/>
          <p:nvPr/>
        </p:nvSpPr>
        <p:spPr>
          <a:xfrm>
            <a:off x="2333992" y="2221396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6EED8C3-445E-4CAC-9AB0-6888B809EBAC}"/>
              </a:ext>
            </a:extLst>
          </p:cNvPr>
          <p:cNvSpPr/>
          <p:nvPr/>
        </p:nvSpPr>
        <p:spPr>
          <a:xfrm>
            <a:off x="2382292" y="192367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A7FCC97-3D55-4D95-B8E1-C4AB027067B6}"/>
              </a:ext>
            </a:extLst>
          </p:cNvPr>
          <p:cNvSpPr/>
          <p:nvPr/>
        </p:nvSpPr>
        <p:spPr>
          <a:xfrm>
            <a:off x="2066516" y="2044423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89D0CB-7DA5-4B10-A61C-D5A059F6D33E}"/>
              </a:ext>
            </a:extLst>
          </p:cNvPr>
          <p:cNvSpPr/>
          <p:nvPr/>
        </p:nvSpPr>
        <p:spPr>
          <a:xfrm>
            <a:off x="1960568" y="242005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C2180C0-C53D-4E08-A8D5-12ACB38A8ECB}"/>
              </a:ext>
            </a:extLst>
          </p:cNvPr>
          <p:cNvSpPr/>
          <p:nvPr/>
        </p:nvSpPr>
        <p:spPr>
          <a:xfrm>
            <a:off x="1734220" y="2861737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02D39-18F4-406A-B525-9A10B4DA0CBA}"/>
              </a:ext>
            </a:extLst>
          </p:cNvPr>
          <p:cNvSpPr/>
          <p:nvPr/>
        </p:nvSpPr>
        <p:spPr>
          <a:xfrm>
            <a:off x="1238548" y="3038932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90CAA88-0486-4127-AA58-A195900F3E13}"/>
              </a:ext>
            </a:extLst>
          </p:cNvPr>
          <p:cNvSpPr/>
          <p:nvPr/>
        </p:nvSpPr>
        <p:spPr>
          <a:xfrm>
            <a:off x="1274548" y="341517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79CE5F9-7D28-43D8-A2B8-A7BD814EF376}"/>
              </a:ext>
            </a:extLst>
          </p:cNvPr>
          <p:cNvSpPr/>
          <p:nvPr/>
        </p:nvSpPr>
        <p:spPr>
          <a:xfrm>
            <a:off x="912832" y="348677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8D4025-9BB4-4657-86E9-EF39E337DBC7}"/>
              </a:ext>
            </a:extLst>
          </p:cNvPr>
          <p:cNvSpPr/>
          <p:nvPr/>
        </p:nvSpPr>
        <p:spPr>
          <a:xfrm>
            <a:off x="711844" y="3671382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541D3D-1AF2-443F-BA7E-2372FDC107B9}"/>
              </a:ext>
            </a:extLst>
          </p:cNvPr>
          <p:cNvCxnSpPr/>
          <p:nvPr/>
        </p:nvCxnSpPr>
        <p:spPr>
          <a:xfrm flipV="1">
            <a:off x="234660" y="1635646"/>
            <a:ext cx="252028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A5B503B-79BA-41EE-8B58-403AED1025C9}"/>
              </a:ext>
            </a:extLst>
          </p:cNvPr>
          <p:cNvSpPr txBox="1"/>
          <p:nvPr/>
        </p:nvSpPr>
        <p:spPr>
          <a:xfrm>
            <a:off x="3779912" y="4731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CAE649-F7E3-48E6-8D67-58FF6F0B1683}"/>
              </a:ext>
            </a:extLst>
          </p:cNvPr>
          <p:cNvSpPr txBox="1"/>
          <p:nvPr/>
        </p:nvSpPr>
        <p:spPr>
          <a:xfrm>
            <a:off x="-40763" y="1481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6812B8-7722-4CB6-8BB0-0A9DF22C0508}"/>
              </a:ext>
            </a:extLst>
          </p:cNvPr>
          <p:cNvSpPr txBox="1"/>
          <p:nvPr/>
        </p:nvSpPr>
        <p:spPr>
          <a:xfrm>
            <a:off x="839320" y="1126207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Regression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5AE8F6-49AF-43E6-98BF-063D0A9975C1}"/>
              </a:ext>
            </a:extLst>
          </p:cNvPr>
          <p:cNvSpPr txBox="1"/>
          <p:nvPr/>
        </p:nvSpPr>
        <p:spPr>
          <a:xfrm>
            <a:off x="5508104" y="112620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  <a:endParaRPr lang="en-GB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DF2FD11-38F7-423D-95F4-1E0144EA8CF6}"/>
              </a:ext>
            </a:extLst>
          </p:cNvPr>
          <p:cNvCxnSpPr/>
          <p:nvPr/>
        </p:nvCxnSpPr>
        <p:spPr>
          <a:xfrm flipV="1">
            <a:off x="4943139" y="1635646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CA8DB0-B51D-477C-B879-F643A50B85EC}"/>
              </a:ext>
            </a:extLst>
          </p:cNvPr>
          <p:cNvCxnSpPr>
            <a:cxnSpLocks/>
          </p:cNvCxnSpPr>
          <p:nvPr/>
        </p:nvCxnSpPr>
        <p:spPr>
          <a:xfrm>
            <a:off x="4943139" y="4731990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8A6850BC-A198-4763-AA4C-2811C914B62F}"/>
              </a:ext>
            </a:extLst>
          </p:cNvPr>
          <p:cNvSpPr/>
          <p:nvPr/>
        </p:nvSpPr>
        <p:spPr>
          <a:xfrm>
            <a:off x="5249771" y="469598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886CB5-7DB0-4D42-BA91-87F7C9F881D5}"/>
              </a:ext>
            </a:extLst>
          </p:cNvPr>
          <p:cNvSpPr/>
          <p:nvPr/>
        </p:nvSpPr>
        <p:spPr>
          <a:xfrm>
            <a:off x="5069755" y="469598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5FA004-EFA9-4AD6-9810-D5E3F63E5510}"/>
              </a:ext>
            </a:extLst>
          </p:cNvPr>
          <p:cNvSpPr/>
          <p:nvPr/>
        </p:nvSpPr>
        <p:spPr>
          <a:xfrm>
            <a:off x="5560631" y="469598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696066-3EBC-48F0-BECA-4072B6A0A0FD}"/>
              </a:ext>
            </a:extLst>
          </p:cNvPr>
          <p:cNvSpPr/>
          <p:nvPr/>
        </p:nvSpPr>
        <p:spPr>
          <a:xfrm>
            <a:off x="7951588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B40437-B06E-45EB-89FE-C0DD669A0BDB}"/>
              </a:ext>
            </a:extLst>
          </p:cNvPr>
          <p:cNvSpPr/>
          <p:nvPr/>
        </p:nvSpPr>
        <p:spPr>
          <a:xfrm>
            <a:off x="7276285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8B3E282-2BF9-495E-90E9-419E8F4776CC}"/>
              </a:ext>
            </a:extLst>
          </p:cNvPr>
          <p:cNvSpPr/>
          <p:nvPr/>
        </p:nvSpPr>
        <p:spPr>
          <a:xfrm>
            <a:off x="7853545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41A6795-99AF-4126-8B16-966A17116166}"/>
              </a:ext>
            </a:extLst>
          </p:cNvPr>
          <p:cNvSpPr/>
          <p:nvPr/>
        </p:nvSpPr>
        <p:spPr>
          <a:xfrm>
            <a:off x="7578865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00E2FD4-1DB3-49F7-8C3A-3F5302AF207F}"/>
              </a:ext>
            </a:extLst>
          </p:cNvPr>
          <p:cNvSpPr/>
          <p:nvPr/>
        </p:nvSpPr>
        <p:spPr>
          <a:xfrm>
            <a:off x="7727973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53CA53-091C-43C0-862E-3C1FFD165F10}"/>
              </a:ext>
            </a:extLst>
          </p:cNvPr>
          <p:cNvSpPr/>
          <p:nvPr/>
        </p:nvSpPr>
        <p:spPr>
          <a:xfrm>
            <a:off x="5670125" y="469598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7B19706-1B49-458D-900E-600B03144775}"/>
              </a:ext>
            </a:extLst>
          </p:cNvPr>
          <p:cNvSpPr/>
          <p:nvPr/>
        </p:nvSpPr>
        <p:spPr>
          <a:xfrm>
            <a:off x="7432358" y="284471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40D8E0-66C8-41EC-AFDF-B9A06B1A1CB2}"/>
              </a:ext>
            </a:extLst>
          </p:cNvPr>
          <p:cNvSpPr/>
          <p:nvPr/>
        </p:nvSpPr>
        <p:spPr>
          <a:xfrm>
            <a:off x="5460043" y="4695986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19A90D-60F2-40A4-9452-D543C9FF0F7D}"/>
              </a:ext>
            </a:extLst>
          </p:cNvPr>
          <p:cNvCxnSpPr>
            <a:cxnSpLocks/>
          </p:cNvCxnSpPr>
          <p:nvPr/>
        </p:nvCxnSpPr>
        <p:spPr>
          <a:xfrm>
            <a:off x="4942428" y="2859782"/>
            <a:ext cx="3301980" cy="1955"/>
          </a:xfrm>
          <a:prstGeom prst="line">
            <a:avLst/>
          </a:prstGeom>
          <a:ln>
            <a:solidFill>
              <a:srgbClr val="396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D9532B7-3CD3-4E18-BD7B-E14EF8DE8871}"/>
              </a:ext>
            </a:extLst>
          </p:cNvPr>
          <p:cNvSpPr txBox="1"/>
          <p:nvPr/>
        </p:nvSpPr>
        <p:spPr>
          <a:xfrm>
            <a:off x="8687555" y="4731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5947688-984A-4FAA-BB95-8AF98AFCEA44}"/>
              </a:ext>
            </a:extLst>
          </p:cNvPr>
          <p:cNvSpPr txBox="1"/>
          <p:nvPr/>
        </p:nvSpPr>
        <p:spPr>
          <a:xfrm>
            <a:off x="4595708" y="1481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59188B1-4C40-4E67-9CD7-5EA6D549E999}"/>
              </a:ext>
            </a:extLst>
          </p:cNvPr>
          <p:cNvSpPr txBox="1"/>
          <p:nvPr/>
        </p:nvSpPr>
        <p:spPr>
          <a:xfrm>
            <a:off x="4067944" y="270030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Sick = 1</a:t>
            </a:r>
            <a:endParaRPr lang="en-GB" dirty="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8694F0C-7005-4941-B5E6-C914562AEBBE}"/>
              </a:ext>
            </a:extLst>
          </p:cNvPr>
          <p:cNvCxnSpPr>
            <a:cxnSpLocks/>
          </p:cNvCxnSpPr>
          <p:nvPr/>
        </p:nvCxnSpPr>
        <p:spPr>
          <a:xfrm flipV="1">
            <a:off x="5306479" y="2456061"/>
            <a:ext cx="2743152" cy="246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E07BBE3-737D-4A3E-989C-0A763E7908E1}"/>
              </a:ext>
            </a:extLst>
          </p:cNvPr>
          <p:cNvSpPr txBox="1"/>
          <p:nvPr/>
        </p:nvSpPr>
        <p:spPr>
          <a:xfrm>
            <a:off x="693194" y="3990834"/>
            <a:ext cx="286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m X + n</a:t>
            </a:r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Least </a:t>
            </a:r>
            <a:r>
              <a:rPr lang="de-DE" dirty="0" err="1"/>
              <a:t>Squares</a:t>
            </a:r>
            <a:endParaRPr lang="en-GB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4C8246E-9F88-4561-937C-4CFD0603FD7E}"/>
              </a:ext>
            </a:extLst>
          </p:cNvPr>
          <p:cNvCxnSpPr>
            <a:cxnSpLocks/>
          </p:cNvCxnSpPr>
          <p:nvPr/>
        </p:nvCxnSpPr>
        <p:spPr>
          <a:xfrm flipV="1">
            <a:off x="5300804" y="4742782"/>
            <a:ext cx="204290" cy="17387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C270A2-2F92-46B1-AF1B-BB682FE6717C}"/>
              </a:ext>
            </a:extLst>
          </p:cNvPr>
          <p:cNvCxnSpPr>
            <a:cxnSpLocks/>
          </p:cNvCxnSpPr>
          <p:nvPr/>
        </p:nvCxnSpPr>
        <p:spPr>
          <a:xfrm flipV="1">
            <a:off x="7596336" y="2696058"/>
            <a:ext cx="193382" cy="173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42DDF5C-F74E-4176-99CB-398DAC6541C3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7589409" y="2855264"/>
            <a:ext cx="654999" cy="451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830140B-CF8E-4C47-A7D5-3D5A6091DBD4}"/>
              </a:ext>
            </a:extLst>
          </p:cNvPr>
          <p:cNvCxnSpPr>
            <a:cxnSpLocks/>
          </p:cNvCxnSpPr>
          <p:nvPr/>
        </p:nvCxnSpPr>
        <p:spPr>
          <a:xfrm flipH="1" flipV="1">
            <a:off x="4853749" y="4727473"/>
            <a:ext cx="654999" cy="451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0DAA977-3C90-493D-B3E0-6CA5D18A246C}"/>
              </a:ext>
            </a:extLst>
          </p:cNvPr>
          <p:cNvSpPr/>
          <p:nvPr/>
        </p:nvSpPr>
        <p:spPr>
          <a:xfrm>
            <a:off x="5023262" y="2980706"/>
            <a:ext cx="3063834" cy="1638795"/>
          </a:xfrm>
          <a:custGeom>
            <a:avLst/>
            <a:gdLst>
              <a:gd name="connsiteX0" fmla="*/ 0 w 3063834"/>
              <a:gd name="connsiteY0" fmla="*/ 1638795 h 1638795"/>
              <a:gd name="connsiteX1" fmla="*/ 795647 w 3063834"/>
              <a:gd name="connsiteY1" fmla="*/ 1472541 h 1638795"/>
              <a:gd name="connsiteX2" fmla="*/ 1496291 w 3063834"/>
              <a:gd name="connsiteY2" fmla="*/ 843149 h 1638795"/>
              <a:gd name="connsiteX3" fmla="*/ 2244437 w 3063834"/>
              <a:gd name="connsiteY3" fmla="*/ 154380 h 1638795"/>
              <a:gd name="connsiteX4" fmla="*/ 3063834 w 3063834"/>
              <a:gd name="connsiteY4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34" h="1638795">
                <a:moveTo>
                  <a:pt x="0" y="1638795"/>
                </a:moveTo>
                <a:cubicBezTo>
                  <a:pt x="273132" y="1621972"/>
                  <a:pt x="546265" y="1605149"/>
                  <a:pt x="795647" y="1472541"/>
                </a:cubicBezTo>
                <a:cubicBezTo>
                  <a:pt x="1045029" y="1339933"/>
                  <a:pt x="1254826" y="1062842"/>
                  <a:pt x="1496291" y="843149"/>
                </a:cubicBezTo>
                <a:cubicBezTo>
                  <a:pt x="1737756" y="623456"/>
                  <a:pt x="1983180" y="294905"/>
                  <a:pt x="2244437" y="154380"/>
                </a:cubicBezTo>
                <a:cubicBezTo>
                  <a:pt x="2505694" y="13855"/>
                  <a:pt x="2889663" y="3959"/>
                  <a:pt x="3063834" y="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F4252B1-9323-43E1-ADFA-C7B160A50586}"/>
              </a:ext>
            </a:extLst>
          </p:cNvPr>
          <p:cNvSpPr txBox="1"/>
          <p:nvPr/>
        </p:nvSpPr>
        <p:spPr>
          <a:xfrm>
            <a:off x="4419202" y="4285388"/>
            <a:ext cx="9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Healthy</a:t>
            </a:r>
            <a:endParaRPr lang="de-DE" dirty="0"/>
          </a:p>
          <a:p>
            <a:r>
              <a:rPr lang="de-DE" dirty="0"/>
              <a:t>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50" grpId="0"/>
      <p:bldP spid="63" grpId="0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Linear Regression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AB2DCB2-4FDC-41E4-A7E6-82D678F82443}"/>
                  </a:ext>
                </a:extLst>
              </p:cNvPr>
              <p:cNvSpPr txBox="1"/>
              <p:nvPr/>
            </p:nvSpPr>
            <p:spPr>
              <a:xfrm>
                <a:off x="179512" y="1059582"/>
                <a:ext cx="4723729" cy="414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Logistic</a:t>
                </a:r>
                <a:r>
                  <a:rPr lang="de-DE" b="1" dirty="0"/>
                  <a:t>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Transform Target Variable </a:t>
                </a:r>
                <a:r>
                  <a:rPr lang="de-DE" dirty="0" err="1"/>
                  <a:t>with</a:t>
                </a:r>
                <a:r>
                  <a:rPr lang="de-DE" dirty="0"/>
                  <a:t> Sigmoid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Rewrite</a:t>
                </a:r>
                <a:r>
                  <a:rPr lang="de-DE" dirty="0"/>
                  <a:t>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Logit</a:t>
                </a:r>
                <a:r>
                  <a:rPr lang="de-DE" dirty="0"/>
                  <a:t>-Transformation </a:t>
                </a:r>
                <a:r>
                  <a:rPr lang="de-DE" dirty="0" err="1"/>
                  <a:t>of</a:t>
                </a:r>
                <a:r>
                  <a:rPr lang="de-DE" dirty="0"/>
                  <a:t> Target Variable: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AB2DCB2-4FDC-41E4-A7E6-82D678F82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9582"/>
                <a:ext cx="4723729" cy="4146391"/>
              </a:xfrm>
              <a:prstGeom prst="rect">
                <a:avLst/>
              </a:prstGeom>
              <a:blipFill>
                <a:blip r:embed="rId2"/>
                <a:stretch>
                  <a:fillRect l="-1032" t="-882" r="-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45C8EB82-1D87-46A4-8B59-397E987D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73" y="1131590"/>
            <a:ext cx="4009915" cy="25151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6993D65-B351-42A8-8F13-A37957C19383}"/>
              </a:ext>
            </a:extLst>
          </p:cNvPr>
          <p:cNvSpPr txBox="1"/>
          <p:nvPr/>
        </p:nvSpPr>
        <p:spPr>
          <a:xfrm>
            <a:off x="5076056" y="3688744"/>
            <a:ext cx="298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range</a:t>
            </a:r>
            <a:r>
              <a:rPr lang="de-DE" dirty="0"/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D77DCD5A-5C7B-4A74-AA4F-3C6502074D0E}"/>
                  </a:ext>
                </a:extLst>
              </p:cNvPr>
              <p:cNvSpPr/>
              <p:nvPr/>
            </p:nvSpPr>
            <p:spPr>
              <a:xfrm>
                <a:off x="5076056" y="4335075"/>
                <a:ext cx="175342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D77DCD5A-5C7B-4A74-AA4F-3C650207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35075"/>
                <a:ext cx="17534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Linear Regression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  <a:p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5F56C0C-2670-4359-BECC-96ED82B785FA}"/>
              </a:ext>
            </a:extLst>
          </p:cNvPr>
          <p:cNvCxnSpPr/>
          <p:nvPr/>
        </p:nvCxnSpPr>
        <p:spPr>
          <a:xfrm flipV="1">
            <a:off x="306668" y="1635646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A9A7557-9508-423D-A3BA-10C3B4FCFC85}"/>
              </a:ext>
            </a:extLst>
          </p:cNvPr>
          <p:cNvCxnSpPr>
            <a:cxnSpLocks/>
          </p:cNvCxnSpPr>
          <p:nvPr/>
        </p:nvCxnSpPr>
        <p:spPr>
          <a:xfrm>
            <a:off x="306668" y="4731990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56897F71-AB63-459F-9B1B-78F37AEAF933}"/>
              </a:ext>
            </a:extLst>
          </p:cNvPr>
          <p:cNvSpPr/>
          <p:nvPr/>
        </p:nvSpPr>
        <p:spPr>
          <a:xfrm>
            <a:off x="654100" y="390161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95973D-146E-4E27-9CFA-50E76B5B4F14}"/>
              </a:ext>
            </a:extLst>
          </p:cNvPr>
          <p:cNvSpPr/>
          <p:nvPr/>
        </p:nvSpPr>
        <p:spPr>
          <a:xfrm>
            <a:off x="378676" y="3806361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945E55-7A9B-414B-B32E-9AAD518DF5A7}"/>
              </a:ext>
            </a:extLst>
          </p:cNvPr>
          <p:cNvSpPr/>
          <p:nvPr/>
        </p:nvSpPr>
        <p:spPr>
          <a:xfrm>
            <a:off x="2333992" y="2221396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6EED8C3-445E-4CAC-9AB0-6888B809EBAC}"/>
              </a:ext>
            </a:extLst>
          </p:cNvPr>
          <p:cNvSpPr/>
          <p:nvPr/>
        </p:nvSpPr>
        <p:spPr>
          <a:xfrm>
            <a:off x="2382292" y="192367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A7FCC97-3D55-4D95-B8E1-C4AB027067B6}"/>
              </a:ext>
            </a:extLst>
          </p:cNvPr>
          <p:cNvSpPr/>
          <p:nvPr/>
        </p:nvSpPr>
        <p:spPr>
          <a:xfrm>
            <a:off x="2066516" y="2044423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89D0CB-7DA5-4B10-A61C-D5A059F6D33E}"/>
              </a:ext>
            </a:extLst>
          </p:cNvPr>
          <p:cNvSpPr/>
          <p:nvPr/>
        </p:nvSpPr>
        <p:spPr>
          <a:xfrm>
            <a:off x="1960568" y="242005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C2180C0-C53D-4E08-A8D5-12ACB38A8ECB}"/>
              </a:ext>
            </a:extLst>
          </p:cNvPr>
          <p:cNvSpPr/>
          <p:nvPr/>
        </p:nvSpPr>
        <p:spPr>
          <a:xfrm>
            <a:off x="1734220" y="2861737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02D39-18F4-406A-B525-9A10B4DA0CBA}"/>
              </a:ext>
            </a:extLst>
          </p:cNvPr>
          <p:cNvSpPr/>
          <p:nvPr/>
        </p:nvSpPr>
        <p:spPr>
          <a:xfrm>
            <a:off x="1238548" y="3038932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90CAA88-0486-4127-AA58-A195900F3E13}"/>
              </a:ext>
            </a:extLst>
          </p:cNvPr>
          <p:cNvSpPr/>
          <p:nvPr/>
        </p:nvSpPr>
        <p:spPr>
          <a:xfrm>
            <a:off x="1274548" y="341517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79CE5F9-7D28-43D8-A2B8-A7BD814EF376}"/>
              </a:ext>
            </a:extLst>
          </p:cNvPr>
          <p:cNvSpPr/>
          <p:nvPr/>
        </p:nvSpPr>
        <p:spPr>
          <a:xfrm>
            <a:off x="912832" y="348677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8D4025-9BB4-4657-86E9-EF39E337DBC7}"/>
              </a:ext>
            </a:extLst>
          </p:cNvPr>
          <p:cNvSpPr/>
          <p:nvPr/>
        </p:nvSpPr>
        <p:spPr>
          <a:xfrm>
            <a:off x="711844" y="3671382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541D3D-1AF2-443F-BA7E-2372FDC107B9}"/>
              </a:ext>
            </a:extLst>
          </p:cNvPr>
          <p:cNvCxnSpPr/>
          <p:nvPr/>
        </p:nvCxnSpPr>
        <p:spPr>
          <a:xfrm flipV="1">
            <a:off x="234660" y="1635646"/>
            <a:ext cx="252028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A5B503B-79BA-41EE-8B58-403AED1025C9}"/>
              </a:ext>
            </a:extLst>
          </p:cNvPr>
          <p:cNvSpPr txBox="1"/>
          <p:nvPr/>
        </p:nvSpPr>
        <p:spPr>
          <a:xfrm>
            <a:off x="3779912" y="4731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CAE649-F7E3-48E6-8D67-58FF6F0B1683}"/>
              </a:ext>
            </a:extLst>
          </p:cNvPr>
          <p:cNvSpPr txBox="1"/>
          <p:nvPr/>
        </p:nvSpPr>
        <p:spPr>
          <a:xfrm>
            <a:off x="-40763" y="1481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6812B8-7722-4CB6-8BB0-0A9DF22C0508}"/>
              </a:ext>
            </a:extLst>
          </p:cNvPr>
          <p:cNvSpPr txBox="1"/>
          <p:nvPr/>
        </p:nvSpPr>
        <p:spPr>
          <a:xfrm>
            <a:off x="839320" y="1126207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Regression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5AE8F6-49AF-43E6-98BF-063D0A9975C1}"/>
              </a:ext>
            </a:extLst>
          </p:cNvPr>
          <p:cNvSpPr txBox="1"/>
          <p:nvPr/>
        </p:nvSpPr>
        <p:spPr>
          <a:xfrm>
            <a:off x="5508104" y="112620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  <a:endParaRPr lang="en-GB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DF2FD11-38F7-423D-95F4-1E0144EA8CF6}"/>
              </a:ext>
            </a:extLst>
          </p:cNvPr>
          <p:cNvCxnSpPr/>
          <p:nvPr/>
        </p:nvCxnSpPr>
        <p:spPr>
          <a:xfrm flipV="1">
            <a:off x="4943139" y="1635646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CA8DB0-B51D-477C-B879-F643A50B85EC}"/>
              </a:ext>
            </a:extLst>
          </p:cNvPr>
          <p:cNvCxnSpPr>
            <a:cxnSpLocks/>
          </p:cNvCxnSpPr>
          <p:nvPr/>
        </p:nvCxnSpPr>
        <p:spPr>
          <a:xfrm>
            <a:off x="4943139" y="4731990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8A6850BC-A198-4763-AA4C-2811C914B62F}"/>
              </a:ext>
            </a:extLst>
          </p:cNvPr>
          <p:cNvSpPr/>
          <p:nvPr/>
        </p:nvSpPr>
        <p:spPr>
          <a:xfrm>
            <a:off x="5316059" y="458797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886CB5-7DB0-4D42-BA91-87F7C9F881D5}"/>
              </a:ext>
            </a:extLst>
          </p:cNvPr>
          <p:cNvSpPr/>
          <p:nvPr/>
        </p:nvSpPr>
        <p:spPr>
          <a:xfrm>
            <a:off x="5136043" y="4587975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5FA004-EFA9-4AD6-9810-D5E3F63E5510}"/>
              </a:ext>
            </a:extLst>
          </p:cNvPr>
          <p:cNvSpPr/>
          <p:nvPr/>
        </p:nvSpPr>
        <p:spPr>
          <a:xfrm>
            <a:off x="5626919" y="444395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696066-3EBC-48F0-BECA-4072B6A0A0FD}"/>
              </a:ext>
            </a:extLst>
          </p:cNvPr>
          <p:cNvSpPr/>
          <p:nvPr/>
        </p:nvSpPr>
        <p:spPr>
          <a:xfrm>
            <a:off x="7951588" y="293179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B40437-B06E-45EB-89FE-C0DD669A0BDB}"/>
              </a:ext>
            </a:extLst>
          </p:cNvPr>
          <p:cNvSpPr/>
          <p:nvPr/>
        </p:nvSpPr>
        <p:spPr>
          <a:xfrm>
            <a:off x="7276285" y="3075806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8B3E282-2BF9-495E-90E9-419E8F4776CC}"/>
              </a:ext>
            </a:extLst>
          </p:cNvPr>
          <p:cNvSpPr/>
          <p:nvPr/>
        </p:nvSpPr>
        <p:spPr>
          <a:xfrm>
            <a:off x="7853545" y="293179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41A6795-99AF-4126-8B16-966A17116166}"/>
              </a:ext>
            </a:extLst>
          </p:cNvPr>
          <p:cNvSpPr/>
          <p:nvPr/>
        </p:nvSpPr>
        <p:spPr>
          <a:xfrm>
            <a:off x="7578865" y="293179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00E2FD4-1DB3-49F7-8C3A-3F5302AF207F}"/>
              </a:ext>
            </a:extLst>
          </p:cNvPr>
          <p:cNvSpPr/>
          <p:nvPr/>
        </p:nvSpPr>
        <p:spPr>
          <a:xfrm>
            <a:off x="7727973" y="2931790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53CA53-091C-43C0-862E-3C1FFD165F10}"/>
              </a:ext>
            </a:extLst>
          </p:cNvPr>
          <p:cNvSpPr/>
          <p:nvPr/>
        </p:nvSpPr>
        <p:spPr>
          <a:xfrm>
            <a:off x="5736413" y="4443959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7B19706-1B49-458D-900E-600B03144775}"/>
              </a:ext>
            </a:extLst>
          </p:cNvPr>
          <p:cNvSpPr/>
          <p:nvPr/>
        </p:nvSpPr>
        <p:spPr>
          <a:xfrm>
            <a:off x="7432358" y="3003798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40D8E0-66C8-41EC-AFDF-B9A06B1A1CB2}"/>
              </a:ext>
            </a:extLst>
          </p:cNvPr>
          <p:cNvSpPr/>
          <p:nvPr/>
        </p:nvSpPr>
        <p:spPr>
          <a:xfrm>
            <a:off x="5526331" y="4515966"/>
            <a:ext cx="72000" cy="72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19A90D-60F2-40A4-9452-D543C9FF0F7D}"/>
              </a:ext>
            </a:extLst>
          </p:cNvPr>
          <p:cNvCxnSpPr>
            <a:cxnSpLocks/>
          </p:cNvCxnSpPr>
          <p:nvPr/>
        </p:nvCxnSpPr>
        <p:spPr>
          <a:xfrm>
            <a:off x="4942428" y="2859782"/>
            <a:ext cx="3301980" cy="1955"/>
          </a:xfrm>
          <a:prstGeom prst="line">
            <a:avLst/>
          </a:prstGeom>
          <a:ln>
            <a:solidFill>
              <a:srgbClr val="396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D9532B7-3CD3-4E18-BD7B-E14EF8DE8871}"/>
              </a:ext>
            </a:extLst>
          </p:cNvPr>
          <p:cNvSpPr txBox="1"/>
          <p:nvPr/>
        </p:nvSpPr>
        <p:spPr>
          <a:xfrm>
            <a:off x="8687555" y="4731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5947688-984A-4FAA-BB95-8AF98AFCEA44}"/>
              </a:ext>
            </a:extLst>
          </p:cNvPr>
          <p:cNvSpPr txBox="1"/>
          <p:nvPr/>
        </p:nvSpPr>
        <p:spPr>
          <a:xfrm>
            <a:off x="4595708" y="1481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59188B1-4C40-4E67-9CD7-5EA6D549E999}"/>
              </a:ext>
            </a:extLst>
          </p:cNvPr>
          <p:cNvSpPr txBox="1"/>
          <p:nvPr/>
        </p:nvSpPr>
        <p:spPr>
          <a:xfrm>
            <a:off x="4067944" y="270030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Sick = 1</a:t>
            </a:r>
            <a:endParaRPr lang="en-GB" dirty="0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0DAA977-3C90-493D-B3E0-6CA5D18A246C}"/>
              </a:ext>
            </a:extLst>
          </p:cNvPr>
          <p:cNvSpPr/>
          <p:nvPr/>
        </p:nvSpPr>
        <p:spPr>
          <a:xfrm>
            <a:off x="5023262" y="2931790"/>
            <a:ext cx="3063834" cy="1687711"/>
          </a:xfrm>
          <a:custGeom>
            <a:avLst/>
            <a:gdLst>
              <a:gd name="connsiteX0" fmla="*/ 0 w 3063834"/>
              <a:gd name="connsiteY0" fmla="*/ 1638795 h 1638795"/>
              <a:gd name="connsiteX1" fmla="*/ 795647 w 3063834"/>
              <a:gd name="connsiteY1" fmla="*/ 1472541 h 1638795"/>
              <a:gd name="connsiteX2" fmla="*/ 1496291 w 3063834"/>
              <a:gd name="connsiteY2" fmla="*/ 843149 h 1638795"/>
              <a:gd name="connsiteX3" fmla="*/ 2244437 w 3063834"/>
              <a:gd name="connsiteY3" fmla="*/ 154380 h 1638795"/>
              <a:gd name="connsiteX4" fmla="*/ 3063834 w 3063834"/>
              <a:gd name="connsiteY4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34" h="1638795">
                <a:moveTo>
                  <a:pt x="0" y="1638795"/>
                </a:moveTo>
                <a:cubicBezTo>
                  <a:pt x="273132" y="1621972"/>
                  <a:pt x="546265" y="1605149"/>
                  <a:pt x="795647" y="1472541"/>
                </a:cubicBezTo>
                <a:cubicBezTo>
                  <a:pt x="1045029" y="1339933"/>
                  <a:pt x="1254826" y="1062842"/>
                  <a:pt x="1496291" y="843149"/>
                </a:cubicBezTo>
                <a:cubicBezTo>
                  <a:pt x="1737756" y="623456"/>
                  <a:pt x="1983180" y="294905"/>
                  <a:pt x="2244437" y="154380"/>
                </a:cubicBezTo>
                <a:cubicBezTo>
                  <a:pt x="2505694" y="13855"/>
                  <a:pt x="2889663" y="3959"/>
                  <a:pt x="3063834" y="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F4252B1-9323-43E1-ADFA-C7B160A50586}"/>
              </a:ext>
            </a:extLst>
          </p:cNvPr>
          <p:cNvSpPr txBox="1"/>
          <p:nvPr/>
        </p:nvSpPr>
        <p:spPr>
          <a:xfrm>
            <a:off x="4419202" y="4285388"/>
            <a:ext cx="9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Healthy</a:t>
            </a:r>
            <a:endParaRPr lang="de-DE" dirty="0"/>
          </a:p>
          <a:p>
            <a:r>
              <a:rPr lang="de-DE" dirty="0"/>
              <a:t>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63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DF2FD11-38F7-423D-95F4-1E0144EA8CF6}"/>
              </a:ext>
            </a:extLst>
          </p:cNvPr>
          <p:cNvCxnSpPr/>
          <p:nvPr/>
        </p:nvCxnSpPr>
        <p:spPr>
          <a:xfrm flipV="1">
            <a:off x="2491431" y="1232374"/>
            <a:ext cx="0" cy="34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CA8DB0-B51D-477C-B879-F643A50B85EC}"/>
              </a:ext>
            </a:extLst>
          </p:cNvPr>
          <p:cNvCxnSpPr>
            <a:cxnSpLocks/>
          </p:cNvCxnSpPr>
          <p:nvPr/>
        </p:nvCxnSpPr>
        <p:spPr>
          <a:xfrm>
            <a:off x="2491431" y="4702541"/>
            <a:ext cx="447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8A6850BC-A198-4763-AA4C-2811C914B62F}"/>
              </a:ext>
            </a:extLst>
          </p:cNvPr>
          <p:cNvSpPr/>
          <p:nvPr/>
        </p:nvSpPr>
        <p:spPr>
          <a:xfrm>
            <a:off x="2872544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886CB5-7DB0-4D42-BA91-87F7C9F881D5}"/>
              </a:ext>
            </a:extLst>
          </p:cNvPr>
          <p:cNvSpPr/>
          <p:nvPr/>
        </p:nvSpPr>
        <p:spPr>
          <a:xfrm>
            <a:off x="2648802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5FA004-EFA9-4AD6-9810-D5E3F63E5510}"/>
              </a:ext>
            </a:extLst>
          </p:cNvPr>
          <p:cNvSpPr/>
          <p:nvPr/>
        </p:nvSpPr>
        <p:spPr>
          <a:xfrm>
            <a:off x="3258913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696066-3EBC-48F0-BECA-4072B6A0A0FD}"/>
              </a:ext>
            </a:extLst>
          </p:cNvPr>
          <p:cNvSpPr/>
          <p:nvPr/>
        </p:nvSpPr>
        <p:spPr>
          <a:xfrm>
            <a:off x="6230641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B40437-B06E-45EB-89FE-C0DD669A0BDB}"/>
              </a:ext>
            </a:extLst>
          </p:cNvPr>
          <p:cNvSpPr/>
          <p:nvPr/>
        </p:nvSpPr>
        <p:spPr>
          <a:xfrm>
            <a:off x="5391305" y="2851090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8B3E282-2BF9-495E-90E9-419E8F4776CC}"/>
              </a:ext>
            </a:extLst>
          </p:cNvPr>
          <p:cNvSpPr/>
          <p:nvPr/>
        </p:nvSpPr>
        <p:spPr>
          <a:xfrm>
            <a:off x="61087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41A6795-99AF-4126-8B16-966A17116166}"/>
              </a:ext>
            </a:extLst>
          </p:cNvPr>
          <p:cNvSpPr/>
          <p:nvPr/>
        </p:nvSpPr>
        <p:spPr>
          <a:xfrm>
            <a:off x="57673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00E2FD4-1DB3-49F7-8C3A-3F5302AF207F}"/>
              </a:ext>
            </a:extLst>
          </p:cNvPr>
          <p:cNvSpPr/>
          <p:nvPr/>
        </p:nvSpPr>
        <p:spPr>
          <a:xfrm>
            <a:off x="5952709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53CA53-091C-43C0-862E-3C1FFD165F10}"/>
              </a:ext>
            </a:extLst>
          </p:cNvPr>
          <p:cNvSpPr/>
          <p:nvPr/>
        </p:nvSpPr>
        <p:spPr>
          <a:xfrm>
            <a:off x="3395004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7B19706-1B49-458D-900E-600B03144775}"/>
              </a:ext>
            </a:extLst>
          </p:cNvPr>
          <p:cNvSpPr/>
          <p:nvPr/>
        </p:nvSpPr>
        <p:spPr>
          <a:xfrm>
            <a:off x="5585289" y="2779082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40D8E0-66C8-41EC-AFDF-B9A06B1A1CB2}"/>
              </a:ext>
            </a:extLst>
          </p:cNvPr>
          <p:cNvSpPr/>
          <p:nvPr/>
        </p:nvSpPr>
        <p:spPr>
          <a:xfrm>
            <a:off x="3133892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19A90D-60F2-40A4-9452-D543C9FF0F7D}"/>
              </a:ext>
            </a:extLst>
          </p:cNvPr>
          <p:cNvCxnSpPr>
            <a:cxnSpLocks/>
          </p:cNvCxnSpPr>
          <p:nvPr/>
        </p:nvCxnSpPr>
        <p:spPr>
          <a:xfrm>
            <a:off x="2490547" y="2604301"/>
            <a:ext cx="4104041" cy="2191"/>
          </a:xfrm>
          <a:prstGeom prst="line">
            <a:avLst/>
          </a:prstGeom>
          <a:ln>
            <a:solidFill>
              <a:srgbClr val="396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D9532B7-3CD3-4E18-BD7B-E14EF8DE8871}"/>
              </a:ext>
            </a:extLst>
          </p:cNvPr>
          <p:cNvSpPr txBox="1"/>
          <p:nvPr/>
        </p:nvSpPr>
        <p:spPr>
          <a:xfrm>
            <a:off x="7145377" y="4702541"/>
            <a:ext cx="378951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5947688-984A-4FAA-BB95-8AF98AFCEA44}"/>
              </a:ext>
            </a:extLst>
          </p:cNvPr>
          <p:cNvSpPr txBox="1"/>
          <p:nvPr/>
        </p:nvSpPr>
        <p:spPr>
          <a:xfrm>
            <a:off x="2059608" y="1059582"/>
            <a:ext cx="368988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59188B1-4C40-4E67-9CD7-5EA6D549E999}"/>
              </a:ext>
            </a:extLst>
          </p:cNvPr>
          <p:cNvSpPr txBox="1"/>
          <p:nvPr/>
        </p:nvSpPr>
        <p:spPr>
          <a:xfrm>
            <a:off x="1403648" y="2425574"/>
            <a:ext cx="1098198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Sick = 1</a:t>
            </a:r>
            <a:endParaRPr lang="en-GB" dirty="0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0DAA977-3C90-493D-B3E0-6CA5D18A246C}"/>
              </a:ext>
            </a:extLst>
          </p:cNvPr>
          <p:cNvSpPr/>
          <p:nvPr/>
        </p:nvSpPr>
        <p:spPr>
          <a:xfrm>
            <a:off x="2591016" y="2751326"/>
            <a:ext cx="3808049" cy="1836648"/>
          </a:xfrm>
          <a:custGeom>
            <a:avLst/>
            <a:gdLst>
              <a:gd name="connsiteX0" fmla="*/ 0 w 3063834"/>
              <a:gd name="connsiteY0" fmla="*/ 1638795 h 1638795"/>
              <a:gd name="connsiteX1" fmla="*/ 795647 w 3063834"/>
              <a:gd name="connsiteY1" fmla="*/ 1472541 h 1638795"/>
              <a:gd name="connsiteX2" fmla="*/ 1496291 w 3063834"/>
              <a:gd name="connsiteY2" fmla="*/ 843149 h 1638795"/>
              <a:gd name="connsiteX3" fmla="*/ 2244437 w 3063834"/>
              <a:gd name="connsiteY3" fmla="*/ 154380 h 1638795"/>
              <a:gd name="connsiteX4" fmla="*/ 3063834 w 3063834"/>
              <a:gd name="connsiteY4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34" h="1638795">
                <a:moveTo>
                  <a:pt x="0" y="1638795"/>
                </a:moveTo>
                <a:cubicBezTo>
                  <a:pt x="273132" y="1621972"/>
                  <a:pt x="546265" y="1605149"/>
                  <a:pt x="795647" y="1472541"/>
                </a:cubicBezTo>
                <a:cubicBezTo>
                  <a:pt x="1045029" y="1339933"/>
                  <a:pt x="1254826" y="1062842"/>
                  <a:pt x="1496291" y="843149"/>
                </a:cubicBezTo>
                <a:cubicBezTo>
                  <a:pt x="1737756" y="623456"/>
                  <a:pt x="1983180" y="294905"/>
                  <a:pt x="2244437" y="154380"/>
                </a:cubicBezTo>
                <a:cubicBezTo>
                  <a:pt x="2505694" y="13855"/>
                  <a:pt x="2889663" y="3959"/>
                  <a:pt x="3063834" y="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F4252B1-9323-43E1-ADFA-C7B160A50586}"/>
              </a:ext>
            </a:extLst>
          </p:cNvPr>
          <p:cNvSpPr txBox="1"/>
          <p:nvPr/>
        </p:nvSpPr>
        <p:spPr>
          <a:xfrm>
            <a:off x="1840228" y="4202021"/>
            <a:ext cx="1126729" cy="72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Healthy</a:t>
            </a:r>
            <a:endParaRPr lang="de-DE" dirty="0"/>
          </a:p>
          <a:p>
            <a:r>
              <a:rPr lang="de-DE" dirty="0"/>
              <a:t> = 0</a:t>
            </a:r>
            <a:endParaRPr lang="en-GB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5365BBC-A403-4CF5-B53A-510CD56DA7F1}"/>
              </a:ext>
            </a:extLst>
          </p:cNvPr>
          <p:cNvCxnSpPr/>
          <p:nvPr/>
        </p:nvCxnSpPr>
        <p:spPr>
          <a:xfrm>
            <a:off x="2490547" y="4083918"/>
            <a:ext cx="4104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99A2D5D-C002-4EFA-A596-56ED7D4B9FCC}"/>
              </a:ext>
            </a:extLst>
          </p:cNvPr>
          <p:cNvSpPr txBox="1"/>
          <p:nvPr/>
        </p:nvSpPr>
        <p:spPr>
          <a:xfrm>
            <a:off x="6594588" y="3867894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Threshold</a:t>
            </a:r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30E1311-2166-43CC-AFB3-8D8EE62B7018}"/>
              </a:ext>
            </a:extLst>
          </p:cNvPr>
          <p:cNvSpPr/>
          <p:nvPr/>
        </p:nvSpPr>
        <p:spPr>
          <a:xfrm>
            <a:off x="2501846" y="4083918"/>
            <a:ext cx="1494090" cy="6099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69A534-6854-4EC7-8EB6-B8B040626AFD}"/>
              </a:ext>
            </a:extLst>
          </p:cNvPr>
          <p:cNvSpPr/>
          <p:nvPr/>
        </p:nvSpPr>
        <p:spPr>
          <a:xfrm>
            <a:off x="3996132" y="2604300"/>
            <a:ext cx="2698039" cy="14709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3E39E2F-DEDA-4D0C-A4FB-FDE9076BBAD2}"/>
              </a:ext>
            </a:extLst>
          </p:cNvPr>
          <p:cNvSpPr/>
          <p:nvPr/>
        </p:nvSpPr>
        <p:spPr>
          <a:xfrm>
            <a:off x="2591016" y="2751326"/>
            <a:ext cx="3808049" cy="1836648"/>
          </a:xfrm>
          <a:custGeom>
            <a:avLst/>
            <a:gdLst>
              <a:gd name="connsiteX0" fmla="*/ 0 w 3063834"/>
              <a:gd name="connsiteY0" fmla="*/ 1638795 h 1638795"/>
              <a:gd name="connsiteX1" fmla="*/ 795647 w 3063834"/>
              <a:gd name="connsiteY1" fmla="*/ 1472541 h 1638795"/>
              <a:gd name="connsiteX2" fmla="*/ 1496291 w 3063834"/>
              <a:gd name="connsiteY2" fmla="*/ 843149 h 1638795"/>
              <a:gd name="connsiteX3" fmla="*/ 2244437 w 3063834"/>
              <a:gd name="connsiteY3" fmla="*/ 154380 h 1638795"/>
              <a:gd name="connsiteX4" fmla="*/ 3063834 w 3063834"/>
              <a:gd name="connsiteY4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34" h="1638795">
                <a:moveTo>
                  <a:pt x="0" y="1638795"/>
                </a:moveTo>
                <a:cubicBezTo>
                  <a:pt x="273132" y="1621972"/>
                  <a:pt x="546265" y="1605149"/>
                  <a:pt x="795647" y="1472541"/>
                </a:cubicBezTo>
                <a:cubicBezTo>
                  <a:pt x="1045029" y="1339933"/>
                  <a:pt x="1254826" y="1062842"/>
                  <a:pt x="1496291" y="843149"/>
                </a:cubicBezTo>
                <a:cubicBezTo>
                  <a:pt x="1737756" y="623456"/>
                  <a:pt x="1983180" y="294905"/>
                  <a:pt x="2244437" y="154380"/>
                </a:cubicBezTo>
                <a:cubicBezTo>
                  <a:pt x="2505694" y="13855"/>
                  <a:pt x="2889663" y="3959"/>
                  <a:pt x="3063834" y="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0D9129-2A50-4487-A031-9464A937FC36}"/>
              </a:ext>
            </a:extLst>
          </p:cNvPr>
          <p:cNvSpPr/>
          <p:nvPr/>
        </p:nvSpPr>
        <p:spPr>
          <a:xfrm>
            <a:off x="4274412" y="379588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7F1285B-D036-4859-B5C0-B197CD19A234}"/>
              </a:ext>
            </a:extLst>
          </p:cNvPr>
          <p:cNvSpPr/>
          <p:nvPr/>
        </p:nvSpPr>
        <p:spPr>
          <a:xfrm>
            <a:off x="4410503" y="3651870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731F6B4-0798-401A-9F38-16346BE1CAA5}"/>
              </a:ext>
            </a:extLst>
          </p:cNvPr>
          <p:cNvSpPr/>
          <p:nvPr/>
        </p:nvSpPr>
        <p:spPr>
          <a:xfrm>
            <a:off x="4149391" y="3867894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5CF5B31-15D7-4D7D-B4D2-EDC23A803945}"/>
              </a:ext>
            </a:extLst>
          </p:cNvPr>
          <p:cNvSpPr/>
          <p:nvPr/>
        </p:nvSpPr>
        <p:spPr>
          <a:xfrm>
            <a:off x="6230641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B9485C1-8D43-4C45-9617-742A3FB26F2D}"/>
              </a:ext>
            </a:extLst>
          </p:cNvPr>
          <p:cNvSpPr/>
          <p:nvPr/>
        </p:nvSpPr>
        <p:spPr>
          <a:xfrm>
            <a:off x="5391305" y="2851090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4DF6398-00AA-4014-8B4E-E778E7E98729}"/>
              </a:ext>
            </a:extLst>
          </p:cNvPr>
          <p:cNvSpPr/>
          <p:nvPr/>
        </p:nvSpPr>
        <p:spPr>
          <a:xfrm>
            <a:off x="61087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E9CCC6A-B8C6-43E2-8E6E-C74485CCA35E}"/>
              </a:ext>
            </a:extLst>
          </p:cNvPr>
          <p:cNvSpPr/>
          <p:nvPr/>
        </p:nvSpPr>
        <p:spPr>
          <a:xfrm>
            <a:off x="57673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328BB98-E243-4250-9D0E-D35054091E19}"/>
              </a:ext>
            </a:extLst>
          </p:cNvPr>
          <p:cNvSpPr/>
          <p:nvPr/>
        </p:nvSpPr>
        <p:spPr>
          <a:xfrm>
            <a:off x="5952709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1C5FE30-F880-4F08-BF1E-6A4781AFE2A8}"/>
              </a:ext>
            </a:extLst>
          </p:cNvPr>
          <p:cNvSpPr/>
          <p:nvPr/>
        </p:nvSpPr>
        <p:spPr>
          <a:xfrm>
            <a:off x="5585289" y="2779082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6CE8BEB-CB90-41F6-A53D-F34CCB7E58DF}"/>
              </a:ext>
            </a:extLst>
          </p:cNvPr>
          <p:cNvSpPr/>
          <p:nvPr/>
        </p:nvSpPr>
        <p:spPr>
          <a:xfrm>
            <a:off x="2872544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D1FA84C-F846-4295-9965-9416C85AB315}"/>
              </a:ext>
            </a:extLst>
          </p:cNvPr>
          <p:cNvSpPr/>
          <p:nvPr/>
        </p:nvSpPr>
        <p:spPr>
          <a:xfrm>
            <a:off x="2648802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A3749C2-7D8B-4057-8D18-BDFDC5447AEF}"/>
              </a:ext>
            </a:extLst>
          </p:cNvPr>
          <p:cNvSpPr/>
          <p:nvPr/>
        </p:nvSpPr>
        <p:spPr>
          <a:xfrm>
            <a:off x="3258913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CDA6AD6-9632-43B0-BDCA-9D45C9907E81}"/>
              </a:ext>
            </a:extLst>
          </p:cNvPr>
          <p:cNvSpPr/>
          <p:nvPr/>
        </p:nvSpPr>
        <p:spPr>
          <a:xfrm>
            <a:off x="3395004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773A7F9-0E0B-43B5-B64F-8C6B461DABF0}"/>
              </a:ext>
            </a:extLst>
          </p:cNvPr>
          <p:cNvSpPr/>
          <p:nvPr/>
        </p:nvSpPr>
        <p:spPr>
          <a:xfrm>
            <a:off x="3133892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8D3B4F5-59D8-4067-949F-0A015D909774}"/>
              </a:ext>
            </a:extLst>
          </p:cNvPr>
          <p:cNvSpPr/>
          <p:nvPr/>
        </p:nvSpPr>
        <p:spPr>
          <a:xfrm>
            <a:off x="3758721" y="4227934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1FF9A33-11D9-4A17-A524-C588A83CE444}"/>
              </a:ext>
            </a:extLst>
          </p:cNvPr>
          <p:cNvSpPr/>
          <p:nvPr/>
        </p:nvSpPr>
        <p:spPr>
          <a:xfrm>
            <a:off x="3894812" y="415592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6237981-8EF1-4001-95A3-9EF2B04CA7B7}"/>
              </a:ext>
            </a:extLst>
          </p:cNvPr>
          <p:cNvSpPr/>
          <p:nvPr/>
        </p:nvSpPr>
        <p:spPr>
          <a:xfrm>
            <a:off x="3633700" y="4299942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5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FD69A534-6854-4EC7-8EB6-B8B040626AFD}"/>
              </a:ext>
            </a:extLst>
          </p:cNvPr>
          <p:cNvSpPr/>
          <p:nvPr/>
        </p:nvSpPr>
        <p:spPr>
          <a:xfrm>
            <a:off x="4716016" y="2604301"/>
            <a:ext cx="1978155" cy="83154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30E1311-2166-43CC-AFB3-8D8EE62B7018}"/>
              </a:ext>
            </a:extLst>
          </p:cNvPr>
          <p:cNvSpPr/>
          <p:nvPr/>
        </p:nvSpPr>
        <p:spPr>
          <a:xfrm>
            <a:off x="2501846" y="3435846"/>
            <a:ext cx="2203755" cy="125799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Logistic</a:t>
            </a:r>
            <a:r>
              <a:rPr lang="de-DE"/>
              <a:t> Regression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DF2FD11-38F7-423D-95F4-1E0144EA8CF6}"/>
              </a:ext>
            </a:extLst>
          </p:cNvPr>
          <p:cNvCxnSpPr/>
          <p:nvPr/>
        </p:nvCxnSpPr>
        <p:spPr>
          <a:xfrm flipV="1">
            <a:off x="2491431" y="1232374"/>
            <a:ext cx="0" cy="34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CA8DB0-B51D-477C-B879-F643A50B85EC}"/>
              </a:ext>
            </a:extLst>
          </p:cNvPr>
          <p:cNvCxnSpPr>
            <a:cxnSpLocks/>
          </p:cNvCxnSpPr>
          <p:nvPr/>
        </p:nvCxnSpPr>
        <p:spPr>
          <a:xfrm>
            <a:off x="2491431" y="4702541"/>
            <a:ext cx="447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19A90D-60F2-40A4-9452-D543C9FF0F7D}"/>
              </a:ext>
            </a:extLst>
          </p:cNvPr>
          <p:cNvCxnSpPr>
            <a:cxnSpLocks/>
          </p:cNvCxnSpPr>
          <p:nvPr/>
        </p:nvCxnSpPr>
        <p:spPr>
          <a:xfrm>
            <a:off x="2490547" y="2604301"/>
            <a:ext cx="4104041" cy="2191"/>
          </a:xfrm>
          <a:prstGeom prst="line">
            <a:avLst/>
          </a:prstGeom>
          <a:ln>
            <a:solidFill>
              <a:srgbClr val="396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D9532B7-3CD3-4E18-BD7B-E14EF8DE8871}"/>
              </a:ext>
            </a:extLst>
          </p:cNvPr>
          <p:cNvSpPr txBox="1"/>
          <p:nvPr/>
        </p:nvSpPr>
        <p:spPr>
          <a:xfrm>
            <a:off x="7145377" y="4702541"/>
            <a:ext cx="378951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5947688-984A-4FAA-BB95-8AF98AFCEA44}"/>
              </a:ext>
            </a:extLst>
          </p:cNvPr>
          <p:cNvSpPr txBox="1"/>
          <p:nvPr/>
        </p:nvSpPr>
        <p:spPr>
          <a:xfrm>
            <a:off x="2059608" y="1059582"/>
            <a:ext cx="368988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59188B1-4C40-4E67-9CD7-5EA6D549E999}"/>
              </a:ext>
            </a:extLst>
          </p:cNvPr>
          <p:cNvSpPr txBox="1"/>
          <p:nvPr/>
        </p:nvSpPr>
        <p:spPr>
          <a:xfrm>
            <a:off x="1403648" y="2425574"/>
            <a:ext cx="1098198" cy="41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Sick = 1</a:t>
            </a:r>
            <a:endParaRPr lang="en-GB" dirty="0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0DAA977-3C90-493D-B3E0-6CA5D18A246C}"/>
              </a:ext>
            </a:extLst>
          </p:cNvPr>
          <p:cNvSpPr/>
          <p:nvPr/>
        </p:nvSpPr>
        <p:spPr>
          <a:xfrm>
            <a:off x="2591016" y="2751326"/>
            <a:ext cx="3808049" cy="1836648"/>
          </a:xfrm>
          <a:custGeom>
            <a:avLst/>
            <a:gdLst>
              <a:gd name="connsiteX0" fmla="*/ 0 w 3063834"/>
              <a:gd name="connsiteY0" fmla="*/ 1638795 h 1638795"/>
              <a:gd name="connsiteX1" fmla="*/ 795647 w 3063834"/>
              <a:gd name="connsiteY1" fmla="*/ 1472541 h 1638795"/>
              <a:gd name="connsiteX2" fmla="*/ 1496291 w 3063834"/>
              <a:gd name="connsiteY2" fmla="*/ 843149 h 1638795"/>
              <a:gd name="connsiteX3" fmla="*/ 2244437 w 3063834"/>
              <a:gd name="connsiteY3" fmla="*/ 154380 h 1638795"/>
              <a:gd name="connsiteX4" fmla="*/ 3063834 w 3063834"/>
              <a:gd name="connsiteY4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34" h="1638795">
                <a:moveTo>
                  <a:pt x="0" y="1638795"/>
                </a:moveTo>
                <a:cubicBezTo>
                  <a:pt x="273132" y="1621972"/>
                  <a:pt x="546265" y="1605149"/>
                  <a:pt x="795647" y="1472541"/>
                </a:cubicBezTo>
                <a:cubicBezTo>
                  <a:pt x="1045029" y="1339933"/>
                  <a:pt x="1254826" y="1062842"/>
                  <a:pt x="1496291" y="843149"/>
                </a:cubicBezTo>
                <a:cubicBezTo>
                  <a:pt x="1737756" y="623456"/>
                  <a:pt x="1983180" y="294905"/>
                  <a:pt x="2244437" y="154380"/>
                </a:cubicBezTo>
                <a:cubicBezTo>
                  <a:pt x="2505694" y="13855"/>
                  <a:pt x="2889663" y="3959"/>
                  <a:pt x="3063834" y="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F4252B1-9323-43E1-ADFA-C7B160A50586}"/>
              </a:ext>
            </a:extLst>
          </p:cNvPr>
          <p:cNvSpPr txBox="1"/>
          <p:nvPr/>
        </p:nvSpPr>
        <p:spPr>
          <a:xfrm>
            <a:off x="1840228" y="4202021"/>
            <a:ext cx="1126729" cy="72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Healthy</a:t>
            </a:r>
            <a:endParaRPr lang="de-DE" dirty="0"/>
          </a:p>
          <a:p>
            <a:r>
              <a:rPr lang="de-DE" dirty="0"/>
              <a:t> = 0</a:t>
            </a:r>
            <a:endParaRPr lang="en-GB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5365BBC-A403-4CF5-B53A-510CD56DA7F1}"/>
              </a:ext>
            </a:extLst>
          </p:cNvPr>
          <p:cNvCxnSpPr/>
          <p:nvPr/>
        </p:nvCxnSpPr>
        <p:spPr>
          <a:xfrm>
            <a:off x="2490547" y="3435846"/>
            <a:ext cx="4104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99A2D5D-C002-4EFA-A596-56ED7D4B9FCC}"/>
              </a:ext>
            </a:extLst>
          </p:cNvPr>
          <p:cNvSpPr txBox="1"/>
          <p:nvPr/>
        </p:nvSpPr>
        <p:spPr>
          <a:xfrm>
            <a:off x="6594588" y="321982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Threshold</a:t>
            </a:r>
            <a:endParaRPr lang="en-GB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C2EECE4-925B-46A7-9929-BAC65480C80E}"/>
              </a:ext>
            </a:extLst>
          </p:cNvPr>
          <p:cNvSpPr/>
          <p:nvPr/>
        </p:nvSpPr>
        <p:spPr>
          <a:xfrm>
            <a:off x="4274412" y="379588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4CDAD83-6B6E-4D05-A9F7-3E5F102D28E1}"/>
              </a:ext>
            </a:extLst>
          </p:cNvPr>
          <p:cNvSpPr/>
          <p:nvPr/>
        </p:nvSpPr>
        <p:spPr>
          <a:xfrm>
            <a:off x="4410503" y="3651870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37A2395-3DF8-4F94-B4E8-8D8950AD48DF}"/>
              </a:ext>
            </a:extLst>
          </p:cNvPr>
          <p:cNvSpPr/>
          <p:nvPr/>
        </p:nvSpPr>
        <p:spPr>
          <a:xfrm>
            <a:off x="4149391" y="3867894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696066-3EBC-48F0-BECA-4072B6A0A0FD}"/>
              </a:ext>
            </a:extLst>
          </p:cNvPr>
          <p:cNvSpPr/>
          <p:nvPr/>
        </p:nvSpPr>
        <p:spPr>
          <a:xfrm>
            <a:off x="6230641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9B40437-B06E-45EB-89FE-C0DD669A0BDB}"/>
              </a:ext>
            </a:extLst>
          </p:cNvPr>
          <p:cNvSpPr/>
          <p:nvPr/>
        </p:nvSpPr>
        <p:spPr>
          <a:xfrm>
            <a:off x="5391305" y="2851090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8B3E282-2BF9-495E-90E9-419E8F4776CC}"/>
              </a:ext>
            </a:extLst>
          </p:cNvPr>
          <p:cNvSpPr/>
          <p:nvPr/>
        </p:nvSpPr>
        <p:spPr>
          <a:xfrm>
            <a:off x="61087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41A6795-99AF-4126-8B16-966A17116166}"/>
              </a:ext>
            </a:extLst>
          </p:cNvPr>
          <p:cNvSpPr/>
          <p:nvPr/>
        </p:nvSpPr>
        <p:spPr>
          <a:xfrm>
            <a:off x="5767383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00E2FD4-1DB3-49F7-8C3A-3F5302AF207F}"/>
              </a:ext>
            </a:extLst>
          </p:cNvPr>
          <p:cNvSpPr/>
          <p:nvPr/>
        </p:nvSpPr>
        <p:spPr>
          <a:xfrm>
            <a:off x="5952709" y="27157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7B19706-1B49-458D-900E-600B03144775}"/>
              </a:ext>
            </a:extLst>
          </p:cNvPr>
          <p:cNvSpPr/>
          <p:nvPr/>
        </p:nvSpPr>
        <p:spPr>
          <a:xfrm>
            <a:off x="5585289" y="2779082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A6850BC-A198-4763-AA4C-2811C914B62F}"/>
              </a:ext>
            </a:extLst>
          </p:cNvPr>
          <p:cNvSpPr/>
          <p:nvPr/>
        </p:nvSpPr>
        <p:spPr>
          <a:xfrm>
            <a:off x="2872544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886CB5-7DB0-4D42-BA91-87F7C9F881D5}"/>
              </a:ext>
            </a:extLst>
          </p:cNvPr>
          <p:cNvSpPr/>
          <p:nvPr/>
        </p:nvSpPr>
        <p:spPr>
          <a:xfrm>
            <a:off x="2648802" y="451596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65FA004-EFA9-4AD6-9810-D5E3F63E5510}"/>
              </a:ext>
            </a:extLst>
          </p:cNvPr>
          <p:cNvSpPr/>
          <p:nvPr/>
        </p:nvSpPr>
        <p:spPr>
          <a:xfrm>
            <a:off x="3258913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53CA53-091C-43C0-862E-3C1FFD165F10}"/>
              </a:ext>
            </a:extLst>
          </p:cNvPr>
          <p:cNvSpPr/>
          <p:nvPr/>
        </p:nvSpPr>
        <p:spPr>
          <a:xfrm>
            <a:off x="3395004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40D8E0-66C8-41EC-AFDF-B9A06B1A1CB2}"/>
              </a:ext>
            </a:extLst>
          </p:cNvPr>
          <p:cNvSpPr/>
          <p:nvPr/>
        </p:nvSpPr>
        <p:spPr>
          <a:xfrm>
            <a:off x="3133892" y="4443958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52B4D1E-65B5-4BD4-B9E5-63FBB20C4EA3}"/>
              </a:ext>
            </a:extLst>
          </p:cNvPr>
          <p:cNvSpPr/>
          <p:nvPr/>
        </p:nvSpPr>
        <p:spPr>
          <a:xfrm>
            <a:off x="3758721" y="4227934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B717AE1-E37A-48F9-9A69-643687273415}"/>
              </a:ext>
            </a:extLst>
          </p:cNvPr>
          <p:cNvSpPr/>
          <p:nvPr/>
        </p:nvSpPr>
        <p:spPr>
          <a:xfrm>
            <a:off x="3894812" y="4155926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B018370-3F2C-4888-944E-0D92C93B0253}"/>
              </a:ext>
            </a:extLst>
          </p:cNvPr>
          <p:cNvSpPr/>
          <p:nvPr/>
        </p:nvSpPr>
        <p:spPr>
          <a:xfrm>
            <a:off x="3633700" y="4299942"/>
            <a:ext cx="89489" cy="8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Classification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83481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140807-8A1B-4778-8CA3-1E8361E47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98F34A-56D1-4AA2-B605-E141292B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C1F1FC-87BB-4101-A42C-DD2965F6E047}"/>
              </a:ext>
            </a:extLst>
          </p:cNvPr>
          <p:cNvSpPr/>
          <p:nvPr/>
        </p:nvSpPr>
        <p:spPr>
          <a:xfrm>
            <a:off x="3347863" y="1232908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Occured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785EFFE0-3BC6-4C54-8E00-229194A82EAF}"/>
              </a:ext>
            </a:extLst>
          </p:cNvPr>
          <p:cNvSpPr/>
          <p:nvPr/>
        </p:nvSpPr>
        <p:spPr>
          <a:xfrm rot="16200000">
            <a:off x="56846" y="3486504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?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58A640B7-54DF-474B-9A3C-FC47770B5434}"/>
              </a:ext>
            </a:extLst>
          </p:cNvPr>
          <p:cNvGraphicFramePr>
            <a:graphicFrameLocks noGrp="1"/>
          </p:cNvGraphicFramePr>
          <p:nvPr/>
        </p:nvGraphicFramePr>
        <p:xfrm>
          <a:off x="1309960" y="1770824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(Hit)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 Error)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(False Alarm)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II Error)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(Miss)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(Correct Rejection)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9DE3BB80-20DC-4A8A-9E17-24B08905D85A}"/>
              </a:ext>
            </a:extLst>
          </p:cNvPr>
          <p:cNvSpPr/>
          <p:nvPr/>
        </p:nvSpPr>
        <p:spPr>
          <a:xfrm>
            <a:off x="7646664" y="4515966"/>
            <a:ext cx="165696" cy="176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58B956-035A-4319-83B7-E50346CC4654}"/>
              </a:ext>
            </a:extLst>
          </p:cNvPr>
          <p:cNvSpPr/>
          <p:nvPr/>
        </p:nvSpPr>
        <p:spPr>
          <a:xfrm>
            <a:off x="7646664" y="4267689"/>
            <a:ext cx="165696" cy="176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F9F7BA-D7B6-4D1F-9A1E-B264B56AB552}"/>
              </a:ext>
            </a:extLst>
          </p:cNvPr>
          <p:cNvSpPr txBox="1"/>
          <p:nvPr/>
        </p:nvSpPr>
        <p:spPr>
          <a:xfrm>
            <a:off x="7787565" y="4195681"/>
            <a:ext cx="132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True Outcome</a:t>
            </a:r>
          </a:p>
          <a:p>
            <a:r>
              <a:rPr lang="de-DE" sz="1400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5526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Machine</a:t>
            </a:r>
            <a:r>
              <a:rPr lang="de-DE" dirty="0"/>
              <a:t> Learning 101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B9828F-FEDE-4B2E-B492-4E85F0E82E08}"/>
              </a:ext>
            </a:extLst>
          </p:cNvPr>
          <p:cNvSpPr/>
          <p:nvPr/>
        </p:nvSpPr>
        <p:spPr>
          <a:xfrm>
            <a:off x="2699792" y="1607606"/>
            <a:ext cx="2808312" cy="1080120"/>
          </a:xfrm>
          <a:prstGeom prst="rect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Classical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F606B0E-47DF-446A-B6AE-2553463E393A}"/>
              </a:ext>
            </a:extLst>
          </p:cNvPr>
          <p:cNvSpPr/>
          <p:nvPr/>
        </p:nvSpPr>
        <p:spPr>
          <a:xfrm>
            <a:off x="2689429" y="3435846"/>
            <a:ext cx="2808312" cy="1080120"/>
          </a:xfrm>
          <a:prstGeom prst="rect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BFF07F-1E74-4133-9113-F964BF963684}"/>
              </a:ext>
            </a:extLst>
          </p:cNvPr>
          <p:cNvCxnSpPr/>
          <p:nvPr/>
        </p:nvCxnSpPr>
        <p:spPr>
          <a:xfrm>
            <a:off x="1547664" y="185167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A58A0D-D811-40ED-8AFF-395723BF2C82}"/>
              </a:ext>
            </a:extLst>
          </p:cNvPr>
          <p:cNvCxnSpPr/>
          <p:nvPr/>
        </p:nvCxnSpPr>
        <p:spPr>
          <a:xfrm>
            <a:off x="1547664" y="2571750"/>
            <a:ext cx="114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279AF-ED83-4924-AACA-F4FD9A3E8C73}"/>
              </a:ext>
            </a:extLst>
          </p:cNvPr>
          <p:cNvSpPr txBox="1"/>
          <p:nvPr/>
        </p:nvSpPr>
        <p:spPr>
          <a:xfrm>
            <a:off x="1547664" y="14832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Rules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88706B-D7A2-4EB2-85B7-1D58278609D3}"/>
              </a:ext>
            </a:extLst>
          </p:cNvPr>
          <p:cNvSpPr txBox="1"/>
          <p:nvPr/>
        </p:nvSpPr>
        <p:spPr>
          <a:xfrm>
            <a:off x="1547664" y="22364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  <a:endParaRPr lang="en-GB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0963B6E-1B00-4F99-9BB2-E08CEC5CF9FC}"/>
              </a:ext>
            </a:extLst>
          </p:cNvPr>
          <p:cNvCxnSpPr/>
          <p:nvPr/>
        </p:nvCxnSpPr>
        <p:spPr>
          <a:xfrm>
            <a:off x="5518467" y="224379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23E5479-CBD1-4EC6-8E8A-2E42CDC78BE1}"/>
              </a:ext>
            </a:extLst>
          </p:cNvPr>
          <p:cNvSpPr txBox="1"/>
          <p:nvPr/>
        </p:nvSpPr>
        <p:spPr>
          <a:xfrm>
            <a:off x="5518467" y="18753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Answers</a:t>
            </a:r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2339C14-CDA7-4B6D-8D75-5FD8587CA682}"/>
              </a:ext>
            </a:extLst>
          </p:cNvPr>
          <p:cNvCxnSpPr/>
          <p:nvPr/>
        </p:nvCxnSpPr>
        <p:spPr>
          <a:xfrm>
            <a:off x="5511557" y="412422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0F02BA8-0E72-4E5F-8FC9-860960A615CE}"/>
              </a:ext>
            </a:extLst>
          </p:cNvPr>
          <p:cNvSpPr txBox="1"/>
          <p:nvPr/>
        </p:nvSpPr>
        <p:spPr>
          <a:xfrm>
            <a:off x="5511557" y="37557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Rules</a:t>
            </a:r>
            <a:endParaRPr lang="en-GB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5705980-7A38-405F-BFD4-1735C6B9B48B}"/>
              </a:ext>
            </a:extLst>
          </p:cNvPr>
          <p:cNvCxnSpPr/>
          <p:nvPr/>
        </p:nvCxnSpPr>
        <p:spPr>
          <a:xfrm>
            <a:off x="1516655" y="365187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5E5337E-5F89-4058-A550-3ED275DA9AB8}"/>
              </a:ext>
            </a:extLst>
          </p:cNvPr>
          <p:cNvCxnSpPr/>
          <p:nvPr/>
        </p:nvCxnSpPr>
        <p:spPr>
          <a:xfrm>
            <a:off x="1516655" y="4371950"/>
            <a:ext cx="114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2E6E83E-4B89-4C61-B607-ED6B1C467530}"/>
              </a:ext>
            </a:extLst>
          </p:cNvPr>
          <p:cNvSpPr txBox="1"/>
          <p:nvPr/>
        </p:nvSpPr>
        <p:spPr>
          <a:xfrm>
            <a:off x="1516655" y="32834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A67D82C-940D-4573-8B69-AFEDD9E517EB}"/>
              </a:ext>
            </a:extLst>
          </p:cNvPr>
          <p:cNvSpPr txBox="1"/>
          <p:nvPr/>
        </p:nvSpPr>
        <p:spPr>
          <a:xfrm>
            <a:off x="1516655" y="40366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Answers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5C302E-A001-46CC-9977-7DC459600DF7}"/>
              </a:ext>
            </a:extLst>
          </p:cNvPr>
          <p:cNvSpPr txBox="1"/>
          <p:nvPr/>
        </p:nvSpPr>
        <p:spPr>
          <a:xfrm>
            <a:off x="683568" y="4775855"/>
            <a:ext cx="636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: Francois </a:t>
            </a:r>
            <a:r>
              <a:rPr lang="de-DE" sz="1400" dirty="0" err="1"/>
              <a:t>Chollet</a:t>
            </a:r>
            <a:r>
              <a:rPr lang="de-DE" sz="1400" dirty="0"/>
              <a:t> and J.J. </a:t>
            </a:r>
            <a:r>
              <a:rPr lang="de-DE" sz="1400" dirty="0" err="1"/>
              <a:t>Allaire</a:t>
            </a:r>
            <a:r>
              <a:rPr lang="de-DE" sz="1400" dirty="0"/>
              <a:t> „Deep Learning </a:t>
            </a:r>
            <a:r>
              <a:rPr lang="de-DE" sz="1400" dirty="0" err="1"/>
              <a:t>with</a:t>
            </a:r>
            <a:r>
              <a:rPr lang="de-DE" sz="1400" dirty="0"/>
              <a:t> R and Keras“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460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140807-8A1B-4778-8CA3-1E8361E47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98F34A-56D1-4AA2-B605-E141292B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Tsunami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C1F1FC-87BB-4101-A42C-DD2965F6E047}"/>
              </a:ext>
            </a:extLst>
          </p:cNvPr>
          <p:cNvSpPr/>
          <p:nvPr/>
        </p:nvSpPr>
        <p:spPr>
          <a:xfrm>
            <a:off x="3347863" y="1232908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Occured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785EFFE0-3BC6-4C54-8E00-229194A82EAF}"/>
              </a:ext>
            </a:extLst>
          </p:cNvPr>
          <p:cNvSpPr/>
          <p:nvPr/>
        </p:nvSpPr>
        <p:spPr>
          <a:xfrm rot="16200000">
            <a:off x="56846" y="3486504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?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58A640B7-54DF-474B-9A3C-FC47770B5434}"/>
              </a:ext>
            </a:extLst>
          </p:cNvPr>
          <p:cNvGraphicFramePr>
            <a:graphicFrameLocks noGrp="1"/>
          </p:cNvGraphicFramePr>
          <p:nvPr/>
        </p:nvGraphicFramePr>
        <p:xfrm>
          <a:off x="1309960" y="1770824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Tsunami was observed, when it actually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happened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tsunami was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predicted, but there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was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There was a tsunami,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but it was not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predicted.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tsunami occurred and nothing was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9DE3BB80-20DC-4A8A-9E17-24B08905D85A}"/>
              </a:ext>
            </a:extLst>
          </p:cNvPr>
          <p:cNvSpPr/>
          <p:nvPr/>
        </p:nvSpPr>
        <p:spPr>
          <a:xfrm>
            <a:off x="7452320" y="4699737"/>
            <a:ext cx="165696" cy="176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58B956-035A-4319-83B7-E50346CC4654}"/>
              </a:ext>
            </a:extLst>
          </p:cNvPr>
          <p:cNvSpPr/>
          <p:nvPr/>
        </p:nvSpPr>
        <p:spPr>
          <a:xfrm>
            <a:off x="7452320" y="4267689"/>
            <a:ext cx="165696" cy="176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F9F7BA-D7B6-4D1F-9A1E-B264B56AB552}"/>
              </a:ext>
            </a:extLst>
          </p:cNvPr>
          <p:cNvSpPr txBox="1"/>
          <p:nvPr/>
        </p:nvSpPr>
        <p:spPr>
          <a:xfrm>
            <a:off x="7593221" y="4195681"/>
            <a:ext cx="1577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True Outcome</a:t>
            </a:r>
          </a:p>
          <a:p>
            <a:r>
              <a:rPr lang="de-DE" sz="1400" dirty="0" err="1"/>
              <a:t>Less-critical</a:t>
            </a:r>
            <a:r>
              <a:rPr lang="de-DE" sz="1400" dirty="0"/>
              <a:t> Error</a:t>
            </a:r>
          </a:p>
          <a:p>
            <a:r>
              <a:rPr lang="de-DE" sz="1400" dirty="0"/>
              <a:t>Critical Error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EF98D-CC19-4B51-BD1A-4B6F23BE54BE}"/>
              </a:ext>
            </a:extLst>
          </p:cNvPr>
          <p:cNvSpPr/>
          <p:nvPr/>
        </p:nvSpPr>
        <p:spPr>
          <a:xfrm>
            <a:off x="7452320" y="4483713"/>
            <a:ext cx="165696" cy="1762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2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140807-8A1B-4778-8CA3-1E8361E47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98F34A-56D1-4AA2-B605-E141292BA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/>
              <a:t>Performance </a:t>
            </a:r>
            <a:r>
              <a:rPr lang="de-DE" dirty="0" err="1"/>
              <a:t>Measures</a:t>
            </a:r>
            <a:r>
              <a:rPr lang="de-DE" dirty="0"/>
              <a:t>: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C1F1FC-87BB-4101-A42C-DD2965F6E047}"/>
              </a:ext>
            </a:extLst>
          </p:cNvPr>
          <p:cNvSpPr/>
          <p:nvPr/>
        </p:nvSpPr>
        <p:spPr>
          <a:xfrm>
            <a:off x="2267867" y="1224071"/>
            <a:ext cx="2232248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Effect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Exists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785EFFE0-3BC6-4C54-8E00-229194A82EAF}"/>
              </a:ext>
            </a:extLst>
          </p:cNvPr>
          <p:cNvSpPr/>
          <p:nvPr/>
        </p:nvSpPr>
        <p:spPr>
          <a:xfrm rot="16200000">
            <a:off x="204799" y="2258553"/>
            <a:ext cx="1080120" cy="842418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Effect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Observed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58A640B7-54DF-474B-9A3C-FC47770B5434}"/>
              </a:ext>
            </a:extLst>
          </p:cNvPr>
          <p:cNvGraphicFramePr>
            <a:graphicFrameLocks noGrp="1"/>
          </p:cNvGraphicFramePr>
          <p:nvPr/>
        </p:nvGraphicFramePr>
        <p:xfrm>
          <a:off x="1166067" y="1770825"/>
          <a:ext cx="3334047" cy="144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9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99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Pos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Pos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99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Neg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Neg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70F45E8-E541-43E6-A462-7875684D75F6}"/>
              </a:ext>
            </a:extLst>
          </p:cNvPr>
          <p:cNvSpPr txBox="1"/>
          <p:nvPr/>
        </p:nvSpPr>
        <p:spPr>
          <a:xfrm>
            <a:off x="107504" y="11922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Numerator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5B1B23F-EA06-48A7-B53E-5307EEFFAB3E}"/>
              </a:ext>
            </a:extLst>
          </p:cNvPr>
          <p:cNvSpPr txBox="1"/>
          <p:nvPr/>
        </p:nvSpPr>
        <p:spPr>
          <a:xfrm>
            <a:off x="4866660" y="120359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Denominator</a:t>
            </a:r>
            <a:endParaRPr lang="de-DE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A4B4DA3-9127-4ACE-A318-B2D2B82A7AB5}"/>
              </a:ext>
            </a:extLst>
          </p:cNvPr>
          <p:cNvSpPr/>
          <p:nvPr/>
        </p:nvSpPr>
        <p:spPr>
          <a:xfrm>
            <a:off x="6847608" y="1224071"/>
            <a:ext cx="2232248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Effect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Exists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137C5E32-92A6-40B3-A018-FD00AF237B5D}"/>
              </a:ext>
            </a:extLst>
          </p:cNvPr>
          <p:cNvSpPr/>
          <p:nvPr/>
        </p:nvSpPr>
        <p:spPr>
          <a:xfrm rot="16200000">
            <a:off x="4784540" y="2258553"/>
            <a:ext cx="1080120" cy="842418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Effect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Observed</a:t>
            </a:r>
            <a:r>
              <a:rPr lang="de-DE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635F785D-86E4-44CE-8FD2-CE817A9E7F0E}"/>
              </a:ext>
            </a:extLst>
          </p:cNvPr>
          <p:cNvGraphicFramePr>
            <a:graphicFrameLocks noGrp="1"/>
          </p:cNvGraphicFramePr>
          <p:nvPr/>
        </p:nvGraphicFramePr>
        <p:xfrm>
          <a:off x="5745808" y="1770825"/>
          <a:ext cx="3334047" cy="144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9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99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Pos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Pos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99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Neg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Neg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54C68C2-93B3-4880-8DAE-BF92331C9BAA}"/>
                  </a:ext>
                </a:extLst>
              </p:cNvPr>
              <p:cNvSpPr txBox="1"/>
              <p:nvPr/>
            </p:nvSpPr>
            <p:spPr>
              <a:xfrm>
                <a:off x="323649" y="3604177"/>
                <a:ext cx="2758704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Accuracy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54C68C2-93B3-4880-8DAE-BF92331C9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9" y="3604177"/>
                <a:ext cx="2758704" cy="485582"/>
              </a:xfrm>
              <a:prstGeom prst="rect">
                <a:avLst/>
              </a:prstGeom>
              <a:blipFill>
                <a:blip r:embed="rId3"/>
                <a:stretch>
                  <a:fillRect l="-1766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301A737A-021F-4407-9A1F-6BF3FF3444AC}"/>
              </a:ext>
            </a:extLst>
          </p:cNvPr>
          <p:cNvSpPr txBox="1"/>
          <p:nvPr/>
        </p:nvSpPr>
        <p:spPr>
          <a:xfrm>
            <a:off x="323649" y="4483713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9FF27D-857F-4622-886F-9C9302FC7535}"/>
              </a:ext>
            </a:extLst>
          </p:cNvPr>
          <p:cNvCxnSpPr>
            <a:cxnSpLocks/>
          </p:cNvCxnSpPr>
          <p:nvPr/>
        </p:nvCxnSpPr>
        <p:spPr>
          <a:xfrm flipH="1">
            <a:off x="4572000" y="987574"/>
            <a:ext cx="216024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0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ROC Curve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9496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dirty="0"/>
              <a:t>Receiver Operating </a:t>
            </a:r>
            <a:r>
              <a:rPr lang="de-DE" dirty="0" err="1"/>
              <a:t>Characteristics</a:t>
            </a:r>
            <a:r>
              <a:rPr lang="de-DE" dirty="0"/>
              <a:t> (</a:t>
            </a:r>
            <a:r>
              <a:rPr lang="de-DE" b="1" dirty="0"/>
              <a:t>ROC</a:t>
            </a:r>
            <a:r>
              <a:rPr lang="de-DE" dirty="0"/>
              <a:t>) </a:t>
            </a:r>
            <a:r>
              <a:rPr lang="de-DE" dirty="0" err="1"/>
              <a:t>Curve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First </a:t>
            </a:r>
            <a:r>
              <a:rPr lang="de-DE" dirty="0" err="1"/>
              <a:t>developed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WWII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enemy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</a:p>
          <a:p>
            <a:pPr latinLnBrk="0"/>
            <a:r>
              <a:rPr lang="de-DE" dirty="0"/>
              <a:t>      </a:t>
            </a:r>
            <a:r>
              <a:rPr lang="de-DE" dirty="0" err="1"/>
              <a:t>battlefields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psychology</a:t>
            </a:r>
            <a:r>
              <a:rPr lang="de-DE" dirty="0"/>
              <a:t>, </a:t>
            </a:r>
            <a:r>
              <a:rPr lang="de-DE" dirty="0" err="1"/>
              <a:t>medicine</a:t>
            </a:r>
            <a:r>
              <a:rPr lang="de-DE" dirty="0"/>
              <a:t>, </a:t>
            </a:r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hazards</a:t>
            </a:r>
            <a:r>
              <a:rPr lang="de-DE" dirty="0"/>
              <a:t>, …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… and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performance</a:t>
            </a:r>
            <a:r>
              <a:rPr lang="de-DE" b="1" dirty="0"/>
              <a:t> </a:t>
            </a:r>
          </a:p>
          <a:p>
            <a:pPr latinLnBrk="0"/>
            <a:r>
              <a:rPr lang="de-DE" b="1" dirty="0"/>
              <a:t>     </a:t>
            </a:r>
            <a:r>
              <a:rPr lang="de-DE" b="1" dirty="0" err="1"/>
              <a:t>assessment</a:t>
            </a:r>
            <a:endParaRPr lang="de-DE" b="1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21" descr="Image result for chain home radar">
            <a:extLst>
              <a:ext uri="{FF2B5EF4-FFF2-40B4-BE49-F238E27FC236}">
                <a16:creationId xmlns:a16="http://schemas.microsoft.com/office/drawing/2014/main" id="{AB899F93-816D-4DEE-96BC-06318733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31590"/>
            <a:ext cx="4143493" cy="31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59B26D2-D873-4644-8241-9A5D7E301039}"/>
              </a:ext>
            </a:extLst>
          </p:cNvPr>
          <p:cNvSpPr txBox="1"/>
          <p:nvPr/>
        </p:nvSpPr>
        <p:spPr>
          <a:xfrm>
            <a:off x="3635550" y="4483013"/>
            <a:ext cx="601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https://commons.wikimedia.org/wiki/File:</a:t>
            </a:r>
          </a:p>
          <a:p>
            <a:r>
              <a:rPr lang="de-DE" sz="1400" dirty="0"/>
              <a:t>Chain_Home_radar_installation_at_Poling,_Sussex,_1945._CH15173.jpg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955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to</a:t>
            </a:r>
            <a:r>
              <a:rPr lang="de-DE" dirty="0"/>
              <a:t> ROC </a:t>
            </a:r>
            <a:r>
              <a:rPr lang="de-DE" dirty="0" err="1"/>
              <a:t>Curve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7B1B91-027F-42E7-A51E-982054E5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9582"/>
            <a:ext cx="5819775" cy="38576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FA612F3-ED14-4EA0-9BF5-FD75DAAC350C}"/>
              </a:ext>
            </a:extLst>
          </p:cNvPr>
          <p:cNvCxnSpPr/>
          <p:nvPr/>
        </p:nvCxnSpPr>
        <p:spPr>
          <a:xfrm>
            <a:off x="3305423" y="3795886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F62A1FDE-9743-4905-BF21-FF14858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14" y="1851670"/>
            <a:ext cx="2457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to</a:t>
            </a:r>
            <a:r>
              <a:rPr lang="de-DE" dirty="0"/>
              <a:t> ROC </a:t>
            </a:r>
            <a:r>
              <a:rPr lang="de-DE" dirty="0" err="1"/>
              <a:t>Curve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5F3566-0642-4D1B-9FC4-7E8D41A4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4" y="1065981"/>
            <a:ext cx="5905500" cy="386715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FA612F3-ED14-4EA0-9BF5-FD75DAAC350C}"/>
              </a:ext>
            </a:extLst>
          </p:cNvPr>
          <p:cNvCxnSpPr/>
          <p:nvPr/>
        </p:nvCxnSpPr>
        <p:spPr>
          <a:xfrm>
            <a:off x="3131840" y="1563638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835475EA-B62E-4022-8A3E-EB0B3FC2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11" y="1850008"/>
            <a:ext cx="2409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6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to</a:t>
            </a:r>
            <a:r>
              <a:rPr lang="de-DE" dirty="0"/>
              <a:t> ROC </a:t>
            </a:r>
            <a:r>
              <a:rPr lang="de-DE" dirty="0" err="1"/>
              <a:t>Curve</a:t>
            </a:r>
            <a:endParaRPr lang="en-GB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5598A45-5C27-49AF-9F13-9C3CC43E8010}"/>
              </a:ext>
            </a:extLst>
          </p:cNvPr>
          <p:cNvSpPr/>
          <p:nvPr/>
        </p:nvSpPr>
        <p:spPr>
          <a:xfrm>
            <a:off x="2771799" y="1232908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8E5075D8-BE85-4C2D-BD13-265BA9CBA174}"/>
              </a:ext>
            </a:extLst>
          </p:cNvPr>
          <p:cNvSpPr/>
          <p:nvPr/>
        </p:nvSpPr>
        <p:spPr>
          <a:xfrm rot="16200000">
            <a:off x="-519218" y="3486504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Actual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A1BCAC24-B26B-45D9-AF7F-9A3724184438}"/>
              </a:ext>
            </a:extLst>
          </p:cNvPr>
          <p:cNvGraphicFramePr>
            <a:graphicFrameLocks noGrp="1"/>
          </p:cNvGraphicFramePr>
          <p:nvPr/>
        </p:nvGraphicFramePr>
        <p:xfrm>
          <a:off x="733896" y="1770824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(Hit)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 Error)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II Error)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(Correct Rejection)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40EB42C8-44DC-4FBE-B7B7-4A248D67DCBF}"/>
              </a:ext>
            </a:extLst>
          </p:cNvPr>
          <p:cNvSpPr/>
          <p:nvPr/>
        </p:nvSpPr>
        <p:spPr>
          <a:xfrm>
            <a:off x="2764169" y="2751769"/>
            <a:ext cx="4040079" cy="972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8AA049-4700-42F7-940E-3C32C86E9840}"/>
              </a:ext>
            </a:extLst>
          </p:cNvPr>
          <p:cNvSpPr txBox="1"/>
          <p:nvPr/>
        </p:nvSpPr>
        <p:spPr>
          <a:xfrm>
            <a:off x="6804248" y="3426554"/>
            <a:ext cx="23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Y Axis on ROC </a:t>
            </a:r>
            <a:r>
              <a:rPr lang="de-DE" dirty="0" err="1">
                <a:sym typeface="Wingdings" panose="05000000000000000000" pitchFamily="2" charset="2"/>
              </a:rPr>
              <a:t>Curve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593028B-17BA-4D4C-BDD9-F97B6FE61764}"/>
                  </a:ext>
                </a:extLst>
              </p:cNvPr>
              <p:cNvSpPr txBox="1"/>
              <p:nvPr/>
            </p:nvSpPr>
            <p:spPr>
              <a:xfrm>
                <a:off x="7020272" y="2912689"/>
                <a:ext cx="166590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593028B-17BA-4D4C-BDD9-F97B6FE6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912689"/>
                <a:ext cx="1665905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306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to</a:t>
            </a:r>
            <a:r>
              <a:rPr lang="de-DE" dirty="0"/>
              <a:t> ROC </a:t>
            </a:r>
            <a:r>
              <a:rPr lang="de-DE" dirty="0" err="1"/>
              <a:t>Curve</a:t>
            </a:r>
            <a:endParaRPr lang="en-GB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5598A45-5C27-49AF-9F13-9C3CC43E8010}"/>
              </a:ext>
            </a:extLst>
          </p:cNvPr>
          <p:cNvSpPr/>
          <p:nvPr/>
        </p:nvSpPr>
        <p:spPr>
          <a:xfrm>
            <a:off x="2771799" y="1232908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8E5075D8-BE85-4C2D-BD13-265BA9CBA174}"/>
              </a:ext>
            </a:extLst>
          </p:cNvPr>
          <p:cNvSpPr/>
          <p:nvPr/>
        </p:nvSpPr>
        <p:spPr>
          <a:xfrm rot="16200000">
            <a:off x="-519218" y="3486504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Actual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A1BCAC24-B26B-45D9-AF7F-9A3724184438}"/>
              </a:ext>
            </a:extLst>
          </p:cNvPr>
          <p:cNvGraphicFramePr>
            <a:graphicFrameLocks noGrp="1"/>
          </p:cNvGraphicFramePr>
          <p:nvPr/>
        </p:nvGraphicFramePr>
        <p:xfrm>
          <a:off x="733896" y="1770824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(Hit)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 Error)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False Pos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(Type II Error)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True Neg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(Correct Rejection)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40EB42C8-44DC-4FBE-B7B7-4A248D67DCBF}"/>
              </a:ext>
            </a:extLst>
          </p:cNvPr>
          <p:cNvSpPr/>
          <p:nvPr/>
        </p:nvSpPr>
        <p:spPr>
          <a:xfrm>
            <a:off x="2764169" y="3759879"/>
            <a:ext cx="4040079" cy="972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8AA049-4700-42F7-940E-3C32C86E9840}"/>
              </a:ext>
            </a:extLst>
          </p:cNvPr>
          <p:cNvSpPr txBox="1"/>
          <p:nvPr/>
        </p:nvSpPr>
        <p:spPr>
          <a:xfrm>
            <a:off x="6780336" y="4391051"/>
            <a:ext cx="235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X Axis on ROC </a:t>
            </a:r>
            <a:r>
              <a:rPr lang="de-DE" dirty="0" err="1">
                <a:sym typeface="Wingdings" panose="05000000000000000000" pitchFamily="2" charset="2"/>
              </a:rPr>
              <a:t>Curve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66DFA7-DF55-481A-AE88-26D6540B3E42}"/>
                  </a:ext>
                </a:extLst>
              </p:cNvPr>
              <p:cNvSpPr txBox="1"/>
              <p:nvPr/>
            </p:nvSpPr>
            <p:spPr>
              <a:xfrm>
                <a:off x="7020272" y="3867894"/>
                <a:ext cx="166911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66DFA7-DF55-481A-AE88-26D6540B3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867894"/>
                <a:ext cx="1669111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052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to</a:t>
            </a:r>
            <a:r>
              <a:rPr lang="de-DE" dirty="0"/>
              <a:t> ROC </a:t>
            </a:r>
            <a:r>
              <a:rPr lang="de-DE" dirty="0" err="1"/>
              <a:t>Curve</a:t>
            </a:r>
            <a:endParaRPr lang="en-GB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D26560F-65DD-4611-B2D3-71889585FD94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858878"/>
          <a:ext cx="78488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94216898"/>
                    </a:ext>
                  </a:extLst>
                </a:gridCol>
                <a:gridCol w="1018398">
                  <a:extLst>
                    <a:ext uri="{9D8B030D-6E8A-4147-A177-3AD203B41FA5}">
                      <a16:colId xmlns:a16="http://schemas.microsoft.com/office/drawing/2014/main" val="87767984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64075707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62026627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1921839504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4164163176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6923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FPR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TPR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7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3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0932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D05F95F-232F-4F37-B31A-28A9D4D750A9}"/>
              </a:ext>
            </a:extLst>
          </p:cNvPr>
          <p:cNvSpPr txBox="1"/>
          <p:nvPr/>
        </p:nvSpPr>
        <p:spPr>
          <a:xfrm>
            <a:off x="251520" y="113490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F8EBC-FDEC-4B61-A26D-0CE6E210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08530-4D0E-4994-B15A-3A9E4316A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endParaRPr lang="en-GB" dirty="0"/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F8831F4E-10BF-434B-B3F9-448DE9226A74}"/>
              </a:ext>
            </a:extLst>
          </p:cNvPr>
          <p:cNvCxnSpPr/>
          <p:nvPr/>
        </p:nvCxnSpPr>
        <p:spPr>
          <a:xfrm flipV="1">
            <a:off x="1449993" y="946728"/>
            <a:ext cx="0" cy="3852669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995B1154-D1F5-43D6-B3A7-7F29C43E2736}"/>
              </a:ext>
            </a:extLst>
          </p:cNvPr>
          <p:cNvCxnSpPr/>
          <p:nvPr/>
        </p:nvCxnSpPr>
        <p:spPr>
          <a:xfrm flipV="1">
            <a:off x="1449993" y="4800964"/>
            <a:ext cx="5579097" cy="1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836F453D-E651-4F33-8C2B-D744C8B3F6EF}"/>
              </a:ext>
            </a:extLst>
          </p:cNvPr>
          <p:cNvSpPr txBox="1"/>
          <p:nvPr/>
        </p:nvSpPr>
        <p:spPr>
          <a:xfrm>
            <a:off x="7304039" y="47993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FPR [-]</a:t>
            </a:r>
            <a:endParaRPr lang="en-U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AF016D18-3512-49D5-8DFE-892B854B3225}"/>
              </a:ext>
            </a:extLst>
          </p:cNvPr>
          <p:cNvSpPr txBox="1"/>
          <p:nvPr/>
        </p:nvSpPr>
        <p:spPr>
          <a:xfrm rot="16200000">
            <a:off x="651937" y="26883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TPR [-]</a:t>
            </a:r>
            <a:endParaRPr lang="en-US" dirty="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8851F9E-1AF4-41CF-BF6B-03E275E3A4EE}"/>
              </a:ext>
            </a:extLst>
          </p:cNvPr>
          <p:cNvSpPr txBox="1"/>
          <p:nvPr/>
        </p:nvSpPr>
        <p:spPr>
          <a:xfrm rot="16200000">
            <a:off x="1108874" y="4471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endParaRPr lang="en-US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98313867-FFF8-49CB-9A07-32F1422C9677}"/>
              </a:ext>
            </a:extLst>
          </p:cNvPr>
          <p:cNvSpPr txBox="1"/>
          <p:nvPr/>
        </p:nvSpPr>
        <p:spPr>
          <a:xfrm rot="16200000">
            <a:off x="1104889" y="1305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A73CA735-8B5C-4BC4-8200-F93CB4289ECB}"/>
              </a:ext>
            </a:extLst>
          </p:cNvPr>
          <p:cNvSpPr txBox="1"/>
          <p:nvPr/>
        </p:nvSpPr>
        <p:spPr>
          <a:xfrm>
            <a:off x="1342554" y="4806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endParaRPr lang="en-US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B631D477-8B47-4434-822C-B5F9B75F6FE1}"/>
              </a:ext>
            </a:extLst>
          </p:cNvPr>
          <p:cNvSpPr txBox="1"/>
          <p:nvPr/>
        </p:nvSpPr>
        <p:spPr>
          <a:xfrm>
            <a:off x="5929794" y="4806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33D7B254-2D6F-4D7E-B4D8-7EA44B643DFD}"/>
              </a:ext>
            </a:extLst>
          </p:cNvPr>
          <p:cNvCxnSpPr/>
          <p:nvPr/>
        </p:nvCxnSpPr>
        <p:spPr>
          <a:xfrm flipV="1">
            <a:off x="1446008" y="1490212"/>
            <a:ext cx="4640239" cy="330918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66ECFDD-067E-468F-AF30-BD38E7CE39FA}"/>
              </a:ext>
            </a:extLst>
          </p:cNvPr>
          <p:cNvCxnSpPr/>
          <p:nvPr/>
        </p:nvCxnSpPr>
        <p:spPr>
          <a:xfrm>
            <a:off x="1380356" y="1490212"/>
            <a:ext cx="470381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1">
            <a:extLst>
              <a:ext uri="{FF2B5EF4-FFF2-40B4-BE49-F238E27FC236}">
                <a16:creationId xmlns:a16="http://schemas.microsoft.com/office/drawing/2014/main" id="{0BD90D63-06E1-46E8-92FC-D5F65A9402F0}"/>
              </a:ext>
            </a:extLst>
          </p:cNvPr>
          <p:cNvCxnSpPr>
            <a:endCxn id="13" idx="0"/>
          </p:cNvCxnSpPr>
          <p:nvPr/>
        </p:nvCxnSpPr>
        <p:spPr>
          <a:xfrm>
            <a:off x="6084168" y="1484046"/>
            <a:ext cx="2079" cy="332261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9EAA86C6-60EB-46E8-B999-EF8A91A693DF}"/>
              </a:ext>
            </a:extLst>
          </p:cNvPr>
          <p:cNvCxnSpPr/>
          <p:nvPr/>
        </p:nvCxnSpPr>
        <p:spPr>
          <a:xfrm flipH="1">
            <a:off x="1511997" y="1104085"/>
            <a:ext cx="362204" cy="329566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0">
            <a:extLst>
              <a:ext uri="{FF2B5EF4-FFF2-40B4-BE49-F238E27FC236}">
                <a16:creationId xmlns:a16="http://schemas.microsoft.com/office/drawing/2014/main" id="{968BC446-61DB-4F13-8939-08A7B18A85BF}"/>
              </a:ext>
            </a:extLst>
          </p:cNvPr>
          <p:cNvSpPr/>
          <p:nvPr/>
        </p:nvSpPr>
        <p:spPr>
          <a:xfrm>
            <a:off x="1424822" y="1465014"/>
            <a:ext cx="49992" cy="503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EB4926BD-A6BB-45BD-B22D-1CD7406D6E2D}"/>
              </a:ext>
            </a:extLst>
          </p:cNvPr>
          <p:cNvSpPr txBox="1"/>
          <p:nvPr/>
        </p:nvSpPr>
        <p:spPr>
          <a:xfrm>
            <a:off x="1812011" y="91108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US" dirty="0"/>
          </a:p>
        </p:txBody>
      </p:sp>
      <p:cxnSp>
        <p:nvCxnSpPr>
          <p:cNvPr id="20" name="Straight Arrow Connector 32">
            <a:extLst>
              <a:ext uri="{FF2B5EF4-FFF2-40B4-BE49-F238E27FC236}">
                <a16:creationId xmlns:a16="http://schemas.microsoft.com/office/drawing/2014/main" id="{819EBA34-FBD6-4EB2-965B-02B9DE1A559D}"/>
              </a:ext>
            </a:extLst>
          </p:cNvPr>
          <p:cNvCxnSpPr/>
          <p:nvPr/>
        </p:nvCxnSpPr>
        <p:spPr>
          <a:xfrm flipH="1">
            <a:off x="5929794" y="1586051"/>
            <a:ext cx="367990" cy="60615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4">
            <a:extLst>
              <a:ext uri="{FF2B5EF4-FFF2-40B4-BE49-F238E27FC236}">
                <a16:creationId xmlns:a16="http://schemas.microsoft.com/office/drawing/2014/main" id="{3658A075-82CC-42EB-B874-3786F9CF6C48}"/>
              </a:ext>
            </a:extLst>
          </p:cNvPr>
          <p:cNvSpPr txBox="1"/>
          <p:nvPr/>
        </p:nvSpPr>
        <p:spPr>
          <a:xfrm>
            <a:off x="6368771" y="14013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Guess</a:t>
            </a:r>
            <a:endParaRPr lang="en-US" dirty="0"/>
          </a:p>
        </p:txBody>
      </p:sp>
      <p:cxnSp>
        <p:nvCxnSpPr>
          <p:cNvPr id="22" name="Straight Arrow Connector 36">
            <a:extLst>
              <a:ext uri="{FF2B5EF4-FFF2-40B4-BE49-F238E27FC236}">
                <a16:creationId xmlns:a16="http://schemas.microsoft.com/office/drawing/2014/main" id="{4F1F82BE-0046-40D7-B5E4-67311EF0DF13}"/>
              </a:ext>
            </a:extLst>
          </p:cNvPr>
          <p:cNvCxnSpPr/>
          <p:nvPr/>
        </p:nvCxnSpPr>
        <p:spPr>
          <a:xfrm>
            <a:off x="2981562" y="3214591"/>
            <a:ext cx="420251" cy="579120"/>
          </a:xfrm>
          <a:prstGeom prst="straightConnector1">
            <a:avLst/>
          </a:prstGeom>
          <a:ln w="63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>
            <a:extLst>
              <a:ext uri="{FF2B5EF4-FFF2-40B4-BE49-F238E27FC236}">
                <a16:creationId xmlns:a16="http://schemas.microsoft.com/office/drawing/2014/main" id="{8730E535-3935-45EC-9D14-0B2A3CBC0151}"/>
              </a:ext>
            </a:extLst>
          </p:cNvPr>
          <p:cNvSpPr txBox="1"/>
          <p:nvPr/>
        </p:nvSpPr>
        <p:spPr>
          <a:xfrm>
            <a:off x="2451872" y="261545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Better</a:t>
            </a:r>
            <a:r>
              <a:rPr lang="de-DE" dirty="0"/>
              <a:t> </a:t>
            </a:r>
          </a:p>
          <a:p>
            <a:r>
              <a:rPr lang="de-DE" dirty="0" err="1"/>
              <a:t>Classifier</a:t>
            </a:r>
            <a:endParaRPr lang="en-US" dirty="0"/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00B737F-90D1-46B6-9E9A-04E4EF83A4EA}"/>
              </a:ext>
            </a:extLst>
          </p:cNvPr>
          <p:cNvSpPr txBox="1"/>
          <p:nvPr/>
        </p:nvSpPr>
        <p:spPr>
          <a:xfrm>
            <a:off x="3348473" y="3482763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Worse</a:t>
            </a:r>
            <a:endParaRPr lang="de-DE" dirty="0"/>
          </a:p>
          <a:p>
            <a:r>
              <a:rPr lang="de-DE" dirty="0" err="1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9787"/>
          </a:xfrm>
        </p:spPr>
        <p:txBody>
          <a:bodyPr lIns="180000"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/>
              <a:t>Data Transformation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C947482-5786-4905-8A3C-E60DD8951452}"/>
              </a:ext>
            </a:extLst>
          </p:cNvPr>
          <p:cNvCxnSpPr>
            <a:cxnSpLocks/>
          </p:cNvCxnSpPr>
          <p:nvPr/>
        </p:nvCxnSpPr>
        <p:spPr>
          <a:xfrm>
            <a:off x="0" y="4483713"/>
            <a:ext cx="673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67E668-840F-4C1E-920F-41DC282F351F}"/>
              </a:ext>
            </a:extLst>
          </p:cNvPr>
          <p:cNvCxnSpPr>
            <a:cxnSpLocks/>
          </p:cNvCxnSpPr>
          <p:nvPr/>
        </p:nvCxnSpPr>
        <p:spPr>
          <a:xfrm flipV="1">
            <a:off x="1718835" y="1195215"/>
            <a:ext cx="0" cy="376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C51EA3D-9F89-4BF7-9CB6-C3444AB45E9C}"/>
              </a:ext>
            </a:extLst>
          </p:cNvPr>
          <p:cNvSpPr txBox="1"/>
          <p:nvPr/>
        </p:nvSpPr>
        <p:spPr>
          <a:xfrm>
            <a:off x="6588224" y="4587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E385D3-1294-4517-920E-13E324FF4D94}"/>
              </a:ext>
            </a:extLst>
          </p:cNvPr>
          <p:cNvSpPr txBox="1"/>
          <p:nvPr/>
        </p:nvSpPr>
        <p:spPr>
          <a:xfrm>
            <a:off x="1336243" y="1134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C0ED52-68FB-4500-BF1C-FBB37662227D}"/>
              </a:ext>
            </a:extLst>
          </p:cNvPr>
          <p:cNvSpPr/>
          <p:nvPr/>
        </p:nvSpPr>
        <p:spPr>
          <a:xfrm>
            <a:off x="2294033" y="2583230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A36F2A-BD8F-4ED3-9861-11BC6B7490CC}"/>
              </a:ext>
            </a:extLst>
          </p:cNvPr>
          <p:cNvSpPr/>
          <p:nvPr/>
        </p:nvSpPr>
        <p:spPr>
          <a:xfrm>
            <a:off x="1937856" y="310880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BAF045-9AF8-49F9-879D-5EF8476F5E00}"/>
              </a:ext>
            </a:extLst>
          </p:cNvPr>
          <p:cNvSpPr/>
          <p:nvPr/>
        </p:nvSpPr>
        <p:spPr>
          <a:xfrm>
            <a:off x="2915816" y="2965753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6AF5AD-F6C3-452E-9DAE-9016C50C1C80}"/>
              </a:ext>
            </a:extLst>
          </p:cNvPr>
          <p:cNvSpPr/>
          <p:nvPr/>
        </p:nvSpPr>
        <p:spPr>
          <a:xfrm>
            <a:off x="2370643" y="296202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6D51A4-966F-4C8B-B1DF-C400FEFD1E2B}"/>
              </a:ext>
            </a:extLst>
          </p:cNvPr>
          <p:cNvSpPr/>
          <p:nvPr/>
        </p:nvSpPr>
        <p:spPr>
          <a:xfrm>
            <a:off x="2059775" y="2338067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7DDB23C-EFA5-40E5-B244-E468F4CECE0D}"/>
              </a:ext>
            </a:extLst>
          </p:cNvPr>
          <p:cNvSpPr/>
          <p:nvPr/>
        </p:nvSpPr>
        <p:spPr>
          <a:xfrm>
            <a:off x="2938675" y="3756200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B7753E5-7152-4D91-A060-AF3D5BD71AD8}"/>
              </a:ext>
            </a:extLst>
          </p:cNvPr>
          <p:cNvSpPr/>
          <p:nvPr/>
        </p:nvSpPr>
        <p:spPr>
          <a:xfrm>
            <a:off x="3033173" y="4116529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CAE55-76C9-4149-9BD7-71894F96883D}"/>
              </a:ext>
            </a:extLst>
          </p:cNvPr>
          <p:cNvSpPr/>
          <p:nvPr/>
        </p:nvSpPr>
        <p:spPr>
          <a:xfrm>
            <a:off x="2525009" y="370311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A758AC1-5813-400D-8502-E488365D468C}"/>
              </a:ext>
            </a:extLst>
          </p:cNvPr>
          <p:cNvSpPr/>
          <p:nvPr/>
        </p:nvSpPr>
        <p:spPr>
          <a:xfrm>
            <a:off x="3563888" y="389520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537167-B2FD-48B4-830E-910E54EA1BC5}"/>
              </a:ext>
            </a:extLst>
          </p:cNvPr>
          <p:cNvSpPr/>
          <p:nvPr/>
        </p:nvSpPr>
        <p:spPr>
          <a:xfrm>
            <a:off x="2339752" y="3363828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49F5C79-EE95-41F5-AE11-F4B42758BAE7}"/>
              </a:ext>
            </a:extLst>
          </p:cNvPr>
          <p:cNvSpPr/>
          <p:nvPr/>
        </p:nvSpPr>
        <p:spPr>
          <a:xfrm>
            <a:off x="2525421" y="412026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2EDB2AA-1A0C-438E-8250-409FB9CC8522}"/>
              </a:ext>
            </a:extLst>
          </p:cNvPr>
          <p:cNvSpPr/>
          <p:nvPr/>
        </p:nvSpPr>
        <p:spPr>
          <a:xfrm>
            <a:off x="2699792" y="338276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49D1017-C1F6-4685-8B15-0FA8132368E9}"/>
              </a:ext>
            </a:extLst>
          </p:cNvPr>
          <p:cNvSpPr/>
          <p:nvPr/>
        </p:nvSpPr>
        <p:spPr>
          <a:xfrm>
            <a:off x="3158129" y="359878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4AE4359-6A9E-4342-930A-A64207BDAD29}"/>
              </a:ext>
            </a:extLst>
          </p:cNvPr>
          <p:cNvSpPr/>
          <p:nvPr/>
        </p:nvSpPr>
        <p:spPr>
          <a:xfrm>
            <a:off x="3541028" y="25717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AD842D-BBC9-4ADF-AC72-74B1FB1CAD0C}"/>
              </a:ext>
            </a:extLst>
          </p:cNvPr>
          <p:cNvSpPr/>
          <p:nvPr/>
        </p:nvSpPr>
        <p:spPr>
          <a:xfrm>
            <a:off x="3621811" y="3193279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B512092-BAB1-4899-9D8B-263DBAB6AC2D}"/>
              </a:ext>
            </a:extLst>
          </p:cNvPr>
          <p:cNvSpPr/>
          <p:nvPr/>
        </p:nvSpPr>
        <p:spPr>
          <a:xfrm>
            <a:off x="4887495" y="2453321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2ABD2B3-4036-4EB3-BF74-EF53AA9A07BC}"/>
              </a:ext>
            </a:extLst>
          </p:cNvPr>
          <p:cNvSpPr/>
          <p:nvPr/>
        </p:nvSpPr>
        <p:spPr>
          <a:xfrm>
            <a:off x="5004048" y="300695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EB81C-0A8A-4F7E-A0DE-85A1560AD7F7}"/>
              </a:ext>
            </a:extLst>
          </p:cNvPr>
          <p:cNvSpPr/>
          <p:nvPr/>
        </p:nvSpPr>
        <p:spPr>
          <a:xfrm>
            <a:off x="4202678" y="2272382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F3512C9-2888-45CD-92AE-A426135979CE}"/>
              </a:ext>
            </a:extLst>
          </p:cNvPr>
          <p:cNvSpPr/>
          <p:nvPr/>
        </p:nvSpPr>
        <p:spPr>
          <a:xfrm>
            <a:off x="4572000" y="2426779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417FB7B-8DFE-4F8D-8F09-56DCBA99BB25}"/>
              </a:ext>
            </a:extLst>
          </p:cNvPr>
          <p:cNvSpPr/>
          <p:nvPr/>
        </p:nvSpPr>
        <p:spPr>
          <a:xfrm>
            <a:off x="4322480" y="3722867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7ED87BA-02F1-4471-A179-30D1DF24CBF1}"/>
              </a:ext>
            </a:extLst>
          </p:cNvPr>
          <p:cNvSpPr/>
          <p:nvPr/>
        </p:nvSpPr>
        <p:spPr>
          <a:xfrm>
            <a:off x="4716016" y="424703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B260FC5-0E47-4186-A6B1-C4AE25F565A6}"/>
              </a:ext>
            </a:extLst>
          </p:cNvPr>
          <p:cNvSpPr/>
          <p:nvPr/>
        </p:nvSpPr>
        <p:spPr>
          <a:xfrm>
            <a:off x="3495309" y="28765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B3EB4D7-BDC1-40AE-8734-A63C10A514D4}"/>
              </a:ext>
            </a:extLst>
          </p:cNvPr>
          <p:cNvSpPr/>
          <p:nvPr/>
        </p:nvSpPr>
        <p:spPr>
          <a:xfrm>
            <a:off x="4257309" y="2763762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3A4C9E2-E62B-4EC8-851B-391B2476DC12}"/>
              </a:ext>
            </a:extLst>
          </p:cNvPr>
          <p:cNvSpPr/>
          <p:nvPr/>
        </p:nvSpPr>
        <p:spPr>
          <a:xfrm>
            <a:off x="3998228" y="30289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D1469D0-BE68-4F9F-9225-7271C0DEDD0C}"/>
              </a:ext>
            </a:extLst>
          </p:cNvPr>
          <p:cNvSpPr/>
          <p:nvPr/>
        </p:nvSpPr>
        <p:spPr>
          <a:xfrm>
            <a:off x="3682246" y="222021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7C8488-C223-4183-B8C0-661F7D1E7D03}"/>
              </a:ext>
            </a:extLst>
          </p:cNvPr>
          <p:cNvSpPr/>
          <p:nvPr/>
        </p:nvSpPr>
        <p:spPr>
          <a:xfrm>
            <a:off x="4035192" y="3441974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C9807A2-4BBA-4918-A981-EC703E823AB2}"/>
              </a:ext>
            </a:extLst>
          </p:cNvPr>
          <p:cNvSpPr/>
          <p:nvPr/>
        </p:nvSpPr>
        <p:spPr>
          <a:xfrm>
            <a:off x="5148064" y="3612007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2469ED8-D13F-4603-8A1C-C0A78F8CE4E5}"/>
              </a:ext>
            </a:extLst>
          </p:cNvPr>
          <p:cNvSpPr/>
          <p:nvPr/>
        </p:nvSpPr>
        <p:spPr>
          <a:xfrm>
            <a:off x="4526281" y="3337285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AE167BE-FA1A-4507-9DC3-82CE58BC4148}"/>
              </a:ext>
            </a:extLst>
          </p:cNvPr>
          <p:cNvSpPr/>
          <p:nvPr/>
        </p:nvSpPr>
        <p:spPr>
          <a:xfrm>
            <a:off x="4402088" y="401470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9EB955A-6855-4F3C-B3D1-CB46DA9CC36D}"/>
              </a:ext>
            </a:extLst>
          </p:cNvPr>
          <p:cNvSpPr/>
          <p:nvPr/>
        </p:nvSpPr>
        <p:spPr>
          <a:xfrm>
            <a:off x="4912628" y="39433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53A45C5-6371-4457-BD5F-E7C9AE257B87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2548281" y="1134910"/>
            <a:ext cx="3463879" cy="303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74DA05A-E376-4DAF-AD63-5065978CA075}"/>
              </a:ext>
            </a:extLst>
          </p:cNvPr>
          <p:cNvCxnSpPr>
            <a:cxnSpLocks/>
          </p:cNvCxnSpPr>
          <p:nvPr/>
        </p:nvCxnSpPr>
        <p:spPr>
          <a:xfrm flipH="1" flipV="1">
            <a:off x="1983576" y="1707654"/>
            <a:ext cx="2346111" cy="265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F75FDE9-E0D7-4A88-9B34-4586DC639FD8}"/>
              </a:ext>
            </a:extLst>
          </p:cNvPr>
          <p:cNvSpPr txBox="1"/>
          <p:nvPr/>
        </p:nvSpPr>
        <p:spPr>
          <a:xfrm rot="19150418">
            <a:off x="6030357" y="1043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x‘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257606F-50B5-43FC-9AAB-4F7AE57A6A4F}"/>
              </a:ext>
            </a:extLst>
          </p:cNvPr>
          <p:cNvSpPr txBox="1"/>
          <p:nvPr/>
        </p:nvSpPr>
        <p:spPr>
          <a:xfrm rot="19150418">
            <a:off x="1973850" y="15005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y‘</a:t>
            </a:r>
            <a:endParaRPr lang="en-GB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8C0C095-C943-419B-AEE2-7B3BF17F1F05}"/>
              </a:ext>
            </a:extLst>
          </p:cNvPr>
          <p:cNvSpPr txBox="1"/>
          <p:nvPr/>
        </p:nvSpPr>
        <p:spPr>
          <a:xfrm>
            <a:off x="6841605" y="1583076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Classification</a:t>
            </a:r>
          </a:p>
          <a:p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 x‘&gt;0</a:t>
            </a:r>
          </a:p>
          <a:p>
            <a:r>
              <a:rPr lang="de-DE" dirty="0">
                <a:solidFill>
                  <a:srgbClr val="00B050"/>
                </a:solidFill>
              </a:rPr>
              <a:t>Green, </a:t>
            </a:r>
            <a:r>
              <a:rPr lang="de-DE" dirty="0" err="1">
                <a:solidFill>
                  <a:srgbClr val="00B050"/>
                </a:solidFill>
              </a:rPr>
              <a:t>if</a:t>
            </a:r>
            <a:r>
              <a:rPr lang="de-DE" dirty="0">
                <a:solidFill>
                  <a:srgbClr val="00B050"/>
                </a:solidFill>
              </a:rPr>
              <a:t> x‘&lt;=0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A9C536-FD36-481D-9BC8-DFDF2E71D48F}"/>
              </a:ext>
            </a:extLst>
          </p:cNvPr>
          <p:cNvSpPr/>
          <p:nvPr/>
        </p:nvSpPr>
        <p:spPr>
          <a:xfrm>
            <a:off x="3035199" y="2714811"/>
            <a:ext cx="45719" cy="530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611F5D4-E936-4EDB-A09A-BC55D48A6EA8}"/>
              </a:ext>
            </a:extLst>
          </p:cNvPr>
          <p:cNvSpPr/>
          <p:nvPr/>
        </p:nvSpPr>
        <p:spPr>
          <a:xfrm>
            <a:off x="3036621" y="271481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47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9353F3-AA27-4C12-841A-339FB367A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- 101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D0B95C-B27C-4933-96DA-C63BD6A4E0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Purpose</a:t>
            </a:r>
            <a:endParaRPr lang="en-GB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ABC5CF6-5603-4745-8AE1-4B4C4101A2CF}"/>
              </a:ext>
            </a:extLst>
          </p:cNvPr>
          <p:cNvSpPr txBox="1"/>
          <p:nvPr/>
        </p:nvSpPr>
        <p:spPr>
          <a:xfrm>
            <a:off x="3563888" y="448371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 err="1"/>
              <a:t>own</a:t>
            </a:r>
            <a:r>
              <a:rPr lang="de-DE" sz="1400" dirty="0"/>
              <a:t> </a:t>
            </a:r>
            <a:r>
              <a:rPr lang="de-DE" sz="1400" dirty="0" err="1"/>
              <a:t>graph</a:t>
            </a:r>
            <a:endParaRPr lang="en-US" sz="1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BE964F-D942-402C-82AA-E26F2C23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09" y="1081135"/>
            <a:ext cx="5542481" cy="340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4F43F8C-757C-41D6-B422-ACCAA95C86BC}"/>
              </a:ext>
            </a:extLst>
          </p:cNvPr>
          <p:cNvSpPr/>
          <p:nvPr/>
        </p:nvSpPr>
        <p:spPr>
          <a:xfrm>
            <a:off x="179512" y="1319574"/>
            <a:ext cx="228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Different </a:t>
            </a:r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/>
              <a:t>    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39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 dirty="0"/>
              <a:t>Classification Types</a:t>
            </a:r>
          </a:p>
        </p:txBody>
      </p:sp>
    </p:spTree>
    <p:extLst>
      <p:ext uri="{BB962C8B-B14F-4D97-AF65-F5344CB8AC3E}">
        <p14:creationId xmlns:p14="http://schemas.microsoft.com/office/powerpoint/2010/main" val="2033011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b="0" dirty="0">
                <a:latin typeface="+mj-lt"/>
              </a:rPr>
              <a:t>Classification Types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Binary</a:t>
            </a:r>
          </a:p>
        </p:txBody>
      </p:sp>
      <p:pic>
        <p:nvPicPr>
          <p:cNvPr id="9" name="Picture 8" descr="A large building with a lawn in front of it&#10;&#10;Description automatically generated with low confidence">
            <a:extLst>
              <a:ext uri="{FF2B5EF4-FFF2-40B4-BE49-F238E27FC236}">
                <a16:creationId xmlns:a16="http://schemas.microsoft.com/office/drawing/2014/main" id="{E1439133-6E47-6441-C835-E5D3207FC8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18" y="2696582"/>
            <a:ext cx="2742368" cy="1850563"/>
          </a:xfrm>
          <a:prstGeom prst="rect">
            <a:avLst/>
          </a:prstGeom>
        </p:spPr>
      </p:pic>
      <p:pic>
        <p:nvPicPr>
          <p:cNvPr id="11" name="Picture 10" descr="A large green field&#10;&#10;Description automatically generated with low confidence">
            <a:extLst>
              <a:ext uri="{FF2B5EF4-FFF2-40B4-BE49-F238E27FC236}">
                <a16:creationId xmlns:a16="http://schemas.microsoft.com/office/drawing/2014/main" id="{92E5C782-B3AF-8A14-41F2-2CC342187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690808"/>
            <a:ext cx="2480183" cy="1860137"/>
          </a:xfrm>
          <a:prstGeom prst="rect">
            <a:avLst/>
          </a:prstGeom>
        </p:spPr>
      </p:pic>
      <p:pic>
        <p:nvPicPr>
          <p:cNvPr id="13" name="Picture 12" descr="A picture containing building, outdoor, grass, sky&#10;&#10;Description automatically generated">
            <a:extLst>
              <a:ext uri="{FF2B5EF4-FFF2-40B4-BE49-F238E27FC236}">
                <a16:creationId xmlns:a16="http://schemas.microsoft.com/office/drawing/2014/main" id="{127024EF-E94D-C7B3-7C62-3F60C3437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36" y="2690809"/>
            <a:ext cx="2474466" cy="1855850"/>
          </a:xfrm>
          <a:prstGeom prst="rect">
            <a:avLst/>
          </a:prstGeom>
        </p:spPr>
      </p:pic>
      <p:sp>
        <p:nvSpPr>
          <p:cNvPr id="14" name="Textfeld 3">
            <a:extLst>
              <a:ext uri="{FF2B5EF4-FFF2-40B4-BE49-F238E27FC236}">
                <a16:creationId xmlns:a16="http://schemas.microsoft.com/office/drawing/2014/main" id="{F31F84DA-461F-20B5-C0C4-32A543AAB34F}"/>
              </a:ext>
            </a:extLst>
          </p:cNvPr>
          <p:cNvSpPr txBox="1"/>
          <p:nvPr/>
        </p:nvSpPr>
        <p:spPr>
          <a:xfrm>
            <a:off x="251520" y="113159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X: images of houses and / or trees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y: 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one label per image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two mutually exclusive classes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Example Label encoding: 0 = tree, 1 = house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8327D-642B-DEAB-1444-03B59CA8670D}"/>
              </a:ext>
            </a:extLst>
          </p:cNvPr>
          <p:cNvSpPr txBox="1"/>
          <p:nvPr/>
        </p:nvSpPr>
        <p:spPr>
          <a:xfrm>
            <a:off x="1253270" y="47147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0 </a:t>
            </a:r>
            <a:endParaRPr lang="LID4096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6F859-708F-E9B2-1B97-895B2C2DB25D}"/>
              </a:ext>
            </a:extLst>
          </p:cNvPr>
          <p:cNvSpPr txBox="1"/>
          <p:nvPr/>
        </p:nvSpPr>
        <p:spPr>
          <a:xfrm>
            <a:off x="4106467" y="47147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1 </a:t>
            </a:r>
            <a:endParaRPr lang="LID4096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232C9-B2D8-8A93-98B5-8ED991814A6A}"/>
              </a:ext>
            </a:extLst>
          </p:cNvPr>
          <p:cNvSpPr txBox="1"/>
          <p:nvPr/>
        </p:nvSpPr>
        <p:spPr>
          <a:xfrm>
            <a:off x="5975654" y="472249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0/1 ?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595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b="0" dirty="0"/>
              <a:t>Classification Types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Multi-Class</a:t>
            </a:r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B715E4AE-EAFF-889E-9A1F-1ACBAB9E4728}"/>
              </a:ext>
            </a:extLst>
          </p:cNvPr>
          <p:cNvSpPr txBox="1"/>
          <p:nvPr/>
        </p:nvSpPr>
        <p:spPr>
          <a:xfrm>
            <a:off x="251520" y="1131590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X: images of houses and / or trees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y: 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one label per image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FF0000"/>
                </a:solidFill>
                <a:latin typeface="+mj-lt"/>
              </a:rPr>
              <a:t>more than two </a:t>
            </a:r>
            <a:r>
              <a:rPr lang="de-DE" dirty="0">
                <a:latin typeface="+mj-lt"/>
              </a:rPr>
              <a:t>mutually exclusive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latinLnBrk="0"/>
            <a:r>
              <a:rPr lang="de-DE" dirty="0">
                <a:latin typeface="+mj-lt"/>
              </a:rPr>
              <a:t>Example: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Label encoding: 0 = tree, 1 = house, 2 = road</a:t>
            </a:r>
          </a:p>
        </p:txBody>
      </p:sp>
      <p:pic>
        <p:nvPicPr>
          <p:cNvPr id="12" name="Picture 11" descr="A large building with a lawn in front of it&#10;&#10;Description automatically generated with low confidence">
            <a:extLst>
              <a:ext uri="{FF2B5EF4-FFF2-40B4-BE49-F238E27FC236}">
                <a16:creationId xmlns:a16="http://schemas.microsoft.com/office/drawing/2014/main" id="{54B07C05-B683-2047-DB6E-09AE0EA5D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47" y="3245122"/>
            <a:ext cx="1872699" cy="1263707"/>
          </a:xfrm>
          <a:prstGeom prst="rect">
            <a:avLst/>
          </a:prstGeom>
        </p:spPr>
      </p:pic>
      <p:pic>
        <p:nvPicPr>
          <p:cNvPr id="13" name="Picture 12" descr="A large green field&#10;&#10;Description automatically generated with low confidence">
            <a:extLst>
              <a:ext uri="{FF2B5EF4-FFF2-40B4-BE49-F238E27FC236}">
                <a16:creationId xmlns:a16="http://schemas.microsoft.com/office/drawing/2014/main" id="{33EB0CEB-9067-AA88-C781-80BCA76E5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" y="3245122"/>
            <a:ext cx="1694457" cy="1270843"/>
          </a:xfrm>
          <a:prstGeom prst="rect">
            <a:avLst/>
          </a:prstGeom>
        </p:spPr>
      </p:pic>
      <p:pic>
        <p:nvPicPr>
          <p:cNvPr id="14" name="Picture 13" descr="A picture containing building, outdoor, grass, sky&#10;&#10;Description automatically generated">
            <a:extLst>
              <a:ext uri="{FF2B5EF4-FFF2-40B4-BE49-F238E27FC236}">
                <a16:creationId xmlns:a16="http://schemas.microsoft.com/office/drawing/2014/main" id="{6BC3D197-4F78-2E49-20B7-811D6703C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6" y="3245122"/>
            <a:ext cx="1694457" cy="1270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84073-244E-80B3-61CA-BF4B66860E94}"/>
              </a:ext>
            </a:extLst>
          </p:cNvPr>
          <p:cNvSpPr txBox="1"/>
          <p:nvPr/>
        </p:nvSpPr>
        <p:spPr>
          <a:xfrm>
            <a:off x="1456934" y="45081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0 </a:t>
            </a:r>
            <a:endParaRPr lang="LID4096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E6D71-5A96-376E-A6BE-BF1F994965C0}"/>
              </a:ext>
            </a:extLst>
          </p:cNvPr>
          <p:cNvSpPr txBox="1"/>
          <p:nvPr/>
        </p:nvSpPr>
        <p:spPr>
          <a:xfrm>
            <a:off x="3329142" y="45081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1 </a:t>
            </a:r>
            <a:endParaRPr lang="LID4096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1A7E5-D5D3-2BEE-BDFF-C6BE8BBAC3CC}"/>
              </a:ext>
            </a:extLst>
          </p:cNvPr>
          <p:cNvSpPr txBox="1"/>
          <p:nvPr/>
        </p:nvSpPr>
        <p:spPr>
          <a:xfrm>
            <a:off x="4999255" y="45161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0</a:t>
            </a:r>
            <a:endParaRPr lang="LID4096" dirty="0">
              <a:latin typeface="+mj-lt"/>
            </a:endParaRPr>
          </a:p>
        </p:txBody>
      </p:sp>
      <p:pic>
        <p:nvPicPr>
          <p:cNvPr id="18" name="Picture 17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16B375BF-393A-0B3F-9E38-DF2986D4C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80" y="3244482"/>
            <a:ext cx="1684944" cy="12637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81B0B5-80F3-B0C6-3C18-A9826A96F7DA}"/>
              </a:ext>
            </a:extLst>
          </p:cNvPr>
          <p:cNvSpPr txBox="1"/>
          <p:nvPr/>
        </p:nvSpPr>
        <p:spPr>
          <a:xfrm>
            <a:off x="7234007" y="45081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2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463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b="0" dirty="0"/>
              <a:t>Classification Types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Multi-Label</a:t>
            </a:r>
          </a:p>
        </p:txBody>
      </p:sp>
      <p:pic>
        <p:nvPicPr>
          <p:cNvPr id="5" name="Picture 4" descr="A large building with a lawn in front of it&#10;&#10;Description automatically generated with low confidence">
            <a:extLst>
              <a:ext uri="{FF2B5EF4-FFF2-40B4-BE49-F238E27FC236}">
                <a16:creationId xmlns:a16="http://schemas.microsoft.com/office/drawing/2014/main" id="{396F397D-9AF3-6D65-AD98-FA9989AB9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47" y="3245122"/>
            <a:ext cx="1872699" cy="1263707"/>
          </a:xfrm>
          <a:prstGeom prst="rect">
            <a:avLst/>
          </a:prstGeom>
        </p:spPr>
      </p:pic>
      <p:pic>
        <p:nvPicPr>
          <p:cNvPr id="6" name="Picture 5" descr="A large green field&#10;&#10;Description automatically generated with low confidence">
            <a:extLst>
              <a:ext uri="{FF2B5EF4-FFF2-40B4-BE49-F238E27FC236}">
                <a16:creationId xmlns:a16="http://schemas.microsoft.com/office/drawing/2014/main" id="{A4CFF2CF-B8C5-64F5-8D38-8B13909EF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" y="3245122"/>
            <a:ext cx="1694457" cy="1270843"/>
          </a:xfrm>
          <a:prstGeom prst="rect">
            <a:avLst/>
          </a:prstGeom>
        </p:spPr>
      </p:pic>
      <p:pic>
        <p:nvPicPr>
          <p:cNvPr id="7" name="Picture 6" descr="A picture containing building, outdoor, grass, sky&#10;&#10;Description automatically generated">
            <a:extLst>
              <a:ext uri="{FF2B5EF4-FFF2-40B4-BE49-F238E27FC236}">
                <a16:creationId xmlns:a16="http://schemas.microsoft.com/office/drawing/2014/main" id="{BA80EDDD-C53F-E91E-4A23-90F68D472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6" y="3245122"/>
            <a:ext cx="1694457" cy="1270843"/>
          </a:xfrm>
          <a:prstGeom prst="rect">
            <a:avLst/>
          </a:prstGeom>
        </p:spPr>
      </p:pic>
      <p:sp>
        <p:nvSpPr>
          <p:cNvPr id="8" name="Textfeld 3">
            <a:extLst>
              <a:ext uri="{FF2B5EF4-FFF2-40B4-BE49-F238E27FC236}">
                <a16:creationId xmlns:a16="http://schemas.microsoft.com/office/drawing/2014/main" id="{ED2753D0-22F4-3C58-44EC-05C29FDDA567}"/>
              </a:ext>
            </a:extLst>
          </p:cNvPr>
          <p:cNvSpPr txBox="1"/>
          <p:nvPr/>
        </p:nvSpPr>
        <p:spPr>
          <a:xfrm>
            <a:off x="251520" y="1131590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X: images of houses and / or trees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y: 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FF0000"/>
                </a:solidFill>
                <a:latin typeface="+mj-lt"/>
              </a:rPr>
              <a:t>each image </a:t>
            </a:r>
            <a:r>
              <a:rPr lang="de-DE" dirty="0">
                <a:latin typeface="+mj-lt"/>
              </a:rPr>
              <a:t>can have 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more than one class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more than two mutually exclusive classes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latinLnBrk="0"/>
            <a:r>
              <a:rPr lang="de-DE" dirty="0">
                <a:latin typeface="+mj-lt"/>
              </a:rPr>
              <a:t>Example: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Label encoding: 0 = tree, 1 = house, 2 = road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5DAD7-0613-0201-CFDD-A662BE2C3A75}"/>
              </a:ext>
            </a:extLst>
          </p:cNvPr>
          <p:cNvSpPr txBox="1"/>
          <p:nvPr/>
        </p:nvSpPr>
        <p:spPr>
          <a:xfrm>
            <a:off x="1456934" y="45081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[0] </a:t>
            </a:r>
            <a:endParaRPr lang="LID4096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8B075-F52C-E8D3-C304-857FAA014466}"/>
              </a:ext>
            </a:extLst>
          </p:cNvPr>
          <p:cNvSpPr txBox="1"/>
          <p:nvPr/>
        </p:nvSpPr>
        <p:spPr>
          <a:xfrm>
            <a:off x="3329142" y="45081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[1] </a:t>
            </a:r>
            <a:endParaRPr lang="LID4096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92ED6-6272-B40C-42CF-B78537453096}"/>
              </a:ext>
            </a:extLst>
          </p:cNvPr>
          <p:cNvSpPr txBox="1"/>
          <p:nvPr/>
        </p:nvSpPr>
        <p:spPr>
          <a:xfrm>
            <a:off x="4999255" y="451616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[0, 1]</a:t>
            </a:r>
            <a:endParaRPr lang="LID4096" dirty="0">
              <a:latin typeface="+mj-lt"/>
            </a:endParaRPr>
          </a:p>
        </p:txBody>
      </p:sp>
      <p:pic>
        <p:nvPicPr>
          <p:cNvPr id="13" name="Picture 1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6BE4DEC6-7BFB-9023-030A-64CAD5E60E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80" y="3244482"/>
            <a:ext cx="1684944" cy="1263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313D3-4E26-29F1-12DC-BD625C294EFE}"/>
              </a:ext>
            </a:extLst>
          </p:cNvPr>
          <p:cNvSpPr txBox="1"/>
          <p:nvPr/>
        </p:nvSpPr>
        <p:spPr>
          <a:xfrm>
            <a:off x="7234007" y="45081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y = [0,2]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347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/>
              <a:t>Classification Example</a:t>
            </a:r>
            <a:endParaRPr lang="de-DE" b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88BAC-D4B5-4830-8019-07AC1E390D64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59D62-C5A0-4E62-930F-8B0C7D96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/>
              <a:t>Classification 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/>
              <a:t>Dataset</a:t>
            </a:r>
            <a:endParaRPr lang="de-D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67C676-B662-4E7F-ADCA-68960DF7BDA9}"/>
              </a:ext>
            </a:extLst>
          </p:cNvPr>
          <p:cNvSpPr txBox="1">
            <a:spLocks/>
          </p:cNvSpPr>
          <p:nvPr/>
        </p:nvSpPr>
        <p:spPr>
          <a:xfrm>
            <a:off x="538162" y="648000"/>
            <a:ext cx="8460000" cy="30777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AEF3555-E855-4B34-B220-3A99773F8D6C}"/>
              </a:ext>
            </a:extLst>
          </p:cNvPr>
          <p:cNvSpPr txBox="1"/>
          <p:nvPr/>
        </p:nvSpPr>
        <p:spPr>
          <a:xfrm>
            <a:off x="196162" y="3570570"/>
            <a:ext cx="862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de-DE" sz="1400" b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2"/>
              </a:rPr>
              <a:t>https://www.kaggle.com/datasets/fedesoriano/heart-failure-prediction</a:t>
            </a:r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528DB3-6DEC-4606-8D15-BAF95E70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9604"/>
            <a:ext cx="9144000" cy="1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4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/>
              <a:t>Main Ingredients</a:t>
            </a:r>
            <a:endParaRPr lang="de-DE" b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88BAC-D4B5-4830-8019-07AC1E390D64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59D62-C5A0-4E62-930F-8B0C7D96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6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Confusing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process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interactions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802F8C-A918-4D86-9F08-0C1F063373D7}"/>
              </a:ext>
            </a:extLst>
          </p:cNvPr>
          <p:cNvSpPr/>
          <p:nvPr/>
        </p:nvSpPr>
        <p:spPr>
          <a:xfrm>
            <a:off x="1187624" y="2186962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High Level Understanding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190C3F-131D-4EE1-81C9-DF959FF9F9CA}"/>
              </a:ext>
            </a:extLst>
          </p:cNvPr>
          <p:cNvSpPr/>
          <p:nvPr/>
        </p:nvSpPr>
        <p:spPr>
          <a:xfrm>
            <a:off x="2915816" y="2186962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Performance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1E29109-2AFA-4B52-AC6D-856866048364}"/>
              </a:ext>
            </a:extLst>
          </p:cNvPr>
          <p:cNvSpPr/>
          <p:nvPr/>
        </p:nvSpPr>
        <p:spPr>
          <a:xfrm>
            <a:off x="4644010" y="2186961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 err="1">
                <a:latin typeface="+mj-lt"/>
              </a:rPr>
              <a:t>Perceptron</a:t>
            </a:r>
            <a:endParaRPr lang="de-DE" dirty="0">
              <a:latin typeface="+mj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632BB4-1904-44A9-832B-09BA419EB88B}"/>
              </a:ext>
            </a:extLst>
          </p:cNvPr>
          <p:cNvSpPr/>
          <p:nvPr/>
        </p:nvSpPr>
        <p:spPr>
          <a:xfrm>
            <a:off x="6372202" y="2186960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 err="1">
                <a:latin typeface="+mj-lt"/>
              </a:rPr>
              <a:t>Layers</a:t>
            </a:r>
            <a:endParaRPr lang="de-DE" dirty="0">
              <a:latin typeface="+mj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AE1978-2FF7-4B53-8A7E-2A076A417F3A}"/>
              </a:ext>
            </a:extLst>
          </p:cNvPr>
          <p:cNvSpPr/>
          <p:nvPr/>
        </p:nvSpPr>
        <p:spPr>
          <a:xfrm>
            <a:off x="1187624" y="3110170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 err="1">
                <a:latin typeface="+mj-lt"/>
              </a:rPr>
              <a:t>Activation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Functions</a:t>
            </a:r>
            <a:endParaRPr lang="de-DE" dirty="0">
              <a:latin typeface="+mj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E7773E-D5DE-469E-A632-0698BAA64A0B}"/>
              </a:ext>
            </a:extLst>
          </p:cNvPr>
          <p:cNvSpPr/>
          <p:nvPr/>
        </p:nvSpPr>
        <p:spPr>
          <a:xfrm>
            <a:off x="2915816" y="3110169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Loss </a:t>
            </a:r>
            <a:r>
              <a:rPr lang="de-DE" dirty="0" err="1">
                <a:latin typeface="+mj-lt"/>
              </a:rPr>
              <a:t>Functions</a:t>
            </a:r>
            <a:endParaRPr lang="de-DE" dirty="0"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CCB3F8D-41C7-4874-A9BF-566D00478F6A}"/>
              </a:ext>
            </a:extLst>
          </p:cNvPr>
          <p:cNvSpPr/>
          <p:nvPr/>
        </p:nvSpPr>
        <p:spPr>
          <a:xfrm>
            <a:off x="4644008" y="3110168"/>
            <a:ext cx="1584176" cy="76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+mj-lt"/>
              </a:rPr>
              <a:t>Optimizer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6CC52F-22F0-450E-BEDF-7D2F7201BED2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B200609-3578-4A7E-9C1C-F714A4BCB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 General </a:t>
            </a:r>
            <a:r>
              <a:rPr lang="de-DE" b="0" dirty="0" err="1"/>
              <a:t>Overview</a:t>
            </a:r>
            <a:endParaRPr lang="de-DE" b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88BAC-D4B5-4830-8019-07AC1E390D64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59D62-C5A0-4E62-930F-8B0C7D96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Supervised</a:t>
            </a:r>
            <a:r>
              <a:rPr lang="de-DE" dirty="0"/>
              <a:t>, </a:t>
            </a:r>
            <a:r>
              <a:rPr lang="de-DE" dirty="0" err="1"/>
              <a:t>Unsupervised</a:t>
            </a:r>
            <a:r>
              <a:rPr lang="de-DE" dirty="0"/>
              <a:t>, Reinforcement Learning</a:t>
            </a:r>
          </a:p>
        </p:txBody>
      </p: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3DFBAABC-8310-4E7B-A6E8-634196947AEC}"/>
              </a:ext>
            </a:extLst>
          </p:cNvPr>
          <p:cNvCxnSpPr>
            <a:cxnSpLocks/>
          </p:cNvCxnSpPr>
          <p:nvPr/>
        </p:nvCxnSpPr>
        <p:spPr>
          <a:xfrm>
            <a:off x="395536" y="3371770"/>
            <a:ext cx="6864967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">
            <a:extLst>
              <a:ext uri="{FF2B5EF4-FFF2-40B4-BE49-F238E27FC236}">
                <a16:creationId xmlns:a16="http://schemas.microsoft.com/office/drawing/2014/main" id="{B33A89AE-35A6-4CCD-B374-E146BCC040E1}"/>
              </a:ext>
            </a:extLst>
          </p:cNvPr>
          <p:cNvSpPr txBox="1"/>
          <p:nvPr/>
        </p:nvSpPr>
        <p:spPr>
          <a:xfrm>
            <a:off x="46754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AF735B49-2154-49E8-A94D-D76C94291246}"/>
              </a:ext>
            </a:extLst>
          </p:cNvPr>
          <p:cNvCxnSpPr>
            <a:cxnSpLocks/>
          </p:cNvCxnSpPr>
          <p:nvPr/>
        </p:nvCxnSpPr>
        <p:spPr>
          <a:xfrm>
            <a:off x="3393493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">
            <a:extLst>
              <a:ext uri="{FF2B5EF4-FFF2-40B4-BE49-F238E27FC236}">
                <a16:creationId xmlns:a16="http://schemas.microsoft.com/office/drawing/2014/main" id="{A68E6130-E991-4E6C-8AEE-CAE10868805C}"/>
              </a:ext>
            </a:extLst>
          </p:cNvPr>
          <p:cNvSpPr txBox="1"/>
          <p:nvPr/>
        </p:nvSpPr>
        <p:spPr>
          <a:xfrm>
            <a:off x="351260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F57E115-5C25-416C-AA29-EEE2F60FCFCB}"/>
              </a:ext>
            </a:extLst>
          </p:cNvPr>
          <p:cNvSpPr txBox="1"/>
          <p:nvPr/>
        </p:nvSpPr>
        <p:spPr>
          <a:xfrm rot="16200000">
            <a:off x="-163857" y="4087999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Categorical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47458041-FCA4-4D8D-AA83-63564F2E052D}"/>
              </a:ext>
            </a:extLst>
          </p:cNvPr>
          <p:cNvSpPr txBox="1"/>
          <p:nvPr/>
        </p:nvSpPr>
        <p:spPr>
          <a:xfrm rot="16200000">
            <a:off x="-163856" y="1994396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BE47DB31-D1CB-4960-BACE-899F7BAB5663}"/>
              </a:ext>
            </a:extLst>
          </p:cNvPr>
          <p:cNvSpPr/>
          <p:nvPr/>
        </p:nvSpPr>
        <p:spPr>
          <a:xfrm>
            <a:off x="954965" y="3770815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7D5590E4-B5EB-4730-9DD9-5C952AEB3CBD}"/>
              </a:ext>
            </a:extLst>
          </p:cNvPr>
          <p:cNvSpPr/>
          <p:nvPr/>
        </p:nvSpPr>
        <p:spPr>
          <a:xfrm>
            <a:off x="4071353" y="177298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412A7FEF-AD0C-40BC-98C4-8A9A68227F37}"/>
              </a:ext>
            </a:extLst>
          </p:cNvPr>
          <p:cNvSpPr/>
          <p:nvPr/>
        </p:nvSpPr>
        <p:spPr>
          <a:xfrm>
            <a:off x="4071353" y="402817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C4EA44DB-93A9-485E-9742-B9B100667485}"/>
              </a:ext>
            </a:extLst>
          </p:cNvPr>
          <p:cNvSpPr txBox="1"/>
          <p:nvPr/>
        </p:nvSpPr>
        <p:spPr>
          <a:xfrm rot="16200000">
            <a:off x="-596797" y="31281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69AC3BEB-A942-48E9-9288-34C5A703B2E3}"/>
              </a:ext>
            </a:extLst>
          </p:cNvPr>
          <p:cNvSpPr txBox="1"/>
          <p:nvPr/>
        </p:nvSpPr>
        <p:spPr>
          <a:xfrm>
            <a:off x="3656618" y="929666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53B68CC-D191-4B58-AAF7-B3F9B6D86FE4}"/>
              </a:ext>
            </a:extLst>
          </p:cNvPr>
          <p:cNvCxnSpPr>
            <a:cxnSpLocks/>
          </p:cNvCxnSpPr>
          <p:nvPr/>
        </p:nvCxnSpPr>
        <p:spPr>
          <a:xfrm>
            <a:off x="6732240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5C6641B4-E241-47E5-8CCF-BFB7C159C81C}"/>
              </a:ext>
            </a:extLst>
          </p:cNvPr>
          <p:cNvSpPr txBox="1"/>
          <p:nvPr/>
        </p:nvSpPr>
        <p:spPr>
          <a:xfrm>
            <a:off x="6812466" y="1277345"/>
            <a:ext cx="25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</a:t>
            </a:r>
          </a:p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75882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B22272F-9B6B-4CE9-B6E9-401CBEA3176F}"/>
              </a:ext>
            </a:extLst>
          </p:cNvPr>
          <p:cNvSpPr txBox="1"/>
          <p:nvPr/>
        </p:nvSpPr>
        <p:spPr>
          <a:xfrm>
            <a:off x="251520" y="113159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type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Covers all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types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reinforcement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architectures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different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purposes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Fully-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connected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networks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Convolutional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networks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Recurrent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networks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Inspired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structure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human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brain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Use multiple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feature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extraction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previous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different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levels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abstraction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94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All </a:t>
            </a:r>
            <a:r>
              <a:rPr lang="de-DE" dirty="0" err="1"/>
              <a:t>Chapters</a:t>
            </a:r>
            <a:endParaRPr lang="de-DE" dirty="0"/>
          </a:p>
        </p:txBody>
      </p: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3DFBAABC-8310-4E7B-A6E8-634196947AEC}"/>
              </a:ext>
            </a:extLst>
          </p:cNvPr>
          <p:cNvCxnSpPr>
            <a:cxnSpLocks/>
          </p:cNvCxnSpPr>
          <p:nvPr/>
        </p:nvCxnSpPr>
        <p:spPr>
          <a:xfrm>
            <a:off x="395536" y="3371770"/>
            <a:ext cx="6864967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">
            <a:extLst>
              <a:ext uri="{FF2B5EF4-FFF2-40B4-BE49-F238E27FC236}">
                <a16:creationId xmlns:a16="http://schemas.microsoft.com/office/drawing/2014/main" id="{B33A89AE-35A6-4CCD-B374-E146BCC040E1}"/>
              </a:ext>
            </a:extLst>
          </p:cNvPr>
          <p:cNvSpPr txBox="1"/>
          <p:nvPr/>
        </p:nvSpPr>
        <p:spPr>
          <a:xfrm>
            <a:off x="46754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AF735B49-2154-49E8-A94D-D76C94291246}"/>
              </a:ext>
            </a:extLst>
          </p:cNvPr>
          <p:cNvCxnSpPr>
            <a:cxnSpLocks/>
          </p:cNvCxnSpPr>
          <p:nvPr/>
        </p:nvCxnSpPr>
        <p:spPr>
          <a:xfrm>
            <a:off x="3393493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">
            <a:extLst>
              <a:ext uri="{FF2B5EF4-FFF2-40B4-BE49-F238E27FC236}">
                <a16:creationId xmlns:a16="http://schemas.microsoft.com/office/drawing/2014/main" id="{A68E6130-E991-4E6C-8AEE-CAE10868805C}"/>
              </a:ext>
            </a:extLst>
          </p:cNvPr>
          <p:cNvSpPr txBox="1"/>
          <p:nvPr/>
        </p:nvSpPr>
        <p:spPr>
          <a:xfrm>
            <a:off x="351260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F57E115-5C25-416C-AA29-EEE2F60FCFCB}"/>
              </a:ext>
            </a:extLst>
          </p:cNvPr>
          <p:cNvSpPr txBox="1"/>
          <p:nvPr/>
        </p:nvSpPr>
        <p:spPr>
          <a:xfrm rot="16200000">
            <a:off x="-163857" y="4087999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Categorical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47458041-FCA4-4D8D-AA83-63564F2E052D}"/>
              </a:ext>
            </a:extLst>
          </p:cNvPr>
          <p:cNvSpPr txBox="1"/>
          <p:nvPr/>
        </p:nvSpPr>
        <p:spPr>
          <a:xfrm rot="16200000">
            <a:off x="-163856" y="1994396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BE47DB31-D1CB-4960-BACE-899F7BAB5663}"/>
              </a:ext>
            </a:extLst>
          </p:cNvPr>
          <p:cNvSpPr/>
          <p:nvPr/>
        </p:nvSpPr>
        <p:spPr>
          <a:xfrm>
            <a:off x="954965" y="3770815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578699CE-2939-47FA-8AFD-8346FF64A62D}"/>
              </a:ext>
            </a:extLst>
          </p:cNvPr>
          <p:cNvSpPr/>
          <p:nvPr/>
        </p:nvSpPr>
        <p:spPr>
          <a:xfrm>
            <a:off x="1305384" y="4404707"/>
            <a:ext cx="1943190" cy="694566"/>
          </a:xfrm>
          <a:prstGeom prst="round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Dimensionality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Reduction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7D5590E4-B5EB-4730-9DD9-5C952AEB3CBD}"/>
              </a:ext>
            </a:extLst>
          </p:cNvPr>
          <p:cNvSpPr/>
          <p:nvPr/>
        </p:nvSpPr>
        <p:spPr>
          <a:xfrm>
            <a:off x="4071353" y="177298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763B774C-7FD8-49CE-B45C-AF6EC4E2F1D2}"/>
              </a:ext>
            </a:extLst>
          </p:cNvPr>
          <p:cNvSpPr/>
          <p:nvPr/>
        </p:nvSpPr>
        <p:spPr>
          <a:xfrm>
            <a:off x="949232" y="182654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Association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Rules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412A7FEF-AD0C-40BC-98C4-8A9A68227F37}"/>
              </a:ext>
            </a:extLst>
          </p:cNvPr>
          <p:cNvSpPr/>
          <p:nvPr/>
        </p:nvSpPr>
        <p:spPr>
          <a:xfrm>
            <a:off x="4071353" y="402817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C4EA44DB-93A9-485E-9742-B9B100667485}"/>
              </a:ext>
            </a:extLst>
          </p:cNvPr>
          <p:cNvSpPr txBox="1"/>
          <p:nvPr/>
        </p:nvSpPr>
        <p:spPr>
          <a:xfrm rot="16200000">
            <a:off x="-596797" y="31281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69AC3BEB-A942-48E9-9288-34C5A703B2E3}"/>
              </a:ext>
            </a:extLst>
          </p:cNvPr>
          <p:cNvSpPr txBox="1"/>
          <p:nvPr/>
        </p:nvSpPr>
        <p:spPr>
          <a:xfrm>
            <a:off x="3656618" y="929666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B5E76C80-68CF-4992-A83D-3E191019CFD0}"/>
              </a:ext>
            </a:extLst>
          </p:cNvPr>
          <p:cNvSpPr/>
          <p:nvPr/>
        </p:nvSpPr>
        <p:spPr>
          <a:xfrm>
            <a:off x="969859" y="3126208"/>
            <a:ext cx="7778599" cy="5339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53B68CC-D191-4B58-AAF7-B3F9B6D86FE4}"/>
              </a:ext>
            </a:extLst>
          </p:cNvPr>
          <p:cNvCxnSpPr>
            <a:cxnSpLocks/>
          </p:cNvCxnSpPr>
          <p:nvPr/>
        </p:nvCxnSpPr>
        <p:spPr>
          <a:xfrm>
            <a:off x="6732240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5C6641B4-E241-47E5-8CCF-BFB7C159C81C}"/>
              </a:ext>
            </a:extLst>
          </p:cNvPr>
          <p:cNvSpPr txBox="1"/>
          <p:nvPr/>
        </p:nvSpPr>
        <p:spPr>
          <a:xfrm>
            <a:off x="6812466" y="1277345"/>
            <a:ext cx="25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</a:t>
            </a:r>
          </a:p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37439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Animals, Dog, Cat, Puppy, Young, Playful">
            <a:extLst>
              <a:ext uri="{FF2B5EF4-FFF2-40B4-BE49-F238E27FC236}">
                <a16:creationId xmlns:a16="http://schemas.microsoft.com/office/drawing/2014/main" id="{4299BC7F-CA41-428A-8AFB-93DB2628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19" y="2139700"/>
            <a:ext cx="1953071" cy="13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Pug, Puppy, Dog, Animal, Cute, Pug, Pug">
            <a:extLst>
              <a:ext uri="{FF2B5EF4-FFF2-40B4-BE49-F238E27FC236}">
                <a16:creationId xmlns:a16="http://schemas.microsoft.com/office/drawing/2014/main" id="{652D30DF-A659-4BEA-814B-6587B22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43300"/>
            <a:ext cx="2397398" cy="1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Computer Vision Tasks</a:t>
            </a:r>
          </a:p>
        </p:txBody>
      </p:sp>
      <p:pic>
        <p:nvPicPr>
          <p:cNvPr id="1030" name="Picture 6" descr="Animals, Dog, Cat, Puppy, Young, Playful">
            <a:extLst>
              <a:ext uri="{FF2B5EF4-FFF2-40B4-BE49-F238E27FC236}">
                <a16:creationId xmlns:a16="http://schemas.microsoft.com/office/drawing/2014/main" id="{6A09E7C7-8D72-4F53-9B0A-2EDAFF08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63" y="2139700"/>
            <a:ext cx="1953071" cy="13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g, Puppy, Dog, Animal, Cute, Pug, Pug">
            <a:extLst>
              <a:ext uri="{FF2B5EF4-FFF2-40B4-BE49-F238E27FC236}">
                <a16:creationId xmlns:a16="http://schemas.microsoft.com/office/drawing/2014/main" id="{9F19F8E1-CFF9-4999-9F37-7CA24735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0" y="2042453"/>
            <a:ext cx="2397398" cy="1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563DB13-2CED-4C7E-A129-55F7DAF1C814}"/>
              </a:ext>
            </a:extLst>
          </p:cNvPr>
          <p:cNvSpPr txBox="1"/>
          <p:nvPr/>
        </p:nvSpPr>
        <p:spPr>
          <a:xfrm>
            <a:off x="540213" y="1497146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132A666-9EEA-4442-9E04-054E4950ABE8}"/>
              </a:ext>
            </a:extLst>
          </p:cNvPr>
          <p:cNvSpPr txBox="1"/>
          <p:nvPr/>
        </p:nvSpPr>
        <p:spPr>
          <a:xfrm>
            <a:off x="2904435" y="1358647"/>
            <a:ext cx="184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and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BB11A78-DBA4-4140-B7A1-E6C5E909812B}"/>
              </a:ext>
            </a:extLst>
          </p:cNvPr>
          <p:cNvSpPr txBox="1"/>
          <p:nvPr/>
        </p:nvSpPr>
        <p:spPr>
          <a:xfrm>
            <a:off x="171816" y="3686884"/>
            <a:ext cx="233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recognizes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image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75E992-B9E9-4298-8B44-CFBF662180FC}"/>
              </a:ext>
            </a:extLst>
          </p:cNvPr>
          <p:cNvSpPr txBox="1"/>
          <p:nvPr/>
        </p:nvSpPr>
        <p:spPr>
          <a:xfrm>
            <a:off x="2760132" y="3686884"/>
            <a:ext cx="2193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recognizes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image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rectangular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location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E2AF54-80EA-4797-9D28-87A41A1F704F}"/>
              </a:ext>
            </a:extLst>
          </p:cNvPr>
          <p:cNvSpPr/>
          <p:nvPr/>
        </p:nvSpPr>
        <p:spPr>
          <a:xfrm>
            <a:off x="3675390" y="2030565"/>
            <a:ext cx="1040626" cy="159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8B71EE3-A3F2-4E07-9F22-DCCC3169ABDE}"/>
              </a:ext>
            </a:extLst>
          </p:cNvPr>
          <p:cNvSpPr txBox="1"/>
          <p:nvPr/>
        </p:nvSpPr>
        <p:spPr>
          <a:xfrm>
            <a:off x="5124045" y="1502872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DED1654-3558-4A18-93F1-64A0E32707F8}"/>
              </a:ext>
            </a:extLst>
          </p:cNvPr>
          <p:cNvSpPr/>
          <p:nvPr/>
        </p:nvSpPr>
        <p:spPr>
          <a:xfrm>
            <a:off x="5724128" y="2139700"/>
            <a:ext cx="1152128" cy="130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ED1E29E-E482-453E-AAC6-AC3AED2B39DD}"/>
              </a:ext>
            </a:extLst>
          </p:cNvPr>
          <p:cNvSpPr/>
          <p:nvPr/>
        </p:nvSpPr>
        <p:spPr>
          <a:xfrm>
            <a:off x="5224264" y="2571751"/>
            <a:ext cx="715888" cy="860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341F72F-2508-4F63-B287-6B9321752F15}"/>
              </a:ext>
            </a:extLst>
          </p:cNvPr>
          <p:cNvSpPr txBox="1"/>
          <p:nvPr/>
        </p:nvSpPr>
        <p:spPr>
          <a:xfrm>
            <a:off x="5004047" y="3686883"/>
            <a:ext cx="2193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recognizes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image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rectangular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location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3AFDC5D-29ED-43E1-887B-98F3F95EFB54}"/>
              </a:ext>
            </a:extLst>
          </p:cNvPr>
          <p:cNvSpPr txBox="1"/>
          <p:nvPr/>
        </p:nvSpPr>
        <p:spPr>
          <a:xfrm>
            <a:off x="7114019" y="3486829"/>
            <a:ext cx="195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recognizes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pixelwise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location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dog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5802A07-BB67-4F4A-8AFE-D1D385F51057}"/>
              </a:ext>
            </a:extLst>
          </p:cNvPr>
          <p:cNvSpPr/>
          <p:nvPr/>
        </p:nvSpPr>
        <p:spPr>
          <a:xfrm>
            <a:off x="7788132" y="2190750"/>
            <a:ext cx="1232877" cy="1235075"/>
          </a:xfrm>
          <a:custGeom>
            <a:avLst/>
            <a:gdLst>
              <a:gd name="connsiteX0" fmla="*/ 276368 w 1232877"/>
              <a:gd name="connsiteY0" fmla="*/ 1168400 h 1235075"/>
              <a:gd name="connsiteX1" fmla="*/ 276368 w 1232877"/>
              <a:gd name="connsiteY1" fmla="*/ 1168400 h 1235075"/>
              <a:gd name="connsiteX2" fmla="*/ 273193 w 1232877"/>
              <a:gd name="connsiteY2" fmla="*/ 1139825 h 1235075"/>
              <a:gd name="connsiteX3" fmla="*/ 289068 w 1232877"/>
              <a:gd name="connsiteY3" fmla="*/ 1120775 h 1235075"/>
              <a:gd name="connsiteX4" fmla="*/ 320818 w 1232877"/>
              <a:gd name="connsiteY4" fmla="*/ 1111250 h 1235075"/>
              <a:gd name="connsiteX5" fmla="*/ 343043 w 1232877"/>
              <a:gd name="connsiteY5" fmla="*/ 1095375 h 1235075"/>
              <a:gd name="connsiteX6" fmla="*/ 352568 w 1232877"/>
              <a:gd name="connsiteY6" fmla="*/ 1089025 h 1235075"/>
              <a:gd name="connsiteX7" fmla="*/ 362093 w 1232877"/>
              <a:gd name="connsiteY7" fmla="*/ 1057275 h 1235075"/>
              <a:gd name="connsiteX8" fmla="*/ 371618 w 1232877"/>
              <a:gd name="connsiteY8" fmla="*/ 1016000 h 1235075"/>
              <a:gd name="connsiteX9" fmla="*/ 374793 w 1232877"/>
              <a:gd name="connsiteY9" fmla="*/ 984250 h 1235075"/>
              <a:gd name="connsiteX10" fmla="*/ 384318 w 1232877"/>
              <a:gd name="connsiteY10" fmla="*/ 974725 h 1235075"/>
              <a:gd name="connsiteX11" fmla="*/ 390668 w 1232877"/>
              <a:gd name="connsiteY11" fmla="*/ 965200 h 1235075"/>
              <a:gd name="connsiteX12" fmla="*/ 387493 w 1232877"/>
              <a:gd name="connsiteY12" fmla="*/ 885825 h 1235075"/>
              <a:gd name="connsiteX13" fmla="*/ 381143 w 1232877"/>
              <a:gd name="connsiteY13" fmla="*/ 869950 h 1235075"/>
              <a:gd name="connsiteX14" fmla="*/ 377968 w 1232877"/>
              <a:gd name="connsiteY14" fmla="*/ 860425 h 1235075"/>
              <a:gd name="connsiteX15" fmla="*/ 381143 w 1232877"/>
              <a:gd name="connsiteY15" fmla="*/ 809625 h 1235075"/>
              <a:gd name="connsiteX16" fmla="*/ 384318 w 1232877"/>
              <a:gd name="connsiteY16" fmla="*/ 800100 h 1235075"/>
              <a:gd name="connsiteX17" fmla="*/ 381143 w 1232877"/>
              <a:gd name="connsiteY17" fmla="*/ 749300 h 1235075"/>
              <a:gd name="connsiteX18" fmla="*/ 371618 w 1232877"/>
              <a:gd name="connsiteY18" fmla="*/ 739775 h 1235075"/>
              <a:gd name="connsiteX19" fmla="*/ 355743 w 1232877"/>
              <a:gd name="connsiteY19" fmla="*/ 708025 h 1235075"/>
              <a:gd name="connsiteX20" fmla="*/ 343043 w 1232877"/>
              <a:gd name="connsiteY20" fmla="*/ 679450 h 1235075"/>
              <a:gd name="connsiteX21" fmla="*/ 333518 w 1232877"/>
              <a:gd name="connsiteY21" fmla="*/ 657225 h 1235075"/>
              <a:gd name="connsiteX22" fmla="*/ 330343 w 1232877"/>
              <a:gd name="connsiteY22" fmla="*/ 647700 h 1235075"/>
              <a:gd name="connsiteX23" fmla="*/ 323993 w 1232877"/>
              <a:gd name="connsiteY23" fmla="*/ 638175 h 1235075"/>
              <a:gd name="connsiteX24" fmla="*/ 317643 w 1232877"/>
              <a:gd name="connsiteY24" fmla="*/ 625475 h 1235075"/>
              <a:gd name="connsiteX25" fmla="*/ 314468 w 1232877"/>
              <a:gd name="connsiteY25" fmla="*/ 603250 h 1235075"/>
              <a:gd name="connsiteX26" fmla="*/ 304943 w 1232877"/>
              <a:gd name="connsiteY26" fmla="*/ 600075 h 1235075"/>
              <a:gd name="connsiteX27" fmla="*/ 276368 w 1232877"/>
              <a:gd name="connsiteY27" fmla="*/ 603250 h 1235075"/>
              <a:gd name="connsiteX28" fmla="*/ 231918 w 1232877"/>
              <a:gd name="connsiteY28" fmla="*/ 612775 h 1235075"/>
              <a:gd name="connsiteX29" fmla="*/ 184293 w 1232877"/>
              <a:gd name="connsiteY29" fmla="*/ 606425 h 1235075"/>
              <a:gd name="connsiteX30" fmla="*/ 165243 w 1232877"/>
              <a:gd name="connsiteY30" fmla="*/ 593725 h 1235075"/>
              <a:gd name="connsiteX31" fmla="*/ 155718 w 1232877"/>
              <a:gd name="connsiteY31" fmla="*/ 587375 h 1235075"/>
              <a:gd name="connsiteX32" fmla="*/ 133493 w 1232877"/>
              <a:gd name="connsiteY32" fmla="*/ 581025 h 1235075"/>
              <a:gd name="connsiteX33" fmla="*/ 130318 w 1232877"/>
              <a:gd name="connsiteY33" fmla="*/ 568325 h 1235075"/>
              <a:gd name="connsiteX34" fmla="*/ 127143 w 1232877"/>
              <a:gd name="connsiteY34" fmla="*/ 517525 h 1235075"/>
              <a:gd name="connsiteX35" fmla="*/ 123968 w 1232877"/>
              <a:gd name="connsiteY35" fmla="*/ 508000 h 1235075"/>
              <a:gd name="connsiteX36" fmla="*/ 114443 w 1232877"/>
              <a:gd name="connsiteY36" fmla="*/ 495300 h 1235075"/>
              <a:gd name="connsiteX37" fmla="*/ 108093 w 1232877"/>
              <a:gd name="connsiteY37" fmla="*/ 473075 h 1235075"/>
              <a:gd name="connsiteX38" fmla="*/ 127143 w 1232877"/>
              <a:gd name="connsiteY38" fmla="*/ 428625 h 1235075"/>
              <a:gd name="connsiteX39" fmla="*/ 136668 w 1232877"/>
              <a:gd name="connsiteY39" fmla="*/ 409575 h 1235075"/>
              <a:gd name="connsiteX40" fmla="*/ 133493 w 1232877"/>
              <a:gd name="connsiteY40" fmla="*/ 365125 h 1235075"/>
              <a:gd name="connsiteX41" fmla="*/ 111268 w 1232877"/>
              <a:gd name="connsiteY41" fmla="*/ 336550 h 1235075"/>
              <a:gd name="connsiteX42" fmla="*/ 108093 w 1232877"/>
              <a:gd name="connsiteY42" fmla="*/ 323850 h 1235075"/>
              <a:gd name="connsiteX43" fmla="*/ 104918 w 1232877"/>
              <a:gd name="connsiteY43" fmla="*/ 301625 h 1235075"/>
              <a:gd name="connsiteX44" fmla="*/ 101743 w 1232877"/>
              <a:gd name="connsiteY44" fmla="*/ 311150 h 1235075"/>
              <a:gd name="connsiteX45" fmla="*/ 95393 w 1232877"/>
              <a:gd name="connsiteY45" fmla="*/ 320675 h 1235075"/>
              <a:gd name="connsiteX46" fmla="*/ 92218 w 1232877"/>
              <a:gd name="connsiteY46" fmla="*/ 339725 h 1235075"/>
              <a:gd name="connsiteX47" fmla="*/ 89043 w 1232877"/>
              <a:gd name="connsiteY47" fmla="*/ 349250 h 1235075"/>
              <a:gd name="connsiteX48" fmla="*/ 85868 w 1232877"/>
              <a:gd name="connsiteY48" fmla="*/ 365125 h 1235075"/>
              <a:gd name="connsiteX49" fmla="*/ 82693 w 1232877"/>
              <a:gd name="connsiteY49" fmla="*/ 377825 h 1235075"/>
              <a:gd name="connsiteX50" fmla="*/ 57293 w 1232877"/>
              <a:gd name="connsiteY50" fmla="*/ 390525 h 1235075"/>
              <a:gd name="connsiteX51" fmla="*/ 31893 w 1232877"/>
              <a:gd name="connsiteY51" fmla="*/ 387350 h 1235075"/>
              <a:gd name="connsiteX52" fmla="*/ 28718 w 1232877"/>
              <a:gd name="connsiteY52" fmla="*/ 371475 h 1235075"/>
              <a:gd name="connsiteX53" fmla="*/ 25543 w 1232877"/>
              <a:gd name="connsiteY53" fmla="*/ 295275 h 1235075"/>
              <a:gd name="connsiteX54" fmla="*/ 22368 w 1232877"/>
              <a:gd name="connsiteY54" fmla="*/ 285750 h 1235075"/>
              <a:gd name="connsiteX55" fmla="*/ 16018 w 1232877"/>
              <a:gd name="connsiteY55" fmla="*/ 276225 h 1235075"/>
              <a:gd name="connsiteX56" fmla="*/ 6493 w 1232877"/>
              <a:gd name="connsiteY56" fmla="*/ 238125 h 1235075"/>
              <a:gd name="connsiteX57" fmla="*/ 3318 w 1232877"/>
              <a:gd name="connsiteY57" fmla="*/ 228600 h 1235075"/>
              <a:gd name="connsiteX58" fmla="*/ 143 w 1232877"/>
              <a:gd name="connsiteY58" fmla="*/ 219075 h 1235075"/>
              <a:gd name="connsiteX59" fmla="*/ 9668 w 1232877"/>
              <a:gd name="connsiteY59" fmla="*/ 165100 h 1235075"/>
              <a:gd name="connsiteX60" fmla="*/ 19193 w 1232877"/>
              <a:gd name="connsiteY60" fmla="*/ 158750 h 1235075"/>
              <a:gd name="connsiteX61" fmla="*/ 22368 w 1232877"/>
              <a:gd name="connsiteY61" fmla="*/ 149225 h 1235075"/>
              <a:gd name="connsiteX62" fmla="*/ 35068 w 1232877"/>
              <a:gd name="connsiteY62" fmla="*/ 130175 h 1235075"/>
              <a:gd name="connsiteX63" fmla="*/ 50943 w 1232877"/>
              <a:gd name="connsiteY63" fmla="*/ 101600 h 1235075"/>
              <a:gd name="connsiteX64" fmla="*/ 60468 w 1232877"/>
              <a:gd name="connsiteY64" fmla="*/ 95250 h 1235075"/>
              <a:gd name="connsiteX65" fmla="*/ 63643 w 1232877"/>
              <a:gd name="connsiteY65" fmla="*/ 85725 h 1235075"/>
              <a:gd name="connsiteX66" fmla="*/ 82693 w 1232877"/>
              <a:gd name="connsiteY66" fmla="*/ 73025 h 1235075"/>
              <a:gd name="connsiteX67" fmla="*/ 89043 w 1232877"/>
              <a:gd name="connsiteY67" fmla="*/ 63500 h 1235075"/>
              <a:gd name="connsiteX68" fmla="*/ 98568 w 1232877"/>
              <a:gd name="connsiteY68" fmla="*/ 60325 h 1235075"/>
              <a:gd name="connsiteX69" fmla="*/ 111268 w 1232877"/>
              <a:gd name="connsiteY69" fmla="*/ 53975 h 1235075"/>
              <a:gd name="connsiteX70" fmla="*/ 120793 w 1232877"/>
              <a:gd name="connsiteY70" fmla="*/ 50800 h 1235075"/>
              <a:gd name="connsiteX71" fmla="*/ 139843 w 1232877"/>
              <a:gd name="connsiteY71" fmla="*/ 34925 h 1235075"/>
              <a:gd name="connsiteX72" fmla="*/ 149368 w 1232877"/>
              <a:gd name="connsiteY72" fmla="*/ 31750 h 1235075"/>
              <a:gd name="connsiteX73" fmla="*/ 241443 w 1232877"/>
              <a:gd name="connsiteY73" fmla="*/ 22225 h 1235075"/>
              <a:gd name="connsiteX74" fmla="*/ 250968 w 1232877"/>
              <a:gd name="connsiteY74" fmla="*/ 19050 h 1235075"/>
              <a:gd name="connsiteX75" fmla="*/ 270018 w 1232877"/>
              <a:gd name="connsiteY75" fmla="*/ 9525 h 1235075"/>
              <a:gd name="connsiteX76" fmla="*/ 289068 w 1232877"/>
              <a:gd name="connsiteY76" fmla="*/ 6350 h 1235075"/>
              <a:gd name="connsiteX77" fmla="*/ 301768 w 1232877"/>
              <a:gd name="connsiteY77" fmla="*/ 3175 h 1235075"/>
              <a:gd name="connsiteX78" fmla="*/ 320818 w 1232877"/>
              <a:gd name="connsiteY78" fmla="*/ 0 h 1235075"/>
              <a:gd name="connsiteX79" fmla="*/ 384318 w 1232877"/>
              <a:gd name="connsiteY79" fmla="*/ 3175 h 1235075"/>
              <a:gd name="connsiteX80" fmla="*/ 393843 w 1232877"/>
              <a:gd name="connsiteY80" fmla="*/ 9525 h 1235075"/>
              <a:gd name="connsiteX81" fmla="*/ 406543 w 1232877"/>
              <a:gd name="connsiteY81" fmla="*/ 15875 h 1235075"/>
              <a:gd name="connsiteX82" fmla="*/ 422418 w 1232877"/>
              <a:gd name="connsiteY82" fmla="*/ 34925 h 1235075"/>
              <a:gd name="connsiteX83" fmla="*/ 441468 w 1232877"/>
              <a:gd name="connsiteY83" fmla="*/ 44450 h 1235075"/>
              <a:gd name="connsiteX84" fmla="*/ 460518 w 1232877"/>
              <a:gd name="connsiteY84" fmla="*/ 57150 h 1235075"/>
              <a:gd name="connsiteX85" fmla="*/ 476393 w 1232877"/>
              <a:gd name="connsiteY85" fmla="*/ 73025 h 1235075"/>
              <a:gd name="connsiteX86" fmla="*/ 485918 w 1232877"/>
              <a:gd name="connsiteY86" fmla="*/ 82550 h 1235075"/>
              <a:gd name="connsiteX87" fmla="*/ 495443 w 1232877"/>
              <a:gd name="connsiteY87" fmla="*/ 85725 h 1235075"/>
              <a:gd name="connsiteX88" fmla="*/ 504968 w 1232877"/>
              <a:gd name="connsiteY88" fmla="*/ 92075 h 1235075"/>
              <a:gd name="connsiteX89" fmla="*/ 517668 w 1232877"/>
              <a:gd name="connsiteY89" fmla="*/ 95250 h 1235075"/>
              <a:gd name="connsiteX90" fmla="*/ 543068 w 1232877"/>
              <a:gd name="connsiteY90" fmla="*/ 101600 h 1235075"/>
              <a:gd name="connsiteX91" fmla="*/ 546243 w 1232877"/>
              <a:gd name="connsiteY91" fmla="*/ 111125 h 1235075"/>
              <a:gd name="connsiteX92" fmla="*/ 584343 w 1232877"/>
              <a:gd name="connsiteY92" fmla="*/ 142875 h 1235075"/>
              <a:gd name="connsiteX93" fmla="*/ 616093 w 1232877"/>
              <a:gd name="connsiteY93" fmla="*/ 155575 h 1235075"/>
              <a:gd name="connsiteX94" fmla="*/ 625618 w 1232877"/>
              <a:gd name="connsiteY94" fmla="*/ 165100 h 1235075"/>
              <a:gd name="connsiteX95" fmla="*/ 638318 w 1232877"/>
              <a:gd name="connsiteY95" fmla="*/ 184150 h 1235075"/>
              <a:gd name="connsiteX96" fmla="*/ 635143 w 1232877"/>
              <a:gd name="connsiteY96" fmla="*/ 203200 h 1235075"/>
              <a:gd name="connsiteX97" fmla="*/ 631968 w 1232877"/>
              <a:gd name="connsiteY97" fmla="*/ 212725 h 1235075"/>
              <a:gd name="connsiteX98" fmla="*/ 628793 w 1232877"/>
              <a:gd name="connsiteY98" fmla="*/ 231775 h 1235075"/>
              <a:gd name="connsiteX99" fmla="*/ 625618 w 1232877"/>
              <a:gd name="connsiteY99" fmla="*/ 241300 h 1235075"/>
              <a:gd name="connsiteX100" fmla="*/ 622443 w 1232877"/>
              <a:gd name="connsiteY100" fmla="*/ 254000 h 1235075"/>
              <a:gd name="connsiteX101" fmla="*/ 625618 w 1232877"/>
              <a:gd name="connsiteY101" fmla="*/ 292100 h 1235075"/>
              <a:gd name="connsiteX102" fmla="*/ 635143 w 1232877"/>
              <a:gd name="connsiteY102" fmla="*/ 295275 h 1235075"/>
              <a:gd name="connsiteX103" fmla="*/ 666893 w 1232877"/>
              <a:gd name="connsiteY103" fmla="*/ 298450 h 1235075"/>
              <a:gd name="connsiteX104" fmla="*/ 698643 w 1232877"/>
              <a:gd name="connsiteY104" fmla="*/ 307975 h 1235075"/>
              <a:gd name="connsiteX105" fmla="*/ 708168 w 1232877"/>
              <a:gd name="connsiteY105" fmla="*/ 314325 h 1235075"/>
              <a:gd name="connsiteX106" fmla="*/ 717693 w 1232877"/>
              <a:gd name="connsiteY106" fmla="*/ 317500 h 1235075"/>
              <a:gd name="connsiteX107" fmla="*/ 733568 w 1232877"/>
              <a:gd name="connsiteY107" fmla="*/ 323850 h 1235075"/>
              <a:gd name="connsiteX108" fmla="*/ 755793 w 1232877"/>
              <a:gd name="connsiteY108" fmla="*/ 330200 h 1235075"/>
              <a:gd name="connsiteX109" fmla="*/ 787543 w 1232877"/>
              <a:gd name="connsiteY109" fmla="*/ 346075 h 1235075"/>
              <a:gd name="connsiteX110" fmla="*/ 797068 w 1232877"/>
              <a:gd name="connsiteY110" fmla="*/ 355600 h 1235075"/>
              <a:gd name="connsiteX111" fmla="*/ 806593 w 1232877"/>
              <a:gd name="connsiteY111" fmla="*/ 361950 h 1235075"/>
              <a:gd name="connsiteX112" fmla="*/ 841518 w 1232877"/>
              <a:gd name="connsiteY112" fmla="*/ 368300 h 1235075"/>
              <a:gd name="connsiteX113" fmla="*/ 847868 w 1232877"/>
              <a:gd name="connsiteY113" fmla="*/ 377825 h 1235075"/>
              <a:gd name="connsiteX114" fmla="*/ 857393 w 1232877"/>
              <a:gd name="connsiteY114" fmla="*/ 387350 h 1235075"/>
              <a:gd name="connsiteX115" fmla="*/ 860568 w 1232877"/>
              <a:gd name="connsiteY115" fmla="*/ 403225 h 1235075"/>
              <a:gd name="connsiteX116" fmla="*/ 873268 w 1232877"/>
              <a:gd name="connsiteY116" fmla="*/ 412750 h 1235075"/>
              <a:gd name="connsiteX117" fmla="*/ 895493 w 1232877"/>
              <a:gd name="connsiteY117" fmla="*/ 422275 h 1235075"/>
              <a:gd name="connsiteX118" fmla="*/ 943118 w 1232877"/>
              <a:gd name="connsiteY118" fmla="*/ 415925 h 1235075"/>
              <a:gd name="connsiteX119" fmla="*/ 952643 w 1232877"/>
              <a:gd name="connsiteY119" fmla="*/ 409575 h 1235075"/>
              <a:gd name="connsiteX120" fmla="*/ 974868 w 1232877"/>
              <a:gd name="connsiteY120" fmla="*/ 406400 h 1235075"/>
              <a:gd name="connsiteX121" fmla="*/ 984393 w 1232877"/>
              <a:gd name="connsiteY121" fmla="*/ 400050 h 1235075"/>
              <a:gd name="connsiteX122" fmla="*/ 987568 w 1232877"/>
              <a:gd name="connsiteY122" fmla="*/ 390525 h 1235075"/>
              <a:gd name="connsiteX123" fmla="*/ 1016143 w 1232877"/>
              <a:gd name="connsiteY123" fmla="*/ 384175 h 1235075"/>
              <a:gd name="connsiteX124" fmla="*/ 1035193 w 1232877"/>
              <a:gd name="connsiteY124" fmla="*/ 381000 h 1235075"/>
              <a:gd name="connsiteX125" fmla="*/ 1051068 w 1232877"/>
              <a:gd name="connsiteY125" fmla="*/ 377825 h 1235075"/>
              <a:gd name="connsiteX126" fmla="*/ 1063768 w 1232877"/>
              <a:gd name="connsiteY126" fmla="*/ 371475 h 1235075"/>
              <a:gd name="connsiteX127" fmla="*/ 1108218 w 1232877"/>
              <a:gd name="connsiteY127" fmla="*/ 365125 h 1235075"/>
              <a:gd name="connsiteX128" fmla="*/ 1120918 w 1232877"/>
              <a:gd name="connsiteY128" fmla="*/ 361950 h 1235075"/>
              <a:gd name="connsiteX129" fmla="*/ 1155843 w 1232877"/>
              <a:gd name="connsiteY129" fmla="*/ 355600 h 1235075"/>
              <a:gd name="connsiteX130" fmla="*/ 1174893 w 1232877"/>
              <a:gd name="connsiteY130" fmla="*/ 349250 h 1235075"/>
              <a:gd name="connsiteX131" fmla="*/ 1184418 w 1232877"/>
              <a:gd name="connsiteY131" fmla="*/ 342900 h 1235075"/>
              <a:gd name="connsiteX132" fmla="*/ 1197118 w 1232877"/>
              <a:gd name="connsiteY132" fmla="*/ 339725 h 1235075"/>
              <a:gd name="connsiteX133" fmla="*/ 1228868 w 1232877"/>
              <a:gd name="connsiteY133" fmla="*/ 355600 h 1235075"/>
              <a:gd name="connsiteX134" fmla="*/ 1219343 w 1232877"/>
              <a:gd name="connsiteY134" fmla="*/ 361950 h 1235075"/>
              <a:gd name="connsiteX135" fmla="*/ 1190768 w 1232877"/>
              <a:gd name="connsiteY135" fmla="*/ 384175 h 1235075"/>
              <a:gd name="connsiteX136" fmla="*/ 1181243 w 1232877"/>
              <a:gd name="connsiteY136" fmla="*/ 387350 h 1235075"/>
              <a:gd name="connsiteX137" fmla="*/ 1171718 w 1232877"/>
              <a:gd name="connsiteY137" fmla="*/ 393700 h 1235075"/>
              <a:gd name="connsiteX138" fmla="*/ 1149493 w 1232877"/>
              <a:gd name="connsiteY138" fmla="*/ 400050 h 1235075"/>
              <a:gd name="connsiteX139" fmla="*/ 1139968 w 1232877"/>
              <a:gd name="connsiteY139" fmla="*/ 406400 h 1235075"/>
              <a:gd name="connsiteX140" fmla="*/ 1127268 w 1232877"/>
              <a:gd name="connsiteY140" fmla="*/ 412750 h 1235075"/>
              <a:gd name="connsiteX141" fmla="*/ 1117743 w 1232877"/>
              <a:gd name="connsiteY141" fmla="*/ 419100 h 1235075"/>
              <a:gd name="connsiteX142" fmla="*/ 1105043 w 1232877"/>
              <a:gd name="connsiteY142" fmla="*/ 422275 h 1235075"/>
              <a:gd name="connsiteX143" fmla="*/ 1085993 w 1232877"/>
              <a:gd name="connsiteY143" fmla="*/ 428625 h 1235075"/>
              <a:gd name="connsiteX144" fmla="*/ 1076468 w 1232877"/>
              <a:gd name="connsiteY144" fmla="*/ 438150 h 1235075"/>
              <a:gd name="connsiteX145" fmla="*/ 1070118 w 1232877"/>
              <a:gd name="connsiteY145" fmla="*/ 447675 h 1235075"/>
              <a:gd name="connsiteX146" fmla="*/ 1060593 w 1232877"/>
              <a:gd name="connsiteY146" fmla="*/ 450850 h 1235075"/>
              <a:gd name="connsiteX147" fmla="*/ 1051068 w 1232877"/>
              <a:gd name="connsiteY147" fmla="*/ 460375 h 1235075"/>
              <a:gd name="connsiteX148" fmla="*/ 1025668 w 1232877"/>
              <a:gd name="connsiteY148" fmla="*/ 466725 h 1235075"/>
              <a:gd name="connsiteX149" fmla="*/ 1016143 w 1232877"/>
              <a:gd name="connsiteY149" fmla="*/ 469900 h 1235075"/>
              <a:gd name="connsiteX150" fmla="*/ 997093 w 1232877"/>
              <a:gd name="connsiteY150" fmla="*/ 473075 h 1235075"/>
              <a:gd name="connsiteX151" fmla="*/ 984393 w 1232877"/>
              <a:gd name="connsiteY151" fmla="*/ 476250 h 1235075"/>
              <a:gd name="connsiteX152" fmla="*/ 971693 w 1232877"/>
              <a:gd name="connsiteY152" fmla="*/ 488950 h 1235075"/>
              <a:gd name="connsiteX153" fmla="*/ 962168 w 1232877"/>
              <a:gd name="connsiteY153" fmla="*/ 495300 h 1235075"/>
              <a:gd name="connsiteX154" fmla="*/ 936768 w 1232877"/>
              <a:gd name="connsiteY154" fmla="*/ 523875 h 1235075"/>
              <a:gd name="connsiteX155" fmla="*/ 965343 w 1232877"/>
              <a:gd name="connsiteY155" fmla="*/ 539750 h 1235075"/>
              <a:gd name="connsiteX156" fmla="*/ 965343 w 1232877"/>
              <a:gd name="connsiteY156" fmla="*/ 603250 h 1235075"/>
              <a:gd name="connsiteX157" fmla="*/ 958993 w 1232877"/>
              <a:gd name="connsiteY157" fmla="*/ 612775 h 1235075"/>
              <a:gd name="connsiteX158" fmla="*/ 946293 w 1232877"/>
              <a:gd name="connsiteY158" fmla="*/ 622300 h 1235075"/>
              <a:gd name="connsiteX159" fmla="*/ 936768 w 1232877"/>
              <a:gd name="connsiteY159" fmla="*/ 641350 h 1235075"/>
              <a:gd name="connsiteX160" fmla="*/ 933593 w 1232877"/>
              <a:gd name="connsiteY160" fmla="*/ 650875 h 1235075"/>
              <a:gd name="connsiteX161" fmla="*/ 943118 w 1232877"/>
              <a:gd name="connsiteY161" fmla="*/ 685800 h 1235075"/>
              <a:gd name="connsiteX162" fmla="*/ 949468 w 1232877"/>
              <a:gd name="connsiteY162" fmla="*/ 704850 h 1235075"/>
              <a:gd name="connsiteX163" fmla="*/ 949468 w 1232877"/>
              <a:gd name="connsiteY163" fmla="*/ 781050 h 1235075"/>
              <a:gd name="connsiteX164" fmla="*/ 962168 w 1232877"/>
              <a:gd name="connsiteY164" fmla="*/ 812800 h 1235075"/>
              <a:gd name="connsiteX165" fmla="*/ 968518 w 1232877"/>
              <a:gd name="connsiteY165" fmla="*/ 892175 h 1235075"/>
              <a:gd name="connsiteX166" fmla="*/ 958993 w 1232877"/>
              <a:gd name="connsiteY166" fmla="*/ 974725 h 1235075"/>
              <a:gd name="connsiteX167" fmla="*/ 955818 w 1232877"/>
              <a:gd name="connsiteY167" fmla="*/ 1089025 h 1235075"/>
              <a:gd name="connsiteX168" fmla="*/ 943118 w 1232877"/>
              <a:gd name="connsiteY168" fmla="*/ 1108075 h 1235075"/>
              <a:gd name="connsiteX169" fmla="*/ 927243 w 1232877"/>
              <a:gd name="connsiteY169" fmla="*/ 1127125 h 1235075"/>
              <a:gd name="connsiteX170" fmla="*/ 917718 w 1232877"/>
              <a:gd name="connsiteY170" fmla="*/ 1139825 h 1235075"/>
              <a:gd name="connsiteX171" fmla="*/ 911368 w 1232877"/>
              <a:gd name="connsiteY171" fmla="*/ 1168400 h 1235075"/>
              <a:gd name="connsiteX172" fmla="*/ 905018 w 1232877"/>
              <a:gd name="connsiteY172" fmla="*/ 1187450 h 1235075"/>
              <a:gd name="connsiteX173" fmla="*/ 898668 w 1232877"/>
              <a:gd name="connsiteY173" fmla="*/ 1196975 h 1235075"/>
              <a:gd name="connsiteX174" fmla="*/ 895493 w 1232877"/>
              <a:gd name="connsiteY174" fmla="*/ 1206500 h 1235075"/>
              <a:gd name="connsiteX175" fmla="*/ 885968 w 1232877"/>
              <a:gd name="connsiteY175" fmla="*/ 1209675 h 1235075"/>
              <a:gd name="connsiteX176" fmla="*/ 835168 w 1232877"/>
              <a:gd name="connsiteY176" fmla="*/ 1206500 h 1235075"/>
              <a:gd name="connsiteX177" fmla="*/ 816118 w 1232877"/>
              <a:gd name="connsiteY177" fmla="*/ 1193800 h 1235075"/>
              <a:gd name="connsiteX178" fmla="*/ 806593 w 1232877"/>
              <a:gd name="connsiteY178" fmla="*/ 1187450 h 1235075"/>
              <a:gd name="connsiteX179" fmla="*/ 800243 w 1232877"/>
              <a:gd name="connsiteY179" fmla="*/ 1177925 h 1235075"/>
              <a:gd name="connsiteX180" fmla="*/ 762143 w 1232877"/>
              <a:gd name="connsiteY180" fmla="*/ 1165225 h 1235075"/>
              <a:gd name="connsiteX181" fmla="*/ 733568 w 1232877"/>
              <a:gd name="connsiteY181" fmla="*/ 1168400 h 1235075"/>
              <a:gd name="connsiteX182" fmla="*/ 730393 w 1232877"/>
              <a:gd name="connsiteY182" fmla="*/ 1177925 h 1235075"/>
              <a:gd name="connsiteX183" fmla="*/ 717693 w 1232877"/>
              <a:gd name="connsiteY183" fmla="*/ 1187450 h 1235075"/>
              <a:gd name="connsiteX184" fmla="*/ 701818 w 1232877"/>
              <a:gd name="connsiteY184" fmla="*/ 1203325 h 1235075"/>
              <a:gd name="connsiteX185" fmla="*/ 698643 w 1232877"/>
              <a:gd name="connsiteY185" fmla="*/ 1219200 h 1235075"/>
              <a:gd name="connsiteX186" fmla="*/ 692293 w 1232877"/>
              <a:gd name="connsiteY186" fmla="*/ 1228725 h 1235075"/>
              <a:gd name="connsiteX187" fmla="*/ 663718 w 1232877"/>
              <a:gd name="connsiteY187" fmla="*/ 1235075 h 1235075"/>
              <a:gd name="connsiteX188" fmla="*/ 555768 w 1232877"/>
              <a:gd name="connsiteY188" fmla="*/ 1231900 h 1235075"/>
              <a:gd name="connsiteX189" fmla="*/ 546243 w 1232877"/>
              <a:gd name="connsiteY189" fmla="*/ 1212850 h 1235075"/>
              <a:gd name="connsiteX190" fmla="*/ 536718 w 1232877"/>
              <a:gd name="connsiteY190" fmla="*/ 1206500 h 1235075"/>
              <a:gd name="connsiteX191" fmla="*/ 546243 w 1232877"/>
              <a:gd name="connsiteY191" fmla="*/ 1152525 h 1235075"/>
              <a:gd name="connsiteX192" fmla="*/ 555768 w 1232877"/>
              <a:gd name="connsiteY192" fmla="*/ 1149350 h 1235075"/>
              <a:gd name="connsiteX193" fmla="*/ 558943 w 1232877"/>
              <a:gd name="connsiteY193" fmla="*/ 1139825 h 1235075"/>
              <a:gd name="connsiteX194" fmla="*/ 571643 w 1232877"/>
              <a:gd name="connsiteY194" fmla="*/ 1120775 h 1235075"/>
              <a:gd name="connsiteX195" fmla="*/ 574818 w 1232877"/>
              <a:gd name="connsiteY195" fmla="*/ 1111250 h 1235075"/>
              <a:gd name="connsiteX196" fmla="*/ 587518 w 1232877"/>
              <a:gd name="connsiteY196" fmla="*/ 1092200 h 1235075"/>
              <a:gd name="connsiteX197" fmla="*/ 593868 w 1232877"/>
              <a:gd name="connsiteY197" fmla="*/ 1066800 h 1235075"/>
              <a:gd name="connsiteX198" fmla="*/ 597043 w 1232877"/>
              <a:gd name="connsiteY198" fmla="*/ 1031875 h 1235075"/>
              <a:gd name="connsiteX199" fmla="*/ 600218 w 1232877"/>
              <a:gd name="connsiteY199" fmla="*/ 1019175 h 1235075"/>
              <a:gd name="connsiteX200" fmla="*/ 603393 w 1232877"/>
              <a:gd name="connsiteY200" fmla="*/ 984250 h 1235075"/>
              <a:gd name="connsiteX201" fmla="*/ 609743 w 1232877"/>
              <a:gd name="connsiteY201" fmla="*/ 958850 h 1235075"/>
              <a:gd name="connsiteX202" fmla="*/ 612918 w 1232877"/>
              <a:gd name="connsiteY202" fmla="*/ 936625 h 1235075"/>
              <a:gd name="connsiteX203" fmla="*/ 619268 w 1232877"/>
              <a:gd name="connsiteY203" fmla="*/ 901700 h 1235075"/>
              <a:gd name="connsiteX204" fmla="*/ 622443 w 1232877"/>
              <a:gd name="connsiteY204" fmla="*/ 879475 h 1235075"/>
              <a:gd name="connsiteX205" fmla="*/ 628793 w 1232877"/>
              <a:gd name="connsiteY205" fmla="*/ 835025 h 1235075"/>
              <a:gd name="connsiteX206" fmla="*/ 622443 w 1232877"/>
              <a:gd name="connsiteY206" fmla="*/ 806450 h 1235075"/>
              <a:gd name="connsiteX207" fmla="*/ 603393 w 1232877"/>
              <a:gd name="connsiteY207" fmla="*/ 800100 h 1235075"/>
              <a:gd name="connsiteX208" fmla="*/ 562118 w 1232877"/>
              <a:gd name="connsiteY208" fmla="*/ 796925 h 1235075"/>
              <a:gd name="connsiteX209" fmla="*/ 549418 w 1232877"/>
              <a:gd name="connsiteY209" fmla="*/ 793750 h 1235075"/>
              <a:gd name="connsiteX210" fmla="*/ 514493 w 1232877"/>
              <a:gd name="connsiteY210" fmla="*/ 904875 h 1235075"/>
              <a:gd name="connsiteX211" fmla="*/ 498618 w 1232877"/>
              <a:gd name="connsiteY211" fmla="*/ 933450 h 1235075"/>
              <a:gd name="connsiteX212" fmla="*/ 485918 w 1232877"/>
              <a:gd name="connsiteY212" fmla="*/ 952500 h 1235075"/>
              <a:gd name="connsiteX213" fmla="*/ 482743 w 1232877"/>
              <a:gd name="connsiteY213" fmla="*/ 965200 h 1235075"/>
              <a:gd name="connsiteX214" fmla="*/ 479568 w 1232877"/>
              <a:gd name="connsiteY214" fmla="*/ 974725 h 1235075"/>
              <a:gd name="connsiteX215" fmla="*/ 473218 w 1232877"/>
              <a:gd name="connsiteY215" fmla="*/ 1003300 h 1235075"/>
              <a:gd name="connsiteX216" fmla="*/ 470043 w 1232877"/>
              <a:gd name="connsiteY216" fmla="*/ 1063625 h 1235075"/>
              <a:gd name="connsiteX217" fmla="*/ 463693 w 1232877"/>
              <a:gd name="connsiteY217" fmla="*/ 1082675 h 1235075"/>
              <a:gd name="connsiteX218" fmla="*/ 457343 w 1232877"/>
              <a:gd name="connsiteY218" fmla="*/ 1101725 h 1235075"/>
              <a:gd name="connsiteX219" fmla="*/ 447818 w 1232877"/>
              <a:gd name="connsiteY219" fmla="*/ 1143000 h 1235075"/>
              <a:gd name="connsiteX220" fmla="*/ 441468 w 1232877"/>
              <a:gd name="connsiteY220" fmla="*/ 1162050 h 1235075"/>
              <a:gd name="connsiteX221" fmla="*/ 422418 w 1232877"/>
              <a:gd name="connsiteY221" fmla="*/ 1177925 h 1235075"/>
              <a:gd name="connsiteX222" fmla="*/ 412893 w 1232877"/>
              <a:gd name="connsiteY222" fmla="*/ 1181100 h 1235075"/>
              <a:gd name="connsiteX223" fmla="*/ 365268 w 1232877"/>
              <a:gd name="connsiteY223" fmla="*/ 1177925 h 1235075"/>
              <a:gd name="connsiteX224" fmla="*/ 352568 w 1232877"/>
              <a:gd name="connsiteY224" fmla="*/ 1174750 h 1235075"/>
              <a:gd name="connsiteX225" fmla="*/ 276368 w 1232877"/>
              <a:gd name="connsiteY225" fmla="*/ 1168400 h 12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1232877" h="1235075">
                <a:moveTo>
                  <a:pt x="276368" y="1168400"/>
                </a:moveTo>
                <a:lnTo>
                  <a:pt x="276368" y="1168400"/>
                </a:lnTo>
                <a:cubicBezTo>
                  <a:pt x="275310" y="1158875"/>
                  <a:pt x="272397" y="1149376"/>
                  <a:pt x="273193" y="1139825"/>
                </a:cubicBezTo>
                <a:cubicBezTo>
                  <a:pt x="273522" y="1135880"/>
                  <a:pt x="286861" y="1122036"/>
                  <a:pt x="289068" y="1120775"/>
                </a:cubicBezTo>
                <a:cubicBezTo>
                  <a:pt x="320128" y="1103027"/>
                  <a:pt x="279427" y="1138844"/>
                  <a:pt x="320818" y="1111250"/>
                </a:cubicBezTo>
                <a:cubicBezTo>
                  <a:pt x="343266" y="1096285"/>
                  <a:pt x="315476" y="1115066"/>
                  <a:pt x="343043" y="1095375"/>
                </a:cubicBezTo>
                <a:cubicBezTo>
                  <a:pt x="346148" y="1093157"/>
                  <a:pt x="349393" y="1091142"/>
                  <a:pt x="352568" y="1089025"/>
                </a:cubicBezTo>
                <a:cubicBezTo>
                  <a:pt x="357354" y="1074668"/>
                  <a:pt x="359214" y="1070711"/>
                  <a:pt x="362093" y="1057275"/>
                </a:cubicBezTo>
                <a:cubicBezTo>
                  <a:pt x="370501" y="1018039"/>
                  <a:pt x="364595" y="1037068"/>
                  <a:pt x="371618" y="1016000"/>
                </a:cubicBezTo>
                <a:cubicBezTo>
                  <a:pt x="372676" y="1005417"/>
                  <a:pt x="371665" y="994416"/>
                  <a:pt x="374793" y="984250"/>
                </a:cubicBezTo>
                <a:cubicBezTo>
                  <a:pt x="376113" y="979958"/>
                  <a:pt x="381443" y="978174"/>
                  <a:pt x="384318" y="974725"/>
                </a:cubicBezTo>
                <a:cubicBezTo>
                  <a:pt x="386761" y="971794"/>
                  <a:pt x="388551" y="968375"/>
                  <a:pt x="390668" y="965200"/>
                </a:cubicBezTo>
                <a:cubicBezTo>
                  <a:pt x="389610" y="938742"/>
                  <a:pt x="390128" y="912173"/>
                  <a:pt x="387493" y="885825"/>
                </a:cubicBezTo>
                <a:cubicBezTo>
                  <a:pt x="386926" y="880154"/>
                  <a:pt x="383144" y="875286"/>
                  <a:pt x="381143" y="869950"/>
                </a:cubicBezTo>
                <a:cubicBezTo>
                  <a:pt x="379968" y="866816"/>
                  <a:pt x="379026" y="863600"/>
                  <a:pt x="377968" y="860425"/>
                </a:cubicBezTo>
                <a:cubicBezTo>
                  <a:pt x="379026" y="843492"/>
                  <a:pt x="379367" y="826498"/>
                  <a:pt x="381143" y="809625"/>
                </a:cubicBezTo>
                <a:cubicBezTo>
                  <a:pt x="381493" y="806297"/>
                  <a:pt x="384318" y="803447"/>
                  <a:pt x="384318" y="800100"/>
                </a:cubicBezTo>
                <a:cubicBezTo>
                  <a:pt x="384318" y="783134"/>
                  <a:pt x="384638" y="765902"/>
                  <a:pt x="381143" y="749300"/>
                </a:cubicBezTo>
                <a:cubicBezTo>
                  <a:pt x="380218" y="744906"/>
                  <a:pt x="374793" y="742950"/>
                  <a:pt x="371618" y="739775"/>
                </a:cubicBezTo>
                <a:cubicBezTo>
                  <a:pt x="363595" y="715705"/>
                  <a:pt x="369284" y="726080"/>
                  <a:pt x="355743" y="708025"/>
                </a:cubicBezTo>
                <a:cubicBezTo>
                  <a:pt x="348186" y="685355"/>
                  <a:pt x="353106" y="694544"/>
                  <a:pt x="343043" y="679450"/>
                </a:cubicBezTo>
                <a:cubicBezTo>
                  <a:pt x="336435" y="653019"/>
                  <a:pt x="344481" y="679151"/>
                  <a:pt x="333518" y="657225"/>
                </a:cubicBezTo>
                <a:cubicBezTo>
                  <a:pt x="332021" y="654232"/>
                  <a:pt x="331840" y="650693"/>
                  <a:pt x="330343" y="647700"/>
                </a:cubicBezTo>
                <a:cubicBezTo>
                  <a:pt x="328636" y="644287"/>
                  <a:pt x="325886" y="641488"/>
                  <a:pt x="323993" y="638175"/>
                </a:cubicBezTo>
                <a:cubicBezTo>
                  <a:pt x="321645" y="634066"/>
                  <a:pt x="319760" y="629708"/>
                  <a:pt x="317643" y="625475"/>
                </a:cubicBezTo>
                <a:cubicBezTo>
                  <a:pt x="316585" y="618067"/>
                  <a:pt x="317815" y="609943"/>
                  <a:pt x="314468" y="603250"/>
                </a:cubicBezTo>
                <a:cubicBezTo>
                  <a:pt x="312971" y="600257"/>
                  <a:pt x="308290" y="600075"/>
                  <a:pt x="304943" y="600075"/>
                </a:cubicBezTo>
                <a:cubicBezTo>
                  <a:pt x="295359" y="600075"/>
                  <a:pt x="285855" y="601895"/>
                  <a:pt x="276368" y="603250"/>
                </a:cubicBezTo>
                <a:cubicBezTo>
                  <a:pt x="269244" y="604268"/>
                  <a:pt x="232639" y="612615"/>
                  <a:pt x="231918" y="612775"/>
                </a:cubicBezTo>
                <a:cubicBezTo>
                  <a:pt x="229216" y="612550"/>
                  <a:pt x="195736" y="612782"/>
                  <a:pt x="184293" y="606425"/>
                </a:cubicBezTo>
                <a:cubicBezTo>
                  <a:pt x="177622" y="602719"/>
                  <a:pt x="171593" y="597958"/>
                  <a:pt x="165243" y="593725"/>
                </a:cubicBezTo>
                <a:cubicBezTo>
                  <a:pt x="162068" y="591608"/>
                  <a:pt x="159420" y="588300"/>
                  <a:pt x="155718" y="587375"/>
                </a:cubicBezTo>
                <a:cubicBezTo>
                  <a:pt x="139771" y="583388"/>
                  <a:pt x="147158" y="585580"/>
                  <a:pt x="133493" y="581025"/>
                </a:cubicBezTo>
                <a:cubicBezTo>
                  <a:pt x="132435" y="576792"/>
                  <a:pt x="130752" y="572667"/>
                  <a:pt x="130318" y="568325"/>
                </a:cubicBezTo>
                <a:cubicBezTo>
                  <a:pt x="128630" y="551443"/>
                  <a:pt x="128919" y="534398"/>
                  <a:pt x="127143" y="517525"/>
                </a:cubicBezTo>
                <a:cubicBezTo>
                  <a:pt x="126793" y="514197"/>
                  <a:pt x="125628" y="510906"/>
                  <a:pt x="123968" y="508000"/>
                </a:cubicBezTo>
                <a:cubicBezTo>
                  <a:pt x="121343" y="503406"/>
                  <a:pt x="117618" y="499533"/>
                  <a:pt x="114443" y="495300"/>
                </a:cubicBezTo>
                <a:cubicBezTo>
                  <a:pt x="113150" y="491420"/>
                  <a:pt x="107827" y="476264"/>
                  <a:pt x="108093" y="473075"/>
                </a:cubicBezTo>
                <a:cubicBezTo>
                  <a:pt x="112347" y="422023"/>
                  <a:pt x="113053" y="470894"/>
                  <a:pt x="127143" y="428625"/>
                </a:cubicBezTo>
                <a:cubicBezTo>
                  <a:pt x="131525" y="415480"/>
                  <a:pt x="128462" y="421885"/>
                  <a:pt x="136668" y="409575"/>
                </a:cubicBezTo>
                <a:cubicBezTo>
                  <a:pt x="135610" y="394758"/>
                  <a:pt x="137096" y="379536"/>
                  <a:pt x="133493" y="365125"/>
                </a:cubicBezTo>
                <a:cubicBezTo>
                  <a:pt x="130961" y="354998"/>
                  <a:pt x="118742" y="344024"/>
                  <a:pt x="111268" y="336550"/>
                </a:cubicBezTo>
                <a:cubicBezTo>
                  <a:pt x="110210" y="332317"/>
                  <a:pt x="108874" y="328143"/>
                  <a:pt x="108093" y="323850"/>
                </a:cubicBezTo>
                <a:cubicBezTo>
                  <a:pt x="106754" y="316487"/>
                  <a:pt x="108265" y="308318"/>
                  <a:pt x="104918" y="301625"/>
                </a:cubicBezTo>
                <a:cubicBezTo>
                  <a:pt x="103421" y="298632"/>
                  <a:pt x="103240" y="308157"/>
                  <a:pt x="101743" y="311150"/>
                </a:cubicBezTo>
                <a:cubicBezTo>
                  <a:pt x="100036" y="314563"/>
                  <a:pt x="97510" y="317500"/>
                  <a:pt x="95393" y="320675"/>
                </a:cubicBezTo>
                <a:cubicBezTo>
                  <a:pt x="94335" y="327025"/>
                  <a:pt x="93615" y="333441"/>
                  <a:pt x="92218" y="339725"/>
                </a:cubicBezTo>
                <a:cubicBezTo>
                  <a:pt x="91492" y="342992"/>
                  <a:pt x="89855" y="346003"/>
                  <a:pt x="89043" y="349250"/>
                </a:cubicBezTo>
                <a:cubicBezTo>
                  <a:pt x="87734" y="354485"/>
                  <a:pt x="87039" y="359857"/>
                  <a:pt x="85868" y="365125"/>
                </a:cubicBezTo>
                <a:cubicBezTo>
                  <a:pt x="84921" y="369385"/>
                  <a:pt x="85114" y="374194"/>
                  <a:pt x="82693" y="377825"/>
                </a:cubicBezTo>
                <a:cubicBezTo>
                  <a:pt x="79234" y="383013"/>
                  <a:pt x="60568" y="389215"/>
                  <a:pt x="57293" y="390525"/>
                </a:cubicBezTo>
                <a:cubicBezTo>
                  <a:pt x="48826" y="389467"/>
                  <a:pt x="38993" y="392083"/>
                  <a:pt x="31893" y="387350"/>
                </a:cubicBezTo>
                <a:cubicBezTo>
                  <a:pt x="27403" y="384357"/>
                  <a:pt x="29089" y="376859"/>
                  <a:pt x="28718" y="371475"/>
                </a:cubicBezTo>
                <a:cubicBezTo>
                  <a:pt x="26969" y="346113"/>
                  <a:pt x="27421" y="320628"/>
                  <a:pt x="25543" y="295275"/>
                </a:cubicBezTo>
                <a:cubicBezTo>
                  <a:pt x="25296" y="291937"/>
                  <a:pt x="23865" y="288743"/>
                  <a:pt x="22368" y="285750"/>
                </a:cubicBezTo>
                <a:cubicBezTo>
                  <a:pt x="20661" y="282337"/>
                  <a:pt x="18135" y="279400"/>
                  <a:pt x="16018" y="276225"/>
                </a:cubicBezTo>
                <a:cubicBezTo>
                  <a:pt x="11743" y="250573"/>
                  <a:pt x="14879" y="263282"/>
                  <a:pt x="6493" y="238125"/>
                </a:cubicBezTo>
                <a:lnTo>
                  <a:pt x="3318" y="228600"/>
                </a:lnTo>
                <a:lnTo>
                  <a:pt x="143" y="219075"/>
                </a:lnTo>
                <a:cubicBezTo>
                  <a:pt x="1405" y="201401"/>
                  <a:pt x="-4361" y="179129"/>
                  <a:pt x="9668" y="165100"/>
                </a:cubicBezTo>
                <a:cubicBezTo>
                  <a:pt x="12366" y="162402"/>
                  <a:pt x="16018" y="160867"/>
                  <a:pt x="19193" y="158750"/>
                </a:cubicBezTo>
                <a:cubicBezTo>
                  <a:pt x="20251" y="155575"/>
                  <a:pt x="20743" y="152151"/>
                  <a:pt x="22368" y="149225"/>
                </a:cubicBezTo>
                <a:cubicBezTo>
                  <a:pt x="26074" y="142554"/>
                  <a:pt x="32655" y="137415"/>
                  <a:pt x="35068" y="130175"/>
                </a:cubicBezTo>
                <a:cubicBezTo>
                  <a:pt x="41203" y="111770"/>
                  <a:pt x="37782" y="112568"/>
                  <a:pt x="50943" y="101600"/>
                </a:cubicBezTo>
                <a:cubicBezTo>
                  <a:pt x="53874" y="99157"/>
                  <a:pt x="57293" y="97367"/>
                  <a:pt x="60468" y="95250"/>
                </a:cubicBezTo>
                <a:cubicBezTo>
                  <a:pt x="61526" y="92075"/>
                  <a:pt x="61276" y="88092"/>
                  <a:pt x="63643" y="85725"/>
                </a:cubicBezTo>
                <a:cubicBezTo>
                  <a:pt x="69039" y="80329"/>
                  <a:pt x="82693" y="73025"/>
                  <a:pt x="82693" y="73025"/>
                </a:cubicBezTo>
                <a:cubicBezTo>
                  <a:pt x="84810" y="69850"/>
                  <a:pt x="86063" y="65884"/>
                  <a:pt x="89043" y="63500"/>
                </a:cubicBezTo>
                <a:cubicBezTo>
                  <a:pt x="91656" y="61409"/>
                  <a:pt x="95492" y="61643"/>
                  <a:pt x="98568" y="60325"/>
                </a:cubicBezTo>
                <a:cubicBezTo>
                  <a:pt x="102918" y="58461"/>
                  <a:pt x="106918" y="55839"/>
                  <a:pt x="111268" y="53975"/>
                </a:cubicBezTo>
                <a:cubicBezTo>
                  <a:pt x="114344" y="52657"/>
                  <a:pt x="117800" y="52297"/>
                  <a:pt x="120793" y="50800"/>
                </a:cubicBezTo>
                <a:cubicBezTo>
                  <a:pt x="141568" y="40412"/>
                  <a:pt x="118777" y="48969"/>
                  <a:pt x="139843" y="34925"/>
                </a:cubicBezTo>
                <a:cubicBezTo>
                  <a:pt x="142628" y="33069"/>
                  <a:pt x="146072" y="32332"/>
                  <a:pt x="149368" y="31750"/>
                </a:cubicBezTo>
                <a:cubicBezTo>
                  <a:pt x="191140" y="24379"/>
                  <a:pt x="198474" y="25090"/>
                  <a:pt x="241443" y="22225"/>
                </a:cubicBezTo>
                <a:cubicBezTo>
                  <a:pt x="244618" y="21167"/>
                  <a:pt x="247975" y="20547"/>
                  <a:pt x="250968" y="19050"/>
                </a:cubicBezTo>
                <a:cubicBezTo>
                  <a:pt x="264668" y="12200"/>
                  <a:pt x="255653" y="12717"/>
                  <a:pt x="270018" y="9525"/>
                </a:cubicBezTo>
                <a:cubicBezTo>
                  <a:pt x="276302" y="8128"/>
                  <a:pt x="282755" y="7613"/>
                  <a:pt x="289068" y="6350"/>
                </a:cubicBezTo>
                <a:cubicBezTo>
                  <a:pt x="293347" y="5494"/>
                  <a:pt x="297489" y="4031"/>
                  <a:pt x="301768" y="3175"/>
                </a:cubicBezTo>
                <a:cubicBezTo>
                  <a:pt x="308081" y="1912"/>
                  <a:pt x="314468" y="1058"/>
                  <a:pt x="320818" y="0"/>
                </a:cubicBezTo>
                <a:cubicBezTo>
                  <a:pt x="341985" y="1058"/>
                  <a:pt x="363303" y="434"/>
                  <a:pt x="384318" y="3175"/>
                </a:cubicBezTo>
                <a:cubicBezTo>
                  <a:pt x="388102" y="3669"/>
                  <a:pt x="390530" y="7632"/>
                  <a:pt x="393843" y="9525"/>
                </a:cubicBezTo>
                <a:cubicBezTo>
                  <a:pt x="397952" y="11873"/>
                  <a:pt x="402310" y="13758"/>
                  <a:pt x="406543" y="15875"/>
                </a:cubicBezTo>
                <a:cubicBezTo>
                  <a:pt x="411229" y="22903"/>
                  <a:pt x="415084" y="30036"/>
                  <a:pt x="422418" y="34925"/>
                </a:cubicBezTo>
                <a:cubicBezTo>
                  <a:pt x="451057" y="54018"/>
                  <a:pt x="411493" y="19471"/>
                  <a:pt x="441468" y="44450"/>
                </a:cubicBezTo>
                <a:cubicBezTo>
                  <a:pt x="457323" y="57663"/>
                  <a:pt x="443779" y="51570"/>
                  <a:pt x="460518" y="57150"/>
                </a:cubicBezTo>
                <a:cubicBezTo>
                  <a:pt x="472160" y="74612"/>
                  <a:pt x="460518" y="59796"/>
                  <a:pt x="476393" y="73025"/>
                </a:cubicBezTo>
                <a:cubicBezTo>
                  <a:pt x="479842" y="75900"/>
                  <a:pt x="482182" y="80059"/>
                  <a:pt x="485918" y="82550"/>
                </a:cubicBezTo>
                <a:cubicBezTo>
                  <a:pt x="488703" y="84406"/>
                  <a:pt x="492450" y="84228"/>
                  <a:pt x="495443" y="85725"/>
                </a:cubicBezTo>
                <a:cubicBezTo>
                  <a:pt x="498856" y="87432"/>
                  <a:pt x="501461" y="90572"/>
                  <a:pt x="504968" y="92075"/>
                </a:cubicBezTo>
                <a:cubicBezTo>
                  <a:pt x="508979" y="93794"/>
                  <a:pt x="513408" y="94303"/>
                  <a:pt x="517668" y="95250"/>
                </a:cubicBezTo>
                <a:cubicBezTo>
                  <a:pt x="540656" y="100358"/>
                  <a:pt x="526047" y="95926"/>
                  <a:pt x="543068" y="101600"/>
                </a:cubicBezTo>
                <a:cubicBezTo>
                  <a:pt x="544126" y="104775"/>
                  <a:pt x="544188" y="108483"/>
                  <a:pt x="546243" y="111125"/>
                </a:cubicBezTo>
                <a:cubicBezTo>
                  <a:pt x="552433" y="119083"/>
                  <a:pt x="573336" y="139206"/>
                  <a:pt x="584343" y="142875"/>
                </a:cubicBezTo>
                <a:cubicBezTo>
                  <a:pt x="593018" y="145767"/>
                  <a:pt x="607918" y="149735"/>
                  <a:pt x="616093" y="155575"/>
                </a:cubicBezTo>
                <a:cubicBezTo>
                  <a:pt x="619747" y="158185"/>
                  <a:pt x="622861" y="161556"/>
                  <a:pt x="625618" y="165100"/>
                </a:cubicBezTo>
                <a:cubicBezTo>
                  <a:pt x="630303" y="171124"/>
                  <a:pt x="638318" y="184150"/>
                  <a:pt x="638318" y="184150"/>
                </a:cubicBezTo>
                <a:cubicBezTo>
                  <a:pt x="637260" y="190500"/>
                  <a:pt x="636540" y="196916"/>
                  <a:pt x="635143" y="203200"/>
                </a:cubicBezTo>
                <a:cubicBezTo>
                  <a:pt x="634417" y="206467"/>
                  <a:pt x="632694" y="209458"/>
                  <a:pt x="631968" y="212725"/>
                </a:cubicBezTo>
                <a:cubicBezTo>
                  <a:pt x="630571" y="219009"/>
                  <a:pt x="630190" y="225491"/>
                  <a:pt x="628793" y="231775"/>
                </a:cubicBezTo>
                <a:cubicBezTo>
                  <a:pt x="628067" y="235042"/>
                  <a:pt x="626537" y="238082"/>
                  <a:pt x="625618" y="241300"/>
                </a:cubicBezTo>
                <a:cubicBezTo>
                  <a:pt x="624419" y="245496"/>
                  <a:pt x="623501" y="249767"/>
                  <a:pt x="622443" y="254000"/>
                </a:cubicBezTo>
                <a:cubicBezTo>
                  <a:pt x="623501" y="266700"/>
                  <a:pt x="621870" y="279920"/>
                  <a:pt x="625618" y="292100"/>
                </a:cubicBezTo>
                <a:cubicBezTo>
                  <a:pt x="626602" y="295299"/>
                  <a:pt x="631835" y="294766"/>
                  <a:pt x="635143" y="295275"/>
                </a:cubicBezTo>
                <a:cubicBezTo>
                  <a:pt x="645655" y="296892"/>
                  <a:pt x="656310" y="297392"/>
                  <a:pt x="666893" y="298450"/>
                </a:cubicBezTo>
                <a:cubicBezTo>
                  <a:pt x="673992" y="300225"/>
                  <a:pt x="694005" y="304883"/>
                  <a:pt x="698643" y="307975"/>
                </a:cubicBezTo>
                <a:cubicBezTo>
                  <a:pt x="701818" y="310092"/>
                  <a:pt x="704755" y="312618"/>
                  <a:pt x="708168" y="314325"/>
                </a:cubicBezTo>
                <a:cubicBezTo>
                  <a:pt x="711161" y="315822"/>
                  <a:pt x="714559" y="316325"/>
                  <a:pt x="717693" y="317500"/>
                </a:cubicBezTo>
                <a:cubicBezTo>
                  <a:pt x="723029" y="319501"/>
                  <a:pt x="728161" y="322048"/>
                  <a:pt x="733568" y="323850"/>
                </a:cubicBezTo>
                <a:cubicBezTo>
                  <a:pt x="737678" y="325220"/>
                  <a:pt x="751207" y="327652"/>
                  <a:pt x="755793" y="330200"/>
                </a:cubicBezTo>
                <a:cubicBezTo>
                  <a:pt x="786721" y="347382"/>
                  <a:pt x="762723" y="339870"/>
                  <a:pt x="787543" y="346075"/>
                </a:cubicBezTo>
                <a:cubicBezTo>
                  <a:pt x="790718" y="349250"/>
                  <a:pt x="793619" y="352725"/>
                  <a:pt x="797068" y="355600"/>
                </a:cubicBezTo>
                <a:cubicBezTo>
                  <a:pt x="799999" y="358043"/>
                  <a:pt x="803180" y="360243"/>
                  <a:pt x="806593" y="361950"/>
                </a:cubicBezTo>
                <a:cubicBezTo>
                  <a:pt x="816382" y="366844"/>
                  <a:pt x="832762" y="367206"/>
                  <a:pt x="841518" y="368300"/>
                </a:cubicBezTo>
                <a:cubicBezTo>
                  <a:pt x="843635" y="371475"/>
                  <a:pt x="845425" y="374894"/>
                  <a:pt x="847868" y="377825"/>
                </a:cubicBezTo>
                <a:cubicBezTo>
                  <a:pt x="850743" y="381274"/>
                  <a:pt x="855385" y="383334"/>
                  <a:pt x="857393" y="387350"/>
                </a:cubicBezTo>
                <a:cubicBezTo>
                  <a:pt x="859806" y="392177"/>
                  <a:pt x="857708" y="398649"/>
                  <a:pt x="860568" y="403225"/>
                </a:cubicBezTo>
                <a:cubicBezTo>
                  <a:pt x="863373" y="407712"/>
                  <a:pt x="868962" y="409674"/>
                  <a:pt x="873268" y="412750"/>
                </a:cubicBezTo>
                <a:cubicBezTo>
                  <a:pt x="885074" y="421183"/>
                  <a:pt x="880634" y="418560"/>
                  <a:pt x="895493" y="422275"/>
                </a:cubicBezTo>
                <a:cubicBezTo>
                  <a:pt x="899621" y="421862"/>
                  <a:pt x="933553" y="419512"/>
                  <a:pt x="943118" y="415925"/>
                </a:cubicBezTo>
                <a:cubicBezTo>
                  <a:pt x="946691" y="414585"/>
                  <a:pt x="948988" y="410671"/>
                  <a:pt x="952643" y="409575"/>
                </a:cubicBezTo>
                <a:cubicBezTo>
                  <a:pt x="959811" y="407425"/>
                  <a:pt x="967460" y="407458"/>
                  <a:pt x="974868" y="406400"/>
                </a:cubicBezTo>
                <a:cubicBezTo>
                  <a:pt x="978043" y="404283"/>
                  <a:pt x="982009" y="403030"/>
                  <a:pt x="984393" y="400050"/>
                </a:cubicBezTo>
                <a:cubicBezTo>
                  <a:pt x="986484" y="397437"/>
                  <a:pt x="984575" y="392022"/>
                  <a:pt x="987568" y="390525"/>
                </a:cubicBezTo>
                <a:cubicBezTo>
                  <a:pt x="996295" y="386161"/>
                  <a:pt x="1006575" y="386089"/>
                  <a:pt x="1016143" y="384175"/>
                </a:cubicBezTo>
                <a:cubicBezTo>
                  <a:pt x="1022456" y="382912"/>
                  <a:pt x="1028859" y="382152"/>
                  <a:pt x="1035193" y="381000"/>
                </a:cubicBezTo>
                <a:cubicBezTo>
                  <a:pt x="1040502" y="380035"/>
                  <a:pt x="1045776" y="378883"/>
                  <a:pt x="1051068" y="377825"/>
                </a:cubicBezTo>
                <a:cubicBezTo>
                  <a:pt x="1055301" y="375708"/>
                  <a:pt x="1059418" y="373339"/>
                  <a:pt x="1063768" y="371475"/>
                </a:cubicBezTo>
                <a:cubicBezTo>
                  <a:pt x="1078568" y="365132"/>
                  <a:pt x="1090269" y="366757"/>
                  <a:pt x="1108218" y="365125"/>
                </a:cubicBezTo>
                <a:cubicBezTo>
                  <a:pt x="1112451" y="364067"/>
                  <a:pt x="1116639" y="362806"/>
                  <a:pt x="1120918" y="361950"/>
                </a:cubicBezTo>
                <a:cubicBezTo>
                  <a:pt x="1129994" y="360135"/>
                  <a:pt x="1146479" y="358154"/>
                  <a:pt x="1155843" y="355600"/>
                </a:cubicBezTo>
                <a:cubicBezTo>
                  <a:pt x="1162301" y="353839"/>
                  <a:pt x="1169324" y="352963"/>
                  <a:pt x="1174893" y="349250"/>
                </a:cubicBezTo>
                <a:cubicBezTo>
                  <a:pt x="1178068" y="347133"/>
                  <a:pt x="1180911" y="344403"/>
                  <a:pt x="1184418" y="342900"/>
                </a:cubicBezTo>
                <a:cubicBezTo>
                  <a:pt x="1188429" y="341181"/>
                  <a:pt x="1192885" y="340783"/>
                  <a:pt x="1197118" y="339725"/>
                </a:cubicBezTo>
                <a:cubicBezTo>
                  <a:pt x="1211088" y="340995"/>
                  <a:pt x="1244323" y="332418"/>
                  <a:pt x="1228868" y="355600"/>
                </a:cubicBezTo>
                <a:cubicBezTo>
                  <a:pt x="1226751" y="358775"/>
                  <a:pt x="1222274" y="359507"/>
                  <a:pt x="1219343" y="361950"/>
                </a:cubicBezTo>
                <a:cubicBezTo>
                  <a:pt x="1208385" y="371082"/>
                  <a:pt x="1206817" y="378825"/>
                  <a:pt x="1190768" y="384175"/>
                </a:cubicBezTo>
                <a:cubicBezTo>
                  <a:pt x="1187593" y="385233"/>
                  <a:pt x="1184236" y="385853"/>
                  <a:pt x="1181243" y="387350"/>
                </a:cubicBezTo>
                <a:cubicBezTo>
                  <a:pt x="1177830" y="389057"/>
                  <a:pt x="1175225" y="392197"/>
                  <a:pt x="1171718" y="393700"/>
                </a:cubicBezTo>
                <a:cubicBezTo>
                  <a:pt x="1157476" y="399804"/>
                  <a:pt x="1161850" y="393871"/>
                  <a:pt x="1149493" y="400050"/>
                </a:cubicBezTo>
                <a:cubicBezTo>
                  <a:pt x="1146080" y="401757"/>
                  <a:pt x="1143281" y="404507"/>
                  <a:pt x="1139968" y="406400"/>
                </a:cubicBezTo>
                <a:cubicBezTo>
                  <a:pt x="1135859" y="408748"/>
                  <a:pt x="1131377" y="410402"/>
                  <a:pt x="1127268" y="412750"/>
                </a:cubicBezTo>
                <a:cubicBezTo>
                  <a:pt x="1123955" y="414643"/>
                  <a:pt x="1121250" y="417597"/>
                  <a:pt x="1117743" y="419100"/>
                </a:cubicBezTo>
                <a:cubicBezTo>
                  <a:pt x="1113732" y="420819"/>
                  <a:pt x="1109223" y="421021"/>
                  <a:pt x="1105043" y="422275"/>
                </a:cubicBezTo>
                <a:cubicBezTo>
                  <a:pt x="1098632" y="424198"/>
                  <a:pt x="1085993" y="428625"/>
                  <a:pt x="1085993" y="428625"/>
                </a:cubicBezTo>
                <a:cubicBezTo>
                  <a:pt x="1082818" y="431800"/>
                  <a:pt x="1079343" y="434701"/>
                  <a:pt x="1076468" y="438150"/>
                </a:cubicBezTo>
                <a:cubicBezTo>
                  <a:pt x="1074025" y="441081"/>
                  <a:pt x="1073098" y="445291"/>
                  <a:pt x="1070118" y="447675"/>
                </a:cubicBezTo>
                <a:cubicBezTo>
                  <a:pt x="1067505" y="449766"/>
                  <a:pt x="1063768" y="449792"/>
                  <a:pt x="1060593" y="450850"/>
                </a:cubicBezTo>
                <a:cubicBezTo>
                  <a:pt x="1057418" y="454025"/>
                  <a:pt x="1055156" y="458517"/>
                  <a:pt x="1051068" y="460375"/>
                </a:cubicBezTo>
                <a:cubicBezTo>
                  <a:pt x="1043123" y="463986"/>
                  <a:pt x="1033947" y="463965"/>
                  <a:pt x="1025668" y="466725"/>
                </a:cubicBezTo>
                <a:cubicBezTo>
                  <a:pt x="1022493" y="467783"/>
                  <a:pt x="1019410" y="469174"/>
                  <a:pt x="1016143" y="469900"/>
                </a:cubicBezTo>
                <a:cubicBezTo>
                  <a:pt x="1009859" y="471297"/>
                  <a:pt x="1003406" y="471812"/>
                  <a:pt x="997093" y="473075"/>
                </a:cubicBezTo>
                <a:cubicBezTo>
                  <a:pt x="992814" y="473931"/>
                  <a:pt x="988626" y="475192"/>
                  <a:pt x="984393" y="476250"/>
                </a:cubicBezTo>
                <a:cubicBezTo>
                  <a:pt x="980160" y="480483"/>
                  <a:pt x="976239" y="485054"/>
                  <a:pt x="971693" y="488950"/>
                </a:cubicBezTo>
                <a:cubicBezTo>
                  <a:pt x="968796" y="491433"/>
                  <a:pt x="965020" y="492765"/>
                  <a:pt x="962168" y="495300"/>
                </a:cubicBezTo>
                <a:cubicBezTo>
                  <a:pt x="944374" y="511117"/>
                  <a:pt x="946419" y="509398"/>
                  <a:pt x="936768" y="523875"/>
                </a:cubicBezTo>
                <a:cubicBezTo>
                  <a:pt x="960078" y="531645"/>
                  <a:pt x="951085" y="525492"/>
                  <a:pt x="965343" y="539750"/>
                </a:cubicBezTo>
                <a:cubicBezTo>
                  <a:pt x="973548" y="564365"/>
                  <a:pt x="972319" y="556746"/>
                  <a:pt x="965343" y="603250"/>
                </a:cubicBezTo>
                <a:cubicBezTo>
                  <a:pt x="964777" y="607024"/>
                  <a:pt x="961691" y="610077"/>
                  <a:pt x="958993" y="612775"/>
                </a:cubicBezTo>
                <a:cubicBezTo>
                  <a:pt x="955251" y="616517"/>
                  <a:pt x="950526" y="619125"/>
                  <a:pt x="946293" y="622300"/>
                </a:cubicBezTo>
                <a:cubicBezTo>
                  <a:pt x="938313" y="646241"/>
                  <a:pt x="949078" y="616731"/>
                  <a:pt x="936768" y="641350"/>
                </a:cubicBezTo>
                <a:cubicBezTo>
                  <a:pt x="935271" y="644343"/>
                  <a:pt x="934651" y="647700"/>
                  <a:pt x="933593" y="650875"/>
                </a:cubicBezTo>
                <a:cubicBezTo>
                  <a:pt x="940474" y="705921"/>
                  <a:pt x="930589" y="657611"/>
                  <a:pt x="943118" y="685800"/>
                </a:cubicBezTo>
                <a:cubicBezTo>
                  <a:pt x="945836" y="691917"/>
                  <a:pt x="949468" y="704850"/>
                  <a:pt x="949468" y="704850"/>
                </a:cubicBezTo>
                <a:cubicBezTo>
                  <a:pt x="946370" y="738925"/>
                  <a:pt x="943830" y="745346"/>
                  <a:pt x="949468" y="781050"/>
                </a:cubicBezTo>
                <a:cubicBezTo>
                  <a:pt x="951279" y="792518"/>
                  <a:pt x="957093" y="802649"/>
                  <a:pt x="962168" y="812800"/>
                </a:cubicBezTo>
                <a:cubicBezTo>
                  <a:pt x="966633" y="844056"/>
                  <a:pt x="968518" y="852684"/>
                  <a:pt x="968518" y="892175"/>
                </a:cubicBezTo>
                <a:cubicBezTo>
                  <a:pt x="968518" y="964001"/>
                  <a:pt x="978335" y="945712"/>
                  <a:pt x="958993" y="974725"/>
                </a:cubicBezTo>
                <a:cubicBezTo>
                  <a:pt x="957935" y="1012825"/>
                  <a:pt x="960324" y="1051178"/>
                  <a:pt x="955818" y="1089025"/>
                </a:cubicBezTo>
                <a:cubicBezTo>
                  <a:pt x="954916" y="1096603"/>
                  <a:pt x="947351" y="1101725"/>
                  <a:pt x="943118" y="1108075"/>
                </a:cubicBezTo>
                <a:cubicBezTo>
                  <a:pt x="929083" y="1129127"/>
                  <a:pt x="945578" y="1105734"/>
                  <a:pt x="927243" y="1127125"/>
                </a:cubicBezTo>
                <a:cubicBezTo>
                  <a:pt x="923799" y="1131143"/>
                  <a:pt x="920893" y="1135592"/>
                  <a:pt x="917718" y="1139825"/>
                </a:cubicBezTo>
                <a:cubicBezTo>
                  <a:pt x="915905" y="1148889"/>
                  <a:pt x="914058" y="1159432"/>
                  <a:pt x="911368" y="1168400"/>
                </a:cubicBezTo>
                <a:cubicBezTo>
                  <a:pt x="909445" y="1174811"/>
                  <a:pt x="908731" y="1181881"/>
                  <a:pt x="905018" y="1187450"/>
                </a:cubicBezTo>
                <a:cubicBezTo>
                  <a:pt x="902901" y="1190625"/>
                  <a:pt x="900375" y="1193562"/>
                  <a:pt x="898668" y="1196975"/>
                </a:cubicBezTo>
                <a:cubicBezTo>
                  <a:pt x="897171" y="1199968"/>
                  <a:pt x="897860" y="1204133"/>
                  <a:pt x="895493" y="1206500"/>
                </a:cubicBezTo>
                <a:cubicBezTo>
                  <a:pt x="893126" y="1208867"/>
                  <a:pt x="889143" y="1208617"/>
                  <a:pt x="885968" y="1209675"/>
                </a:cubicBezTo>
                <a:cubicBezTo>
                  <a:pt x="869035" y="1208617"/>
                  <a:pt x="851712" y="1210260"/>
                  <a:pt x="835168" y="1206500"/>
                </a:cubicBezTo>
                <a:cubicBezTo>
                  <a:pt x="827726" y="1204809"/>
                  <a:pt x="822468" y="1198033"/>
                  <a:pt x="816118" y="1193800"/>
                </a:cubicBezTo>
                <a:lnTo>
                  <a:pt x="806593" y="1187450"/>
                </a:lnTo>
                <a:cubicBezTo>
                  <a:pt x="804476" y="1184275"/>
                  <a:pt x="802941" y="1180623"/>
                  <a:pt x="800243" y="1177925"/>
                </a:cubicBezTo>
                <a:cubicBezTo>
                  <a:pt x="790349" y="1168031"/>
                  <a:pt x="774844" y="1167342"/>
                  <a:pt x="762143" y="1165225"/>
                </a:cubicBezTo>
                <a:cubicBezTo>
                  <a:pt x="752618" y="1166283"/>
                  <a:pt x="742466" y="1164841"/>
                  <a:pt x="733568" y="1168400"/>
                </a:cubicBezTo>
                <a:cubicBezTo>
                  <a:pt x="730461" y="1169643"/>
                  <a:pt x="732536" y="1175354"/>
                  <a:pt x="730393" y="1177925"/>
                </a:cubicBezTo>
                <a:cubicBezTo>
                  <a:pt x="727005" y="1181990"/>
                  <a:pt x="721435" y="1183708"/>
                  <a:pt x="717693" y="1187450"/>
                </a:cubicBezTo>
                <a:cubicBezTo>
                  <a:pt x="696526" y="1208617"/>
                  <a:pt x="727218" y="1186392"/>
                  <a:pt x="701818" y="1203325"/>
                </a:cubicBezTo>
                <a:cubicBezTo>
                  <a:pt x="700760" y="1208617"/>
                  <a:pt x="700538" y="1214147"/>
                  <a:pt x="698643" y="1219200"/>
                </a:cubicBezTo>
                <a:cubicBezTo>
                  <a:pt x="697303" y="1222773"/>
                  <a:pt x="695273" y="1226341"/>
                  <a:pt x="692293" y="1228725"/>
                </a:cubicBezTo>
                <a:cubicBezTo>
                  <a:pt x="688179" y="1232016"/>
                  <a:pt x="663913" y="1235043"/>
                  <a:pt x="663718" y="1235075"/>
                </a:cubicBezTo>
                <a:cubicBezTo>
                  <a:pt x="627735" y="1234017"/>
                  <a:pt x="591547" y="1235875"/>
                  <a:pt x="555768" y="1231900"/>
                </a:cubicBezTo>
                <a:cubicBezTo>
                  <a:pt x="549893" y="1231247"/>
                  <a:pt x="548580" y="1215771"/>
                  <a:pt x="546243" y="1212850"/>
                </a:cubicBezTo>
                <a:cubicBezTo>
                  <a:pt x="543859" y="1209870"/>
                  <a:pt x="539893" y="1208617"/>
                  <a:pt x="536718" y="1206500"/>
                </a:cubicBezTo>
                <a:cubicBezTo>
                  <a:pt x="537214" y="1200053"/>
                  <a:pt x="534765" y="1164003"/>
                  <a:pt x="546243" y="1152525"/>
                </a:cubicBezTo>
                <a:cubicBezTo>
                  <a:pt x="548610" y="1150158"/>
                  <a:pt x="552593" y="1150408"/>
                  <a:pt x="555768" y="1149350"/>
                </a:cubicBezTo>
                <a:cubicBezTo>
                  <a:pt x="556826" y="1146175"/>
                  <a:pt x="557318" y="1142751"/>
                  <a:pt x="558943" y="1139825"/>
                </a:cubicBezTo>
                <a:cubicBezTo>
                  <a:pt x="562649" y="1133154"/>
                  <a:pt x="569230" y="1128015"/>
                  <a:pt x="571643" y="1120775"/>
                </a:cubicBezTo>
                <a:cubicBezTo>
                  <a:pt x="572701" y="1117600"/>
                  <a:pt x="573193" y="1114176"/>
                  <a:pt x="574818" y="1111250"/>
                </a:cubicBezTo>
                <a:cubicBezTo>
                  <a:pt x="578524" y="1104579"/>
                  <a:pt x="585105" y="1099440"/>
                  <a:pt x="587518" y="1092200"/>
                </a:cubicBezTo>
                <a:cubicBezTo>
                  <a:pt x="592400" y="1077555"/>
                  <a:pt x="590037" y="1085957"/>
                  <a:pt x="593868" y="1066800"/>
                </a:cubicBezTo>
                <a:cubicBezTo>
                  <a:pt x="594926" y="1055158"/>
                  <a:pt x="595498" y="1043462"/>
                  <a:pt x="597043" y="1031875"/>
                </a:cubicBezTo>
                <a:cubicBezTo>
                  <a:pt x="597620" y="1027550"/>
                  <a:pt x="599641" y="1023500"/>
                  <a:pt x="600218" y="1019175"/>
                </a:cubicBezTo>
                <a:cubicBezTo>
                  <a:pt x="601763" y="1007588"/>
                  <a:pt x="601570" y="995797"/>
                  <a:pt x="603393" y="984250"/>
                </a:cubicBezTo>
                <a:cubicBezTo>
                  <a:pt x="604754" y="975630"/>
                  <a:pt x="608031" y="967408"/>
                  <a:pt x="609743" y="958850"/>
                </a:cubicBezTo>
                <a:cubicBezTo>
                  <a:pt x="611211" y="951512"/>
                  <a:pt x="611688" y="944007"/>
                  <a:pt x="612918" y="936625"/>
                </a:cubicBezTo>
                <a:cubicBezTo>
                  <a:pt x="614863" y="924953"/>
                  <a:pt x="617323" y="913372"/>
                  <a:pt x="619268" y="901700"/>
                </a:cubicBezTo>
                <a:cubicBezTo>
                  <a:pt x="620498" y="894318"/>
                  <a:pt x="621617" y="886913"/>
                  <a:pt x="622443" y="879475"/>
                </a:cubicBezTo>
                <a:cubicBezTo>
                  <a:pt x="627080" y="837739"/>
                  <a:pt x="621589" y="856636"/>
                  <a:pt x="628793" y="835025"/>
                </a:cubicBezTo>
                <a:cubicBezTo>
                  <a:pt x="626676" y="825500"/>
                  <a:pt x="628182" y="814341"/>
                  <a:pt x="622443" y="806450"/>
                </a:cubicBezTo>
                <a:cubicBezTo>
                  <a:pt x="618506" y="801037"/>
                  <a:pt x="610067" y="800613"/>
                  <a:pt x="603393" y="800100"/>
                </a:cubicBezTo>
                <a:lnTo>
                  <a:pt x="562118" y="796925"/>
                </a:lnTo>
                <a:cubicBezTo>
                  <a:pt x="557885" y="795867"/>
                  <a:pt x="553782" y="793750"/>
                  <a:pt x="549418" y="793750"/>
                </a:cubicBezTo>
                <a:cubicBezTo>
                  <a:pt x="484320" y="793750"/>
                  <a:pt x="524030" y="814271"/>
                  <a:pt x="514493" y="904875"/>
                </a:cubicBezTo>
                <a:cubicBezTo>
                  <a:pt x="514111" y="908506"/>
                  <a:pt x="499199" y="932537"/>
                  <a:pt x="498618" y="933450"/>
                </a:cubicBezTo>
                <a:cubicBezTo>
                  <a:pt x="494521" y="939889"/>
                  <a:pt x="485918" y="952500"/>
                  <a:pt x="485918" y="952500"/>
                </a:cubicBezTo>
                <a:cubicBezTo>
                  <a:pt x="484860" y="956733"/>
                  <a:pt x="483942" y="961004"/>
                  <a:pt x="482743" y="965200"/>
                </a:cubicBezTo>
                <a:cubicBezTo>
                  <a:pt x="481824" y="968418"/>
                  <a:pt x="480380" y="971478"/>
                  <a:pt x="479568" y="974725"/>
                </a:cubicBezTo>
                <a:cubicBezTo>
                  <a:pt x="477201" y="984191"/>
                  <a:pt x="475335" y="993775"/>
                  <a:pt x="473218" y="1003300"/>
                </a:cubicBezTo>
                <a:cubicBezTo>
                  <a:pt x="472160" y="1023408"/>
                  <a:pt x="472442" y="1043632"/>
                  <a:pt x="470043" y="1063625"/>
                </a:cubicBezTo>
                <a:cubicBezTo>
                  <a:pt x="469246" y="1070271"/>
                  <a:pt x="465810" y="1076325"/>
                  <a:pt x="463693" y="1082675"/>
                </a:cubicBezTo>
                <a:cubicBezTo>
                  <a:pt x="461576" y="1089025"/>
                  <a:pt x="458656" y="1095161"/>
                  <a:pt x="457343" y="1101725"/>
                </a:cubicBezTo>
                <a:cubicBezTo>
                  <a:pt x="454824" y="1114318"/>
                  <a:pt x="451647" y="1131512"/>
                  <a:pt x="447818" y="1143000"/>
                </a:cubicBezTo>
                <a:cubicBezTo>
                  <a:pt x="445701" y="1149350"/>
                  <a:pt x="446201" y="1157317"/>
                  <a:pt x="441468" y="1162050"/>
                </a:cubicBezTo>
                <a:cubicBezTo>
                  <a:pt x="434446" y="1169072"/>
                  <a:pt x="431259" y="1173505"/>
                  <a:pt x="422418" y="1177925"/>
                </a:cubicBezTo>
                <a:cubicBezTo>
                  <a:pt x="419425" y="1179422"/>
                  <a:pt x="416068" y="1180042"/>
                  <a:pt x="412893" y="1181100"/>
                </a:cubicBezTo>
                <a:cubicBezTo>
                  <a:pt x="397018" y="1180042"/>
                  <a:pt x="381091" y="1179591"/>
                  <a:pt x="365268" y="1177925"/>
                </a:cubicBezTo>
                <a:cubicBezTo>
                  <a:pt x="360928" y="1177468"/>
                  <a:pt x="356929" y="1174900"/>
                  <a:pt x="352568" y="1174750"/>
                </a:cubicBezTo>
                <a:cubicBezTo>
                  <a:pt x="326125" y="1173838"/>
                  <a:pt x="289068" y="1169458"/>
                  <a:pt x="276368" y="116840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45F99438-57C3-4B43-93BB-486934ACC3A2}"/>
              </a:ext>
            </a:extLst>
          </p:cNvPr>
          <p:cNvSpPr/>
          <p:nvPr/>
        </p:nvSpPr>
        <p:spPr>
          <a:xfrm>
            <a:off x="7304631" y="2626240"/>
            <a:ext cx="591594" cy="821810"/>
          </a:xfrm>
          <a:custGeom>
            <a:avLst/>
            <a:gdLst>
              <a:gd name="connsiteX0" fmla="*/ 41525 w 591594"/>
              <a:gd name="connsiteY0" fmla="*/ 807523 h 821810"/>
              <a:gd name="connsiteX1" fmla="*/ 41525 w 591594"/>
              <a:gd name="connsiteY1" fmla="*/ 807523 h 821810"/>
              <a:gd name="connsiteX2" fmla="*/ 1044 w 591594"/>
              <a:gd name="connsiteY2" fmla="*/ 624166 h 821810"/>
              <a:gd name="connsiteX3" fmla="*/ 3425 w 591594"/>
              <a:gd name="connsiteY3" fmla="*/ 569398 h 821810"/>
              <a:gd name="connsiteX4" fmla="*/ 5807 w 591594"/>
              <a:gd name="connsiteY4" fmla="*/ 562254 h 821810"/>
              <a:gd name="connsiteX5" fmla="*/ 8188 w 591594"/>
              <a:gd name="connsiteY5" fmla="*/ 552729 h 821810"/>
              <a:gd name="connsiteX6" fmla="*/ 10569 w 591594"/>
              <a:gd name="connsiteY6" fmla="*/ 536060 h 821810"/>
              <a:gd name="connsiteX7" fmla="*/ 15332 w 591594"/>
              <a:gd name="connsiteY7" fmla="*/ 519391 h 821810"/>
              <a:gd name="connsiteX8" fmla="*/ 20094 w 591594"/>
              <a:gd name="connsiteY8" fmla="*/ 500341 h 821810"/>
              <a:gd name="connsiteX9" fmla="*/ 22475 w 591594"/>
              <a:gd name="connsiteY9" fmla="*/ 493198 h 821810"/>
              <a:gd name="connsiteX10" fmla="*/ 24857 w 591594"/>
              <a:gd name="connsiteY10" fmla="*/ 483673 h 821810"/>
              <a:gd name="connsiteX11" fmla="*/ 32000 w 591594"/>
              <a:gd name="connsiteY11" fmla="*/ 471766 h 821810"/>
              <a:gd name="connsiteX12" fmla="*/ 39144 w 591594"/>
              <a:gd name="connsiteY12" fmla="*/ 443191 h 821810"/>
              <a:gd name="connsiteX13" fmla="*/ 41525 w 591594"/>
              <a:gd name="connsiteY13" fmla="*/ 436048 h 821810"/>
              <a:gd name="connsiteX14" fmla="*/ 48669 w 591594"/>
              <a:gd name="connsiteY14" fmla="*/ 426523 h 821810"/>
              <a:gd name="connsiteX15" fmla="*/ 62957 w 591594"/>
              <a:gd name="connsiteY15" fmla="*/ 416998 h 821810"/>
              <a:gd name="connsiteX16" fmla="*/ 74863 w 591594"/>
              <a:gd name="connsiteY16" fmla="*/ 405091 h 821810"/>
              <a:gd name="connsiteX17" fmla="*/ 84388 w 591594"/>
              <a:gd name="connsiteY17" fmla="*/ 395566 h 821810"/>
              <a:gd name="connsiteX18" fmla="*/ 101057 w 591594"/>
              <a:gd name="connsiteY18" fmla="*/ 388423 h 821810"/>
              <a:gd name="connsiteX19" fmla="*/ 115344 w 591594"/>
              <a:gd name="connsiteY19" fmla="*/ 378898 h 821810"/>
              <a:gd name="connsiteX20" fmla="*/ 127250 w 591594"/>
              <a:gd name="connsiteY20" fmla="*/ 364610 h 821810"/>
              <a:gd name="connsiteX21" fmla="*/ 132013 w 591594"/>
              <a:gd name="connsiteY21" fmla="*/ 357466 h 821810"/>
              <a:gd name="connsiteX22" fmla="*/ 146300 w 591594"/>
              <a:gd name="connsiteY22" fmla="*/ 350323 h 821810"/>
              <a:gd name="connsiteX23" fmla="*/ 155825 w 591594"/>
              <a:gd name="connsiteY23" fmla="*/ 345560 h 821810"/>
              <a:gd name="connsiteX24" fmla="*/ 179638 w 591594"/>
              <a:gd name="connsiteY24" fmla="*/ 340798 h 821810"/>
              <a:gd name="connsiteX25" fmla="*/ 210594 w 591594"/>
              <a:gd name="connsiteY25" fmla="*/ 336035 h 821810"/>
              <a:gd name="connsiteX26" fmla="*/ 229644 w 591594"/>
              <a:gd name="connsiteY26" fmla="*/ 331273 h 821810"/>
              <a:gd name="connsiteX27" fmla="*/ 255838 w 591594"/>
              <a:gd name="connsiteY27" fmla="*/ 324129 h 821810"/>
              <a:gd name="connsiteX28" fmla="*/ 265363 w 591594"/>
              <a:gd name="connsiteY28" fmla="*/ 319366 h 821810"/>
              <a:gd name="connsiteX29" fmla="*/ 279650 w 591594"/>
              <a:gd name="connsiteY29" fmla="*/ 297935 h 821810"/>
              <a:gd name="connsiteX30" fmla="*/ 284413 w 591594"/>
              <a:gd name="connsiteY30" fmla="*/ 290791 h 821810"/>
              <a:gd name="connsiteX31" fmla="*/ 291557 w 591594"/>
              <a:gd name="connsiteY31" fmla="*/ 283648 h 821810"/>
              <a:gd name="connsiteX32" fmla="*/ 298700 w 591594"/>
              <a:gd name="connsiteY32" fmla="*/ 169348 h 821810"/>
              <a:gd name="connsiteX33" fmla="*/ 303463 w 591594"/>
              <a:gd name="connsiteY33" fmla="*/ 128866 h 821810"/>
              <a:gd name="connsiteX34" fmla="*/ 305844 w 591594"/>
              <a:gd name="connsiteY34" fmla="*/ 74098 h 821810"/>
              <a:gd name="connsiteX35" fmla="*/ 310607 w 591594"/>
              <a:gd name="connsiteY35" fmla="*/ 59810 h 821810"/>
              <a:gd name="connsiteX36" fmla="*/ 315369 w 591594"/>
              <a:gd name="connsiteY36" fmla="*/ 38379 h 821810"/>
              <a:gd name="connsiteX37" fmla="*/ 320132 w 591594"/>
              <a:gd name="connsiteY37" fmla="*/ 19329 h 821810"/>
              <a:gd name="connsiteX38" fmla="*/ 322513 w 591594"/>
              <a:gd name="connsiteY38" fmla="*/ 2660 h 821810"/>
              <a:gd name="connsiteX39" fmla="*/ 329657 w 591594"/>
              <a:gd name="connsiteY39" fmla="*/ 279 h 821810"/>
              <a:gd name="connsiteX40" fmla="*/ 336800 w 591594"/>
              <a:gd name="connsiteY40" fmla="*/ 7423 h 821810"/>
              <a:gd name="connsiteX41" fmla="*/ 346325 w 591594"/>
              <a:gd name="connsiteY41" fmla="*/ 14566 h 821810"/>
              <a:gd name="connsiteX42" fmla="*/ 355850 w 591594"/>
              <a:gd name="connsiteY42" fmla="*/ 28854 h 821810"/>
              <a:gd name="connsiteX43" fmla="*/ 360613 w 591594"/>
              <a:gd name="connsiteY43" fmla="*/ 35998 h 821810"/>
              <a:gd name="connsiteX44" fmla="*/ 374900 w 591594"/>
              <a:gd name="connsiteY44" fmla="*/ 47904 h 821810"/>
              <a:gd name="connsiteX45" fmla="*/ 382044 w 591594"/>
              <a:gd name="connsiteY45" fmla="*/ 50285 h 821810"/>
              <a:gd name="connsiteX46" fmla="*/ 405857 w 591594"/>
              <a:gd name="connsiteY46" fmla="*/ 55048 h 821810"/>
              <a:gd name="connsiteX47" fmla="*/ 436813 w 591594"/>
              <a:gd name="connsiteY47" fmla="*/ 62191 h 821810"/>
              <a:gd name="connsiteX48" fmla="*/ 510632 w 591594"/>
              <a:gd name="connsiteY48" fmla="*/ 59810 h 821810"/>
              <a:gd name="connsiteX49" fmla="*/ 527300 w 591594"/>
              <a:gd name="connsiteY49" fmla="*/ 52666 h 821810"/>
              <a:gd name="connsiteX50" fmla="*/ 534444 w 591594"/>
              <a:gd name="connsiteY50" fmla="*/ 50285 h 821810"/>
              <a:gd name="connsiteX51" fmla="*/ 543969 w 591594"/>
              <a:gd name="connsiteY51" fmla="*/ 45523 h 821810"/>
              <a:gd name="connsiteX52" fmla="*/ 560638 w 591594"/>
              <a:gd name="connsiteY52" fmla="*/ 50285 h 821810"/>
              <a:gd name="connsiteX53" fmla="*/ 553494 w 591594"/>
              <a:gd name="connsiteY53" fmla="*/ 74098 h 821810"/>
              <a:gd name="connsiteX54" fmla="*/ 553494 w 591594"/>
              <a:gd name="connsiteY54" fmla="*/ 102673 h 821810"/>
              <a:gd name="connsiteX55" fmla="*/ 555875 w 591594"/>
              <a:gd name="connsiteY55" fmla="*/ 109816 h 821810"/>
              <a:gd name="connsiteX56" fmla="*/ 563019 w 591594"/>
              <a:gd name="connsiteY56" fmla="*/ 116960 h 821810"/>
              <a:gd name="connsiteX57" fmla="*/ 567782 w 591594"/>
              <a:gd name="connsiteY57" fmla="*/ 124104 h 821810"/>
              <a:gd name="connsiteX58" fmla="*/ 570163 w 591594"/>
              <a:gd name="connsiteY58" fmla="*/ 131248 h 821810"/>
              <a:gd name="connsiteX59" fmla="*/ 572544 w 591594"/>
              <a:gd name="connsiteY59" fmla="*/ 140773 h 821810"/>
              <a:gd name="connsiteX60" fmla="*/ 579688 w 591594"/>
              <a:gd name="connsiteY60" fmla="*/ 150298 h 821810"/>
              <a:gd name="connsiteX61" fmla="*/ 584450 w 591594"/>
              <a:gd name="connsiteY61" fmla="*/ 164585 h 821810"/>
              <a:gd name="connsiteX62" fmla="*/ 591594 w 591594"/>
              <a:gd name="connsiteY62" fmla="*/ 181254 h 821810"/>
              <a:gd name="connsiteX63" fmla="*/ 589213 w 591594"/>
              <a:gd name="connsiteY63" fmla="*/ 221735 h 821810"/>
              <a:gd name="connsiteX64" fmla="*/ 586832 w 591594"/>
              <a:gd name="connsiteY64" fmla="*/ 228879 h 821810"/>
              <a:gd name="connsiteX65" fmla="*/ 584450 w 591594"/>
              <a:gd name="connsiteY65" fmla="*/ 245548 h 821810"/>
              <a:gd name="connsiteX66" fmla="*/ 579688 w 591594"/>
              <a:gd name="connsiteY66" fmla="*/ 259835 h 821810"/>
              <a:gd name="connsiteX67" fmla="*/ 574925 w 591594"/>
              <a:gd name="connsiteY67" fmla="*/ 283648 h 821810"/>
              <a:gd name="connsiteX68" fmla="*/ 572544 w 591594"/>
              <a:gd name="connsiteY68" fmla="*/ 290791 h 821810"/>
              <a:gd name="connsiteX69" fmla="*/ 565400 w 591594"/>
              <a:gd name="connsiteY69" fmla="*/ 305079 h 821810"/>
              <a:gd name="connsiteX70" fmla="*/ 560638 w 591594"/>
              <a:gd name="connsiteY70" fmla="*/ 328891 h 821810"/>
              <a:gd name="connsiteX71" fmla="*/ 555875 w 591594"/>
              <a:gd name="connsiteY71" fmla="*/ 357466 h 821810"/>
              <a:gd name="connsiteX72" fmla="*/ 548732 w 591594"/>
              <a:gd name="connsiteY72" fmla="*/ 366991 h 821810"/>
              <a:gd name="connsiteX73" fmla="*/ 543969 w 591594"/>
              <a:gd name="connsiteY73" fmla="*/ 383660 h 821810"/>
              <a:gd name="connsiteX74" fmla="*/ 546350 w 591594"/>
              <a:gd name="connsiteY74" fmla="*/ 426523 h 821810"/>
              <a:gd name="connsiteX75" fmla="*/ 543969 w 591594"/>
              <a:gd name="connsiteY75" fmla="*/ 481291 h 821810"/>
              <a:gd name="connsiteX76" fmla="*/ 541588 w 591594"/>
              <a:gd name="connsiteY76" fmla="*/ 488435 h 821810"/>
              <a:gd name="connsiteX77" fmla="*/ 534444 w 591594"/>
              <a:gd name="connsiteY77" fmla="*/ 505104 h 821810"/>
              <a:gd name="connsiteX78" fmla="*/ 527300 w 591594"/>
              <a:gd name="connsiteY78" fmla="*/ 528916 h 821810"/>
              <a:gd name="connsiteX79" fmla="*/ 522538 w 591594"/>
              <a:gd name="connsiteY79" fmla="*/ 536060 h 821810"/>
              <a:gd name="connsiteX80" fmla="*/ 520157 w 591594"/>
              <a:gd name="connsiteY80" fmla="*/ 545585 h 821810"/>
              <a:gd name="connsiteX81" fmla="*/ 517775 w 591594"/>
              <a:gd name="connsiteY81" fmla="*/ 557491 h 821810"/>
              <a:gd name="connsiteX82" fmla="*/ 508250 w 591594"/>
              <a:gd name="connsiteY82" fmla="*/ 581304 h 821810"/>
              <a:gd name="connsiteX83" fmla="*/ 505869 w 591594"/>
              <a:gd name="connsiteY83" fmla="*/ 588448 h 821810"/>
              <a:gd name="connsiteX84" fmla="*/ 498725 w 591594"/>
              <a:gd name="connsiteY84" fmla="*/ 595591 h 821810"/>
              <a:gd name="connsiteX85" fmla="*/ 493963 w 591594"/>
              <a:gd name="connsiteY85" fmla="*/ 602735 h 821810"/>
              <a:gd name="connsiteX86" fmla="*/ 491582 w 591594"/>
              <a:gd name="connsiteY86" fmla="*/ 619404 h 821810"/>
              <a:gd name="connsiteX87" fmla="*/ 484438 w 591594"/>
              <a:gd name="connsiteY87" fmla="*/ 650360 h 821810"/>
              <a:gd name="connsiteX88" fmla="*/ 482057 w 591594"/>
              <a:gd name="connsiteY88" fmla="*/ 681316 h 821810"/>
              <a:gd name="connsiteX89" fmla="*/ 479675 w 591594"/>
              <a:gd name="connsiteY89" fmla="*/ 688460 h 821810"/>
              <a:gd name="connsiteX90" fmla="*/ 477294 w 591594"/>
              <a:gd name="connsiteY90" fmla="*/ 702748 h 821810"/>
              <a:gd name="connsiteX91" fmla="*/ 486819 w 591594"/>
              <a:gd name="connsiteY91" fmla="*/ 755135 h 821810"/>
              <a:gd name="connsiteX92" fmla="*/ 496344 w 591594"/>
              <a:gd name="connsiteY92" fmla="*/ 757516 h 821810"/>
              <a:gd name="connsiteX93" fmla="*/ 513013 w 591594"/>
              <a:gd name="connsiteY93" fmla="*/ 774185 h 821810"/>
              <a:gd name="connsiteX94" fmla="*/ 515394 w 591594"/>
              <a:gd name="connsiteY94" fmla="*/ 793235 h 821810"/>
              <a:gd name="connsiteX95" fmla="*/ 508250 w 591594"/>
              <a:gd name="connsiteY95" fmla="*/ 802760 h 821810"/>
              <a:gd name="connsiteX96" fmla="*/ 498725 w 591594"/>
              <a:gd name="connsiteY96" fmla="*/ 805141 h 821810"/>
              <a:gd name="connsiteX97" fmla="*/ 465388 w 591594"/>
              <a:gd name="connsiteY97" fmla="*/ 809904 h 821810"/>
              <a:gd name="connsiteX98" fmla="*/ 391569 w 591594"/>
              <a:gd name="connsiteY98" fmla="*/ 812285 h 821810"/>
              <a:gd name="connsiteX99" fmla="*/ 324894 w 591594"/>
              <a:gd name="connsiteY99" fmla="*/ 814666 h 821810"/>
              <a:gd name="connsiteX100" fmla="*/ 217738 w 591594"/>
              <a:gd name="connsiteY100" fmla="*/ 817048 h 821810"/>
              <a:gd name="connsiteX101" fmla="*/ 110582 w 591594"/>
              <a:gd name="connsiteY101" fmla="*/ 821810 h 821810"/>
              <a:gd name="connsiteX102" fmla="*/ 93913 w 591594"/>
              <a:gd name="connsiteY102" fmla="*/ 819429 h 821810"/>
              <a:gd name="connsiteX103" fmla="*/ 84388 w 591594"/>
              <a:gd name="connsiteY103" fmla="*/ 814666 h 821810"/>
              <a:gd name="connsiteX104" fmla="*/ 70100 w 591594"/>
              <a:gd name="connsiteY104" fmla="*/ 805141 h 821810"/>
              <a:gd name="connsiteX105" fmla="*/ 41525 w 591594"/>
              <a:gd name="connsiteY105" fmla="*/ 807523 h 8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1594" h="821810">
                <a:moveTo>
                  <a:pt x="41525" y="807523"/>
                </a:moveTo>
                <a:lnTo>
                  <a:pt x="41525" y="807523"/>
                </a:lnTo>
                <a:cubicBezTo>
                  <a:pt x="28031" y="746404"/>
                  <a:pt x="10933" y="685971"/>
                  <a:pt x="1044" y="624166"/>
                </a:cubicBezTo>
                <a:cubicBezTo>
                  <a:pt x="-1843" y="606122"/>
                  <a:pt x="2023" y="587617"/>
                  <a:pt x="3425" y="569398"/>
                </a:cubicBezTo>
                <a:cubicBezTo>
                  <a:pt x="3618" y="566895"/>
                  <a:pt x="5117" y="564668"/>
                  <a:pt x="5807" y="562254"/>
                </a:cubicBezTo>
                <a:cubicBezTo>
                  <a:pt x="6706" y="559107"/>
                  <a:pt x="7603" y="555949"/>
                  <a:pt x="8188" y="552729"/>
                </a:cubicBezTo>
                <a:cubicBezTo>
                  <a:pt x="9192" y="547207"/>
                  <a:pt x="9565" y="541582"/>
                  <a:pt x="10569" y="536060"/>
                </a:cubicBezTo>
                <a:cubicBezTo>
                  <a:pt x="12734" y="524149"/>
                  <a:pt x="12547" y="529602"/>
                  <a:pt x="15332" y="519391"/>
                </a:cubicBezTo>
                <a:cubicBezTo>
                  <a:pt x="17054" y="513076"/>
                  <a:pt x="18372" y="506656"/>
                  <a:pt x="20094" y="500341"/>
                </a:cubicBezTo>
                <a:cubicBezTo>
                  <a:pt x="20754" y="497920"/>
                  <a:pt x="21785" y="495611"/>
                  <a:pt x="22475" y="493198"/>
                </a:cubicBezTo>
                <a:cubicBezTo>
                  <a:pt x="23374" y="490051"/>
                  <a:pt x="23528" y="486664"/>
                  <a:pt x="24857" y="483673"/>
                </a:cubicBezTo>
                <a:cubicBezTo>
                  <a:pt x="26737" y="479443"/>
                  <a:pt x="29619" y="475735"/>
                  <a:pt x="32000" y="471766"/>
                </a:cubicBezTo>
                <a:cubicBezTo>
                  <a:pt x="35207" y="452529"/>
                  <a:pt x="32856" y="462058"/>
                  <a:pt x="39144" y="443191"/>
                </a:cubicBezTo>
                <a:cubicBezTo>
                  <a:pt x="39938" y="440810"/>
                  <a:pt x="40019" y="438056"/>
                  <a:pt x="41525" y="436048"/>
                </a:cubicBezTo>
                <a:cubicBezTo>
                  <a:pt x="43906" y="432873"/>
                  <a:pt x="45703" y="429160"/>
                  <a:pt x="48669" y="426523"/>
                </a:cubicBezTo>
                <a:cubicBezTo>
                  <a:pt x="52947" y="422720"/>
                  <a:pt x="62957" y="416998"/>
                  <a:pt x="62957" y="416998"/>
                </a:cubicBezTo>
                <a:cubicBezTo>
                  <a:pt x="72127" y="403241"/>
                  <a:pt x="62517" y="415674"/>
                  <a:pt x="74863" y="405091"/>
                </a:cubicBezTo>
                <a:cubicBezTo>
                  <a:pt x="78272" y="402169"/>
                  <a:pt x="80796" y="398260"/>
                  <a:pt x="84388" y="395566"/>
                </a:cubicBezTo>
                <a:cubicBezTo>
                  <a:pt x="89096" y="392035"/>
                  <a:pt x="95540" y="390262"/>
                  <a:pt x="101057" y="388423"/>
                </a:cubicBezTo>
                <a:cubicBezTo>
                  <a:pt x="105819" y="385248"/>
                  <a:pt x="112169" y="383660"/>
                  <a:pt x="115344" y="378898"/>
                </a:cubicBezTo>
                <a:cubicBezTo>
                  <a:pt x="127170" y="361160"/>
                  <a:pt x="111971" y="382946"/>
                  <a:pt x="127250" y="364610"/>
                </a:cubicBezTo>
                <a:cubicBezTo>
                  <a:pt x="129082" y="362411"/>
                  <a:pt x="129989" y="359490"/>
                  <a:pt x="132013" y="357466"/>
                </a:cubicBezTo>
                <a:cubicBezTo>
                  <a:pt x="137733" y="351746"/>
                  <a:pt x="139522" y="353228"/>
                  <a:pt x="146300" y="350323"/>
                </a:cubicBezTo>
                <a:cubicBezTo>
                  <a:pt x="149563" y="348925"/>
                  <a:pt x="152412" y="346535"/>
                  <a:pt x="155825" y="345560"/>
                </a:cubicBezTo>
                <a:cubicBezTo>
                  <a:pt x="163608" y="343336"/>
                  <a:pt x="171700" y="342386"/>
                  <a:pt x="179638" y="340798"/>
                </a:cubicBezTo>
                <a:cubicBezTo>
                  <a:pt x="206956" y="335334"/>
                  <a:pt x="173081" y="341806"/>
                  <a:pt x="210594" y="336035"/>
                </a:cubicBezTo>
                <a:cubicBezTo>
                  <a:pt x="228404" y="333295"/>
                  <a:pt x="216526" y="334851"/>
                  <a:pt x="229644" y="331273"/>
                </a:cubicBezTo>
                <a:cubicBezTo>
                  <a:pt x="232968" y="330367"/>
                  <a:pt x="249449" y="326867"/>
                  <a:pt x="255838" y="324129"/>
                </a:cubicBezTo>
                <a:cubicBezTo>
                  <a:pt x="259101" y="322731"/>
                  <a:pt x="262188" y="320954"/>
                  <a:pt x="265363" y="319366"/>
                </a:cubicBezTo>
                <a:lnTo>
                  <a:pt x="279650" y="297935"/>
                </a:lnTo>
                <a:cubicBezTo>
                  <a:pt x="281238" y="295554"/>
                  <a:pt x="282389" y="292815"/>
                  <a:pt x="284413" y="290791"/>
                </a:cubicBezTo>
                <a:lnTo>
                  <a:pt x="291557" y="283648"/>
                </a:lnTo>
                <a:cubicBezTo>
                  <a:pt x="301262" y="235117"/>
                  <a:pt x="288484" y="302119"/>
                  <a:pt x="298700" y="169348"/>
                </a:cubicBezTo>
                <a:cubicBezTo>
                  <a:pt x="301333" y="135128"/>
                  <a:pt x="298572" y="148432"/>
                  <a:pt x="303463" y="128866"/>
                </a:cubicBezTo>
                <a:cubicBezTo>
                  <a:pt x="304257" y="110610"/>
                  <a:pt x="303964" y="92274"/>
                  <a:pt x="305844" y="74098"/>
                </a:cubicBezTo>
                <a:cubicBezTo>
                  <a:pt x="306361" y="69104"/>
                  <a:pt x="309623" y="64733"/>
                  <a:pt x="310607" y="59810"/>
                </a:cubicBezTo>
                <a:cubicBezTo>
                  <a:pt x="317788" y="23902"/>
                  <a:pt x="308644" y="68644"/>
                  <a:pt x="315369" y="38379"/>
                </a:cubicBezTo>
                <a:cubicBezTo>
                  <a:pt x="319199" y="21141"/>
                  <a:pt x="315876" y="32093"/>
                  <a:pt x="320132" y="19329"/>
                </a:cubicBezTo>
                <a:cubicBezTo>
                  <a:pt x="320926" y="13773"/>
                  <a:pt x="320003" y="7680"/>
                  <a:pt x="322513" y="2660"/>
                </a:cubicBezTo>
                <a:cubicBezTo>
                  <a:pt x="323636" y="415"/>
                  <a:pt x="327276" y="-515"/>
                  <a:pt x="329657" y="279"/>
                </a:cubicBezTo>
                <a:cubicBezTo>
                  <a:pt x="332852" y="1344"/>
                  <a:pt x="334243" y="5231"/>
                  <a:pt x="336800" y="7423"/>
                </a:cubicBezTo>
                <a:cubicBezTo>
                  <a:pt x="339813" y="10006"/>
                  <a:pt x="343150" y="12185"/>
                  <a:pt x="346325" y="14566"/>
                </a:cubicBezTo>
                <a:cubicBezTo>
                  <a:pt x="350511" y="27120"/>
                  <a:pt x="345941" y="16963"/>
                  <a:pt x="355850" y="28854"/>
                </a:cubicBezTo>
                <a:cubicBezTo>
                  <a:pt x="357682" y="31053"/>
                  <a:pt x="358781" y="33799"/>
                  <a:pt x="360613" y="35998"/>
                </a:cubicBezTo>
                <a:cubicBezTo>
                  <a:pt x="364372" y="40508"/>
                  <a:pt x="369552" y="45230"/>
                  <a:pt x="374900" y="47904"/>
                </a:cubicBezTo>
                <a:cubicBezTo>
                  <a:pt x="377145" y="49027"/>
                  <a:pt x="379598" y="49721"/>
                  <a:pt x="382044" y="50285"/>
                </a:cubicBezTo>
                <a:cubicBezTo>
                  <a:pt x="389932" y="52105"/>
                  <a:pt x="398035" y="52962"/>
                  <a:pt x="405857" y="55048"/>
                </a:cubicBezTo>
                <a:cubicBezTo>
                  <a:pt x="440497" y="64285"/>
                  <a:pt x="388380" y="56138"/>
                  <a:pt x="436813" y="62191"/>
                </a:cubicBezTo>
                <a:cubicBezTo>
                  <a:pt x="461419" y="61397"/>
                  <a:pt x="486053" y="61214"/>
                  <a:pt x="510632" y="59810"/>
                </a:cubicBezTo>
                <a:cubicBezTo>
                  <a:pt x="521826" y="59170"/>
                  <a:pt x="518403" y="57115"/>
                  <a:pt x="527300" y="52666"/>
                </a:cubicBezTo>
                <a:cubicBezTo>
                  <a:pt x="529545" y="51543"/>
                  <a:pt x="532137" y="51274"/>
                  <a:pt x="534444" y="50285"/>
                </a:cubicBezTo>
                <a:cubicBezTo>
                  <a:pt x="537707" y="48887"/>
                  <a:pt x="540794" y="47110"/>
                  <a:pt x="543969" y="45523"/>
                </a:cubicBezTo>
                <a:cubicBezTo>
                  <a:pt x="549525" y="47110"/>
                  <a:pt x="557171" y="45662"/>
                  <a:pt x="560638" y="50285"/>
                </a:cubicBezTo>
                <a:cubicBezTo>
                  <a:pt x="564197" y="55030"/>
                  <a:pt x="555621" y="69845"/>
                  <a:pt x="553494" y="74098"/>
                </a:cubicBezTo>
                <a:cubicBezTo>
                  <a:pt x="549936" y="88331"/>
                  <a:pt x="549974" y="83310"/>
                  <a:pt x="553494" y="102673"/>
                </a:cubicBezTo>
                <a:cubicBezTo>
                  <a:pt x="553943" y="105142"/>
                  <a:pt x="554483" y="107728"/>
                  <a:pt x="555875" y="109816"/>
                </a:cubicBezTo>
                <a:cubicBezTo>
                  <a:pt x="557743" y="112618"/>
                  <a:pt x="560863" y="114373"/>
                  <a:pt x="563019" y="116960"/>
                </a:cubicBezTo>
                <a:cubicBezTo>
                  <a:pt x="564851" y="119159"/>
                  <a:pt x="566194" y="121723"/>
                  <a:pt x="567782" y="124104"/>
                </a:cubicBezTo>
                <a:cubicBezTo>
                  <a:pt x="568576" y="126485"/>
                  <a:pt x="569473" y="128834"/>
                  <a:pt x="570163" y="131248"/>
                </a:cubicBezTo>
                <a:cubicBezTo>
                  <a:pt x="571062" y="134395"/>
                  <a:pt x="571080" y="137846"/>
                  <a:pt x="572544" y="140773"/>
                </a:cubicBezTo>
                <a:cubicBezTo>
                  <a:pt x="574319" y="144323"/>
                  <a:pt x="577307" y="147123"/>
                  <a:pt x="579688" y="150298"/>
                </a:cubicBezTo>
                <a:cubicBezTo>
                  <a:pt x="581275" y="155060"/>
                  <a:pt x="582205" y="160095"/>
                  <a:pt x="584450" y="164585"/>
                </a:cubicBezTo>
                <a:cubicBezTo>
                  <a:pt x="590336" y="176355"/>
                  <a:pt x="588091" y="170742"/>
                  <a:pt x="591594" y="181254"/>
                </a:cubicBezTo>
                <a:cubicBezTo>
                  <a:pt x="590800" y="194748"/>
                  <a:pt x="590558" y="208285"/>
                  <a:pt x="589213" y="221735"/>
                </a:cubicBezTo>
                <a:cubicBezTo>
                  <a:pt x="588963" y="224233"/>
                  <a:pt x="587324" y="226418"/>
                  <a:pt x="586832" y="228879"/>
                </a:cubicBezTo>
                <a:cubicBezTo>
                  <a:pt x="585731" y="234383"/>
                  <a:pt x="585712" y="240079"/>
                  <a:pt x="584450" y="245548"/>
                </a:cubicBezTo>
                <a:cubicBezTo>
                  <a:pt x="583321" y="250439"/>
                  <a:pt x="580673" y="254913"/>
                  <a:pt x="579688" y="259835"/>
                </a:cubicBezTo>
                <a:cubicBezTo>
                  <a:pt x="578100" y="267773"/>
                  <a:pt x="577485" y="275969"/>
                  <a:pt x="574925" y="283648"/>
                </a:cubicBezTo>
                <a:cubicBezTo>
                  <a:pt x="574131" y="286029"/>
                  <a:pt x="573666" y="288546"/>
                  <a:pt x="572544" y="290791"/>
                </a:cubicBezTo>
                <a:cubicBezTo>
                  <a:pt x="567214" y="301452"/>
                  <a:pt x="567964" y="293967"/>
                  <a:pt x="565400" y="305079"/>
                </a:cubicBezTo>
                <a:cubicBezTo>
                  <a:pt x="563580" y="312966"/>
                  <a:pt x="562086" y="320927"/>
                  <a:pt x="560638" y="328891"/>
                </a:cubicBezTo>
                <a:cubicBezTo>
                  <a:pt x="558911" y="338392"/>
                  <a:pt x="561668" y="349741"/>
                  <a:pt x="555875" y="357466"/>
                </a:cubicBezTo>
                <a:lnTo>
                  <a:pt x="548732" y="366991"/>
                </a:lnTo>
                <a:cubicBezTo>
                  <a:pt x="547608" y="370362"/>
                  <a:pt x="543969" y="380666"/>
                  <a:pt x="543969" y="383660"/>
                </a:cubicBezTo>
                <a:cubicBezTo>
                  <a:pt x="543969" y="397970"/>
                  <a:pt x="545556" y="412235"/>
                  <a:pt x="546350" y="426523"/>
                </a:cubicBezTo>
                <a:cubicBezTo>
                  <a:pt x="545556" y="444779"/>
                  <a:pt x="545370" y="463072"/>
                  <a:pt x="543969" y="481291"/>
                </a:cubicBezTo>
                <a:cubicBezTo>
                  <a:pt x="543777" y="483794"/>
                  <a:pt x="542577" y="486128"/>
                  <a:pt x="541588" y="488435"/>
                </a:cubicBezTo>
                <a:cubicBezTo>
                  <a:pt x="536143" y="501139"/>
                  <a:pt x="537636" y="493932"/>
                  <a:pt x="534444" y="505104"/>
                </a:cubicBezTo>
                <a:cubicBezTo>
                  <a:pt x="532780" y="510930"/>
                  <a:pt x="530132" y="524668"/>
                  <a:pt x="527300" y="528916"/>
                </a:cubicBezTo>
                <a:lnTo>
                  <a:pt x="522538" y="536060"/>
                </a:lnTo>
                <a:cubicBezTo>
                  <a:pt x="521744" y="539235"/>
                  <a:pt x="520867" y="542390"/>
                  <a:pt x="520157" y="545585"/>
                </a:cubicBezTo>
                <a:cubicBezTo>
                  <a:pt x="519279" y="549536"/>
                  <a:pt x="518840" y="553586"/>
                  <a:pt x="517775" y="557491"/>
                </a:cubicBezTo>
                <a:cubicBezTo>
                  <a:pt x="512352" y="577377"/>
                  <a:pt x="514932" y="565712"/>
                  <a:pt x="508250" y="581304"/>
                </a:cubicBezTo>
                <a:cubicBezTo>
                  <a:pt x="507261" y="583611"/>
                  <a:pt x="507261" y="586359"/>
                  <a:pt x="505869" y="588448"/>
                </a:cubicBezTo>
                <a:cubicBezTo>
                  <a:pt x="504001" y="591250"/>
                  <a:pt x="500881" y="593004"/>
                  <a:pt x="498725" y="595591"/>
                </a:cubicBezTo>
                <a:cubicBezTo>
                  <a:pt x="496893" y="597790"/>
                  <a:pt x="495550" y="600354"/>
                  <a:pt x="493963" y="602735"/>
                </a:cubicBezTo>
                <a:cubicBezTo>
                  <a:pt x="493169" y="608291"/>
                  <a:pt x="492616" y="613887"/>
                  <a:pt x="491582" y="619404"/>
                </a:cubicBezTo>
                <a:cubicBezTo>
                  <a:pt x="489533" y="630334"/>
                  <a:pt x="487063" y="639860"/>
                  <a:pt x="484438" y="650360"/>
                </a:cubicBezTo>
                <a:cubicBezTo>
                  <a:pt x="483644" y="660679"/>
                  <a:pt x="483341" y="671047"/>
                  <a:pt x="482057" y="681316"/>
                </a:cubicBezTo>
                <a:cubicBezTo>
                  <a:pt x="481746" y="683807"/>
                  <a:pt x="480220" y="686010"/>
                  <a:pt x="479675" y="688460"/>
                </a:cubicBezTo>
                <a:cubicBezTo>
                  <a:pt x="478628" y="693173"/>
                  <a:pt x="478088" y="697985"/>
                  <a:pt x="477294" y="702748"/>
                </a:cubicBezTo>
                <a:cubicBezTo>
                  <a:pt x="478442" y="725710"/>
                  <a:pt x="466697" y="746512"/>
                  <a:pt x="486819" y="755135"/>
                </a:cubicBezTo>
                <a:cubicBezTo>
                  <a:pt x="489827" y="756424"/>
                  <a:pt x="493169" y="756722"/>
                  <a:pt x="496344" y="757516"/>
                </a:cubicBezTo>
                <a:cubicBezTo>
                  <a:pt x="512721" y="768433"/>
                  <a:pt x="508822" y="761611"/>
                  <a:pt x="513013" y="774185"/>
                </a:cubicBezTo>
                <a:cubicBezTo>
                  <a:pt x="513807" y="780535"/>
                  <a:pt x="516446" y="786923"/>
                  <a:pt x="515394" y="793235"/>
                </a:cubicBezTo>
                <a:cubicBezTo>
                  <a:pt x="514741" y="797150"/>
                  <a:pt x="511480" y="800453"/>
                  <a:pt x="508250" y="802760"/>
                </a:cubicBezTo>
                <a:cubicBezTo>
                  <a:pt x="505587" y="804662"/>
                  <a:pt x="501953" y="804603"/>
                  <a:pt x="498725" y="805141"/>
                </a:cubicBezTo>
                <a:cubicBezTo>
                  <a:pt x="487653" y="806986"/>
                  <a:pt x="476607" y="809542"/>
                  <a:pt x="465388" y="809904"/>
                </a:cubicBezTo>
                <a:lnTo>
                  <a:pt x="391569" y="812285"/>
                </a:lnTo>
                <a:lnTo>
                  <a:pt x="324894" y="814666"/>
                </a:lnTo>
                <a:lnTo>
                  <a:pt x="217738" y="817048"/>
                </a:lnTo>
                <a:cubicBezTo>
                  <a:pt x="175763" y="820277"/>
                  <a:pt x="161968" y="821810"/>
                  <a:pt x="110582" y="821810"/>
                </a:cubicBezTo>
                <a:cubicBezTo>
                  <a:pt x="104969" y="821810"/>
                  <a:pt x="99469" y="820223"/>
                  <a:pt x="93913" y="819429"/>
                </a:cubicBezTo>
                <a:cubicBezTo>
                  <a:pt x="90738" y="817841"/>
                  <a:pt x="87277" y="816729"/>
                  <a:pt x="84388" y="814666"/>
                </a:cubicBezTo>
                <a:cubicBezTo>
                  <a:pt x="77325" y="809621"/>
                  <a:pt x="79055" y="805701"/>
                  <a:pt x="70100" y="805141"/>
                </a:cubicBezTo>
                <a:cubicBezTo>
                  <a:pt x="59801" y="804497"/>
                  <a:pt x="46287" y="807126"/>
                  <a:pt x="41525" y="807523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14E880A-F9D7-4546-8FFE-8A4806138516}"/>
              </a:ext>
            </a:extLst>
          </p:cNvPr>
          <p:cNvSpPr txBox="1"/>
          <p:nvPr/>
        </p:nvSpPr>
        <p:spPr>
          <a:xfrm>
            <a:off x="7354551" y="1377513"/>
            <a:ext cx="147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Semantic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7199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8" grpId="0"/>
      <p:bldP spid="39" grpId="0"/>
      <p:bldP spid="5" grpId="0" animBg="1"/>
      <p:bldP spid="42" grpId="0"/>
      <p:bldP spid="43" grpId="0" animBg="1"/>
      <p:bldP spid="44" grpId="0" animBg="1"/>
      <p:bldP spid="45" grpId="0"/>
      <p:bldP spid="46" grpId="0"/>
      <p:bldP spid="6" grpId="0" animBg="1"/>
      <p:bldP spid="7" grpId="0" animBg="1"/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F9646-4CD1-40F8-82AA-DD481C98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995686"/>
            <a:ext cx="4134917" cy="29880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2CC08A-F1F0-4D35-BD3D-87A0EFE7774C}"/>
              </a:ext>
            </a:extLst>
          </p:cNvPr>
          <p:cNvSpPr txBox="1"/>
          <p:nvPr/>
        </p:nvSpPr>
        <p:spPr>
          <a:xfrm>
            <a:off x="1115616" y="1319574"/>
            <a:ext cx="224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Time Series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Forecasting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Book, Read, Old, Literature, Pages">
            <a:extLst>
              <a:ext uri="{FF2B5EF4-FFF2-40B4-BE49-F238E27FC236}">
                <a16:creationId xmlns:a16="http://schemas.microsoft.com/office/drawing/2014/main" id="{3E2B209F-0B1B-42D4-B784-4D5EA206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1710"/>
            <a:ext cx="3697050" cy="212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A3EAD9-EFD2-45AF-98AD-C9836209F965}"/>
              </a:ext>
            </a:extLst>
          </p:cNvPr>
          <p:cNvSpPr txBox="1"/>
          <p:nvPr/>
        </p:nvSpPr>
        <p:spPr>
          <a:xfrm>
            <a:off x="5874883" y="1349355"/>
            <a:ext cx="2061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Text Generation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Translation</a:t>
            </a:r>
          </a:p>
        </p:txBody>
      </p:sp>
    </p:spTree>
    <p:extLst>
      <p:ext uri="{BB962C8B-B14F-4D97-AF65-F5344CB8AC3E}">
        <p14:creationId xmlns:p14="http://schemas.microsoft.com/office/powerpoint/2010/main" val="9946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GANs and Style Transfer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E2CC08A-F1F0-4D35-BD3D-87A0EFE7774C}"/>
              </a:ext>
            </a:extLst>
          </p:cNvPr>
          <p:cNvSpPr txBox="1"/>
          <p:nvPr/>
        </p:nvSpPr>
        <p:spPr>
          <a:xfrm>
            <a:off x="1524162" y="1319574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Style Transfer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A3EAD9-EFD2-45AF-98AD-C9836209F965}"/>
              </a:ext>
            </a:extLst>
          </p:cNvPr>
          <p:cNvSpPr txBox="1"/>
          <p:nvPr/>
        </p:nvSpPr>
        <p:spPr>
          <a:xfrm>
            <a:off x="5830549" y="1349355"/>
            <a:ext cx="21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Generative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Adversarial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F58325-25ED-4501-A226-1930A45A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09" y="2079848"/>
            <a:ext cx="1895475" cy="27241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5BFDE0C-C859-496B-BE5E-A48325DE880D}"/>
              </a:ext>
            </a:extLst>
          </p:cNvPr>
          <p:cNvSpPr txBox="1"/>
          <p:nvPr/>
        </p:nvSpPr>
        <p:spPr>
          <a:xfrm>
            <a:off x="44907" y="4507667"/>
            <a:ext cx="628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Sources:</a:t>
            </a:r>
          </a:p>
          <a:p>
            <a:r>
              <a:rPr lang="de-DE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[1] https://ndres.me/post/machine-learning-with-gifs-style-transfer/</a:t>
            </a:r>
          </a:p>
          <a:p>
            <a:r>
              <a:rPr lang="de-DE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[1] Karras „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PROGRESSIVE GROWING OF GANS FOR IMPROVED QUALITY, STABILITY, AND VARIATION”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5FE1F2-99E1-4892-9DFC-733A81D9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2" y="2427344"/>
            <a:ext cx="4804494" cy="19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Learning: Performance</a:t>
            </a:r>
          </a:p>
        </p:txBody>
      </p:sp>
    </p:spTree>
    <p:extLst>
      <p:ext uri="{BB962C8B-B14F-4D97-AF65-F5344CB8AC3E}">
        <p14:creationId xmlns:p14="http://schemas.microsoft.com/office/powerpoint/2010/main" val="1085026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Deep Learning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2D89A-C7FC-48BC-8B43-7EE6E5D0DAE0}"/>
              </a:ext>
            </a:extLst>
          </p:cNvPr>
          <p:cNvCxnSpPr/>
          <p:nvPr/>
        </p:nvCxnSpPr>
        <p:spPr>
          <a:xfrm flipV="1">
            <a:off x="3810203" y="1203598"/>
            <a:ext cx="0" cy="32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6D309B-B077-4A2C-961A-17ACD95E7B9E}"/>
              </a:ext>
            </a:extLst>
          </p:cNvPr>
          <p:cNvCxnSpPr>
            <a:cxnSpLocks/>
          </p:cNvCxnSpPr>
          <p:nvPr/>
        </p:nvCxnSpPr>
        <p:spPr>
          <a:xfrm flipV="1">
            <a:off x="3799495" y="4483713"/>
            <a:ext cx="3827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000DC1-4BE5-4052-9BB9-57673AF66610}"/>
              </a:ext>
            </a:extLst>
          </p:cNvPr>
          <p:cNvSpPr txBox="1"/>
          <p:nvPr/>
        </p:nvSpPr>
        <p:spPr>
          <a:xfrm>
            <a:off x="5394379" y="4539248"/>
            <a:ext cx="228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</a:rPr>
              <a:t>Available</a:t>
            </a:r>
            <a:r>
              <a:rPr lang="de-DE" dirty="0">
                <a:latin typeface="Calibri Light" panose="020F0302020204030204" pitchFamily="34" charset="0"/>
              </a:rPr>
              <a:t> Training Data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5E977C-A8C0-4C94-ABA5-B39A2FC9EF79}"/>
              </a:ext>
            </a:extLst>
          </p:cNvPr>
          <p:cNvSpPr txBox="1"/>
          <p:nvPr/>
        </p:nvSpPr>
        <p:spPr>
          <a:xfrm rot="16200000">
            <a:off x="2579327" y="1936137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</a:rPr>
              <a:t>Model Performance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D61A5A-FFCF-41B8-AAF5-4E142DBF14A5}"/>
              </a:ext>
            </a:extLst>
          </p:cNvPr>
          <p:cNvSpPr/>
          <p:nvPr/>
        </p:nvSpPr>
        <p:spPr>
          <a:xfrm>
            <a:off x="3811957" y="3774367"/>
            <a:ext cx="3707220" cy="676875"/>
          </a:xfrm>
          <a:custGeom>
            <a:avLst/>
            <a:gdLst>
              <a:gd name="connsiteX0" fmla="*/ 0 w 4997302"/>
              <a:gd name="connsiteY0" fmla="*/ 1169582 h 1169582"/>
              <a:gd name="connsiteX1" fmla="*/ 836427 w 4997302"/>
              <a:gd name="connsiteY1" fmla="*/ 269359 h 1169582"/>
              <a:gd name="connsiteX2" fmla="*/ 4997302 w 4997302"/>
              <a:gd name="connsiteY2" fmla="*/ 0 h 116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7302" h="1169582">
                <a:moveTo>
                  <a:pt x="0" y="1169582"/>
                </a:moveTo>
                <a:cubicBezTo>
                  <a:pt x="1771" y="816935"/>
                  <a:pt x="3543" y="464289"/>
                  <a:pt x="836427" y="269359"/>
                </a:cubicBezTo>
                <a:cubicBezTo>
                  <a:pt x="1669311" y="74429"/>
                  <a:pt x="4338084" y="33079"/>
                  <a:pt x="49973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5A8EAB-F73D-45F3-A0E3-B72FEAE71B4F}"/>
              </a:ext>
            </a:extLst>
          </p:cNvPr>
          <p:cNvSpPr/>
          <p:nvPr/>
        </p:nvSpPr>
        <p:spPr>
          <a:xfrm>
            <a:off x="4109670" y="2927498"/>
            <a:ext cx="3409507" cy="1538176"/>
          </a:xfrm>
          <a:custGeom>
            <a:avLst/>
            <a:gdLst>
              <a:gd name="connsiteX0" fmla="*/ 0 w 3409507"/>
              <a:gd name="connsiteY0" fmla="*/ 1538176 h 1538176"/>
              <a:gd name="connsiteX1" fmla="*/ 822251 w 3409507"/>
              <a:gd name="connsiteY1" fmla="*/ 581246 h 1538176"/>
              <a:gd name="connsiteX2" fmla="*/ 3409507 w 3409507"/>
              <a:gd name="connsiteY2" fmla="*/ 0 h 153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507" h="1538176">
                <a:moveTo>
                  <a:pt x="0" y="1538176"/>
                </a:moveTo>
                <a:cubicBezTo>
                  <a:pt x="127000" y="1187892"/>
                  <a:pt x="254000" y="837609"/>
                  <a:pt x="822251" y="581246"/>
                </a:cubicBezTo>
                <a:cubicBezTo>
                  <a:pt x="1390502" y="324883"/>
                  <a:pt x="2922772" y="90967"/>
                  <a:pt x="340950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E7DF11-BF08-4F0B-A6B3-1EF5330624E1}"/>
              </a:ext>
            </a:extLst>
          </p:cNvPr>
          <p:cNvSpPr/>
          <p:nvPr/>
        </p:nvSpPr>
        <p:spPr>
          <a:xfrm>
            <a:off x="4981540" y="1772093"/>
            <a:ext cx="2537637" cy="2672316"/>
          </a:xfrm>
          <a:custGeom>
            <a:avLst/>
            <a:gdLst>
              <a:gd name="connsiteX0" fmla="*/ 0 w 2537637"/>
              <a:gd name="connsiteY0" fmla="*/ 2672316 h 2672316"/>
              <a:gd name="connsiteX1" fmla="*/ 673395 w 2537637"/>
              <a:gd name="connsiteY1" fmla="*/ 1134140 h 2672316"/>
              <a:gd name="connsiteX2" fmla="*/ 2537637 w 2537637"/>
              <a:gd name="connsiteY2" fmla="*/ 0 h 267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7637" h="2672316">
                <a:moveTo>
                  <a:pt x="0" y="2672316"/>
                </a:moveTo>
                <a:cubicBezTo>
                  <a:pt x="125228" y="2125921"/>
                  <a:pt x="250456" y="1579526"/>
                  <a:pt x="673395" y="1134140"/>
                </a:cubicBezTo>
                <a:cubicBezTo>
                  <a:pt x="1096334" y="688754"/>
                  <a:pt x="2254102" y="183116"/>
                  <a:pt x="2537637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4AE87-0E18-42EA-9665-33EF1A3CEF22}"/>
              </a:ext>
            </a:extLst>
          </p:cNvPr>
          <p:cNvSpPr txBox="1"/>
          <p:nvPr/>
        </p:nvSpPr>
        <p:spPr>
          <a:xfrm>
            <a:off x="7482611" y="3579862"/>
            <a:ext cx="132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</a:rPr>
              <a:t>classical</a:t>
            </a:r>
            <a:r>
              <a:rPr lang="de-DE" dirty="0">
                <a:latin typeface="Calibri Light" panose="020F0302020204030204" pitchFamily="34" charset="0"/>
              </a:rPr>
              <a:t> ML </a:t>
            </a:r>
          </a:p>
          <a:p>
            <a:r>
              <a:rPr lang="de-DE" dirty="0" err="1">
                <a:latin typeface="Calibri Light" panose="020F0302020204030204" pitchFamily="34" charset="0"/>
              </a:rPr>
              <a:t>techniques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482E37-7678-4A71-8024-E67F7D955B54}"/>
              </a:ext>
            </a:extLst>
          </p:cNvPr>
          <p:cNvSpPr txBox="1"/>
          <p:nvPr/>
        </p:nvSpPr>
        <p:spPr>
          <a:xfrm>
            <a:off x="7482611" y="2778482"/>
            <a:ext cx="159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</a:rPr>
              <a:t>small</a:t>
            </a:r>
            <a:r>
              <a:rPr lang="de-DE" dirty="0">
                <a:latin typeface="Calibri Light" panose="020F0302020204030204" pitchFamily="34" charset="0"/>
              </a:rPr>
              <a:t> </a:t>
            </a:r>
          </a:p>
          <a:p>
            <a:r>
              <a:rPr lang="de-DE" dirty="0" err="1">
                <a:latin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</a:rPr>
              <a:t> network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E1999-ED75-45CE-BDE6-B8F4F063C24E}"/>
              </a:ext>
            </a:extLst>
          </p:cNvPr>
          <p:cNvSpPr txBox="1"/>
          <p:nvPr/>
        </p:nvSpPr>
        <p:spPr>
          <a:xfrm>
            <a:off x="7482611" y="1635646"/>
            <a:ext cx="159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</a:rPr>
              <a:t>large </a:t>
            </a:r>
          </a:p>
          <a:p>
            <a:r>
              <a:rPr lang="de-DE" dirty="0" err="1">
                <a:latin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</a:rPr>
              <a:t> network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3056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Classical ML </a:t>
            </a:r>
            <a:r>
              <a:rPr lang="de-DE" dirty="0" err="1">
                <a:latin typeface="Calibri Light" panose="020F0302020204030204" pitchFamily="34" charset="0"/>
              </a:rPr>
              <a:t>techniques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work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best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small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datasets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With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increasing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size</a:t>
            </a:r>
            <a:r>
              <a:rPr lang="de-DE" dirty="0">
                <a:latin typeface="Calibri Light" panose="020F0302020204030204" pitchFamily="34" charset="0"/>
              </a:rPr>
              <a:t> of </a:t>
            </a:r>
            <a:r>
              <a:rPr lang="de-DE" dirty="0" err="1">
                <a:latin typeface="Calibri Light" panose="020F0302020204030204" pitchFamily="34" charset="0"/>
              </a:rPr>
              <a:t>available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Calibri Light" panose="020F0302020204030204" pitchFamily="34" charset="0"/>
                <a:sym typeface="Wingdings" panose="05000000000000000000" pitchFamily="2" charset="2"/>
              </a:rPr>
              <a:t>neural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 Light" panose="020F0302020204030204" pitchFamily="34" charset="0"/>
                <a:sym typeface="Wingdings" panose="05000000000000000000" pitchFamily="2" charset="2"/>
              </a:rPr>
              <a:t>networks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 Light" panose="020F0302020204030204" pitchFamily="34" charset="0"/>
                <a:sym typeface="Wingdings" panose="05000000000000000000" pitchFamily="2" charset="2"/>
              </a:rPr>
              <a:t>outperform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 Light" panose="020F0302020204030204" pitchFamily="34" charset="0"/>
                <a:sym typeface="Wingdings" panose="05000000000000000000" pitchFamily="2" charset="2"/>
              </a:rPr>
              <a:t>classical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 Light" panose="020F0302020204030204" pitchFamily="34" charset="0"/>
                <a:sym typeface="Wingdings" panose="05000000000000000000" pitchFamily="2" charset="2"/>
              </a:rPr>
              <a:t>techniques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78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Deep Learning </a:t>
            </a:r>
            <a:r>
              <a:rPr lang="de-DE" dirty="0" err="1"/>
              <a:t>improve</a:t>
            </a:r>
            <a:r>
              <a:rPr lang="de-DE" dirty="0"/>
              <a:t> so </a:t>
            </a:r>
            <a:r>
              <a:rPr lang="de-DE" dirty="0" err="1"/>
              <a:t>much</a:t>
            </a:r>
            <a:r>
              <a:rPr lang="de-DE" dirty="0"/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Mainly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four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reasons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why</a:t>
            </a:r>
            <a:r>
              <a:rPr lang="de-DE" dirty="0">
                <a:latin typeface="Calibri Light" panose="020F0302020204030204" pitchFamily="34" charset="0"/>
              </a:rPr>
              <a:t> Deep Learning </a:t>
            </a:r>
            <a:r>
              <a:rPr lang="de-DE" dirty="0" err="1">
                <a:latin typeface="Calibri Light" panose="020F0302020204030204" pitchFamily="34" charset="0"/>
              </a:rPr>
              <a:t>took</a:t>
            </a:r>
            <a:r>
              <a:rPr lang="de-DE" dirty="0">
                <a:latin typeface="Calibri Light" panose="020F0302020204030204" pitchFamily="34" charset="0"/>
              </a:rPr>
              <a:t> off.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6" name="Graphic 5" descr="Calculator">
            <a:extLst>
              <a:ext uri="{FF2B5EF4-FFF2-40B4-BE49-F238E27FC236}">
                <a16:creationId xmlns:a16="http://schemas.microsoft.com/office/drawing/2014/main" id="{5176819B-9F6F-48D7-B2C5-EFFAB551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140" y="216313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320A3-5EE7-40FE-A7C9-ADF5377EE96C}"/>
              </a:ext>
            </a:extLst>
          </p:cNvPr>
          <p:cNvSpPr txBox="1"/>
          <p:nvPr/>
        </p:nvSpPr>
        <p:spPr>
          <a:xfrm>
            <a:off x="2433033" y="3293549"/>
            <a:ext cx="1791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Calibri Light" panose="020F0302020204030204" pitchFamily="34" charset="0"/>
              </a:rPr>
              <a:t>Moore‘s</a:t>
            </a:r>
            <a:r>
              <a:rPr lang="de-DE" dirty="0">
                <a:latin typeface="Calibri Light" panose="020F0302020204030204" pitchFamily="34" charset="0"/>
              </a:rPr>
              <a:t> Law</a:t>
            </a:r>
          </a:p>
          <a:p>
            <a:pPr algn="ctr"/>
            <a:r>
              <a:rPr lang="de-DE" dirty="0">
                <a:latin typeface="Calibri Light" panose="020F0302020204030204" pitchFamily="34" charset="0"/>
              </a:rPr>
              <a:t>More </a:t>
            </a:r>
            <a:r>
              <a:rPr lang="de-DE" dirty="0" err="1">
                <a:latin typeface="Calibri Light" panose="020F0302020204030204" pitchFamily="34" charset="0"/>
              </a:rPr>
              <a:t>computing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</a:rPr>
              <a:t>Power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</a:rPr>
              <a:t>GPU‘s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4DCD6052-D398-451E-A391-77AC18F43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407" y="216313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89E31B-4D19-47B1-9172-73D4919A2D0E}"/>
              </a:ext>
            </a:extLst>
          </p:cNvPr>
          <p:cNvSpPr txBox="1"/>
          <p:nvPr/>
        </p:nvSpPr>
        <p:spPr>
          <a:xfrm>
            <a:off x="4788024" y="3333162"/>
            <a:ext cx="1193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Calibri Light" panose="020F0302020204030204" pitchFamily="34" charset="0"/>
              </a:rPr>
              <a:t>Better</a:t>
            </a:r>
            <a:endParaRPr lang="de-DE" dirty="0">
              <a:latin typeface="Calibri Light" panose="020F0302020204030204" pitchFamily="34" charset="0"/>
            </a:endParaRPr>
          </a:p>
          <a:p>
            <a:pPr algn="ctr"/>
            <a:r>
              <a:rPr lang="de-DE" dirty="0" err="1">
                <a:latin typeface="Calibri Light" panose="020F0302020204030204" pitchFamily="34" charset="0"/>
              </a:rPr>
              <a:t>Algorithms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8285035F-30DF-4C1B-9A51-8A75E87F2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73" y="216313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016DF6-F49C-45ED-87E4-3F00F29F3A9A}"/>
              </a:ext>
            </a:extLst>
          </p:cNvPr>
          <p:cNvSpPr txBox="1"/>
          <p:nvPr/>
        </p:nvSpPr>
        <p:spPr>
          <a:xfrm>
            <a:off x="7141267" y="3445949"/>
            <a:ext cx="81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</a:rPr>
              <a:t>Open</a:t>
            </a:r>
          </a:p>
          <a:p>
            <a:pPr algn="ctr"/>
            <a:r>
              <a:rPr lang="de-DE" dirty="0">
                <a:latin typeface="Calibri Light" panose="020F0302020204030204" pitchFamily="34" charset="0"/>
              </a:rPr>
              <a:t>Source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E307B-B4A1-4180-BECC-81213CAB7471}"/>
              </a:ext>
            </a:extLst>
          </p:cNvPr>
          <p:cNvSpPr txBox="1"/>
          <p:nvPr/>
        </p:nvSpPr>
        <p:spPr>
          <a:xfrm>
            <a:off x="827584" y="329183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</a:rPr>
              <a:t>More</a:t>
            </a:r>
          </a:p>
          <a:p>
            <a:pPr algn="ctr"/>
            <a:r>
              <a:rPr lang="de-DE" dirty="0">
                <a:latin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21" name="Graphic 20" descr="Earth Globe Americas">
            <a:extLst>
              <a:ext uri="{FF2B5EF4-FFF2-40B4-BE49-F238E27FC236}">
                <a16:creationId xmlns:a16="http://schemas.microsoft.com/office/drawing/2014/main" id="{EEFFBA1C-6153-481B-ADBC-72D4C729E4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03675" y="216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3" grpId="0"/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/>
              <a:t>Modeling </a:t>
            </a:r>
            <a:r>
              <a:rPr lang="de-DE" b="0" dirty="0" err="1"/>
              <a:t>Overview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9420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Model </a:t>
            </a:r>
            <a:r>
              <a:rPr lang="de-DE" dirty="0" err="1"/>
              <a:t>Creation</a:t>
            </a:r>
            <a:r>
              <a:rPr lang="de-DE" dirty="0"/>
              <a:t> Workflow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D14023-6471-4B00-8E2C-0A4F99158993}"/>
              </a:ext>
            </a:extLst>
          </p:cNvPr>
          <p:cNvSpPr txBox="1"/>
          <p:nvPr/>
        </p:nvSpPr>
        <p:spPr>
          <a:xfrm>
            <a:off x="107504" y="2152476"/>
            <a:ext cx="72008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4F86F2-5931-429D-B431-B6C836A7DD1B}"/>
              </a:ext>
            </a:extLst>
          </p:cNvPr>
          <p:cNvSpPr/>
          <p:nvPr/>
        </p:nvSpPr>
        <p:spPr>
          <a:xfrm>
            <a:off x="1485224" y="1654059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1A50BA-17FC-44C3-9C4E-FCD031BEDBFA}"/>
              </a:ext>
            </a:extLst>
          </p:cNvPr>
          <p:cNvSpPr/>
          <p:nvPr/>
        </p:nvSpPr>
        <p:spPr>
          <a:xfrm>
            <a:off x="2080815" y="1650376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7613F2-76B0-4FC2-B81B-D7A13D012F37}"/>
              </a:ext>
            </a:extLst>
          </p:cNvPr>
          <p:cNvSpPr/>
          <p:nvPr/>
        </p:nvSpPr>
        <p:spPr>
          <a:xfrm>
            <a:off x="2862944" y="1650376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501E78-77A3-48D2-84CC-1ACA3D74C70B}"/>
              </a:ext>
            </a:extLst>
          </p:cNvPr>
          <p:cNvSpPr txBox="1"/>
          <p:nvPr/>
        </p:nvSpPr>
        <p:spPr>
          <a:xfrm>
            <a:off x="1485224" y="987574"/>
            <a:ext cx="23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</a:t>
            </a:r>
          </a:p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B0FBC0-7D6B-4D1A-9B7B-75034B76F53B}"/>
              </a:ext>
            </a:extLst>
          </p:cNvPr>
          <p:cNvSpPr txBox="1"/>
          <p:nvPr/>
        </p:nvSpPr>
        <p:spPr>
          <a:xfrm>
            <a:off x="2454555" y="2488212"/>
            <a:ext cx="3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648BC10-20B4-4432-8AFC-711B014EE8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7584" y="261414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6FB9B-1CE6-402A-8B0F-99F320689657}"/>
              </a:ext>
            </a:extLst>
          </p:cNvPr>
          <p:cNvCxnSpPr>
            <a:cxnSpLocks/>
          </p:cNvCxnSpPr>
          <p:nvPr/>
        </p:nvCxnSpPr>
        <p:spPr>
          <a:xfrm>
            <a:off x="3222983" y="2634711"/>
            <a:ext cx="80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BC4BF5-1874-4B89-9A69-FCAE29593528}"/>
              </a:ext>
            </a:extLst>
          </p:cNvPr>
          <p:cNvSpPr txBox="1"/>
          <p:nvPr/>
        </p:nvSpPr>
        <p:spPr>
          <a:xfrm>
            <a:off x="4031041" y="2274671"/>
            <a:ext cx="1414623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err="1"/>
              <a:t>Predictions</a:t>
            </a:r>
            <a:r>
              <a:rPr lang="de-DE" dirty="0"/>
              <a:t> </a:t>
            </a:r>
          </a:p>
          <a:p>
            <a:r>
              <a:rPr lang="de-DE" dirty="0"/>
              <a:t>Y‘</a:t>
            </a:r>
            <a:endParaRPr lang="en-GB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5FB349F-9162-409E-9E6C-1431971CF6F6}"/>
              </a:ext>
            </a:extLst>
          </p:cNvPr>
          <p:cNvSpPr txBox="1"/>
          <p:nvPr/>
        </p:nvSpPr>
        <p:spPr>
          <a:xfrm>
            <a:off x="1487336" y="4304515"/>
            <a:ext cx="173564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46A6021-329C-4E99-AD1F-60CA0F63B530}"/>
              </a:ext>
            </a:extLst>
          </p:cNvPr>
          <p:cNvCxnSpPr>
            <a:cxnSpLocks/>
          </p:cNvCxnSpPr>
          <p:nvPr/>
        </p:nvCxnSpPr>
        <p:spPr>
          <a:xfrm flipV="1">
            <a:off x="1838551" y="2642050"/>
            <a:ext cx="242264" cy="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CC143A2-547C-4640-B1C4-C3966BE5E355}"/>
              </a:ext>
            </a:extLst>
          </p:cNvPr>
          <p:cNvCxnSpPr>
            <a:cxnSpLocks/>
          </p:cNvCxnSpPr>
          <p:nvPr/>
        </p:nvCxnSpPr>
        <p:spPr>
          <a:xfrm flipV="1">
            <a:off x="2404500" y="2642049"/>
            <a:ext cx="484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8E0865B1-18FA-4DD3-A804-3FC0D07EA5B2}"/>
              </a:ext>
            </a:extLst>
          </p:cNvPr>
          <p:cNvSpPr txBox="1"/>
          <p:nvPr/>
        </p:nvSpPr>
        <p:spPr>
          <a:xfrm>
            <a:off x="4031041" y="1419622"/>
            <a:ext cx="141462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True Values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E53B85B-D93B-4849-A01F-60B2DF67EE71}"/>
              </a:ext>
            </a:extLst>
          </p:cNvPr>
          <p:cNvSpPr/>
          <p:nvPr/>
        </p:nvSpPr>
        <p:spPr>
          <a:xfrm>
            <a:off x="5796136" y="198663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D849235-35FB-4C0D-A287-7FF77B4C18C3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5445664" y="1742788"/>
            <a:ext cx="619246" cy="3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F0D939F-01F0-4905-A846-DEF93F3D80B9}"/>
              </a:ext>
            </a:extLst>
          </p:cNvPr>
          <p:cNvCxnSpPr>
            <a:cxnSpLocks/>
            <a:stCxn id="29" idx="3"/>
            <a:endCxn id="45" idx="3"/>
          </p:cNvCxnSpPr>
          <p:nvPr/>
        </p:nvCxnSpPr>
        <p:spPr>
          <a:xfrm flipV="1">
            <a:off x="5445664" y="2538317"/>
            <a:ext cx="619246" cy="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F9131116-E220-439C-A77C-CC34A8BF622F}"/>
              </a:ext>
            </a:extLst>
          </p:cNvPr>
          <p:cNvSpPr/>
          <p:nvPr/>
        </p:nvSpPr>
        <p:spPr>
          <a:xfrm>
            <a:off x="8018816" y="1986639"/>
            <a:ext cx="792088" cy="64633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AD14F75-B0B8-4863-8A7A-6EC3C9C3C5D7}"/>
              </a:ext>
            </a:extLst>
          </p:cNvPr>
          <p:cNvCxnSpPr>
            <a:cxnSpLocks/>
          </p:cNvCxnSpPr>
          <p:nvPr/>
        </p:nvCxnSpPr>
        <p:spPr>
          <a:xfrm>
            <a:off x="7658776" y="22746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92B33362-970B-4E90-B26E-6B962B720EF5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6218618" y="2309805"/>
            <a:ext cx="2592286" cy="2187822"/>
          </a:xfrm>
          <a:prstGeom prst="bentConnector3">
            <a:avLst>
              <a:gd name="adj1" fmla="val -8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F605EB58-B312-4576-9F4F-0DF4ED70BCCE}"/>
              </a:ext>
            </a:extLst>
          </p:cNvPr>
          <p:cNvSpPr/>
          <p:nvPr/>
        </p:nvSpPr>
        <p:spPr>
          <a:xfrm>
            <a:off x="4383312" y="4174461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BC49E9-3EA9-44DE-AC41-CA15FDF42404}"/>
              </a:ext>
            </a:extLst>
          </p:cNvPr>
          <p:cNvCxnSpPr>
            <a:stCxn id="58" idx="2"/>
            <a:endCxn id="31" idx="3"/>
          </p:cNvCxnSpPr>
          <p:nvPr/>
        </p:nvCxnSpPr>
        <p:spPr>
          <a:xfrm flipH="1" flipV="1">
            <a:off x="3222983" y="4489181"/>
            <a:ext cx="1160329" cy="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BDC3BF5-FE68-4520-B140-2A28C65E22AC}"/>
              </a:ext>
            </a:extLst>
          </p:cNvPr>
          <p:cNvCxnSpPr>
            <a:cxnSpLocks/>
          </p:cNvCxnSpPr>
          <p:nvPr/>
        </p:nvCxnSpPr>
        <p:spPr>
          <a:xfrm flipV="1">
            <a:off x="1691680" y="4026641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9513E8A-055E-4DDD-B1D2-15EE99108E5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2260835" y="4026640"/>
            <a:ext cx="6518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D2858AE-7859-4F07-BF2E-9C10833B5638}"/>
              </a:ext>
            </a:extLst>
          </p:cNvPr>
          <p:cNvCxnSpPr>
            <a:cxnSpLocks/>
          </p:cNvCxnSpPr>
          <p:nvPr/>
        </p:nvCxnSpPr>
        <p:spPr>
          <a:xfrm flipV="1">
            <a:off x="3059832" y="4026640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C391A57-C203-4902-81B1-EF520611BA08}"/>
              </a:ext>
            </a:extLst>
          </p:cNvPr>
          <p:cNvSpPr txBox="1"/>
          <p:nvPr/>
        </p:nvSpPr>
        <p:spPr>
          <a:xfrm>
            <a:off x="3376691" y="4115276"/>
            <a:ext cx="108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updating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CDC3EE8-EA5F-47E8-94A9-EFA16F430871}"/>
              </a:ext>
            </a:extLst>
          </p:cNvPr>
          <p:cNvSpPr/>
          <p:nvPr/>
        </p:nvSpPr>
        <p:spPr>
          <a:xfrm>
            <a:off x="6660232" y="987574"/>
            <a:ext cx="144016" cy="2040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B640F03-F721-4687-AF89-FB84CDA07FD4}"/>
              </a:ext>
            </a:extLst>
          </p:cNvPr>
          <p:cNvSpPr txBox="1"/>
          <p:nvPr/>
        </p:nvSpPr>
        <p:spPr>
          <a:xfrm>
            <a:off x="6876256" y="85633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  <a:p>
            <a:r>
              <a:rPr lang="de-DE" dirty="0"/>
              <a:t>Model Parameter</a:t>
            </a:r>
          </a:p>
          <a:p>
            <a:r>
              <a:rPr lang="de-DE" dirty="0"/>
              <a:t>Model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4580680-ABB2-4507-9F13-E4C32F934494}"/>
              </a:ext>
            </a:extLst>
          </p:cNvPr>
          <p:cNvSpPr/>
          <p:nvPr/>
        </p:nvSpPr>
        <p:spPr>
          <a:xfrm>
            <a:off x="6660232" y="1215525"/>
            <a:ext cx="144016" cy="204097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0FB6-F8FD-492C-A7A5-3514459DAA1F}"/>
              </a:ext>
            </a:extLst>
          </p:cNvPr>
          <p:cNvSpPr/>
          <p:nvPr/>
        </p:nvSpPr>
        <p:spPr>
          <a:xfrm>
            <a:off x="6660232" y="1459773"/>
            <a:ext cx="144016" cy="2040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3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9" grpId="0" animBg="1"/>
      <p:bldP spid="31" grpId="0" animBg="1"/>
      <p:bldP spid="44" grpId="0" animBg="1"/>
      <p:bldP spid="45" grpId="0" animBg="1"/>
      <p:bldP spid="51" grpId="0" animBg="1"/>
      <p:bldP spid="58" grpId="0" animBg="1"/>
      <p:bldP spid="69" grpId="0"/>
      <p:bldP spid="70" grpId="0" animBg="1"/>
      <p:bldP spid="71" grpId="0"/>
      <p:bldP spid="7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5ECB739-9EEF-43F9-B7AD-23C160EA9A6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06769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Learning </a:t>
                      </a:r>
                    </a:p>
                    <a:p>
                      <a:r>
                        <a:rPr lang="de-D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71852C79-1582-4866-98C0-541061000036}"/>
              </a:ext>
            </a:extLst>
          </p:cNvPr>
          <p:cNvSpPr/>
          <p:nvPr/>
        </p:nvSpPr>
        <p:spPr>
          <a:xfrm>
            <a:off x="7013500" y="2715766"/>
            <a:ext cx="1615728" cy="187220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27B0E3-996A-467A-A772-D1275E017318}"/>
              </a:ext>
            </a:extLst>
          </p:cNvPr>
          <p:cNvSpPr txBox="1"/>
          <p:nvPr/>
        </p:nvSpPr>
        <p:spPr>
          <a:xfrm>
            <a:off x="5605072" y="1061386"/>
            <a:ext cx="3154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Task: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Use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Label / Target Variable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    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for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Learning/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Prediction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D14023-6471-4B00-8E2C-0A4F99158993}"/>
              </a:ext>
            </a:extLst>
          </p:cNvPr>
          <p:cNvSpPr txBox="1"/>
          <p:nvPr/>
        </p:nvSpPr>
        <p:spPr>
          <a:xfrm>
            <a:off x="107504" y="2152476"/>
            <a:ext cx="72008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4F86F2-5931-429D-B431-B6C836A7DD1B}"/>
              </a:ext>
            </a:extLst>
          </p:cNvPr>
          <p:cNvSpPr/>
          <p:nvPr/>
        </p:nvSpPr>
        <p:spPr>
          <a:xfrm>
            <a:off x="1485224" y="1654059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1A50BA-17FC-44C3-9C4E-FCD031BEDBFA}"/>
              </a:ext>
            </a:extLst>
          </p:cNvPr>
          <p:cNvSpPr/>
          <p:nvPr/>
        </p:nvSpPr>
        <p:spPr>
          <a:xfrm>
            <a:off x="2080815" y="1650376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7613F2-76B0-4FC2-B81B-D7A13D012F37}"/>
              </a:ext>
            </a:extLst>
          </p:cNvPr>
          <p:cNvSpPr/>
          <p:nvPr/>
        </p:nvSpPr>
        <p:spPr>
          <a:xfrm>
            <a:off x="2862944" y="1650376"/>
            <a:ext cx="360040" cy="237626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501E78-77A3-48D2-84CC-1ACA3D74C70B}"/>
              </a:ext>
            </a:extLst>
          </p:cNvPr>
          <p:cNvSpPr txBox="1"/>
          <p:nvPr/>
        </p:nvSpPr>
        <p:spPr>
          <a:xfrm>
            <a:off x="1485224" y="987574"/>
            <a:ext cx="23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</a:t>
            </a:r>
          </a:p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B0FBC0-7D6B-4D1A-9B7B-75034B76F53B}"/>
              </a:ext>
            </a:extLst>
          </p:cNvPr>
          <p:cNvSpPr txBox="1"/>
          <p:nvPr/>
        </p:nvSpPr>
        <p:spPr>
          <a:xfrm>
            <a:off x="2454555" y="2488212"/>
            <a:ext cx="3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648BC10-20B4-4432-8AFC-711B014EE8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7584" y="261414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6FB9B-1CE6-402A-8B0F-99F320689657}"/>
              </a:ext>
            </a:extLst>
          </p:cNvPr>
          <p:cNvCxnSpPr>
            <a:cxnSpLocks/>
          </p:cNvCxnSpPr>
          <p:nvPr/>
        </p:nvCxnSpPr>
        <p:spPr>
          <a:xfrm>
            <a:off x="3222983" y="2634711"/>
            <a:ext cx="80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BC4BF5-1874-4B89-9A69-FCAE29593528}"/>
              </a:ext>
            </a:extLst>
          </p:cNvPr>
          <p:cNvSpPr txBox="1"/>
          <p:nvPr/>
        </p:nvSpPr>
        <p:spPr>
          <a:xfrm>
            <a:off x="4031041" y="2274671"/>
            <a:ext cx="1414623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err="1"/>
              <a:t>Predictions</a:t>
            </a:r>
            <a:r>
              <a:rPr lang="de-DE" dirty="0"/>
              <a:t> </a:t>
            </a:r>
          </a:p>
          <a:p>
            <a:r>
              <a:rPr lang="de-DE" dirty="0"/>
              <a:t>Y‘</a:t>
            </a:r>
            <a:endParaRPr lang="en-GB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5FB349F-9162-409E-9E6C-1431971CF6F6}"/>
              </a:ext>
            </a:extLst>
          </p:cNvPr>
          <p:cNvSpPr txBox="1"/>
          <p:nvPr/>
        </p:nvSpPr>
        <p:spPr>
          <a:xfrm>
            <a:off x="1487336" y="4304515"/>
            <a:ext cx="173564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46A6021-329C-4E99-AD1F-60CA0F63B530}"/>
              </a:ext>
            </a:extLst>
          </p:cNvPr>
          <p:cNvCxnSpPr>
            <a:cxnSpLocks/>
          </p:cNvCxnSpPr>
          <p:nvPr/>
        </p:nvCxnSpPr>
        <p:spPr>
          <a:xfrm flipV="1">
            <a:off x="1838551" y="2642050"/>
            <a:ext cx="242264" cy="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CC143A2-547C-4640-B1C4-C3966BE5E355}"/>
              </a:ext>
            </a:extLst>
          </p:cNvPr>
          <p:cNvCxnSpPr>
            <a:cxnSpLocks/>
          </p:cNvCxnSpPr>
          <p:nvPr/>
        </p:nvCxnSpPr>
        <p:spPr>
          <a:xfrm flipV="1">
            <a:off x="2404500" y="2642049"/>
            <a:ext cx="484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BDC3BF5-FE68-4520-B140-2A28C65E22AC}"/>
              </a:ext>
            </a:extLst>
          </p:cNvPr>
          <p:cNvCxnSpPr>
            <a:cxnSpLocks/>
          </p:cNvCxnSpPr>
          <p:nvPr/>
        </p:nvCxnSpPr>
        <p:spPr>
          <a:xfrm flipV="1">
            <a:off x="1691680" y="4026641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9513E8A-055E-4DDD-B1D2-15EE99108E5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2260835" y="4026640"/>
            <a:ext cx="6518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D2858AE-7859-4F07-BF2E-9C10833B5638}"/>
              </a:ext>
            </a:extLst>
          </p:cNvPr>
          <p:cNvCxnSpPr>
            <a:cxnSpLocks/>
          </p:cNvCxnSpPr>
          <p:nvPr/>
        </p:nvCxnSpPr>
        <p:spPr>
          <a:xfrm flipV="1">
            <a:off x="3059832" y="4026640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C4DA26D-BA5B-4FF7-BEF8-66761192619B}"/>
              </a:ext>
            </a:extLst>
          </p:cNvPr>
          <p:cNvSpPr txBox="1"/>
          <p:nvPr/>
        </p:nvSpPr>
        <p:spPr>
          <a:xfrm>
            <a:off x="4031041" y="1419622"/>
            <a:ext cx="141462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True Test Values Y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6052A03-6763-488F-8A3F-9ACD3F7D1802}"/>
              </a:ext>
            </a:extLst>
          </p:cNvPr>
          <p:cNvCxnSpPr/>
          <p:nvPr/>
        </p:nvCxnSpPr>
        <p:spPr>
          <a:xfrm>
            <a:off x="5445664" y="1742788"/>
            <a:ext cx="619246" cy="3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D3A1BE-C87E-476F-AFD4-5791A60D675B}"/>
              </a:ext>
            </a:extLst>
          </p:cNvPr>
          <p:cNvCxnSpPr>
            <a:cxnSpLocks/>
          </p:cNvCxnSpPr>
          <p:nvPr/>
        </p:nvCxnSpPr>
        <p:spPr>
          <a:xfrm flipV="1">
            <a:off x="5445664" y="2538317"/>
            <a:ext cx="619246" cy="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628F5B97-92AB-447C-900B-706A1D8EAAEA}"/>
              </a:ext>
            </a:extLst>
          </p:cNvPr>
          <p:cNvSpPr/>
          <p:nvPr/>
        </p:nvSpPr>
        <p:spPr>
          <a:xfrm>
            <a:off x="5796136" y="198663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Evaluation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9" grpId="0" animBg="1"/>
      <p:bldP spid="31" grpId="0" animBg="1"/>
      <p:bldP spid="25" grpId="0" animBg="1"/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 err="1"/>
              <a:t>Perceptron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Neural</a:t>
            </a:r>
            <a:r>
              <a:rPr lang="de-DE" b="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21650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 err="1"/>
              <a:t>Perceptron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3339169" y="3241526"/>
            <a:ext cx="733671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3341127" y="2593453"/>
            <a:ext cx="733671" cy="463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3339168" y="3914750"/>
            <a:ext cx="735629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3339169" y="4562822"/>
            <a:ext cx="735628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E6CEC-1D7D-4912-AE8A-FE815E30DBB7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>
            <a:off x="4074798" y="2825157"/>
            <a:ext cx="1311135" cy="61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8">
            <a:extLst>
              <a:ext uri="{FF2B5EF4-FFF2-40B4-BE49-F238E27FC236}">
                <a16:creationId xmlns:a16="http://schemas.microsoft.com/office/drawing/2014/main" id="{1BD20EA4-F892-45CB-A1AE-5D59732FE5AA}"/>
              </a:ext>
            </a:extLst>
          </p:cNvPr>
          <p:cNvSpPr/>
          <p:nvPr/>
        </p:nvSpPr>
        <p:spPr>
          <a:xfrm>
            <a:off x="5278489" y="3338686"/>
            <a:ext cx="733671" cy="682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28" name="Straight Arrow Connector 30">
            <a:extLst>
              <a:ext uri="{FF2B5EF4-FFF2-40B4-BE49-F238E27FC236}">
                <a16:creationId xmlns:a16="http://schemas.microsoft.com/office/drawing/2014/main" id="{1BDA924B-3E99-4670-9306-0479D05A9128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>
            <a:off x="4072840" y="3470126"/>
            <a:ext cx="1205649" cy="2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0">
            <a:extLst>
              <a:ext uri="{FF2B5EF4-FFF2-40B4-BE49-F238E27FC236}">
                <a16:creationId xmlns:a16="http://schemas.microsoft.com/office/drawing/2014/main" id="{92F69C16-6A7B-457D-9F24-8D123AA61A59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4074797" y="3680144"/>
            <a:ext cx="1203692" cy="46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0">
            <a:extLst>
              <a:ext uri="{FF2B5EF4-FFF2-40B4-BE49-F238E27FC236}">
                <a16:creationId xmlns:a16="http://schemas.microsoft.com/office/drawing/2014/main" id="{CA986E6D-CF12-4AA4-B597-6B738B2BB8B9}"/>
              </a:ext>
            </a:extLst>
          </p:cNvPr>
          <p:cNvCxnSpPr>
            <a:cxnSpLocks/>
            <a:stCxn id="18" idx="6"/>
            <a:endCxn id="27" idx="3"/>
          </p:cNvCxnSpPr>
          <p:nvPr/>
        </p:nvCxnSpPr>
        <p:spPr>
          <a:xfrm flipV="1">
            <a:off x="4074797" y="3921590"/>
            <a:ext cx="1311136" cy="8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0">
            <a:extLst>
              <a:ext uri="{FF2B5EF4-FFF2-40B4-BE49-F238E27FC236}">
                <a16:creationId xmlns:a16="http://schemas.microsoft.com/office/drawing/2014/main" id="{1FADC71A-60B0-4FF2-8FCC-BA30B9DDF6E4}"/>
              </a:ext>
            </a:extLst>
          </p:cNvPr>
          <p:cNvCxnSpPr>
            <a:cxnSpLocks/>
            <a:stCxn id="27" idx="6"/>
            <a:endCxn id="24" idx="1"/>
          </p:cNvCxnSpPr>
          <p:nvPr/>
        </p:nvCxnSpPr>
        <p:spPr>
          <a:xfrm>
            <a:off x="6012160" y="3680144"/>
            <a:ext cx="1039326" cy="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A0A3342F-4535-40A9-84A3-C64CF8F35EC8}"/>
              </a:ext>
            </a:extLst>
          </p:cNvPr>
          <p:cNvSpPr/>
          <p:nvPr/>
        </p:nvSpPr>
        <p:spPr>
          <a:xfrm>
            <a:off x="7051486" y="3410694"/>
            <a:ext cx="576064" cy="55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6C4064-006B-49A3-8A3C-3E63DD4B0BD4}"/>
              </a:ext>
            </a:extLst>
          </p:cNvPr>
          <p:cNvSpPr txBox="1"/>
          <p:nvPr/>
        </p:nvSpPr>
        <p:spPr>
          <a:xfrm>
            <a:off x="1243856" y="1203598"/>
            <a:ext cx="872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Input </a:t>
            </a:r>
          </a:p>
          <a:p>
            <a:pPr algn="ctr"/>
            <a:r>
              <a:rPr lang="de-DE" dirty="0"/>
              <a:t>Values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9DA92A-8E7B-404A-A5B4-317BC657D63C}"/>
              </a:ext>
            </a:extLst>
          </p:cNvPr>
          <p:cNvSpPr txBox="1"/>
          <p:nvPr/>
        </p:nvSpPr>
        <p:spPr>
          <a:xfrm>
            <a:off x="1519306" y="26391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x1</a:t>
            </a:r>
          </a:p>
        </p:txBody>
      </p:sp>
      <p:cxnSp>
        <p:nvCxnSpPr>
          <p:cNvPr id="48" name="Straight Arrow Connector 30">
            <a:extLst>
              <a:ext uri="{FF2B5EF4-FFF2-40B4-BE49-F238E27FC236}">
                <a16:creationId xmlns:a16="http://schemas.microsoft.com/office/drawing/2014/main" id="{2BDE9074-8B61-4C23-8087-D5F01A3DD027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1947628" y="2823803"/>
            <a:ext cx="1393499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CC6E182B-C089-4CEF-BC6A-2A87C33E3DBC}"/>
              </a:ext>
            </a:extLst>
          </p:cNvPr>
          <p:cNvSpPr txBox="1"/>
          <p:nvPr/>
        </p:nvSpPr>
        <p:spPr>
          <a:xfrm>
            <a:off x="1524884" y="328257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x2</a:t>
            </a:r>
          </a:p>
        </p:txBody>
      </p:sp>
      <p:cxnSp>
        <p:nvCxnSpPr>
          <p:cNvPr id="52" name="Straight Arrow Connector 30">
            <a:extLst>
              <a:ext uri="{FF2B5EF4-FFF2-40B4-BE49-F238E27FC236}">
                <a16:creationId xmlns:a16="http://schemas.microsoft.com/office/drawing/2014/main" id="{C2D4E1BF-2CD4-44DA-A785-CC21A68C5FB9}"/>
              </a:ext>
            </a:extLst>
          </p:cNvPr>
          <p:cNvCxnSpPr>
            <a:cxnSpLocks/>
            <a:stCxn id="51" idx="3"/>
            <a:endCxn id="4" idx="2"/>
          </p:cNvCxnSpPr>
          <p:nvPr/>
        </p:nvCxnSpPr>
        <p:spPr>
          <a:xfrm>
            <a:off x="1953206" y="3467241"/>
            <a:ext cx="1385963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F494525-27BD-46DE-AF3E-4FEFDACE0B07}"/>
              </a:ext>
            </a:extLst>
          </p:cNvPr>
          <p:cNvSpPr txBox="1"/>
          <p:nvPr/>
        </p:nvSpPr>
        <p:spPr>
          <a:xfrm>
            <a:off x="1524884" y="397067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x3</a:t>
            </a:r>
          </a:p>
        </p:txBody>
      </p:sp>
      <p:cxnSp>
        <p:nvCxnSpPr>
          <p:cNvPr id="55" name="Straight Arrow Connector 30">
            <a:extLst>
              <a:ext uri="{FF2B5EF4-FFF2-40B4-BE49-F238E27FC236}">
                <a16:creationId xmlns:a16="http://schemas.microsoft.com/office/drawing/2014/main" id="{CEED5693-5FC3-48F9-B33C-83EE8FD139CE}"/>
              </a:ext>
            </a:extLst>
          </p:cNvPr>
          <p:cNvCxnSpPr>
            <a:cxnSpLocks/>
            <a:stCxn id="54" idx="3"/>
            <a:endCxn id="17" idx="2"/>
          </p:cNvCxnSpPr>
          <p:nvPr/>
        </p:nvCxnSpPr>
        <p:spPr>
          <a:xfrm flipV="1">
            <a:off x="1953206" y="4143350"/>
            <a:ext cx="1385962" cy="1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BCED032-037D-440C-B534-41E90BC6C184}"/>
              </a:ext>
            </a:extLst>
          </p:cNvPr>
          <p:cNvSpPr txBox="1"/>
          <p:nvPr/>
        </p:nvSpPr>
        <p:spPr>
          <a:xfrm>
            <a:off x="1524884" y="461253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x4</a:t>
            </a:r>
          </a:p>
        </p:txBody>
      </p:sp>
      <p:cxnSp>
        <p:nvCxnSpPr>
          <p:cNvPr id="58" name="Straight Arrow Connector 30">
            <a:extLst>
              <a:ext uri="{FF2B5EF4-FFF2-40B4-BE49-F238E27FC236}">
                <a16:creationId xmlns:a16="http://schemas.microsoft.com/office/drawing/2014/main" id="{5095B3E6-6404-4BCB-B7EE-EE851E866CE3}"/>
              </a:ext>
            </a:extLst>
          </p:cNvPr>
          <p:cNvCxnSpPr>
            <a:cxnSpLocks/>
            <a:stCxn id="57" idx="3"/>
            <a:endCxn id="18" idx="2"/>
          </p:cNvCxnSpPr>
          <p:nvPr/>
        </p:nvCxnSpPr>
        <p:spPr>
          <a:xfrm flipV="1">
            <a:off x="1953206" y="4791422"/>
            <a:ext cx="1385963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9FBC819C-067A-4D18-81F2-E5E69131DFA3}"/>
              </a:ext>
            </a:extLst>
          </p:cNvPr>
          <p:cNvSpPr txBox="1"/>
          <p:nvPr/>
        </p:nvSpPr>
        <p:spPr>
          <a:xfrm>
            <a:off x="3203848" y="1282846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E0F6E60-06F9-441A-8841-BA84D4E5CA09}"/>
              </a:ext>
            </a:extLst>
          </p:cNvPr>
          <p:cNvSpPr txBox="1"/>
          <p:nvPr/>
        </p:nvSpPr>
        <p:spPr>
          <a:xfrm>
            <a:off x="5217076" y="1293864"/>
            <a:ext cx="1155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Weighted</a:t>
            </a:r>
            <a:endParaRPr lang="de-DE" dirty="0"/>
          </a:p>
          <a:p>
            <a:pPr algn="ctr"/>
            <a:r>
              <a:rPr lang="de-DE" dirty="0" err="1"/>
              <a:t>Sum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B8ED15E-04CB-4BAC-BE55-0DA1038F36FE}"/>
              </a:ext>
            </a:extLst>
          </p:cNvPr>
          <p:cNvSpPr txBox="1"/>
          <p:nvPr/>
        </p:nvSpPr>
        <p:spPr>
          <a:xfrm>
            <a:off x="6793765" y="123962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Activation</a:t>
            </a:r>
            <a:endParaRPr lang="de-DE" dirty="0"/>
          </a:p>
          <a:p>
            <a:pPr algn="ctr"/>
            <a:r>
              <a:rPr lang="de-DE" dirty="0" err="1"/>
              <a:t>Function</a:t>
            </a:r>
            <a:endParaRPr lang="de-DE" dirty="0"/>
          </a:p>
        </p:txBody>
      </p:sp>
      <p:cxnSp>
        <p:nvCxnSpPr>
          <p:cNvPr id="62" name="Straight Arrow Connector 30">
            <a:extLst>
              <a:ext uri="{FF2B5EF4-FFF2-40B4-BE49-F238E27FC236}">
                <a16:creationId xmlns:a16="http://schemas.microsoft.com/office/drawing/2014/main" id="{1D092813-C74C-4492-8A7B-1D3AC135A2D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27550" y="3690683"/>
            <a:ext cx="603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70F22C0-14E8-43EF-B390-5A4ABBC8CC6E}"/>
              </a:ext>
            </a:extLst>
          </p:cNvPr>
          <p:cNvSpPr txBox="1"/>
          <p:nvPr/>
        </p:nvSpPr>
        <p:spPr>
          <a:xfrm>
            <a:off x="7879189" y="32573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Output </a:t>
            </a:r>
          </a:p>
        </p:txBody>
      </p:sp>
      <p:sp>
        <p:nvSpPr>
          <p:cNvPr id="85" name="Oval 15">
            <a:extLst>
              <a:ext uri="{FF2B5EF4-FFF2-40B4-BE49-F238E27FC236}">
                <a16:creationId xmlns:a16="http://schemas.microsoft.com/office/drawing/2014/main" id="{FFA32FF3-A361-4D0B-8327-E8B4519C254B}"/>
              </a:ext>
            </a:extLst>
          </p:cNvPr>
          <p:cNvSpPr/>
          <p:nvPr/>
        </p:nvSpPr>
        <p:spPr>
          <a:xfrm>
            <a:off x="3339168" y="1917126"/>
            <a:ext cx="733671" cy="463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w0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B8B653E-1FD5-4C6E-88E7-6EF4DB170BCD}"/>
              </a:ext>
            </a:extLst>
          </p:cNvPr>
          <p:cNvSpPr txBox="1"/>
          <p:nvPr/>
        </p:nvSpPr>
        <p:spPr>
          <a:xfrm>
            <a:off x="1514301" y="1927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87" name="Straight Arrow Connector 30">
            <a:extLst>
              <a:ext uri="{FF2B5EF4-FFF2-40B4-BE49-F238E27FC236}">
                <a16:creationId xmlns:a16="http://schemas.microsoft.com/office/drawing/2014/main" id="{E20C4877-7331-4009-B224-DB0FFC2FF49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827207" y="2112020"/>
            <a:ext cx="1503337" cy="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0">
            <a:extLst>
              <a:ext uri="{FF2B5EF4-FFF2-40B4-BE49-F238E27FC236}">
                <a16:creationId xmlns:a16="http://schemas.microsoft.com/office/drawing/2014/main" id="{0C443BE2-6238-43D5-9C88-153E110902B8}"/>
              </a:ext>
            </a:extLst>
          </p:cNvPr>
          <p:cNvCxnSpPr>
            <a:cxnSpLocks/>
            <a:stCxn id="85" idx="6"/>
            <a:endCxn id="27" idx="0"/>
          </p:cNvCxnSpPr>
          <p:nvPr/>
        </p:nvCxnSpPr>
        <p:spPr>
          <a:xfrm>
            <a:off x="4072839" y="2148830"/>
            <a:ext cx="1572486" cy="118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7" grpId="0" animBg="1"/>
      <p:bldP spid="24" grpId="0" animBg="1"/>
      <p:bldP spid="25" grpId="0"/>
      <p:bldP spid="43" grpId="0"/>
      <p:bldP spid="51" grpId="0"/>
      <p:bldP spid="54" grpId="0"/>
      <p:bldP spid="57" grpId="0"/>
      <p:bldP spid="59" grpId="0"/>
      <p:bldP spid="60" grpId="0"/>
      <p:bldP spid="61" grpId="0"/>
      <p:bldP spid="84" grpId="0"/>
      <p:bldP spid="85" grpId="0" animBg="1"/>
      <p:bldP spid="8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 err="1"/>
              <a:t>Perceptron</a:t>
            </a:r>
            <a:r>
              <a:rPr lang="de-DE" dirty="0"/>
              <a:t>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3339169" y="3241526"/>
            <a:ext cx="847901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-0.5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3341127" y="2593453"/>
            <a:ext cx="1014849" cy="463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-1.25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3339168" y="3914750"/>
            <a:ext cx="89999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3339169" y="4562822"/>
            <a:ext cx="735628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E6CEC-1D7D-4912-AE8A-FE815E30DBB7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>
            <a:off x="4355976" y="2825157"/>
            <a:ext cx="1046685" cy="61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8">
            <a:extLst>
              <a:ext uri="{FF2B5EF4-FFF2-40B4-BE49-F238E27FC236}">
                <a16:creationId xmlns:a16="http://schemas.microsoft.com/office/drawing/2014/main" id="{1BD20EA4-F892-45CB-A1AE-5D59732FE5AA}"/>
              </a:ext>
            </a:extLst>
          </p:cNvPr>
          <p:cNvSpPr/>
          <p:nvPr/>
        </p:nvSpPr>
        <p:spPr>
          <a:xfrm>
            <a:off x="5278489" y="3338686"/>
            <a:ext cx="847901" cy="682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-0.5</a:t>
            </a:r>
            <a:endParaRPr lang="en-US" dirty="0"/>
          </a:p>
        </p:txBody>
      </p:sp>
      <p:cxnSp>
        <p:nvCxnSpPr>
          <p:cNvPr id="28" name="Straight Arrow Connector 30">
            <a:extLst>
              <a:ext uri="{FF2B5EF4-FFF2-40B4-BE49-F238E27FC236}">
                <a16:creationId xmlns:a16="http://schemas.microsoft.com/office/drawing/2014/main" id="{1BDA924B-3E99-4670-9306-0479D05A9128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>
            <a:off x="4187070" y="3470126"/>
            <a:ext cx="1091419" cy="2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0">
            <a:extLst>
              <a:ext uri="{FF2B5EF4-FFF2-40B4-BE49-F238E27FC236}">
                <a16:creationId xmlns:a16="http://schemas.microsoft.com/office/drawing/2014/main" id="{92F69C16-6A7B-457D-9F24-8D123AA61A59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4239163" y="3680144"/>
            <a:ext cx="1039326" cy="46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0">
            <a:extLst>
              <a:ext uri="{FF2B5EF4-FFF2-40B4-BE49-F238E27FC236}">
                <a16:creationId xmlns:a16="http://schemas.microsoft.com/office/drawing/2014/main" id="{CA986E6D-CF12-4AA4-B597-6B738B2BB8B9}"/>
              </a:ext>
            </a:extLst>
          </p:cNvPr>
          <p:cNvCxnSpPr>
            <a:cxnSpLocks/>
            <a:stCxn id="18" idx="6"/>
            <a:endCxn id="27" idx="3"/>
          </p:cNvCxnSpPr>
          <p:nvPr/>
        </p:nvCxnSpPr>
        <p:spPr>
          <a:xfrm flipV="1">
            <a:off x="4074797" y="3921590"/>
            <a:ext cx="1327864" cy="8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0">
            <a:extLst>
              <a:ext uri="{FF2B5EF4-FFF2-40B4-BE49-F238E27FC236}">
                <a16:creationId xmlns:a16="http://schemas.microsoft.com/office/drawing/2014/main" id="{1FADC71A-60B0-4FF2-8FCC-BA30B9DDF6E4}"/>
              </a:ext>
            </a:extLst>
          </p:cNvPr>
          <p:cNvCxnSpPr>
            <a:cxnSpLocks/>
            <a:stCxn id="27" idx="6"/>
            <a:endCxn id="24" idx="1"/>
          </p:cNvCxnSpPr>
          <p:nvPr/>
        </p:nvCxnSpPr>
        <p:spPr>
          <a:xfrm>
            <a:off x="6126390" y="3680144"/>
            <a:ext cx="925096" cy="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A0A3342F-4535-40A9-84A3-C64CF8F35EC8}"/>
              </a:ext>
            </a:extLst>
          </p:cNvPr>
          <p:cNvSpPr/>
          <p:nvPr/>
        </p:nvSpPr>
        <p:spPr>
          <a:xfrm>
            <a:off x="7051486" y="3410694"/>
            <a:ext cx="576064" cy="55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6C4064-006B-49A3-8A3C-3E63DD4B0BD4}"/>
              </a:ext>
            </a:extLst>
          </p:cNvPr>
          <p:cNvSpPr txBox="1"/>
          <p:nvPr/>
        </p:nvSpPr>
        <p:spPr>
          <a:xfrm>
            <a:off x="1243856" y="1203598"/>
            <a:ext cx="872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Input </a:t>
            </a:r>
          </a:p>
          <a:p>
            <a:pPr algn="ctr"/>
            <a:r>
              <a:rPr lang="de-DE" dirty="0"/>
              <a:t>Values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9DA92A-8E7B-404A-A5B4-317BC657D63C}"/>
              </a:ext>
            </a:extLst>
          </p:cNvPr>
          <p:cNvSpPr txBox="1"/>
          <p:nvPr/>
        </p:nvSpPr>
        <p:spPr>
          <a:xfrm>
            <a:off x="1519306" y="2639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48" name="Straight Arrow Connector 30">
            <a:extLst>
              <a:ext uri="{FF2B5EF4-FFF2-40B4-BE49-F238E27FC236}">
                <a16:creationId xmlns:a16="http://schemas.microsoft.com/office/drawing/2014/main" id="{2BDE9074-8B61-4C23-8087-D5F01A3DD027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1832212" y="2823803"/>
            <a:ext cx="1508915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CC6E182B-C089-4CEF-BC6A-2A87C33E3DBC}"/>
              </a:ext>
            </a:extLst>
          </p:cNvPr>
          <p:cNvSpPr txBox="1"/>
          <p:nvPr/>
        </p:nvSpPr>
        <p:spPr>
          <a:xfrm>
            <a:off x="1524884" y="328257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52" name="Straight Arrow Connector 30">
            <a:extLst>
              <a:ext uri="{FF2B5EF4-FFF2-40B4-BE49-F238E27FC236}">
                <a16:creationId xmlns:a16="http://schemas.microsoft.com/office/drawing/2014/main" id="{C2D4E1BF-2CD4-44DA-A785-CC21A68C5FB9}"/>
              </a:ext>
            </a:extLst>
          </p:cNvPr>
          <p:cNvCxnSpPr>
            <a:cxnSpLocks/>
            <a:stCxn id="51" idx="3"/>
            <a:endCxn id="4" idx="2"/>
          </p:cNvCxnSpPr>
          <p:nvPr/>
        </p:nvCxnSpPr>
        <p:spPr>
          <a:xfrm>
            <a:off x="1953206" y="3467241"/>
            <a:ext cx="1385963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F494525-27BD-46DE-AF3E-4FEFDACE0B07}"/>
              </a:ext>
            </a:extLst>
          </p:cNvPr>
          <p:cNvSpPr txBox="1"/>
          <p:nvPr/>
        </p:nvSpPr>
        <p:spPr>
          <a:xfrm>
            <a:off x="1524884" y="397067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cxnSp>
        <p:nvCxnSpPr>
          <p:cNvPr id="55" name="Straight Arrow Connector 30">
            <a:extLst>
              <a:ext uri="{FF2B5EF4-FFF2-40B4-BE49-F238E27FC236}">
                <a16:creationId xmlns:a16="http://schemas.microsoft.com/office/drawing/2014/main" id="{CEED5693-5FC3-48F9-B33C-83EE8FD139CE}"/>
              </a:ext>
            </a:extLst>
          </p:cNvPr>
          <p:cNvCxnSpPr>
            <a:cxnSpLocks/>
            <a:stCxn id="54" idx="3"/>
            <a:endCxn id="17" idx="2"/>
          </p:cNvCxnSpPr>
          <p:nvPr/>
        </p:nvCxnSpPr>
        <p:spPr>
          <a:xfrm flipV="1">
            <a:off x="1953206" y="4143350"/>
            <a:ext cx="1385962" cy="1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BCED032-037D-440C-B534-41E90BC6C184}"/>
              </a:ext>
            </a:extLst>
          </p:cNvPr>
          <p:cNvSpPr txBox="1"/>
          <p:nvPr/>
        </p:nvSpPr>
        <p:spPr>
          <a:xfrm>
            <a:off x="1524884" y="461253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58" name="Straight Arrow Connector 30">
            <a:extLst>
              <a:ext uri="{FF2B5EF4-FFF2-40B4-BE49-F238E27FC236}">
                <a16:creationId xmlns:a16="http://schemas.microsoft.com/office/drawing/2014/main" id="{5095B3E6-6404-4BCB-B7EE-EE851E866CE3}"/>
              </a:ext>
            </a:extLst>
          </p:cNvPr>
          <p:cNvCxnSpPr>
            <a:cxnSpLocks/>
            <a:stCxn id="57" idx="3"/>
            <a:endCxn id="18" idx="2"/>
          </p:cNvCxnSpPr>
          <p:nvPr/>
        </p:nvCxnSpPr>
        <p:spPr>
          <a:xfrm flipV="1">
            <a:off x="1953206" y="4791422"/>
            <a:ext cx="1385963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9FBC819C-067A-4D18-81F2-E5E69131DFA3}"/>
              </a:ext>
            </a:extLst>
          </p:cNvPr>
          <p:cNvSpPr txBox="1"/>
          <p:nvPr/>
        </p:nvSpPr>
        <p:spPr>
          <a:xfrm>
            <a:off x="3203848" y="1282846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E0F6E60-06F9-441A-8841-BA84D4E5CA09}"/>
              </a:ext>
            </a:extLst>
          </p:cNvPr>
          <p:cNvSpPr txBox="1"/>
          <p:nvPr/>
        </p:nvSpPr>
        <p:spPr>
          <a:xfrm>
            <a:off x="5217076" y="1293864"/>
            <a:ext cx="1155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Weighted</a:t>
            </a:r>
            <a:endParaRPr lang="de-DE" dirty="0"/>
          </a:p>
          <a:p>
            <a:pPr algn="ctr"/>
            <a:r>
              <a:rPr lang="de-DE" dirty="0" err="1"/>
              <a:t>Sum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B8ED15E-04CB-4BAC-BE55-0DA1038F36FE}"/>
              </a:ext>
            </a:extLst>
          </p:cNvPr>
          <p:cNvSpPr txBox="1"/>
          <p:nvPr/>
        </p:nvSpPr>
        <p:spPr>
          <a:xfrm>
            <a:off x="6793765" y="123962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Activation</a:t>
            </a:r>
            <a:endParaRPr lang="de-DE" dirty="0"/>
          </a:p>
          <a:p>
            <a:pPr algn="ctr"/>
            <a:r>
              <a:rPr lang="de-DE" dirty="0" err="1"/>
              <a:t>Function</a:t>
            </a:r>
            <a:endParaRPr lang="de-DE" dirty="0"/>
          </a:p>
        </p:txBody>
      </p:sp>
      <p:cxnSp>
        <p:nvCxnSpPr>
          <p:cNvPr id="62" name="Straight Arrow Connector 30">
            <a:extLst>
              <a:ext uri="{FF2B5EF4-FFF2-40B4-BE49-F238E27FC236}">
                <a16:creationId xmlns:a16="http://schemas.microsoft.com/office/drawing/2014/main" id="{1D092813-C74C-4492-8A7B-1D3AC135A2D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27550" y="3690683"/>
            <a:ext cx="603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70F22C0-14E8-43EF-B390-5A4ABBC8CC6E}"/>
              </a:ext>
            </a:extLst>
          </p:cNvPr>
          <p:cNvSpPr txBox="1"/>
          <p:nvPr/>
        </p:nvSpPr>
        <p:spPr>
          <a:xfrm>
            <a:off x="8161317" y="32573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0 </a:t>
            </a:r>
          </a:p>
        </p:txBody>
      </p:sp>
      <p:sp>
        <p:nvSpPr>
          <p:cNvPr id="85" name="Oval 15">
            <a:extLst>
              <a:ext uri="{FF2B5EF4-FFF2-40B4-BE49-F238E27FC236}">
                <a16:creationId xmlns:a16="http://schemas.microsoft.com/office/drawing/2014/main" id="{FFA32FF3-A361-4D0B-8327-E8B4519C254B}"/>
              </a:ext>
            </a:extLst>
          </p:cNvPr>
          <p:cNvSpPr/>
          <p:nvPr/>
        </p:nvSpPr>
        <p:spPr>
          <a:xfrm>
            <a:off x="3339168" y="1917126"/>
            <a:ext cx="733671" cy="4634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B8B653E-1FD5-4C6E-88E7-6EF4DB170BCD}"/>
              </a:ext>
            </a:extLst>
          </p:cNvPr>
          <p:cNvSpPr txBox="1"/>
          <p:nvPr/>
        </p:nvSpPr>
        <p:spPr>
          <a:xfrm>
            <a:off x="1514301" y="1927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87" name="Straight Arrow Connector 30">
            <a:extLst>
              <a:ext uri="{FF2B5EF4-FFF2-40B4-BE49-F238E27FC236}">
                <a16:creationId xmlns:a16="http://schemas.microsoft.com/office/drawing/2014/main" id="{E20C4877-7331-4009-B224-DB0FFC2FF49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827207" y="2112020"/>
            <a:ext cx="1503337" cy="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0">
            <a:extLst>
              <a:ext uri="{FF2B5EF4-FFF2-40B4-BE49-F238E27FC236}">
                <a16:creationId xmlns:a16="http://schemas.microsoft.com/office/drawing/2014/main" id="{0C443BE2-6238-43D5-9C88-153E110902B8}"/>
              </a:ext>
            </a:extLst>
          </p:cNvPr>
          <p:cNvCxnSpPr>
            <a:cxnSpLocks/>
            <a:stCxn id="85" idx="6"/>
            <a:endCxn id="27" idx="0"/>
          </p:cNvCxnSpPr>
          <p:nvPr/>
        </p:nvCxnSpPr>
        <p:spPr>
          <a:xfrm>
            <a:off x="4072839" y="2148830"/>
            <a:ext cx="1629601" cy="118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ED1B533-936B-40A4-A203-7DE15BEFFA47}"/>
              </a:ext>
            </a:extLst>
          </p:cNvPr>
          <p:cNvCxnSpPr/>
          <p:nvPr/>
        </p:nvCxnSpPr>
        <p:spPr>
          <a:xfrm flipV="1">
            <a:off x="6732240" y="1940195"/>
            <a:ext cx="0" cy="10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6A72A86-19D2-45C5-A241-929D5200B1D4}"/>
              </a:ext>
            </a:extLst>
          </p:cNvPr>
          <p:cNvCxnSpPr>
            <a:cxnSpLocks/>
          </p:cNvCxnSpPr>
          <p:nvPr/>
        </p:nvCxnSpPr>
        <p:spPr>
          <a:xfrm>
            <a:off x="6732240" y="3008469"/>
            <a:ext cx="13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19D23B9-0EF2-4575-83A7-C2FB77BB6D00}"/>
              </a:ext>
            </a:extLst>
          </p:cNvPr>
          <p:cNvSpPr txBox="1"/>
          <p:nvPr/>
        </p:nvSpPr>
        <p:spPr>
          <a:xfrm>
            <a:off x="7978705" y="2609708"/>
            <a:ext cx="93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Weighted</a:t>
            </a:r>
            <a:endParaRPr lang="de-DE" sz="1400" dirty="0"/>
          </a:p>
          <a:p>
            <a:pPr algn="ctr"/>
            <a:r>
              <a:rPr lang="de-DE" sz="1400" dirty="0" err="1"/>
              <a:t>sum</a:t>
            </a:r>
            <a:endParaRPr lang="de-DE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8503C74-E14B-4E67-86CE-09FEF0C88188}"/>
              </a:ext>
            </a:extLst>
          </p:cNvPr>
          <p:cNvSpPr txBox="1"/>
          <p:nvPr/>
        </p:nvSpPr>
        <p:spPr>
          <a:xfrm>
            <a:off x="6683877" y="186041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Output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5D35FFF-F040-4B02-90B4-DEF716B726D0}"/>
              </a:ext>
            </a:extLst>
          </p:cNvPr>
          <p:cNvCxnSpPr/>
          <p:nvPr/>
        </p:nvCxnSpPr>
        <p:spPr>
          <a:xfrm>
            <a:off x="5868144" y="3008469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96D8231-C30E-4660-8B11-5C62DFFBA400}"/>
              </a:ext>
            </a:extLst>
          </p:cNvPr>
          <p:cNvCxnSpPr>
            <a:cxnSpLocks/>
          </p:cNvCxnSpPr>
          <p:nvPr/>
        </p:nvCxnSpPr>
        <p:spPr>
          <a:xfrm flipV="1">
            <a:off x="6732240" y="2211710"/>
            <a:ext cx="864096" cy="79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7673590-F8F0-4C73-8FA9-DCA2930505F3}"/>
              </a:ext>
            </a:extLst>
          </p:cNvPr>
          <p:cNvSpPr txBox="1"/>
          <p:nvPr/>
        </p:nvSpPr>
        <p:spPr>
          <a:xfrm>
            <a:off x="7333122" y="29609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13CF2B8-88B8-4FFB-8C68-99F3776691FC}"/>
              </a:ext>
            </a:extLst>
          </p:cNvPr>
          <p:cNvSpPr txBox="1"/>
          <p:nvPr/>
        </p:nvSpPr>
        <p:spPr>
          <a:xfrm>
            <a:off x="6506134" y="222371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1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D544E8-7182-4803-A167-7FDBE8C2CBB3}"/>
              </a:ext>
            </a:extLst>
          </p:cNvPr>
          <p:cNvCxnSpPr>
            <a:stCxn id="30" idx="0"/>
          </p:cNvCxnSpPr>
          <p:nvPr/>
        </p:nvCxnSpPr>
        <p:spPr>
          <a:xfrm flipV="1">
            <a:off x="7464729" y="2343527"/>
            <a:ext cx="0" cy="61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AD2839D-EFAC-4105-B29F-460A391F0E5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769348" y="2354520"/>
            <a:ext cx="6890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7" grpId="0" animBg="1"/>
      <p:bldP spid="43" grpId="0"/>
      <p:bldP spid="51" grpId="0"/>
      <p:bldP spid="54" grpId="0"/>
      <p:bldP spid="57" grpId="0"/>
      <p:bldP spid="84" grpId="0"/>
      <p:bldP spid="85" grpId="0" animBg="1"/>
      <p:bldP spid="86" grpId="0"/>
      <p:bldP spid="49" grpId="0"/>
      <p:bldP spid="50" grpId="0"/>
      <p:bldP spid="5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Simple and Deep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2784376" y="1569274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2760203" y="249733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2760203" y="3425397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58061-A349-4CDD-A15B-97DC1A974A63}"/>
              </a:ext>
            </a:extLst>
          </p:cNvPr>
          <p:cNvSpPr/>
          <p:nvPr/>
        </p:nvSpPr>
        <p:spPr>
          <a:xfrm>
            <a:off x="4343400" y="201903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7710ED-D74F-4CC4-9FAF-66DD65E65BEE}"/>
              </a:ext>
            </a:extLst>
          </p:cNvPr>
          <p:cNvSpPr/>
          <p:nvPr/>
        </p:nvSpPr>
        <p:spPr>
          <a:xfrm>
            <a:off x="4343400" y="2947097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EFF19D-C761-4E02-B85C-D7308D39A7F5}"/>
              </a:ext>
            </a:extLst>
          </p:cNvPr>
          <p:cNvSpPr/>
          <p:nvPr/>
        </p:nvSpPr>
        <p:spPr>
          <a:xfrm>
            <a:off x="4343400" y="109097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E425EA-20C9-4BB2-9EC0-9005FB7D4752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3241576" y="1797874"/>
            <a:ext cx="1101824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072A9-F65C-458A-B8B0-421A69D5F8F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3217403" y="2725935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E6CEC-1D7D-4912-AE8A-FE815E30DBB7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3217403" y="3175697"/>
            <a:ext cx="1125997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AB886-4C26-41CA-8F92-5EDF22226A14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 flipV="1">
            <a:off x="3241576" y="1319574"/>
            <a:ext cx="1101824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E89195-D886-49FD-AF4A-5068E28E390F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3217403" y="2247636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14F72-0C3E-4343-98E4-3B7B5B18CE3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41576" y="1797874"/>
            <a:ext cx="1125997" cy="13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F77F4-920F-4979-B43C-CC2F3CDF140E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217403" y="1319574"/>
            <a:ext cx="1125997" cy="23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05BBA6-962A-40A6-856F-FFEA336EA89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217403" y="2247636"/>
            <a:ext cx="1125997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148E09-6426-44AF-AB91-607AB9AB9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217403" y="1319574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6C3C43-5EB4-4B3B-A4F8-245A3A157D3E}"/>
              </a:ext>
            </a:extLst>
          </p:cNvPr>
          <p:cNvSpPr txBox="1"/>
          <p:nvPr/>
        </p:nvSpPr>
        <p:spPr>
          <a:xfrm>
            <a:off x="3516180" y="423132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Simple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DA3F4B-8B7C-4048-A1A2-12B1B2282726}"/>
              </a:ext>
            </a:extLst>
          </p:cNvPr>
          <p:cNvSpPr/>
          <p:nvPr/>
        </p:nvSpPr>
        <p:spPr>
          <a:xfrm>
            <a:off x="4343400" y="383521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556503-588F-4471-8438-179CFA48229B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3217403" y="3653997"/>
            <a:ext cx="1125997" cy="4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9C458D-5156-47F6-B141-FDDE5764C4EE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3241576" y="1797874"/>
            <a:ext cx="1101824" cy="226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FBBB40-36E7-498B-AAC5-FB5733A69C22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>
            <a:off x="3217403" y="2725935"/>
            <a:ext cx="1125997" cy="13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702F852-1663-4D3C-BF49-D25CC2C5D1C0}"/>
              </a:ext>
            </a:extLst>
          </p:cNvPr>
          <p:cNvSpPr/>
          <p:nvPr/>
        </p:nvSpPr>
        <p:spPr>
          <a:xfrm>
            <a:off x="5855568" y="1548175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A23C5-E306-472C-8A4F-B4C251FE7611}"/>
              </a:ext>
            </a:extLst>
          </p:cNvPr>
          <p:cNvSpPr/>
          <p:nvPr/>
        </p:nvSpPr>
        <p:spPr>
          <a:xfrm>
            <a:off x="5855568" y="2476236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68408F-2F6F-41DC-A494-0001B2697F82}"/>
              </a:ext>
            </a:extLst>
          </p:cNvPr>
          <p:cNvSpPr/>
          <p:nvPr/>
        </p:nvSpPr>
        <p:spPr>
          <a:xfrm>
            <a:off x="5855568" y="3404298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1D406F-B542-439C-822B-7404913E9FCC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>
            <a:off x="4800600" y="1319574"/>
            <a:ext cx="105496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0BEFDC-0725-471D-A44C-F0BC666CB6C6}"/>
              </a:ext>
            </a:extLst>
          </p:cNvPr>
          <p:cNvCxnSpPr>
            <a:cxnSpLocks/>
            <a:stCxn id="22" idx="6"/>
            <a:endCxn id="42" idx="2"/>
          </p:cNvCxnSpPr>
          <p:nvPr/>
        </p:nvCxnSpPr>
        <p:spPr>
          <a:xfrm>
            <a:off x="4800600" y="1319574"/>
            <a:ext cx="1054968" cy="138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DB4A79-2366-44C8-91CF-B5E021AC010C}"/>
              </a:ext>
            </a:extLst>
          </p:cNvPr>
          <p:cNvCxnSpPr>
            <a:cxnSpLocks/>
            <a:stCxn id="22" idx="6"/>
            <a:endCxn id="43" idx="2"/>
          </p:cNvCxnSpPr>
          <p:nvPr/>
        </p:nvCxnSpPr>
        <p:spPr>
          <a:xfrm>
            <a:off x="4800600" y="1319574"/>
            <a:ext cx="1054968" cy="231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8A9D02-7F3E-4FD0-ABBA-F901C58DC272}"/>
              </a:ext>
            </a:extLst>
          </p:cNvPr>
          <p:cNvCxnSpPr>
            <a:cxnSpLocks/>
            <a:stCxn id="20" idx="6"/>
            <a:endCxn id="40" idx="2"/>
          </p:cNvCxnSpPr>
          <p:nvPr/>
        </p:nvCxnSpPr>
        <p:spPr>
          <a:xfrm flipV="1">
            <a:off x="4800600" y="1776775"/>
            <a:ext cx="1054968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8EB2B-B973-4928-9548-EB22124A707B}"/>
              </a:ext>
            </a:extLst>
          </p:cNvPr>
          <p:cNvCxnSpPr>
            <a:cxnSpLocks/>
            <a:stCxn id="20" idx="6"/>
            <a:endCxn id="42" idx="2"/>
          </p:cNvCxnSpPr>
          <p:nvPr/>
        </p:nvCxnSpPr>
        <p:spPr>
          <a:xfrm>
            <a:off x="4800600" y="2247636"/>
            <a:ext cx="105496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21BA9B-4EC1-414B-9FB2-3DE8E061C61E}"/>
              </a:ext>
            </a:extLst>
          </p:cNvPr>
          <p:cNvCxnSpPr>
            <a:cxnSpLocks/>
            <a:stCxn id="20" idx="6"/>
            <a:endCxn id="43" idx="2"/>
          </p:cNvCxnSpPr>
          <p:nvPr/>
        </p:nvCxnSpPr>
        <p:spPr>
          <a:xfrm>
            <a:off x="4800600" y="2247636"/>
            <a:ext cx="1054968" cy="138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61D9DB-5BFA-472C-A5DF-7E4E0110CBCC}"/>
              </a:ext>
            </a:extLst>
          </p:cNvPr>
          <p:cNvCxnSpPr>
            <a:cxnSpLocks/>
            <a:stCxn id="21" idx="6"/>
            <a:endCxn id="40" idx="2"/>
          </p:cNvCxnSpPr>
          <p:nvPr/>
        </p:nvCxnSpPr>
        <p:spPr>
          <a:xfrm flipV="1">
            <a:off x="4800600" y="1776775"/>
            <a:ext cx="1054968" cy="139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B3EE41-1D0D-4BF4-9A58-A3335F9268A3}"/>
              </a:ext>
            </a:extLst>
          </p:cNvPr>
          <p:cNvCxnSpPr>
            <a:cxnSpLocks/>
            <a:stCxn id="21" idx="6"/>
            <a:endCxn id="42" idx="2"/>
          </p:cNvCxnSpPr>
          <p:nvPr/>
        </p:nvCxnSpPr>
        <p:spPr>
          <a:xfrm flipV="1">
            <a:off x="4800600" y="2704836"/>
            <a:ext cx="1054968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37A2D8-30FF-46E0-86EA-8D430BBC687B}"/>
              </a:ext>
            </a:extLst>
          </p:cNvPr>
          <p:cNvCxnSpPr>
            <a:cxnSpLocks/>
            <a:stCxn id="21" idx="6"/>
            <a:endCxn id="43" idx="2"/>
          </p:cNvCxnSpPr>
          <p:nvPr/>
        </p:nvCxnSpPr>
        <p:spPr>
          <a:xfrm>
            <a:off x="4800600" y="3175697"/>
            <a:ext cx="105496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854E6A-F819-42E7-9A3B-C6EE3137E04B}"/>
              </a:ext>
            </a:extLst>
          </p:cNvPr>
          <p:cNvCxnSpPr>
            <a:cxnSpLocks/>
            <a:stCxn id="30" idx="6"/>
            <a:endCxn id="43" idx="2"/>
          </p:cNvCxnSpPr>
          <p:nvPr/>
        </p:nvCxnSpPr>
        <p:spPr>
          <a:xfrm flipV="1">
            <a:off x="4800600" y="3632898"/>
            <a:ext cx="1054968" cy="43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4F1C9D-5120-4783-B9B5-7606162AF5FB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 flipV="1">
            <a:off x="4800600" y="2704836"/>
            <a:ext cx="1054968" cy="13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C8E047-EC0A-42AD-9BC5-FE0EA88EF7DA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 flipV="1">
            <a:off x="4800600" y="1776775"/>
            <a:ext cx="1054968" cy="22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7">
            <a:extLst>
              <a:ext uri="{FF2B5EF4-FFF2-40B4-BE49-F238E27FC236}">
                <a16:creationId xmlns:a16="http://schemas.microsoft.com/office/drawing/2014/main" id="{A39407EA-887B-464F-8391-0A7B8A620DFE}"/>
              </a:ext>
            </a:extLst>
          </p:cNvPr>
          <p:cNvSpPr/>
          <p:nvPr/>
        </p:nvSpPr>
        <p:spPr>
          <a:xfrm>
            <a:off x="7147572" y="3405383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45AFE8-6690-43DE-9CF8-C6205C341CFD}"/>
              </a:ext>
            </a:extLst>
          </p:cNvPr>
          <p:cNvSpPr txBox="1"/>
          <p:nvPr/>
        </p:nvSpPr>
        <p:spPr>
          <a:xfrm>
            <a:off x="7359830" y="3363838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Input Values</a:t>
            </a:r>
          </a:p>
          <a:p>
            <a:r>
              <a:rPr lang="de-DE" sz="1600" dirty="0"/>
              <a:t>Hidden Nodes</a:t>
            </a:r>
          </a:p>
          <a:p>
            <a:r>
              <a:rPr lang="de-DE" sz="1600" dirty="0"/>
              <a:t>Output Nodes</a:t>
            </a:r>
          </a:p>
        </p:txBody>
      </p:sp>
      <p:sp>
        <p:nvSpPr>
          <p:cNvPr id="128" name="Oval 17">
            <a:extLst>
              <a:ext uri="{FF2B5EF4-FFF2-40B4-BE49-F238E27FC236}">
                <a16:creationId xmlns:a16="http://schemas.microsoft.com/office/drawing/2014/main" id="{ABB9C5C0-132E-4955-A40C-464352B4CDFD}"/>
              </a:ext>
            </a:extLst>
          </p:cNvPr>
          <p:cNvSpPr/>
          <p:nvPr/>
        </p:nvSpPr>
        <p:spPr>
          <a:xfrm>
            <a:off x="7143830" y="397027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7">
            <a:extLst>
              <a:ext uri="{FF2B5EF4-FFF2-40B4-BE49-F238E27FC236}">
                <a16:creationId xmlns:a16="http://schemas.microsoft.com/office/drawing/2014/main" id="{08004246-7261-47EA-9685-9D44684B0C3B}"/>
              </a:ext>
            </a:extLst>
          </p:cNvPr>
          <p:cNvSpPr/>
          <p:nvPr/>
        </p:nvSpPr>
        <p:spPr>
          <a:xfrm>
            <a:off x="7143830" y="3693415"/>
            <a:ext cx="216000" cy="216000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3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Simple and Deep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EEF16-29C2-4295-94B8-1FBAA708839F}"/>
              </a:ext>
            </a:extLst>
          </p:cNvPr>
          <p:cNvSpPr txBox="1"/>
          <p:nvPr/>
        </p:nvSpPr>
        <p:spPr>
          <a:xfrm>
            <a:off x="3362082" y="452281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Multi-Layer </a:t>
            </a:r>
            <a:r>
              <a:rPr lang="de-DE" dirty="0" err="1"/>
              <a:t>Perceptron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92F9E21-34A8-477F-B1F3-939A628C13F5}"/>
              </a:ext>
            </a:extLst>
          </p:cNvPr>
          <p:cNvSpPr/>
          <p:nvPr/>
        </p:nvSpPr>
        <p:spPr>
          <a:xfrm>
            <a:off x="2235549" y="1549978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A9B6FF5-6E2B-4F4F-8CA1-C09C40A7127C}"/>
              </a:ext>
            </a:extLst>
          </p:cNvPr>
          <p:cNvSpPr/>
          <p:nvPr/>
        </p:nvSpPr>
        <p:spPr>
          <a:xfrm>
            <a:off x="2211376" y="2478039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CD85EF-10AB-47C0-A03C-43C80CB448CE}"/>
              </a:ext>
            </a:extLst>
          </p:cNvPr>
          <p:cNvSpPr/>
          <p:nvPr/>
        </p:nvSpPr>
        <p:spPr>
          <a:xfrm>
            <a:off x="2211376" y="3406101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C3AC419-5AB2-4418-9844-36355CAA655D}"/>
              </a:ext>
            </a:extLst>
          </p:cNvPr>
          <p:cNvSpPr/>
          <p:nvPr/>
        </p:nvSpPr>
        <p:spPr>
          <a:xfrm>
            <a:off x="3794573" y="199974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56A2A2-9266-47F6-AABA-40E884AD5238}"/>
              </a:ext>
            </a:extLst>
          </p:cNvPr>
          <p:cNvSpPr/>
          <p:nvPr/>
        </p:nvSpPr>
        <p:spPr>
          <a:xfrm>
            <a:off x="3794573" y="292780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965FBE-1AC4-4CD0-B01D-3BAA90B53F9F}"/>
              </a:ext>
            </a:extLst>
          </p:cNvPr>
          <p:cNvSpPr/>
          <p:nvPr/>
        </p:nvSpPr>
        <p:spPr>
          <a:xfrm>
            <a:off x="3794573" y="107167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1EAAB2-7C11-47EF-AC23-05A50008F8BD}"/>
              </a:ext>
            </a:extLst>
          </p:cNvPr>
          <p:cNvCxnSpPr>
            <a:cxnSpLocks/>
            <a:stCxn id="89" idx="6"/>
            <a:endCxn id="92" idx="2"/>
          </p:cNvCxnSpPr>
          <p:nvPr/>
        </p:nvCxnSpPr>
        <p:spPr>
          <a:xfrm>
            <a:off x="2692749" y="1778578"/>
            <a:ext cx="1101824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CC6971-81DE-48FC-AF87-1B108F70931C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>
            <a:off x="2668576" y="2706639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6192D6-7F86-49AE-AC27-6359F283F335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 flipV="1">
            <a:off x="2668576" y="3156401"/>
            <a:ext cx="1125997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E328C0-65B7-45E9-BEB1-6D6B7E43A454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 flipV="1">
            <a:off x="2692749" y="1300278"/>
            <a:ext cx="1101824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BD43D1-C2AC-4B5C-AD89-E571B206DE35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 flipV="1">
            <a:off x="2668576" y="2228340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ED7315-9E3B-4ABC-88BC-0FD50B60745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2692749" y="1778578"/>
            <a:ext cx="1125997" cy="13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51BB19-25FB-455A-A7A1-07E5F9794887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 flipV="1">
            <a:off x="2668576" y="1300278"/>
            <a:ext cx="1125997" cy="23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2CA5E4-CD94-4B26-A9D1-277BC8AE504B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 flipV="1">
            <a:off x="2668576" y="2228340"/>
            <a:ext cx="1125997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08C4CF-EE19-41C6-8B43-23A8BEFCE146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2668576" y="1300278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C4A5985-4817-4C31-87E9-DDE9D9A9C708}"/>
              </a:ext>
            </a:extLst>
          </p:cNvPr>
          <p:cNvSpPr/>
          <p:nvPr/>
        </p:nvSpPr>
        <p:spPr>
          <a:xfrm>
            <a:off x="3794573" y="381591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EDDE63-CBB7-4AE2-879A-A0C70EDB6C78}"/>
              </a:ext>
            </a:extLst>
          </p:cNvPr>
          <p:cNvCxnSpPr>
            <a:cxnSpLocks/>
            <a:stCxn id="91" idx="6"/>
            <a:endCxn id="104" idx="2"/>
          </p:cNvCxnSpPr>
          <p:nvPr/>
        </p:nvCxnSpPr>
        <p:spPr>
          <a:xfrm>
            <a:off x="2668576" y="3634701"/>
            <a:ext cx="1125997" cy="4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323C489-0C81-40F6-B2FE-0ABC90145A67}"/>
              </a:ext>
            </a:extLst>
          </p:cNvPr>
          <p:cNvCxnSpPr>
            <a:cxnSpLocks/>
            <a:stCxn id="89" idx="6"/>
            <a:endCxn id="104" idx="2"/>
          </p:cNvCxnSpPr>
          <p:nvPr/>
        </p:nvCxnSpPr>
        <p:spPr>
          <a:xfrm>
            <a:off x="2692749" y="1778578"/>
            <a:ext cx="1101824" cy="226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5F3EC9-2F8A-4A70-BE72-8A346EA4CC0F}"/>
              </a:ext>
            </a:extLst>
          </p:cNvPr>
          <p:cNvCxnSpPr>
            <a:cxnSpLocks/>
            <a:stCxn id="90" idx="6"/>
            <a:endCxn id="104" idx="2"/>
          </p:cNvCxnSpPr>
          <p:nvPr/>
        </p:nvCxnSpPr>
        <p:spPr>
          <a:xfrm>
            <a:off x="2668576" y="2706639"/>
            <a:ext cx="1125997" cy="13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7ADE2E77-602C-40C9-AE9C-C865BE14264F}"/>
              </a:ext>
            </a:extLst>
          </p:cNvPr>
          <p:cNvSpPr/>
          <p:nvPr/>
        </p:nvSpPr>
        <p:spPr>
          <a:xfrm>
            <a:off x="6372200" y="1528879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493DD58-9016-47FE-B640-3CC5202E8622}"/>
              </a:ext>
            </a:extLst>
          </p:cNvPr>
          <p:cNvSpPr/>
          <p:nvPr/>
        </p:nvSpPr>
        <p:spPr>
          <a:xfrm>
            <a:off x="6372200" y="2456940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4D03D80-33A9-4D7D-AAF1-A487B9116462}"/>
              </a:ext>
            </a:extLst>
          </p:cNvPr>
          <p:cNvSpPr/>
          <p:nvPr/>
        </p:nvSpPr>
        <p:spPr>
          <a:xfrm>
            <a:off x="6372200" y="3385002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04FD1E8-6E2E-4879-8E28-ED551718FAEF}"/>
              </a:ext>
            </a:extLst>
          </p:cNvPr>
          <p:cNvCxnSpPr>
            <a:cxnSpLocks/>
            <a:stCxn id="125" idx="6"/>
            <a:endCxn id="108" idx="2"/>
          </p:cNvCxnSpPr>
          <p:nvPr/>
        </p:nvCxnSpPr>
        <p:spPr>
          <a:xfrm>
            <a:off x="5389240" y="1321378"/>
            <a:ext cx="982960" cy="43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BD0F73-2071-4A24-92F5-A77165BDDC9C}"/>
              </a:ext>
            </a:extLst>
          </p:cNvPr>
          <p:cNvCxnSpPr>
            <a:cxnSpLocks/>
            <a:stCxn id="125" idx="6"/>
            <a:endCxn id="109" idx="2"/>
          </p:cNvCxnSpPr>
          <p:nvPr/>
        </p:nvCxnSpPr>
        <p:spPr>
          <a:xfrm>
            <a:off x="5389240" y="1321378"/>
            <a:ext cx="982960" cy="136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5579B50-9F3B-4A17-AFE3-2D437A1ED041}"/>
              </a:ext>
            </a:extLst>
          </p:cNvPr>
          <p:cNvCxnSpPr>
            <a:cxnSpLocks/>
            <a:stCxn id="125" idx="6"/>
            <a:endCxn id="110" idx="2"/>
          </p:cNvCxnSpPr>
          <p:nvPr/>
        </p:nvCxnSpPr>
        <p:spPr>
          <a:xfrm>
            <a:off x="5389240" y="1321378"/>
            <a:ext cx="982960" cy="2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52C84F4-2724-444F-BB9E-4E74F151896D}"/>
              </a:ext>
            </a:extLst>
          </p:cNvPr>
          <p:cNvCxnSpPr>
            <a:cxnSpLocks/>
            <a:stCxn id="123" idx="6"/>
            <a:endCxn id="108" idx="2"/>
          </p:cNvCxnSpPr>
          <p:nvPr/>
        </p:nvCxnSpPr>
        <p:spPr>
          <a:xfrm flipV="1">
            <a:off x="5389240" y="1757479"/>
            <a:ext cx="982960" cy="4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4ABF92-9817-422B-A5CA-BDD9F71B06B2}"/>
              </a:ext>
            </a:extLst>
          </p:cNvPr>
          <p:cNvCxnSpPr>
            <a:cxnSpLocks/>
            <a:stCxn id="123" idx="6"/>
            <a:endCxn id="109" idx="2"/>
          </p:cNvCxnSpPr>
          <p:nvPr/>
        </p:nvCxnSpPr>
        <p:spPr>
          <a:xfrm>
            <a:off x="5389240" y="2249440"/>
            <a:ext cx="982960" cy="43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56EE4C-387A-4F8B-8540-AEB908C7EA88}"/>
              </a:ext>
            </a:extLst>
          </p:cNvPr>
          <p:cNvCxnSpPr>
            <a:cxnSpLocks/>
            <a:stCxn id="123" idx="6"/>
            <a:endCxn id="110" idx="2"/>
          </p:cNvCxnSpPr>
          <p:nvPr/>
        </p:nvCxnSpPr>
        <p:spPr>
          <a:xfrm>
            <a:off x="5389240" y="2249440"/>
            <a:ext cx="982960" cy="136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A978DD7-7080-499C-9957-4E8DC3930029}"/>
              </a:ext>
            </a:extLst>
          </p:cNvPr>
          <p:cNvCxnSpPr>
            <a:cxnSpLocks/>
            <a:stCxn id="124" idx="6"/>
            <a:endCxn id="108" idx="2"/>
          </p:cNvCxnSpPr>
          <p:nvPr/>
        </p:nvCxnSpPr>
        <p:spPr>
          <a:xfrm flipV="1">
            <a:off x="5389240" y="1757479"/>
            <a:ext cx="982960" cy="142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8B50AB-6683-447B-BDB5-905552010B2E}"/>
              </a:ext>
            </a:extLst>
          </p:cNvPr>
          <p:cNvCxnSpPr>
            <a:cxnSpLocks/>
            <a:stCxn id="124" idx="6"/>
            <a:endCxn id="109" idx="2"/>
          </p:cNvCxnSpPr>
          <p:nvPr/>
        </p:nvCxnSpPr>
        <p:spPr>
          <a:xfrm flipV="1">
            <a:off x="5389240" y="2685540"/>
            <a:ext cx="982960" cy="4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7BFFBFD-210A-47F2-9155-4FECFA965465}"/>
              </a:ext>
            </a:extLst>
          </p:cNvPr>
          <p:cNvCxnSpPr>
            <a:cxnSpLocks/>
            <a:stCxn id="124" idx="6"/>
            <a:endCxn id="110" idx="2"/>
          </p:cNvCxnSpPr>
          <p:nvPr/>
        </p:nvCxnSpPr>
        <p:spPr>
          <a:xfrm>
            <a:off x="5389240" y="3177501"/>
            <a:ext cx="982960" cy="43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B97400-4797-4A73-B7F8-8CDDAA5B34B7}"/>
              </a:ext>
            </a:extLst>
          </p:cNvPr>
          <p:cNvCxnSpPr>
            <a:cxnSpLocks/>
            <a:stCxn id="126" idx="6"/>
            <a:endCxn id="110" idx="2"/>
          </p:cNvCxnSpPr>
          <p:nvPr/>
        </p:nvCxnSpPr>
        <p:spPr>
          <a:xfrm flipV="1">
            <a:off x="5389240" y="3613602"/>
            <a:ext cx="982960" cy="4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0610E2B-138F-4276-BC75-44863936C990}"/>
              </a:ext>
            </a:extLst>
          </p:cNvPr>
          <p:cNvCxnSpPr>
            <a:cxnSpLocks/>
            <a:stCxn id="126" idx="6"/>
            <a:endCxn id="109" idx="2"/>
          </p:cNvCxnSpPr>
          <p:nvPr/>
        </p:nvCxnSpPr>
        <p:spPr>
          <a:xfrm flipV="1">
            <a:off x="5389240" y="2685540"/>
            <a:ext cx="982960" cy="138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A905BC8-3439-4BB3-886F-F4DF02EA378F}"/>
              </a:ext>
            </a:extLst>
          </p:cNvPr>
          <p:cNvCxnSpPr>
            <a:cxnSpLocks/>
            <a:stCxn id="126" idx="6"/>
            <a:endCxn id="108" idx="2"/>
          </p:cNvCxnSpPr>
          <p:nvPr/>
        </p:nvCxnSpPr>
        <p:spPr>
          <a:xfrm flipV="1">
            <a:off x="5389240" y="1757479"/>
            <a:ext cx="982960" cy="23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8BC819B-4055-4FE3-9915-D95306995F7A}"/>
              </a:ext>
            </a:extLst>
          </p:cNvPr>
          <p:cNvSpPr/>
          <p:nvPr/>
        </p:nvSpPr>
        <p:spPr>
          <a:xfrm>
            <a:off x="4932040" y="202084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7CF8C18-51D9-4824-89A1-1B181278DA65}"/>
              </a:ext>
            </a:extLst>
          </p:cNvPr>
          <p:cNvSpPr/>
          <p:nvPr/>
        </p:nvSpPr>
        <p:spPr>
          <a:xfrm>
            <a:off x="4932040" y="294890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3C9F7AA-7169-4F6A-8B36-EA62D5006428}"/>
              </a:ext>
            </a:extLst>
          </p:cNvPr>
          <p:cNvSpPr/>
          <p:nvPr/>
        </p:nvSpPr>
        <p:spPr>
          <a:xfrm>
            <a:off x="4932040" y="109277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0596536-F364-45D2-85CD-84962245BDDB}"/>
              </a:ext>
            </a:extLst>
          </p:cNvPr>
          <p:cNvSpPr/>
          <p:nvPr/>
        </p:nvSpPr>
        <p:spPr>
          <a:xfrm>
            <a:off x="4932040" y="383701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978DC2A-4695-4699-8BD7-E793D71BE7FD}"/>
              </a:ext>
            </a:extLst>
          </p:cNvPr>
          <p:cNvCxnSpPr>
            <a:cxnSpLocks/>
            <a:stCxn id="94" idx="6"/>
            <a:endCxn id="125" idx="2"/>
          </p:cNvCxnSpPr>
          <p:nvPr/>
        </p:nvCxnSpPr>
        <p:spPr>
          <a:xfrm>
            <a:off x="4251773" y="1300278"/>
            <a:ext cx="680267" cy="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BFC4E4F-179D-4E20-8C12-EE85B1EEEBE0}"/>
              </a:ext>
            </a:extLst>
          </p:cNvPr>
          <p:cNvCxnSpPr>
            <a:cxnSpLocks/>
            <a:stCxn id="92" idx="6"/>
            <a:endCxn id="123" idx="2"/>
          </p:cNvCxnSpPr>
          <p:nvPr/>
        </p:nvCxnSpPr>
        <p:spPr>
          <a:xfrm>
            <a:off x="4251773" y="2228340"/>
            <a:ext cx="680267" cy="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D64637-42A2-48B0-AF6C-AA9B6F795210}"/>
              </a:ext>
            </a:extLst>
          </p:cNvPr>
          <p:cNvCxnSpPr>
            <a:cxnSpLocks/>
            <a:stCxn id="94" idx="6"/>
            <a:endCxn id="123" idx="2"/>
          </p:cNvCxnSpPr>
          <p:nvPr/>
        </p:nvCxnSpPr>
        <p:spPr>
          <a:xfrm>
            <a:off x="4251773" y="1300278"/>
            <a:ext cx="680267" cy="94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9091279-E5EE-410F-A013-69A7222119D4}"/>
              </a:ext>
            </a:extLst>
          </p:cNvPr>
          <p:cNvCxnSpPr>
            <a:cxnSpLocks/>
            <a:stCxn id="94" idx="6"/>
            <a:endCxn id="124" idx="2"/>
          </p:cNvCxnSpPr>
          <p:nvPr/>
        </p:nvCxnSpPr>
        <p:spPr>
          <a:xfrm>
            <a:off x="4251773" y="1300278"/>
            <a:ext cx="680267" cy="187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5B9B570-74EA-4100-B439-9E0754F540D5}"/>
              </a:ext>
            </a:extLst>
          </p:cNvPr>
          <p:cNvCxnSpPr>
            <a:cxnSpLocks/>
            <a:stCxn id="94" idx="6"/>
            <a:endCxn id="126" idx="2"/>
          </p:cNvCxnSpPr>
          <p:nvPr/>
        </p:nvCxnSpPr>
        <p:spPr>
          <a:xfrm>
            <a:off x="4251773" y="1300278"/>
            <a:ext cx="680267" cy="27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6EB42E-D780-40FE-87C2-1561AD95B9B6}"/>
              </a:ext>
            </a:extLst>
          </p:cNvPr>
          <p:cNvCxnSpPr>
            <a:cxnSpLocks/>
            <a:stCxn id="92" idx="6"/>
            <a:endCxn id="125" idx="2"/>
          </p:cNvCxnSpPr>
          <p:nvPr/>
        </p:nvCxnSpPr>
        <p:spPr>
          <a:xfrm flipV="1">
            <a:off x="4251773" y="1321378"/>
            <a:ext cx="680267" cy="90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ACAEEB-3D94-4C58-BF27-DE8E904334F9}"/>
              </a:ext>
            </a:extLst>
          </p:cNvPr>
          <p:cNvCxnSpPr>
            <a:cxnSpLocks/>
            <a:stCxn id="92" idx="6"/>
            <a:endCxn id="126" idx="2"/>
          </p:cNvCxnSpPr>
          <p:nvPr/>
        </p:nvCxnSpPr>
        <p:spPr>
          <a:xfrm>
            <a:off x="4251773" y="2228340"/>
            <a:ext cx="680267" cy="18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8A2439-6125-4950-931D-6B1400FA24CC}"/>
              </a:ext>
            </a:extLst>
          </p:cNvPr>
          <p:cNvCxnSpPr>
            <a:cxnSpLocks/>
            <a:stCxn id="92" idx="6"/>
            <a:endCxn id="124" idx="2"/>
          </p:cNvCxnSpPr>
          <p:nvPr/>
        </p:nvCxnSpPr>
        <p:spPr>
          <a:xfrm>
            <a:off x="4251773" y="2228340"/>
            <a:ext cx="680267" cy="94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4CEB4F0-216C-45AC-A567-82DF84D1F5C9}"/>
              </a:ext>
            </a:extLst>
          </p:cNvPr>
          <p:cNvCxnSpPr>
            <a:cxnSpLocks/>
            <a:stCxn id="93" idx="6"/>
            <a:endCxn id="124" idx="2"/>
          </p:cNvCxnSpPr>
          <p:nvPr/>
        </p:nvCxnSpPr>
        <p:spPr>
          <a:xfrm>
            <a:off x="4251773" y="3156401"/>
            <a:ext cx="680267" cy="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B56A5A6-BFE4-4B41-98DB-363D7E9A5C00}"/>
              </a:ext>
            </a:extLst>
          </p:cNvPr>
          <p:cNvCxnSpPr>
            <a:cxnSpLocks/>
            <a:stCxn id="93" idx="6"/>
            <a:endCxn id="123" idx="2"/>
          </p:cNvCxnSpPr>
          <p:nvPr/>
        </p:nvCxnSpPr>
        <p:spPr>
          <a:xfrm flipV="1">
            <a:off x="4251773" y="2249440"/>
            <a:ext cx="680267" cy="90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16BB4E7-AF23-43B8-9A02-A462679B5F95}"/>
              </a:ext>
            </a:extLst>
          </p:cNvPr>
          <p:cNvCxnSpPr>
            <a:cxnSpLocks/>
            <a:stCxn id="93" idx="6"/>
            <a:endCxn id="125" idx="2"/>
          </p:cNvCxnSpPr>
          <p:nvPr/>
        </p:nvCxnSpPr>
        <p:spPr>
          <a:xfrm flipV="1">
            <a:off x="4251773" y="1321378"/>
            <a:ext cx="680267" cy="183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FF960B1-680B-4200-BBA8-1760F53FBECA}"/>
              </a:ext>
            </a:extLst>
          </p:cNvPr>
          <p:cNvCxnSpPr>
            <a:cxnSpLocks/>
          </p:cNvCxnSpPr>
          <p:nvPr/>
        </p:nvCxnSpPr>
        <p:spPr>
          <a:xfrm flipV="1">
            <a:off x="4251773" y="1353028"/>
            <a:ext cx="680267" cy="27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38434CC-0D8E-46C9-B8FF-4C88B86A6334}"/>
              </a:ext>
            </a:extLst>
          </p:cNvPr>
          <p:cNvCxnSpPr>
            <a:cxnSpLocks/>
            <a:stCxn id="93" idx="6"/>
            <a:endCxn id="126" idx="2"/>
          </p:cNvCxnSpPr>
          <p:nvPr/>
        </p:nvCxnSpPr>
        <p:spPr>
          <a:xfrm>
            <a:off x="4251773" y="3156401"/>
            <a:ext cx="680267" cy="90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56A795B-89F8-41A5-8F77-9BF1B79AA4BF}"/>
              </a:ext>
            </a:extLst>
          </p:cNvPr>
          <p:cNvCxnSpPr>
            <a:cxnSpLocks/>
            <a:stCxn id="104" idx="6"/>
            <a:endCxn id="123" idx="2"/>
          </p:cNvCxnSpPr>
          <p:nvPr/>
        </p:nvCxnSpPr>
        <p:spPr>
          <a:xfrm flipV="1">
            <a:off x="4251773" y="2249440"/>
            <a:ext cx="680267" cy="179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05BD647-1D49-44CC-ACFE-1DBB0CC0E109}"/>
              </a:ext>
            </a:extLst>
          </p:cNvPr>
          <p:cNvCxnSpPr>
            <a:cxnSpLocks/>
            <a:stCxn id="104" idx="6"/>
            <a:endCxn id="124" idx="2"/>
          </p:cNvCxnSpPr>
          <p:nvPr/>
        </p:nvCxnSpPr>
        <p:spPr>
          <a:xfrm flipV="1">
            <a:off x="4251773" y="3177501"/>
            <a:ext cx="680267" cy="8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DD44A7A-040D-45F8-A370-8828A7F23847}"/>
              </a:ext>
            </a:extLst>
          </p:cNvPr>
          <p:cNvCxnSpPr>
            <a:cxnSpLocks/>
            <a:stCxn id="104" idx="6"/>
            <a:endCxn id="126" idx="2"/>
          </p:cNvCxnSpPr>
          <p:nvPr/>
        </p:nvCxnSpPr>
        <p:spPr>
          <a:xfrm>
            <a:off x="4251773" y="4044516"/>
            <a:ext cx="680267" cy="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7">
            <a:extLst>
              <a:ext uri="{FF2B5EF4-FFF2-40B4-BE49-F238E27FC236}">
                <a16:creationId xmlns:a16="http://schemas.microsoft.com/office/drawing/2014/main" id="{2A5583E2-B84C-407B-973C-36035CFE71F2}"/>
              </a:ext>
            </a:extLst>
          </p:cNvPr>
          <p:cNvSpPr/>
          <p:nvPr/>
        </p:nvSpPr>
        <p:spPr>
          <a:xfrm>
            <a:off x="7147572" y="3477391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AF1B58D5-756F-4041-A0C3-7FB8C58E3D0E}"/>
              </a:ext>
            </a:extLst>
          </p:cNvPr>
          <p:cNvSpPr txBox="1"/>
          <p:nvPr/>
        </p:nvSpPr>
        <p:spPr>
          <a:xfrm>
            <a:off x="7359830" y="3435846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Input Values</a:t>
            </a:r>
          </a:p>
          <a:p>
            <a:r>
              <a:rPr lang="de-DE" sz="1600" dirty="0"/>
              <a:t>Hidden Nodes</a:t>
            </a:r>
          </a:p>
          <a:p>
            <a:r>
              <a:rPr lang="de-DE" sz="1600" dirty="0"/>
              <a:t>Output Nodes</a:t>
            </a:r>
          </a:p>
        </p:txBody>
      </p:sp>
      <p:sp>
        <p:nvSpPr>
          <p:cNvPr id="130" name="Oval 17">
            <a:extLst>
              <a:ext uri="{FF2B5EF4-FFF2-40B4-BE49-F238E27FC236}">
                <a16:creationId xmlns:a16="http://schemas.microsoft.com/office/drawing/2014/main" id="{53A896DB-C734-4524-A96C-5EC0CC4A3977}"/>
              </a:ext>
            </a:extLst>
          </p:cNvPr>
          <p:cNvSpPr/>
          <p:nvPr/>
        </p:nvSpPr>
        <p:spPr>
          <a:xfrm>
            <a:off x="7143830" y="404227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7">
            <a:extLst>
              <a:ext uri="{FF2B5EF4-FFF2-40B4-BE49-F238E27FC236}">
                <a16:creationId xmlns:a16="http://schemas.microsoft.com/office/drawing/2014/main" id="{1F452A5B-69D2-475C-A918-F6C6832A9EC7}"/>
              </a:ext>
            </a:extLst>
          </p:cNvPr>
          <p:cNvSpPr/>
          <p:nvPr/>
        </p:nvSpPr>
        <p:spPr>
          <a:xfrm>
            <a:off x="7143830" y="3765423"/>
            <a:ext cx="216000" cy="216000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Learning: Layer </a:t>
            </a:r>
            <a:r>
              <a:rPr lang="de-DE" b="0" dirty="0" err="1"/>
              <a:t>Types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97088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b="1" dirty="0">
                <a:latin typeface="Calibri Light" panose="020F0302020204030204" pitchFamily="34" charset="0"/>
              </a:rPr>
              <a:t>Input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Corresponds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independent</a:t>
            </a:r>
            <a:r>
              <a:rPr lang="de-DE" dirty="0">
                <a:latin typeface="Calibri Light" panose="020F0302020204030204" pitchFamily="34" charset="0"/>
              </a:rPr>
              <a:t>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Taken </a:t>
            </a:r>
            <a:r>
              <a:rPr lang="de-DE" dirty="0" err="1">
                <a:latin typeface="Calibri Light" panose="020F0302020204030204" pitchFamily="34" charset="0"/>
              </a:rPr>
              <a:t>as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batches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Binned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data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Categorized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6444208" y="2398990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6446167" y="1470929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6444208" y="3327051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6444208" y="4255113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0C8F77-B13A-4F98-BE8C-DDED221CB141}"/>
              </a:ext>
            </a:extLst>
          </p:cNvPr>
          <p:cNvSpPr/>
          <p:nvPr/>
        </p:nvSpPr>
        <p:spPr>
          <a:xfrm>
            <a:off x="6444208" y="1470928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57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b="1" dirty="0" err="1">
                <a:latin typeface="Calibri Light" panose="020F0302020204030204" pitchFamily="34" charset="0"/>
              </a:rPr>
              <a:t>Dense</a:t>
            </a:r>
            <a:r>
              <a:rPr lang="de-DE" b="1" dirty="0">
                <a:latin typeface="Calibri Light" panose="020F0302020204030204" pitchFamily="34" charset="0"/>
              </a:rPr>
              <a:t>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input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layer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connected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output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layer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Also </a:t>
            </a:r>
            <a:r>
              <a:rPr lang="de-DE" dirty="0" err="1">
                <a:latin typeface="Calibri Light" panose="020F0302020204030204" pitchFamily="34" charset="0"/>
              </a:rPr>
              <a:t>called</a:t>
            </a:r>
            <a:r>
              <a:rPr lang="de-DE" dirty="0">
                <a:latin typeface="Calibri Light" panose="020F0302020204030204" pitchFamily="34" charset="0"/>
              </a:rPr>
              <a:t> fully </a:t>
            </a:r>
            <a:r>
              <a:rPr lang="de-DE" dirty="0" err="1">
                <a:latin typeface="Calibri Light" panose="020F0302020204030204" pitchFamily="34" charset="0"/>
              </a:rPr>
              <a:t>connected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layer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Usually</a:t>
            </a:r>
            <a:r>
              <a:rPr lang="de-DE" dirty="0">
                <a:latin typeface="Calibri Light" panose="020F0302020204030204" pitchFamily="34" charset="0"/>
              </a:rPr>
              <a:t> non-linear </a:t>
            </a:r>
            <a:r>
              <a:rPr lang="de-DE" dirty="0" err="1">
                <a:latin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function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applied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5940152" y="234768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5942111" y="1419623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5940152" y="3275745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5940152" y="4203807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0C8F77-B13A-4F98-BE8C-DDED221CB141}"/>
              </a:ext>
            </a:extLst>
          </p:cNvPr>
          <p:cNvSpPr/>
          <p:nvPr/>
        </p:nvSpPr>
        <p:spPr>
          <a:xfrm>
            <a:off x="5940152" y="141962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58061-A349-4CDD-A15B-97DC1A974A63}"/>
              </a:ext>
            </a:extLst>
          </p:cNvPr>
          <p:cNvSpPr/>
          <p:nvPr/>
        </p:nvSpPr>
        <p:spPr>
          <a:xfrm>
            <a:off x="7523349" y="279744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7710ED-D74F-4CC4-9FAF-66DD65E65BEE}"/>
              </a:ext>
            </a:extLst>
          </p:cNvPr>
          <p:cNvSpPr/>
          <p:nvPr/>
        </p:nvSpPr>
        <p:spPr>
          <a:xfrm>
            <a:off x="7523349" y="3725507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EFF19D-C761-4E02-B85C-D7308D39A7F5}"/>
              </a:ext>
            </a:extLst>
          </p:cNvPr>
          <p:cNvSpPr/>
          <p:nvPr/>
        </p:nvSpPr>
        <p:spPr>
          <a:xfrm>
            <a:off x="7523349" y="186938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E63A1-FC27-4EA3-927C-435ECD4C80A9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397352" y="1648222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E425EA-20C9-4BB2-9EC0-9005FB7D4752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6397352" y="2576284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072A9-F65C-458A-B8B0-421A69D5F8F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6397352" y="3504345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E6CEC-1D7D-4912-AE8A-FE815E30DBB7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6397352" y="3954107"/>
            <a:ext cx="1125997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AB886-4C26-41CA-8F92-5EDF22226A14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 flipV="1">
            <a:off x="6397352" y="2097984"/>
            <a:ext cx="1125997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E89195-D886-49FD-AF4A-5068E28E390F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397352" y="3026046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5C2362-D06B-412A-9318-4256CBCA359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97352" y="1648222"/>
            <a:ext cx="1125997" cy="1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517C1C-C1F4-426D-8973-D685759DA6B8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397352" y="1648222"/>
            <a:ext cx="1125997" cy="230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14F72-0C3E-4343-98E4-3B7B5B18CE3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397352" y="2576284"/>
            <a:ext cx="1125997" cy="13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F77F4-920F-4979-B43C-CC2F3CDF140E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397352" y="2097984"/>
            <a:ext cx="1125997" cy="23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05BBA6-962A-40A6-856F-FFEA336EA89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6397352" y="3026046"/>
            <a:ext cx="1125997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148E09-6426-44AF-AB91-607AB9AB9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6397352" y="2097984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7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b="1" dirty="0">
                <a:latin typeface="Calibri Light" panose="020F0302020204030204" pitchFamily="34" charset="0"/>
              </a:rPr>
              <a:t>1D </a:t>
            </a:r>
            <a:r>
              <a:rPr lang="de-DE" b="1" dirty="0" err="1">
                <a:latin typeface="Calibri Light" panose="020F0302020204030204" pitchFamily="34" charset="0"/>
              </a:rPr>
              <a:t>convolutional</a:t>
            </a:r>
            <a:r>
              <a:rPr lang="de-DE" b="1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layer</a:t>
            </a:r>
            <a:endParaRPr lang="de-DE" b="1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Layer </a:t>
            </a:r>
            <a:r>
              <a:rPr lang="de-DE" dirty="0" err="1">
                <a:latin typeface="Calibri Light" panose="020F0302020204030204" pitchFamily="34" charset="0"/>
              </a:rPr>
              <a:t>consists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filters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Sequentially</a:t>
            </a:r>
            <a:r>
              <a:rPr lang="de-DE" dirty="0">
                <a:latin typeface="Calibri Light" panose="020F0302020204030204" pitchFamily="34" charset="0"/>
              </a:rPr>
              <a:t> a </a:t>
            </a:r>
            <a:r>
              <a:rPr lang="de-DE" dirty="0" err="1">
                <a:latin typeface="Calibri Light" panose="020F0302020204030204" pitchFamily="34" charset="0"/>
              </a:rPr>
              <a:t>subset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input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layer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processed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All </a:t>
            </a:r>
            <a:r>
              <a:rPr lang="de-DE" dirty="0" err="1">
                <a:latin typeface="Calibri Light" panose="020F0302020204030204" pitchFamily="34" charset="0"/>
              </a:rPr>
              <a:t>nodes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input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layer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used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5940152" y="2419692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5942111" y="149163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5940152" y="3347753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5940152" y="427581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0C8F77-B13A-4F98-BE8C-DDED221CB141}"/>
              </a:ext>
            </a:extLst>
          </p:cNvPr>
          <p:cNvSpPr/>
          <p:nvPr/>
        </p:nvSpPr>
        <p:spPr>
          <a:xfrm>
            <a:off x="5940152" y="1491630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58061-A349-4CDD-A15B-97DC1A974A63}"/>
              </a:ext>
            </a:extLst>
          </p:cNvPr>
          <p:cNvSpPr/>
          <p:nvPr/>
        </p:nvSpPr>
        <p:spPr>
          <a:xfrm>
            <a:off x="7526901" y="3347753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EFF19D-C761-4E02-B85C-D7308D39A7F5}"/>
              </a:ext>
            </a:extLst>
          </p:cNvPr>
          <p:cNvSpPr/>
          <p:nvPr/>
        </p:nvSpPr>
        <p:spPr>
          <a:xfrm>
            <a:off x="7526901" y="244285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E63A1-FC27-4EA3-927C-435ECD4C80A9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397352" y="1720230"/>
            <a:ext cx="1129549" cy="951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E425EA-20C9-4BB2-9EC0-9005FB7D4752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6397352" y="2648292"/>
            <a:ext cx="1129549" cy="92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AB886-4C26-41CA-8F92-5EDF22226A14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6397352" y="2648292"/>
            <a:ext cx="1129549" cy="2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05BBA6-962A-40A6-856F-FFEA336EA89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397352" y="3576353"/>
            <a:ext cx="1129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148E09-6426-44AF-AB91-607AB9AB9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6397352" y="2671452"/>
            <a:ext cx="1129549" cy="90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BC955F-C234-46AF-B45E-A621245E1D2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397352" y="3576353"/>
            <a:ext cx="1129549" cy="928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C1FB5BC-F0EA-45E1-8FFC-F27D2B70A4CE}"/>
              </a:ext>
            </a:extLst>
          </p:cNvPr>
          <p:cNvSpPr txBox="1"/>
          <p:nvPr/>
        </p:nvSpPr>
        <p:spPr>
          <a:xfrm>
            <a:off x="5499338" y="10831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Layer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A70C7AF-74F6-40B1-9689-7632D6393155}"/>
              </a:ext>
            </a:extLst>
          </p:cNvPr>
          <p:cNvSpPr txBox="1"/>
          <p:nvPr/>
        </p:nvSpPr>
        <p:spPr>
          <a:xfrm>
            <a:off x="6938462" y="1070454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7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E04211-C1A9-425D-B06A-49A4BDBB707A}"/>
              </a:ext>
            </a:extLst>
          </p:cNvPr>
          <p:cNvCxnSpPr/>
          <p:nvPr/>
        </p:nvCxnSpPr>
        <p:spPr>
          <a:xfrm>
            <a:off x="438424" y="4605850"/>
            <a:ext cx="6809740" cy="11973"/>
          </a:xfrm>
          <a:prstGeom prst="straightConnector1">
            <a:avLst/>
          </a:prstGeom>
          <a:ln w="158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B85F70-A0D1-40B8-AF57-5D825022306B}"/>
              </a:ext>
            </a:extLst>
          </p:cNvPr>
          <p:cNvCxnSpPr>
            <a:cxnSpLocks/>
          </p:cNvCxnSpPr>
          <p:nvPr/>
        </p:nvCxnSpPr>
        <p:spPr>
          <a:xfrm flipV="1">
            <a:off x="447043" y="1013143"/>
            <a:ext cx="337" cy="3619922"/>
          </a:xfrm>
          <a:prstGeom prst="straightConnector1">
            <a:avLst/>
          </a:prstGeom>
          <a:ln w="158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9FE1A16-DF86-4AB3-8837-3B9C21AB418F}"/>
              </a:ext>
            </a:extLst>
          </p:cNvPr>
          <p:cNvSpPr txBox="1"/>
          <p:nvPr/>
        </p:nvSpPr>
        <p:spPr>
          <a:xfrm>
            <a:off x="7448824" y="4591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1FBCD01-4406-4897-86DB-46941EF2B973}"/>
              </a:ext>
            </a:extLst>
          </p:cNvPr>
          <p:cNvSpPr/>
          <p:nvPr/>
        </p:nvSpPr>
        <p:spPr>
          <a:xfrm>
            <a:off x="712745" y="20364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D4AB0B-0CEE-44E7-9139-BCAB32A04D3D}"/>
              </a:ext>
            </a:extLst>
          </p:cNvPr>
          <p:cNvSpPr/>
          <p:nvPr/>
        </p:nvSpPr>
        <p:spPr>
          <a:xfrm>
            <a:off x="1558565" y="19907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DCB1BED-4DC6-4FD2-9930-13D66332FCAF}"/>
              </a:ext>
            </a:extLst>
          </p:cNvPr>
          <p:cNvSpPr/>
          <p:nvPr/>
        </p:nvSpPr>
        <p:spPr>
          <a:xfrm>
            <a:off x="1017545" y="17849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183CA10-0C35-4448-BF1F-CCB6CEF81735}"/>
              </a:ext>
            </a:extLst>
          </p:cNvPr>
          <p:cNvSpPr/>
          <p:nvPr/>
        </p:nvSpPr>
        <p:spPr>
          <a:xfrm>
            <a:off x="1169945" y="19373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F444539-5628-49FC-B4A1-30956A3FD103}"/>
              </a:ext>
            </a:extLst>
          </p:cNvPr>
          <p:cNvSpPr/>
          <p:nvPr/>
        </p:nvSpPr>
        <p:spPr>
          <a:xfrm>
            <a:off x="1360445" y="17468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189DFB0-AA99-46C5-8A06-45211754D8B3}"/>
              </a:ext>
            </a:extLst>
          </p:cNvPr>
          <p:cNvSpPr/>
          <p:nvPr/>
        </p:nvSpPr>
        <p:spPr>
          <a:xfrm>
            <a:off x="1101365" y="217361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8A7AD4-A973-4AC0-A988-ABA534CF5704}"/>
              </a:ext>
            </a:extLst>
          </p:cNvPr>
          <p:cNvSpPr txBox="1"/>
          <p:nvPr/>
        </p:nvSpPr>
        <p:spPr>
          <a:xfrm>
            <a:off x="786767" y="4780022"/>
            <a:ext cx="392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1        2         3          4         5         6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CA3232-E736-4F8A-AEF5-7C218C30874B}"/>
              </a:ext>
            </a:extLst>
          </p:cNvPr>
          <p:cNvSpPr txBox="1"/>
          <p:nvPr/>
        </p:nvSpPr>
        <p:spPr>
          <a:xfrm rot="16200000">
            <a:off x="-1778632" y="2214622"/>
            <a:ext cx="392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1      2       3        4       5       6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2398F61-2349-4A18-B32F-CB92A907BE86}"/>
              </a:ext>
            </a:extLst>
          </p:cNvPr>
          <p:cNvSpPr/>
          <p:nvPr/>
        </p:nvSpPr>
        <p:spPr>
          <a:xfrm>
            <a:off x="865145" y="21888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C3C74CA-659D-4FB4-8C79-B1AF1D783648}"/>
              </a:ext>
            </a:extLst>
          </p:cNvPr>
          <p:cNvSpPr/>
          <p:nvPr/>
        </p:nvSpPr>
        <p:spPr>
          <a:xfrm>
            <a:off x="1017545" y="23412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0E96E4-876C-4B55-B5D7-07B8E6343837}"/>
              </a:ext>
            </a:extLst>
          </p:cNvPr>
          <p:cNvSpPr/>
          <p:nvPr/>
        </p:nvSpPr>
        <p:spPr>
          <a:xfrm>
            <a:off x="1169945" y="24936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B703748-5867-4176-AF46-0C11B3EC84D2}"/>
              </a:ext>
            </a:extLst>
          </p:cNvPr>
          <p:cNvSpPr/>
          <p:nvPr/>
        </p:nvSpPr>
        <p:spPr>
          <a:xfrm>
            <a:off x="1474745" y="23031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C4778DE-F29C-4D37-B5E3-E4B9FF23451A}"/>
              </a:ext>
            </a:extLst>
          </p:cNvPr>
          <p:cNvSpPr/>
          <p:nvPr/>
        </p:nvSpPr>
        <p:spPr>
          <a:xfrm>
            <a:off x="1307105" y="21812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8E638AC-5807-4135-B3EA-9B52FE7149D6}"/>
              </a:ext>
            </a:extLst>
          </p:cNvPr>
          <p:cNvSpPr/>
          <p:nvPr/>
        </p:nvSpPr>
        <p:spPr>
          <a:xfrm>
            <a:off x="1429025" y="25698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B875537-2279-45E2-89BE-92247A48D83B}"/>
              </a:ext>
            </a:extLst>
          </p:cNvPr>
          <p:cNvSpPr/>
          <p:nvPr/>
        </p:nvSpPr>
        <p:spPr>
          <a:xfrm>
            <a:off x="926105" y="19907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FB8C07-A924-4C51-AE40-7B050C352645}"/>
              </a:ext>
            </a:extLst>
          </p:cNvPr>
          <p:cNvSpPr/>
          <p:nvPr/>
        </p:nvSpPr>
        <p:spPr>
          <a:xfrm>
            <a:off x="3410225" y="38042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3B1FCA-B586-4DDF-A554-6848C8975932}"/>
              </a:ext>
            </a:extLst>
          </p:cNvPr>
          <p:cNvSpPr/>
          <p:nvPr/>
        </p:nvSpPr>
        <p:spPr>
          <a:xfrm>
            <a:off x="3996965" y="392621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299C37B-831F-44AB-8369-9F79B7506694}"/>
              </a:ext>
            </a:extLst>
          </p:cNvPr>
          <p:cNvSpPr/>
          <p:nvPr/>
        </p:nvSpPr>
        <p:spPr>
          <a:xfrm>
            <a:off x="3341645" y="41090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2FC725D-0B82-4376-8809-F537F7CC2F47}"/>
              </a:ext>
            </a:extLst>
          </p:cNvPr>
          <p:cNvSpPr/>
          <p:nvPr/>
        </p:nvSpPr>
        <p:spPr>
          <a:xfrm>
            <a:off x="3204485" y="392621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ABA103B-31C0-4F37-A8B4-E5CD8C309852}"/>
              </a:ext>
            </a:extLst>
          </p:cNvPr>
          <p:cNvSpPr/>
          <p:nvPr/>
        </p:nvSpPr>
        <p:spPr>
          <a:xfrm>
            <a:off x="3692165" y="42995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5C168B7-95B6-4897-A33A-EEB251B6F23F}"/>
              </a:ext>
            </a:extLst>
          </p:cNvPr>
          <p:cNvSpPr/>
          <p:nvPr/>
        </p:nvSpPr>
        <p:spPr>
          <a:xfrm>
            <a:off x="3996965" y="408623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52524B4-05BF-4C8C-9051-51F324D4A8AE}"/>
              </a:ext>
            </a:extLst>
          </p:cNvPr>
          <p:cNvSpPr/>
          <p:nvPr/>
        </p:nvSpPr>
        <p:spPr>
          <a:xfrm>
            <a:off x="3814085" y="359855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DB345C1-7547-4BA3-AA79-A04D963C9229}"/>
              </a:ext>
            </a:extLst>
          </p:cNvPr>
          <p:cNvSpPr/>
          <p:nvPr/>
        </p:nvSpPr>
        <p:spPr>
          <a:xfrm>
            <a:off x="3562625" y="39566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D00C88A-9EF4-49D8-84BB-DCA6D7649DE3}"/>
              </a:ext>
            </a:extLst>
          </p:cNvPr>
          <p:cNvSpPr/>
          <p:nvPr/>
        </p:nvSpPr>
        <p:spPr>
          <a:xfrm>
            <a:off x="3715025" y="41090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71C0699-68AF-4F26-BDF3-5CE9642A6E92}"/>
              </a:ext>
            </a:extLst>
          </p:cNvPr>
          <p:cNvSpPr/>
          <p:nvPr/>
        </p:nvSpPr>
        <p:spPr>
          <a:xfrm>
            <a:off x="3867425" y="42614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473800D-9A31-4ECF-8CC1-02EECDCCED6A}"/>
              </a:ext>
            </a:extLst>
          </p:cNvPr>
          <p:cNvSpPr/>
          <p:nvPr/>
        </p:nvSpPr>
        <p:spPr>
          <a:xfrm>
            <a:off x="3722645" y="379667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37605B2-4815-46C3-8DA7-05BFDF6D24C7}"/>
              </a:ext>
            </a:extLst>
          </p:cNvPr>
          <p:cNvSpPr/>
          <p:nvPr/>
        </p:nvSpPr>
        <p:spPr>
          <a:xfrm>
            <a:off x="3570245" y="360617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87244D2-F531-4855-B0C2-7F591B5D97B5}"/>
              </a:ext>
            </a:extLst>
          </p:cNvPr>
          <p:cNvSpPr/>
          <p:nvPr/>
        </p:nvSpPr>
        <p:spPr>
          <a:xfrm>
            <a:off x="2602505" y="26079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E97756C-18FB-460D-A433-5CFE0E519598}"/>
              </a:ext>
            </a:extLst>
          </p:cNvPr>
          <p:cNvSpPr/>
          <p:nvPr/>
        </p:nvSpPr>
        <p:spPr>
          <a:xfrm>
            <a:off x="3135905" y="212789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3BDEC3-B9F2-4B23-A7AA-1EEFB1D7EF58}"/>
              </a:ext>
            </a:extLst>
          </p:cNvPr>
          <p:cNvSpPr/>
          <p:nvPr/>
        </p:nvSpPr>
        <p:spPr>
          <a:xfrm>
            <a:off x="2305325" y="30194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9DD2C04-5271-4454-8FF1-EB40500470A6}"/>
              </a:ext>
            </a:extLst>
          </p:cNvPr>
          <p:cNvSpPr/>
          <p:nvPr/>
        </p:nvSpPr>
        <p:spPr>
          <a:xfrm>
            <a:off x="3562625" y="26765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3E08C20-174B-4E0A-88D1-63B059ABEFE5}"/>
              </a:ext>
            </a:extLst>
          </p:cNvPr>
          <p:cNvSpPr/>
          <p:nvPr/>
        </p:nvSpPr>
        <p:spPr>
          <a:xfrm>
            <a:off x="3052085" y="25698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1DD0C69-E7CC-4774-B087-BCE645191C99}"/>
              </a:ext>
            </a:extLst>
          </p:cNvPr>
          <p:cNvSpPr/>
          <p:nvPr/>
        </p:nvSpPr>
        <p:spPr>
          <a:xfrm>
            <a:off x="2373905" y="341567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09BB68F-AA50-4163-9AB5-176C464D1AD1}"/>
              </a:ext>
            </a:extLst>
          </p:cNvPr>
          <p:cNvSpPr/>
          <p:nvPr/>
        </p:nvSpPr>
        <p:spPr>
          <a:xfrm>
            <a:off x="1840505" y="352997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1D4CC0-09FB-4DE4-8178-B1C1CE5A8BF3}"/>
              </a:ext>
            </a:extLst>
          </p:cNvPr>
          <p:cNvSpPr/>
          <p:nvPr/>
        </p:nvSpPr>
        <p:spPr>
          <a:xfrm>
            <a:off x="3524525" y="22955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0C2281A-0A3C-4B06-AD73-47E01505666F}"/>
              </a:ext>
            </a:extLst>
          </p:cNvPr>
          <p:cNvSpPr/>
          <p:nvPr/>
        </p:nvSpPr>
        <p:spPr>
          <a:xfrm>
            <a:off x="2693945" y="31794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16E2D47-F540-4DAD-9002-E6557D0A758C}"/>
              </a:ext>
            </a:extLst>
          </p:cNvPr>
          <p:cNvSpPr/>
          <p:nvPr/>
        </p:nvSpPr>
        <p:spPr>
          <a:xfrm>
            <a:off x="2983505" y="285941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1C8F68-7DD1-4733-A801-BDFEA3BF5EEC}"/>
              </a:ext>
            </a:extLst>
          </p:cNvPr>
          <p:cNvSpPr/>
          <p:nvPr/>
        </p:nvSpPr>
        <p:spPr>
          <a:xfrm>
            <a:off x="481604" y="1501243"/>
            <a:ext cx="1501140" cy="1432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C3F3882-688B-4443-8773-39A7CEAB9FC3}"/>
              </a:ext>
            </a:extLst>
          </p:cNvPr>
          <p:cNvSpPr/>
          <p:nvPr/>
        </p:nvSpPr>
        <p:spPr>
          <a:xfrm>
            <a:off x="3003824" y="3391003"/>
            <a:ext cx="1501140" cy="121158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35EC109-E97F-429B-8E5F-61BA70E2EE9C}"/>
              </a:ext>
            </a:extLst>
          </p:cNvPr>
          <p:cNvSpPr/>
          <p:nvPr/>
        </p:nvSpPr>
        <p:spPr>
          <a:xfrm rot="19151367">
            <a:off x="1250482" y="2401022"/>
            <a:ext cx="2904562" cy="12115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DF3B8B-148D-4A67-B008-3DDB6E9AC52E}"/>
              </a:ext>
            </a:extLst>
          </p:cNvPr>
          <p:cNvSpPr txBox="1"/>
          <p:nvPr/>
        </p:nvSpPr>
        <p:spPr>
          <a:xfrm>
            <a:off x="1194074" y="1137388"/>
            <a:ext cx="73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Nerds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13AD3E-24C3-4CC1-98B6-A5D2C520E042}"/>
              </a:ext>
            </a:extLst>
          </p:cNvPr>
          <p:cNvSpPr txBox="1"/>
          <p:nvPr/>
        </p:nvSpPr>
        <p:spPr>
          <a:xfrm>
            <a:off x="4089674" y="3032863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Athletes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74A7BD-B749-49D5-9857-6E97BB732CE6}"/>
              </a:ext>
            </a:extLst>
          </p:cNvPr>
          <p:cNvSpPr txBox="1"/>
          <p:nvPr/>
        </p:nvSpPr>
        <p:spPr>
          <a:xfrm>
            <a:off x="3162574" y="1531088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Others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912BA0E-EBA4-4993-BF79-01AFCA40DC80}"/>
              </a:ext>
            </a:extLst>
          </p:cNvPr>
          <p:cNvSpPr txBox="1"/>
          <p:nvPr/>
        </p:nvSpPr>
        <p:spPr>
          <a:xfrm>
            <a:off x="2656600" y="936815"/>
            <a:ext cx="443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Task: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groups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similar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students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clusters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C5705A0-495B-4A56-AC30-03F11E92CD3A}"/>
              </a:ext>
            </a:extLst>
          </p:cNvPr>
          <p:cNvSpPr txBox="1"/>
          <p:nvPr/>
        </p:nvSpPr>
        <p:spPr>
          <a:xfrm rot="16200000">
            <a:off x="-185505" y="112752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1343001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llipse 54">
            <a:extLst>
              <a:ext uri="{FF2B5EF4-FFF2-40B4-BE49-F238E27FC236}">
                <a16:creationId xmlns:a16="http://schemas.microsoft.com/office/drawing/2014/main" id="{524BEFB4-858F-4C15-9420-92BFBEADD47F}"/>
              </a:ext>
            </a:extLst>
          </p:cNvPr>
          <p:cNvSpPr/>
          <p:nvPr/>
        </p:nvSpPr>
        <p:spPr>
          <a:xfrm>
            <a:off x="6703456" y="3617512"/>
            <a:ext cx="217003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C62AE-2610-4017-A43D-0E415A3077ED}"/>
              </a:ext>
            </a:extLst>
          </p:cNvPr>
          <p:cNvSpPr/>
          <p:nvPr/>
        </p:nvSpPr>
        <p:spPr>
          <a:xfrm>
            <a:off x="6703509" y="2715766"/>
            <a:ext cx="217003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E4A7F76-847C-4E2C-97E2-5941125F2723}"/>
              </a:ext>
            </a:extLst>
          </p:cNvPr>
          <p:cNvSpPr/>
          <p:nvPr/>
        </p:nvSpPr>
        <p:spPr>
          <a:xfrm>
            <a:off x="6703456" y="1807206"/>
            <a:ext cx="217003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59B4136-140F-4C27-92C8-AF43998F117C}"/>
              </a:ext>
            </a:extLst>
          </p:cNvPr>
          <p:cNvSpPr/>
          <p:nvPr/>
        </p:nvSpPr>
        <p:spPr>
          <a:xfrm>
            <a:off x="6707343" y="987574"/>
            <a:ext cx="217003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Other 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b="1" dirty="0">
                <a:latin typeface="Calibri Light" panose="020F0302020204030204" pitchFamily="34" charset="0"/>
              </a:rPr>
              <a:t>Other Layer </a:t>
            </a:r>
            <a:r>
              <a:rPr lang="de-DE" b="1" dirty="0" err="1">
                <a:latin typeface="Calibri Light" panose="020F0302020204030204" pitchFamily="34" charset="0"/>
              </a:rPr>
              <a:t>Types</a:t>
            </a:r>
            <a:endParaRPr lang="de-DE" b="1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Recurrent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</a:rPr>
              <a:t> Networks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use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recurrent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cells</a:t>
            </a:r>
            <a:endParaRPr lang="de-DE" dirty="0">
              <a:latin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Receive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their</a:t>
            </a:r>
            <a:r>
              <a:rPr lang="de-DE" dirty="0">
                <a:latin typeface="Calibri Light" panose="020F0302020204030204" pitchFamily="34" charset="0"/>
              </a:rPr>
              <a:t> own </a:t>
            </a:r>
            <a:r>
              <a:rPr lang="de-DE" dirty="0" err="1">
                <a:latin typeface="Calibri Light" panose="020F0302020204030204" pitchFamily="34" charset="0"/>
              </a:rPr>
              <a:t>output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with</a:t>
            </a:r>
            <a:r>
              <a:rPr lang="de-DE" dirty="0">
                <a:latin typeface="Calibri Light" panose="020F0302020204030204" pitchFamily="34" charset="0"/>
              </a:rPr>
              <a:t> a </a:t>
            </a:r>
            <a:r>
              <a:rPr lang="de-DE" dirty="0" err="1">
                <a:latin typeface="Calibri Light" panose="020F0302020204030204" pitchFamily="34" charset="0"/>
              </a:rPr>
              <a:t>delay</a:t>
            </a:r>
            <a:endParaRPr lang="de-DE" dirty="0">
              <a:latin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applied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when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context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plays</a:t>
            </a:r>
            <a:r>
              <a:rPr lang="de-DE" dirty="0">
                <a:latin typeface="Calibri Light" panose="020F0302020204030204" pitchFamily="34" charset="0"/>
              </a:rPr>
              <a:t> a </a:t>
            </a:r>
            <a:r>
              <a:rPr lang="de-DE" dirty="0" err="1">
                <a:latin typeface="Calibri Light" panose="020F0302020204030204" pitchFamily="34" charset="0"/>
              </a:rPr>
              <a:t>role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Long </a:t>
            </a:r>
            <a:r>
              <a:rPr lang="de-DE" dirty="0" err="1">
                <a:latin typeface="Calibri Light" panose="020F0302020204030204" pitchFamily="34" charset="0"/>
              </a:rPr>
              <a:t>short</a:t>
            </a:r>
            <a:r>
              <a:rPr lang="de-DE" dirty="0">
                <a:latin typeface="Calibri Light" panose="020F0302020204030204" pitchFamily="34" charset="0"/>
              </a:rPr>
              <a:t>-term </a:t>
            </a:r>
            <a:r>
              <a:rPr lang="de-DE" dirty="0" err="1">
                <a:latin typeface="Calibri Light" panose="020F0302020204030204" pitchFamily="34" charset="0"/>
              </a:rPr>
              <a:t>memory</a:t>
            </a:r>
            <a:r>
              <a:rPr lang="de-DE" dirty="0">
                <a:latin typeface="Calibri Light" panose="020F0302020204030204" pitchFamily="34" charset="0"/>
              </a:rPr>
              <a:t> (LSTM) 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use</a:t>
            </a:r>
            <a:r>
              <a:rPr lang="de-DE" dirty="0">
                <a:latin typeface="Calibri Light" panose="020F0302020204030204" pitchFamily="34" charset="0"/>
              </a:rPr>
              <a:t> „</a:t>
            </a:r>
            <a:r>
              <a:rPr lang="de-DE" dirty="0" err="1">
                <a:latin typeface="Calibri Light" panose="020F0302020204030204" pitchFamily="34" charset="0"/>
              </a:rPr>
              <a:t>memory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cell</a:t>
            </a:r>
            <a:r>
              <a:rPr lang="de-DE" dirty="0">
                <a:latin typeface="Calibri Light" panose="020F0302020204030204" pitchFamily="34" charset="0"/>
              </a:rPr>
              <a:t>“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Used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</a:rPr>
              <a:t> temporal </a:t>
            </a:r>
            <a:r>
              <a:rPr lang="de-DE" dirty="0" err="1">
                <a:latin typeface="Calibri Light" panose="020F0302020204030204" pitchFamily="34" charset="0"/>
              </a:rPr>
              <a:t>sequences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32F2BA66-A66C-4A1D-B775-AD0CEE3E41C3}"/>
              </a:ext>
            </a:extLst>
          </p:cNvPr>
          <p:cNvSpPr/>
          <p:nvPr/>
        </p:nvSpPr>
        <p:spPr>
          <a:xfrm>
            <a:off x="5028221" y="1465874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8DCDF1D6-7366-4F70-990D-ECFC990F2B82}"/>
              </a:ext>
            </a:extLst>
          </p:cNvPr>
          <p:cNvSpPr/>
          <p:nvPr/>
        </p:nvSpPr>
        <p:spPr>
          <a:xfrm>
            <a:off x="5004048" y="239393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9363335A-7C97-4665-80FD-0BE1B8F0EB6C}"/>
              </a:ext>
            </a:extLst>
          </p:cNvPr>
          <p:cNvSpPr/>
          <p:nvPr/>
        </p:nvSpPr>
        <p:spPr>
          <a:xfrm>
            <a:off x="5004048" y="3321997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02AEA91F-5D79-4FFA-AC01-02A681713B2B}"/>
              </a:ext>
            </a:extLst>
          </p:cNvPr>
          <p:cNvSpPr/>
          <p:nvPr/>
        </p:nvSpPr>
        <p:spPr>
          <a:xfrm>
            <a:off x="6587245" y="191563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391D81E6-CF68-4F4C-93C6-26B12F47A39A}"/>
              </a:ext>
            </a:extLst>
          </p:cNvPr>
          <p:cNvSpPr/>
          <p:nvPr/>
        </p:nvSpPr>
        <p:spPr>
          <a:xfrm>
            <a:off x="6587245" y="2843697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5657C01C-9977-4D5E-8CE7-68F66809D25C}"/>
              </a:ext>
            </a:extLst>
          </p:cNvPr>
          <p:cNvSpPr/>
          <p:nvPr/>
        </p:nvSpPr>
        <p:spPr>
          <a:xfrm>
            <a:off x="6587245" y="110643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405B7767-C6E0-493D-9B52-DB445B4B139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5485421" y="1694474"/>
            <a:ext cx="1101824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8">
            <a:extLst>
              <a:ext uri="{FF2B5EF4-FFF2-40B4-BE49-F238E27FC236}">
                <a16:creationId xmlns:a16="http://schemas.microsoft.com/office/drawing/2014/main" id="{B2C374C0-07F3-4065-9BC1-D5F207DD194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5461248" y="2622535"/>
            <a:ext cx="1125997" cy="44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CF01CC8E-35FA-419A-8C1C-C0501BA44E5F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5461248" y="3072297"/>
            <a:ext cx="1125997" cy="4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F01F7EA7-CCE0-4B40-891C-392B60A06AB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485421" y="1335038"/>
            <a:ext cx="1101824" cy="35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A5FAA511-0F50-444A-8FD7-23D63A0F3E3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461248" y="2144236"/>
            <a:ext cx="1125997" cy="140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6">
            <a:extLst>
              <a:ext uri="{FF2B5EF4-FFF2-40B4-BE49-F238E27FC236}">
                <a16:creationId xmlns:a16="http://schemas.microsoft.com/office/drawing/2014/main" id="{EC20919C-7065-470E-9F6C-6719BD29F2B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485421" y="1694474"/>
            <a:ext cx="1125997" cy="13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8441CC97-0AA3-4F2F-A0EB-A7686CDB3A0D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5461248" y="1335038"/>
            <a:ext cx="1125997" cy="221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2">
            <a:extLst>
              <a:ext uri="{FF2B5EF4-FFF2-40B4-BE49-F238E27FC236}">
                <a16:creationId xmlns:a16="http://schemas.microsoft.com/office/drawing/2014/main" id="{DFF7C94A-B20B-4DDD-A75F-B2C2F5946C3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461248" y="2144236"/>
            <a:ext cx="1125997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5">
            <a:extLst>
              <a:ext uri="{FF2B5EF4-FFF2-40B4-BE49-F238E27FC236}">
                <a16:creationId xmlns:a16="http://schemas.microsoft.com/office/drawing/2014/main" id="{E921AEEA-2E42-4D5F-AA3B-DD715EC77CC5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461248" y="1335038"/>
            <a:ext cx="1125997" cy="128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9">
            <a:extLst>
              <a:ext uri="{FF2B5EF4-FFF2-40B4-BE49-F238E27FC236}">
                <a16:creationId xmlns:a16="http://schemas.microsoft.com/office/drawing/2014/main" id="{4C51198D-62B4-4E2F-B7CB-C27D57C1AB44}"/>
              </a:ext>
            </a:extLst>
          </p:cNvPr>
          <p:cNvSpPr/>
          <p:nvPr/>
        </p:nvSpPr>
        <p:spPr>
          <a:xfrm>
            <a:off x="6587245" y="373181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31127377-B1C3-45E0-9389-6C285523560D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>
            <a:off x="5461248" y="3550597"/>
            <a:ext cx="1125997" cy="4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5">
            <a:extLst>
              <a:ext uri="{FF2B5EF4-FFF2-40B4-BE49-F238E27FC236}">
                <a16:creationId xmlns:a16="http://schemas.microsoft.com/office/drawing/2014/main" id="{1FF63896-FE90-45F0-A722-717C39A687D1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>
            <a:off x="5485421" y="1694474"/>
            <a:ext cx="1101824" cy="226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4AA1091D-4710-4125-B5DF-E0547768C10E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5461248" y="2622535"/>
            <a:ext cx="1125997" cy="13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>
            <a:extLst>
              <a:ext uri="{FF2B5EF4-FFF2-40B4-BE49-F238E27FC236}">
                <a16:creationId xmlns:a16="http://schemas.microsoft.com/office/drawing/2014/main" id="{9E15CA84-C940-4EA2-86CD-971F89513743}"/>
              </a:ext>
            </a:extLst>
          </p:cNvPr>
          <p:cNvSpPr/>
          <p:nvPr/>
        </p:nvSpPr>
        <p:spPr>
          <a:xfrm>
            <a:off x="8099413" y="1444775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009091F0-9721-4A83-8106-8052F9AB83A5}"/>
              </a:ext>
            </a:extLst>
          </p:cNvPr>
          <p:cNvSpPr/>
          <p:nvPr/>
        </p:nvSpPr>
        <p:spPr>
          <a:xfrm>
            <a:off x="8099413" y="2372836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1DAB6442-0E0E-45BD-BD12-3357C61392A1}"/>
              </a:ext>
            </a:extLst>
          </p:cNvPr>
          <p:cNvSpPr/>
          <p:nvPr/>
        </p:nvSpPr>
        <p:spPr>
          <a:xfrm>
            <a:off x="8099413" y="3300898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44">
            <a:extLst>
              <a:ext uri="{FF2B5EF4-FFF2-40B4-BE49-F238E27FC236}">
                <a16:creationId xmlns:a16="http://schemas.microsoft.com/office/drawing/2014/main" id="{CC64AC1C-5142-442D-B048-0DD65172FED5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7044445" y="1335038"/>
            <a:ext cx="1054968" cy="33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241F6527-BDE1-4FBA-A43A-DEB521D8A72E}"/>
              </a:ext>
            </a:extLst>
          </p:cNvPr>
          <p:cNvCxnSpPr>
            <a:cxnSpLocks/>
            <a:stCxn id="15" idx="6"/>
            <a:endCxn id="35" idx="2"/>
          </p:cNvCxnSpPr>
          <p:nvPr/>
        </p:nvCxnSpPr>
        <p:spPr>
          <a:xfrm>
            <a:off x="7044445" y="1335038"/>
            <a:ext cx="1054968" cy="126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8">
            <a:extLst>
              <a:ext uri="{FF2B5EF4-FFF2-40B4-BE49-F238E27FC236}">
                <a16:creationId xmlns:a16="http://schemas.microsoft.com/office/drawing/2014/main" id="{667E6E1A-569B-4E2D-A95A-FB987AD0AEE1}"/>
              </a:ext>
            </a:extLst>
          </p:cNvPr>
          <p:cNvCxnSpPr>
            <a:cxnSpLocks/>
            <a:stCxn id="15" idx="6"/>
            <a:endCxn id="36" idx="2"/>
          </p:cNvCxnSpPr>
          <p:nvPr/>
        </p:nvCxnSpPr>
        <p:spPr>
          <a:xfrm>
            <a:off x="7044445" y="1335038"/>
            <a:ext cx="1054968" cy="219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1">
            <a:extLst>
              <a:ext uri="{FF2B5EF4-FFF2-40B4-BE49-F238E27FC236}">
                <a16:creationId xmlns:a16="http://schemas.microsoft.com/office/drawing/2014/main" id="{9DD8BCF1-FE11-4217-AF7D-C6AED55C1B11}"/>
              </a:ext>
            </a:extLst>
          </p:cNvPr>
          <p:cNvCxnSpPr>
            <a:cxnSpLocks/>
            <a:stCxn id="13" idx="6"/>
            <a:endCxn id="33" idx="2"/>
          </p:cNvCxnSpPr>
          <p:nvPr/>
        </p:nvCxnSpPr>
        <p:spPr>
          <a:xfrm flipV="1">
            <a:off x="7044445" y="1673375"/>
            <a:ext cx="1054968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A501D8CB-E4AE-4946-90D5-B78380CA301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>
            <a:off x="7044445" y="2144236"/>
            <a:ext cx="105496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7">
            <a:extLst>
              <a:ext uri="{FF2B5EF4-FFF2-40B4-BE49-F238E27FC236}">
                <a16:creationId xmlns:a16="http://schemas.microsoft.com/office/drawing/2014/main" id="{1FB37EA8-147B-4916-BD19-8E9EE33D07F0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>
            <a:off x="7044445" y="2144236"/>
            <a:ext cx="1054968" cy="138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0">
            <a:extLst>
              <a:ext uri="{FF2B5EF4-FFF2-40B4-BE49-F238E27FC236}">
                <a16:creationId xmlns:a16="http://schemas.microsoft.com/office/drawing/2014/main" id="{D6033AE7-0896-4585-B516-FAF4F5B42A01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7044445" y="1673375"/>
            <a:ext cx="1054968" cy="139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3">
            <a:extLst>
              <a:ext uri="{FF2B5EF4-FFF2-40B4-BE49-F238E27FC236}">
                <a16:creationId xmlns:a16="http://schemas.microsoft.com/office/drawing/2014/main" id="{7970ABE7-C607-435D-AC42-903A4D9A8E3B}"/>
              </a:ext>
            </a:extLst>
          </p:cNvPr>
          <p:cNvCxnSpPr>
            <a:cxnSpLocks/>
            <a:stCxn id="14" idx="6"/>
            <a:endCxn id="35" idx="2"/>
          </p:cNvCxnSpPr>
          <p:nvPr/>
        </p:nvCxnSpPr>
        <p:spPr>
          <a:xfrm flipV="1">
            <a:off x="7044445" y="2601436"/>
            <a:ext cx="1054968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6">
            <a:extLst>
              <a:ext uri="{FF2B5EF4-FFF2-40B4-BE49-F238E27FC236}">
                <a16:creationId xmlns:a16="http://schemas.microsoft.com/office/drawing/2014/main" id="{A8F1BFA9-C69D-4F1C-A55E-5B69570B228B}"/>
              </a:ext>
            </a:extLst>
          </p:cNvPr>
          <p:cNvCxnSpPr>
            <a:cxnSpLocks/>
            <a:stCxn id="14" idx="6"/>
            <a:endCxn id="36" idx="2"/>
          </p:cNvCxnSpPr>
          <p:nvPr/>
        </p:nvCxnSpPr>
        <p:spPr>
          <a:xfrm>
            <a:off x="7044445" y="3072297"/>
            <a:ext cx="105496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9">
            <a:extLst>
              <a:ext uri="{FF2B5EF4-FFF2-40B4-BE49-F238E27FC236}">
                <a16:creationId xmlns:a16="http://schemas.microsoft.com/office/drawing/2014/main" id="{EFBCF8F4-CDED-4364-BA5F-AE6F3D20AE26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 flipV="1">
            <a:off x="7044445" y="3529498"/>
            <a:ext cx="1054968" cy="43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3">
            <a:extLst>
              <a:ext uri="{FF2B5EF4-FFF2-40B4-BE49-F238E27FC236}">
                <a16:creationId xmlns:a16="http://schemas.microsoft.com/office/drawing/2014/main" id="{67A74A19-1CD3-4A1D-ABFA-417951E473D9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 flipV="1">
            <a:off x="7044445" y="2601436"/>
            <a:ext cx="1054968" cy="13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6">
            <a:extLst>
              <a:ext uri="{FF2B5EF4-FFF2-40B4-BE49-F238E27FC236}">
                <a16:creationId xmlns:a16="http://schemas.microsoft.com/office/drawing/2014/main" id="{C60ED8EC-DD42-4601-AF93-D74A5BD46071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7044445" y="1673375"/>
            <a:ext cx="1054968" cy="22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7">
            <a:extLst>
              <a:ext uri="{FF2B5EF4-FFF2-40B4-BE49-F238E27FC236}">
                <a16:creationId xmlns:a16="http://schemas.microsoft.com/office/drawing/2014/main" id="{85243454-BCBA-44F5-BD87-DA991BEF210F}"/>
              </a:ext>
            </a:extLst>
          </p:cNvPr>
          <p:cNvSpPr/>
          <p:nvPr/>
        </p:nvSpPr>
        <p:spPr>
          <a:xfrm>
            <a:off x="7302484" y="4274799"/>
            <a:ext cx="216000" cy="21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3C840A3-FDE2-4E7E-929A-05E69B22F054}"/>
              </a:ext>
            </a:extLst>
          </p:cNvPr>
          <p:cNvSpPr txBox="1"/>
          <p:nvPr/>
        </p:nvSpPr>
        <p:spPr>
          <a:xfrm>
            <a:off x="7514742" y="4233254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Input Values</a:t>
            </a:r>
          </a:p>
          <a:p>
            <a:r>
              <a:rPr lang="de-DE" sz="1600" dirty="0"/>
              <a:t>Hidden Nodes</a:t>
            </a:r>
          </a:p>
          <a:p>
            <a:r>
              <a:rPr lang="de-DE" sz="1600" dirty="0"/>
              <a:t>Output Nodes</a:t>
            </a:r>
          </a:p>
        </p:txBody>
      </p:sp>
      <p:sp>
        <p:nvSpPr>
          <p:cNvPr id="51" name="Oval 17">
            <a:extLst>
              <a:ext uri="{FF2B5EF4-FFF2-40B4-BE49-F238E27FC236}">
                <a16:creationId xmlns:a16="http://schemas.microsoft.com/office/drawing/2014/main" id="{9A0214BF-1FE4-40F0-ACD3-A42B2BB0D23B}"/>
              </a:ext>
            </a:extLst>
          </p:cNvPr>
          <p:cNvSpPr/>
          <p:nvPr/>
        </p:nvSpPr>
        <p:spPr>
          <a:xfrm>
            <a:off x="7298742" y="48396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17">
            <a:extLst>
              <a:ext uri="{FF2B5EF4-FFF2-40B4-BE49-F238E27FC236}">
                <a16:creationId xmlns:a16="http://schemas.microsoft.com/office/drawing/2014/main" id="{57F2EF2B-E5BA-4375-A9C5-7BD8FB37F2E9}"/>
              </a:ext>
            </a:extLst>
          </p:cNvPr>
          <p:cNvSpPr/>
          <p:nvPr/>
        </p:nvSpPr>
        <p:spPr>
          <a:xfrm>
            <a:off x="7298742" y="4562831"/>
            <a:ext cx="216000" cy="216000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B0AB88-FF05-4FE8-9717-FF1E73BC49B5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>
            <a:off x="6815845" y="1563638"/>
            <a:ext cx="0" cy="35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2C0E3E-6C07-4831-97CE-2D2BC4EDD035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6815845" y="2372836"/>
            <a:ext cx="0" cy="47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DDDBBA1-9000-4F79-9360-2F226043129A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815845" y="3300897"/>
            <a:ext cx="0" cy="43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61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 Details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Layer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E990-D858-461B-8536-E87F038B9206}"/>
              </a:ext>
            </a:extLst>
          </p:cNvPr>
          <p:cNvSpPr txBox="1"/>
          <p:nvPr/>
        </p:nvSpPr>
        <p:spPr>
          <a:xfrm>
            <a:off x="323528" y="113490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b="1" dirty="0">
                <a:latin typeface="Calibri Light" panose="020F0302020204030204" pitchFamily="34" charset="0"/>
              </a:rPr>
              <a:t>Output Layer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23B2A-33D6-4ABB-ACEA-73992A0F4CB3}"/>
              </a:ext>
            </a:extLst>
          </p:cNvPr>
          <p:cNvSpPr/>
          <p:nvPr/>
        </p:nvSpPr>
        <p:spPr>
          <a:xfrm>
            <a:off x="8100392" y="2286765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0C293-042A-46A2-BE66-79132718D38F}"/>
              </a:ext>
            </a:extLst>
          </p:cNvPr>
          <p:cNvSpPr/>
          <p:nvPr/>
        </p:nvSpPr>
        <p:spPr>
          <a:xfrm>
            <a:off x="8102351" y="135870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23C83-526C-47C2-A104-7F6D72A31BC2}"/>
              </a:ext>
            </a:extLst>
          </p:cNvPr>
          <p:cNvSpPr/>
          <p:nvPr/>
        </p:nvSpPr>
        <p:spPr>
          <a:xfrm>
            <a:off x="8100392" y="3214826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25AE55-0F10-41B1-AF83-2191EFE1A6F8}"/>
              </a:ext>
            </a:extLst>
          </p:cNvPr>
          <p:cNvSpPr/>
          <p:nvPr/>
        </p:nvSpPr>
        <p:spPr>
          <a:xfrm>
            <a:off x="8100392" y="4142888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0C8F77-B13A-4F98-BE8C-DDED221CB141}"/>
              </a:ext>
            </a:extLst>
          </p:cNvPr>
          <p:cNvSpPr/>
          <p:nvPr/>
        </p:nvSpPr>
        <p:spPr>
          <a:xfrm>
            <a:off x="8100392" y="1358703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A0F8C62-59F6-45AF-9F3E-9347433B5252}"/>
              </a:ext>
            </a:extLst>
          </p:cNvPr>
          <p:cNvGraphicFramePr>
            <a:graphicFrameLocks noGrp="1"/>
          </p:cNvGraphicFramePr>
          <p:nvPr/>
        </p:nvGraphicFramePr>
        <p:xfrm>
          <a:off x="599416" y="1613447"/>
          <a:ext cx="562974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100">
                  <a:extLst>
                    <a:ext uri="{9D8B030D-6E8A-4147-A177-3AD203B41FA5}">
                      <a16:colId xmlns:a16="http://schemas.microsoft.com/office/drawing/2014/main" val="23664443"/>
                    </a:ext>
                  </a:extLst>
                </a:gridCol>
                <a:gridCol w="1905179">
                  <a:extLst>
                    <a:ext uri="{9D8B030D-6E8A-4147-A177-3AD203B41FA5}">
                      <a16:colId xmlns:a16="http://schemas.microsoft.com/office/drawing/2014/main" val="2407712687"/>
                    </a:ext>
                  </a:extLst>
                </a:gridCol>
                <a:gridCol w="1633468">
                  <a:extLst>
                    <a:ext uri="{9D8B030D-6E8A-4147-A177-3AD203B41FA5}">
                      <a16:colId xmlns:a16="http://schemas.microsoft.com/office/drawing/2014/main" val="106871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Problem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Output Layer</a:t>
                      </a:r>
                    </a:p>
                    <a:p>
                      <a:r>
                        <a:rPr lang="de-DE" dirty="0" err="1"/>
                        <a:t>Activation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Multi-Target </a:t>
                      </a:r>
                    </a:p>
                    <a:p>
                      <a:r>
                        <a:rPr lang="de-DE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nr.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targets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Binary </a:t>
                      </a:r>
                    </a:p>
                    <a:p>
                      <a:r>
                        <a:rPr lang="de-DE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Multi-Label </a:t>
                      </a:r>
                    </a:p>
                    <a:p>
                      <a:r>
                        <a:rPr lang="de-DE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 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nr.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7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85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Learning: </a:t>
            </a:r>
            <a:r>
              <a:rPr lang="de-DE" b="0" dirty="0" err="1"/>
              <a:t>Activation</a:t>
            </a:r>
            <a:r>
              <a:rPr lang="de-DE" b="0" dirty="0"/>
              <a:t> </a:t>
            </a:r>
            <a:r>
              <a:rPr lang="de-DE" b="0" dirty="0" err="1"/>
              <a:t>Functions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41993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F7610-FB95-4541-8221-7E9D524E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607606"/>
            <a:ext cx="4926331" cy="3036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3854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</a:rPr>
              <a:t>There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are</a:t>
            </a:r>
            <a:r>
              <a:rPr lang="de-DE" dirty="0">
                <a:latin typeface="Calibri Light" panose="020F0302020204030204" pitchFamily="34" charset="0"/>
              </a:rPr>
              <a:t> different </a:t>
            </a:r>
            <a:r>
              <a:rPr lang="de-DE" dirty="0" err="1">
                <a:latin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functions</a:t>
            </a:r>
            <a:r>
              <a:rPr lang="de-DE" dirty="0">
                <a:latin typeface="Calibri Light" panose="020F03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r>
              <a:rPr lang="de-DE" b="1" dirty="0" err="1">
                <a:latin typeface="Calibri Light" panose="020F0302020204030204" pitchFamily="34" charset="0"/>
              </a:rPr>
              <a:t>Rectified</a:t>
            </a:r>
            <a:r>
              <a:rPr lang="de-DE" b="1" dirty="0">
                <a:latin typeface="Calibri Light" panose="020F0302020204030204" pitchFamily="34" charset="0"/>
              </a:rPr>
              <a:t> Linear Unit (</a:t>
            </a:r>
            <a:r>
              <a:rPr lang="de-DE" b="1" dirty="0" err="1">
                <a:latin typeface="Calibri Light" panose="020F0302020204030204" pitchFamily="34" charset="0"/>
              </a:rPr>
              <a:t>ReLu</a:t>
            </a:r>
            <a:r>
              <a:rPr lang="de-DE" b="1" dirty="0">
                <a:latin typeface="Calibri Light" panose="020F03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Phi = </a:t>
            </a:r>
            <a:r>
              <a:rPr lang="de-DE" dirty="0" err="1">
                <a:latin typeface="Calibri Light" panose="020F0302020204030204" pitchFamily="34" charset="0"/>
              </a:rPr>
              <a:t>max</a:t>
            </a:r>
            <a:r>
              <a:rPr lang="de-DE" dirty="0">
                <a:latin typeface="Calibri Light" panose="020F0302020204030204" pitchFamily="34" charset="0"/>
              </a:rPr>
              <a:t>(0, 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Most </a:t>
            </a:r>
            <a:r>
              <a:rPr lang="de-DE" dirty="0" err="1">
                <a:latin typeface="Calibri Light" panose="020F0302020204030204" pitchFamily="34" charset="0"/>
              </a:rPr>
              <a:t>common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Non-linear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22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Calibri Light" panose="020F0302020204030204" pitchFamily="34" charset="0"/>
              </a:rPr>
              <a:t>Leaky</a:t>
            </a:r>
            <a:r>
              <a:rPr lang="de-DE" b="1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Rectified</a:t>
            </a:r>
            <a:r>
              <a:rPr lang="de-DE" b="1" dirty="0">
                <a:latin typeface="Calibri Light" panose="020F0302020204030204" pitchFamily="34" charset="0"/>
              </a:rPr>
              <a:t> Linear Unit (</a:t>
            </a:r>
            <a:r>
              <a:rPr lang="de-DE" b="1" dirty="0" err="1">
                <a:latin typeface="Calibri Light" panose="020F0302020204030204" pitchFamily="34" charset="0"/>
              </a:rPr>
              <a:t>Leaky</a:t>
            </a:r>
            <a:r>
              <a:rPr lang="de-DE" b="1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ReLu</a:t>
            </a:r>
            <a:r>
              <a:rPr lang="de-DE" b="1" dirty="0">
                <a:latin typeface="Calibri Light" panose="020F0302020204030204" pitchFamily="34" charset="0"/>
              </a:rPr>
              <a:t>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Phi(x) =       x </a:t>
            </a:r>
            <a:r>
              <a:rPr lang="de-DE" dirty="0" err="1">
                <a:latin typeface="Calibri Light" panose="020F0302020204030204" pitchFamily="34" charset="0"/>
              </a:rPr>
              <a:t>if</a:t>
            </a:r>
            <a:r>
              <a:rPr lang="de-DE" dirty="0">
                <a:latin typeface="Calibri Light" panose="020F0302020204030204" pitchFamily="34" charset="0"/>
              </a:rPr>
              <a:t> x&gt;0</a:t>
            </a:r>
          </a:p>
          <a:p>
            <a:pPr lvl="1" latinLnBrk="0"/>
            <a:r>
              <a:rPr lang="de-DE" dirty="0">
                <a:latin typeface="Calibri Light" panose="020F0302020204030204" pitchFamily="34" charset="0"/>
              </a:rPr>
              <a:t>	        </a:t>
            </a:r>
            <a:r>
              <a:rPr lang="de-DE" dirty="0" err="1">
                <a:latin typeface="Calibri Light" panose="020F0302020204030204" pitchFamily="34" charset="0"/>
              </a:rPr>
              <a:t>alpha</a:t>
            </a:r>
            <a:r>
              <a:rPr lang="de-DE" dirty="0">
                <a:latin typeface="Calibri Light" panose="020F0302020204030204" pitchFamily="34" charset="0"/>
              </a:rPr>
              <a:t> * x </a:t>
            </a:r>
            <a:r>
              <a:rPr lang="de-DE" dirty="0" err="1">
                <a:latin typeface="Calibri Light" panose="020F0302020204030204" pitchFamily="34" charset="0"/>
              </a:rPr>
              <a:t>otherwise</a:t>
            </a:r>
            <a:endParaRPr lang="de-DE" dirty="0">
              <a:latin typeface="Calibri Light" panose="020F0302020204030204" pitchFamily="34" charset="0"/>
            </a:endParaRPr>
          </a:p>
          <a:p>
            <a:pPr lvl="1" latinLnBrk="0"/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alpha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typically</a:t>
            </a:r>
            <a:r>
              <a:rPr lang="de-DE" dirty="0">
                <a:latin typeface="Calibri Light" panose="020F0302020204030204" pitchFamily="34" charset="0"/>
              </a:rPr>
              <a:t> 0.01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Instead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zero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</a:rPr>
              <a:t> negative </a:t>
            </a:r>
            <a:r>
              <a:rPr lang="de-DE" dirty="0" err="1">
                <a:latin typeface="Calibri Light" panose="020F0302020204030204" pitchFamily="34" charset="0"/>
              </a:rPr>
              <a:t>inputs</a:t>
            </a:r>
            <a:r>
              <a:rPr lang="de-DE" dirty="0">
                <a:latin typeface="Calibri Light" panose="020F0302020204030204" pitchFamily="34" charset="0"/>
              </a:rPr>
              <a:t>, </a:t>
            </a:r>
            <a:r>
              <a:rPr lang="de-DE" dirty="0" err="1">
                <a:latin typeface="Calibri Light" panose="020F0302020204030204" pitchFamily="34" charset="0"/>
              </a:rPr>
              <a:t>small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gradient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Gradient </a:t>
            </a:r>
            <a:r>
              <a:rPr lang="de-DE" dirty="0" err="1">
                <a:latin typeface="Calibri Light" panose="020F0302020204030204" pitchFamily="34" charset="0"/>
              </a:rPr>
              <a:t>never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zero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04DCDCDE-0E6B-4514-950C-757F61B4AE5B}"/>
              </a:ext>
            </a:extLst>
          </p:cNvPr>
          <p:cNvSpPr/>
          <p:nvPr/>
        </p:nvSpPr>
        <p:spPr>
          <a:xfrm>
            <a:off x="1475656" y="171544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2C029-249A-4AB7-8FB1-9A313BF1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31310"/>
            <a:ext cx="4919133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3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26473-BD29-4CD2-8E30-2E100A6A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555747"/>
            <a:ext cx="5570097" cy="3433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/>
              <p:nvPr/>
            </p:nvSpPr>
            <p:spPr>
              <a:xfrm>
                <a:off x="323529" y="1134908"/>
                <a:ext cx="3024336" cy="331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latin typeface="Calibri Light" panose="020F0302020204030204" pitchFamily="34" charset="0"/>
                  </a:rPr>
                  <a:t>Hyperbolic Tangent (</a:t>
                </a:r>
                <a:r>
                  <a:rPr lang="de-DE" b="1" dirty="0" err="1">
                    <a:latin typeface="Calibri Light" panose="020F0302020204030204" pitchFamily="34" charset="0"/>
                  </a:rPr>
                  <a:t>tanh</a:t>
                </a:r>
                <a:r>
                  <a:rPr lang="de-DE" b="1" dirty="0">
                    <a:latin typeface="Calibri Light" panose="020F030202020403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𝑷𝒉𝒊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de-DE" b="1" dirty="0">
                  <a:latin typeface="Calibri Light" panose="020F03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b="1" dirty="0">
                  <a:latin typeface="Calibri Light" panose="020F0302020204030204" pitchFamily="34" charset="0"/>
                </a:endParaRPr>
              </a:p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Light" panose="020F0302020204030204" pitchFamily="34" charset="0"/>
                  </a:rPr>
                  <a:t>Non-linear</a:t>
                </a:r>
              </a:p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Light" panose="020F0302020204030204" pitchFamily="34" charset="0"/>
                  </a:rPr>
                  <a:t>Relatively flat, except for small range</a:t>
                </a:r>
              </a:p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Light" panose="020F0302020204030204" pitchFamily="34" charset="0"/>
                  </a:rPr>
                  <a:t>Derivative small except for small range</a:t>
                </a:r>
              </a:p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Light" panose="020F0302020204030204" pitchFamily="34" charset="0"/>
                  </a:rPr>
                  <a:t>Might suffer vanishing gradient problem</a:t>
                </a:r>
              </a:p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134908"/>
                <a:ext cx="3024336" cy="3316677"/>
              </a:xfrm>
              <a:prstGeom prst="rect">
                <a:avLst/>
              </a:prstGeom>
              <a:blipFill>
                <a:blip r:embed="rId3"/>
                <a:stretch>
                  <a:fillRect l="-1613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03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688DB-1BA5-4F47-951C-E51ADD89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9622"/>
            <a:ext cx="5485970" cy="3381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</a:rPr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Phi(x) = 1 / (1+e</a:t>
            </a:r>
            <a:r>
              <a:rPr lang="en-US" baseline="30000" dirty="0">
                <a:latin typeface="Calibri Light" panose="020F0302020204030204" pitchFamily="34" charset="0"/>
              </a:rPr>
              <a:t>-x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Non-linear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Relatively flat, except for small range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Derivative small except for small range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Might suffer vanishing gradient problem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Result range 0 to 1</a:t>
            </a:r>
          </a:p>
          <a:p>
            <a:endParaRPr lang="en-US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339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261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>
                <a:latin typeface="Calibri Light" panose="020F0302020204030204" pitchFamily="34" charset="0"/>
              </a:rPr>
              <a:t>Softmax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Used for multi-class prediction</a:t>
            </a:r>
          </a:p>
          <a:p>
            <a:pPr latinLnBrk="0"/>
            <a:endParaRPr lang="en-US" b="1" dirty="0">
              <a:latin typeface="Calibri Light" panose="020F0302020204030204" pitchFamily="34" charset="0"/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C72E65FA-11B2-4889-9733-DF028DE54C8C}"/>
              </a:ext>
            </a:extLst>
          </p:cNvPr>
          <p:cNvSpPr/>
          <p:nvPr/>
        </p:nvSpPr>
        <p:spPr>
          <a:xfrm>
            <a:off x="3635896" y="241969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x2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0958AA50-4584-4EA3-B28F-CC20A83BA12D}"/>
              </a:ext>
            </a:extLst>
          </p:cNvPr>
          <p:cNvSpPr/>
          <p:nvPr/>
        </p:nvSpPr>
        <p:spPr>
          <a:xfrm>
            <a:off x="3635896" y="3347753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x3</a:t>
            </a: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3BC23DD3-BB29-4297-9721-5D9C75A630B6}"/>
              </a:ext>
            </a:extLst>
          </p:cNvPr>
          <p:cNvSpPr/>
          <p:nvPr/>
        </p:nvSpPr>
        <p:spPr>
          <a:xfrm>
            <a:off x="3635896" y="4275815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x4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0CD4ECC4-1120-4445-814E-1F6B2C5EC24B}"/>
              </a:ext>
            </a:extLst>
          </p:cNvPr>
          <p:cNvSpPr/>
          <p:nvPr/>
        </p:nvSpPr>
        <p:spPr>
          <a:xfrm>
            <a:off x="3635896" y="149163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x1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031E9C-7C9A-42B8-BFB6-7ED6CF10E645}"/>
              </a:ext>
            </a:extLst>
          </p:cNvPr>
          <p:cNvSpPr/>
          <p:nvPr/>
        </p:nvSpPr>
        <p:spPr>
          <a:xfrm>
            <a:off x="4932040" y="2419692"/>
            <a:ext cx="2088232" cy="101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Softmax</a:t>
            </a:r>
            <a:endParaRPr lang="en-GB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B4FAFAC-126E-4809-95D4-480BB78564FF}"/>
              </a:ext>
            </a:extLst>
          </p:cNvPr>
          <p:cNvCxnSpPr>
            <a:endCxn id="4" idx="1"/>
          </p:cNvCxnSpPr>
          <p:nvPr/>
        </p:nvCxnSpPr>
        <p:spPr>
          <a:xfrm>
            <a:off x="4093096" y="1707654"/>
            <a:ext cx="838944" cy="12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E23B8F7-93FB-40A4-A0DD-30D6BD051833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4093096" y="2648292"/>
            <a:ext cx="838944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4510B02-C33A-46B7-9435-96A28708C2FE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 flipV="1">
            <a:off x="4093096" y="2927769"/>
            <a:ext cx="838944" cy="64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1296A9E-7C15-41B9-BAB5-F49839859118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4093096" y="2927769"/>
            <a:ext cx="838944" cy="15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B32C405-B50E-4C7D-B4FD-6384E2BE8B85}"/>
                  </a:ext>
                </a:extLst>
              </p:cNvPr>
              <p:cNvSpPr txBox="1"/>
              <p:nvPr/>
            </p:nvSpPr>
            <p:spPr>
              <a:xfrm>
                <a:off x="5059971" y="3505155"/>
                <a:ext cx="1830116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𝑃h𝑖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B32C405-B50E-4C7D-B4FD-6384E2BE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71" y="3505155"/>
                <a:ext cx="1830116" cy="770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178FEB-C1A2-48FC-BBE2-5DA34CAFE56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20272" y="1948830"/>
            <a:ext cx="1296144" cy="97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7F7B9E9-1289-4635-9145-011BBA21BDB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20272" y="2715766"/>
            <a:ext cx="1296144" cy="21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D07D63-6FC9-437D-A3B1-452B96917B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20272" y="2927769"/>
            <a:ext cx="1296144" cy="2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2EBF29-275F-442F-8A55-D4DE972DA39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20272" y="2927769"/>
            <a:ext cx="1224136" cy="115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BAAA256-95EC-4606-8344-EB3E8F836A26}"/>
              </a:ext>
            </a:extLst>
          </p:cNvPr>
          <p:cNvSpPr txBox="1"/>
          <p:nvPr/>
        </p:nvSpPr>
        <p:spPr>
          <a:xfrm>
            <a:off x="8316416" y="17591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p(x1)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259E28B-6CFD-4487-AD26-A61CCB6C9B58}"/>
              </a:ext>
            </a:extLst>
          </p:cNvPr>
          <p:cNvSpPr txBox="1"/>
          <p:nvPr/>
        </p:nvSpPr>
        <p:spPr>
          <a:xfrm>
            <a:off x="8316416" y="25156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p(x2)</a:t>
            </a:r>
            <a:endParaRPr lang="en-GB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A91A104-DEDD-422E-A42D-68FE57BE9ED5}"/>
              </a:ext>
            </a:extLst>
          </p:cNvPr>
          <p:cNvSpPr txBox="1"/>
          <p:nvPr/>
        </p:nvSpPr>
        <p:spPr>
          <a:xfrm>
            <a:off x="8323028" y="29861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p(x3)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4C28A49-F212-4874-B8CF-A2536CDB2337}"/>
              </a:ext>
            </a:extLst>
          </p:cNvPr>
          <p:cNvSpPr txBox="1"/>
          <p:nvPr/>
        </p:nvSpPr>
        <p:spPr>
          <a:xfrm>
            <a:off x="8315126" y="38992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p(x4)</a:t>
            </a:r>
            <a:endParaRPr lang="en-GB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0783D2A-534C-4629-ADDB-F353E1E37309}"/>
              </a:ext>
            </a:extLst>
          </p:cNvPr>
          <p:cNvSpPr txBox="1"/>
          <p:nvPr/>
        </p:nvSpPr>
        <p:spPr>
          <a:xfrm>
            <a:off x="3288571" y="1547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467949-10D3-4008-858B-5DDB4252068D}"/>
              </a:ext>
            </a:extLst>
          </p:cNvPr>
          <p:cNvSpPr txBox="1"/>
          <p:nvPr/>
        </p:nvSpPr>
        <p:spPr>
          <a:xfrm>
            <a:off x="3288571" y="2471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68D91DC-0A0F-4A1F-A763-7584E3900F07}"/>
              </a:ext>
            </a:extLst>
          </p:cNvPr>
          <p:cNvSpPr txBox="1"/>
          <p:nvPr/>
        </p:nvSpPr>
        <p:spPr>
          <a:xfrm>
            <a:off x="3288571" y="3397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0F53B46-E1EE-465D-B8D3-636673768CC7}"/>
              </a:ext>
            </a:extLst>
          </p:cNvPr>
          <p:cNvSpPr txBox="1"/>
          <p:nvPr/>
        </p:nvSpPr>
        <p:spPr>
          <a:xfrm>
            <a:off x="3288571" y="42990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GB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E943DBD-5C54-4585-A293-1B86C454CE36}"/>
              </a:ext>
            </a:extLst>
          </p:cNvPr>
          <p:cNvSpPr txBox="1"/>
          <p:nvPr/>
        </p:nvSpPr>
        <p:spPr>
          <a:xfrm>
            <a:off x="8323028" y="179588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0.03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811D19-E16A-4059-BF72-66E87034EE2D}"/>
              </a:ext>
            </a:extLst>
          </p:cNvPr>
          <p:cNvSpPr txBox="1"/>
          <p:nvPr/>
        </p:nvSpPr>
        <p:spPr>
          <a:xfrm>
            <a:off x="8315126" y="254313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0.64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14F1C32-2D80-4010-8DF5-A9F2890D462A}"/>
              </a:ext>
            </a:extLst>
          </p:cNvPr>
          <p:cNvSpPr txBox="1"/>
          <p:nvPr/>
        </p:nvSpPr>
        <p:spPr>
          <a:xfrm>
            <a:off x="8334094" y="3014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0.09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0448D04-B70A-4374-BFEB-4EF7F93CCC63}"/>
              </a:ext>
            </a:extLst>
          </p:cNvPr>
          <p:cNvSpPr txBox="1"/>
          <p:nvPr/>
        </p:nvSpPr>
        <p:spPr>
          <a:xfrm>
            <a:off x="8326836" y="3946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Learning: Loss </a:t>
            </a:r>
            <a:r>
              <a:rPr lang="de-DE" b="0" dirty="0" err="1"/>
              <a:t>Functions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6574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7572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Evaluates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performance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during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training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Gradual </a:t>
            </a:r>
            <a:r>
              <a:rPr lang="de-DE" dirty="0" err="1">
                <a:latin typeface="Calibri Light" panose="020F0302020204030204" pitchFamily="34" charset="0"/>
              </a:rPr>
              <a:t>improvement</a:t>
            </a:r>
            <a:r>
              <a:rPr lang="de-DE" dirty="0">
                <a:latin typeface="Calibri Light" panose="020F0302020204030204" pitchFamily="34" charset="0"/>
              </a:rPr>
              <a:t> due </a:t>
            </a:r>
            <a:r>
              <a:rPr lang="de-DE" dirty="0" err="1">
                <a:latin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optimizer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Is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minimized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during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training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Multiple </a:t>
            </a:r>
            <a:r>
              <a:rPr lang="de-DE" dirty="0" err="1">
                <a:latin typeface="Calibri Light" panose="020F0302020204030204" pitchFamily="34" charset="0"/>
              </a:rPr>
              <a:t>loss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functions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one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</a:rPr>
              <a:t> possible (</a:t>
            </a:r>
            <a:r>
              <a:rPr lang="de-DE" dirty="0" err="1">
                <a:latin typeface="Calibri Light" panose="020F0302020204030204" pitchFamily="34" charset="0"/>
              </a:rPr>
              <a:t>one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output</a:t>
            </a:r>
            <a:r>
              <a:rPr lang="de-DE" dirty="0">
                <a:latin typeface="Calibri Light" panose="020F0302020204030204" pitchFamily="34" charset="0"/>
              </a:rPr>
              <a:t> variable)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14C42C-C204-452C-98CC-41B070BED47C}"/>
              </a:ext>
            </a:extLst>
          </p:cNvPr>
          <p:cNvSpPr/>
          <p:nvPr/>
        </p:nvSpPr>
        <p:spPr>
          <a:xfrm>
            <a:off x="863587" y="2959764"/>
            <a:ext cx="223224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F6FC3C-9B73-42C9-AE05-24B3B72DC946}"/>
              </a:ext>
            </a:extLst>
          </p:cNvPr>
          <p:cNvSpPr/>
          <p:nvPr/>
        </p:nvSpPr>
        <p:spPr>
          <a:xfrm>
            <a:off x="6048167" y="2959764"/>
            <a:ext cx="223224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9172E4CD-62FF-47B5-A9A3-2D73A89EDDC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139702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 </a:t>
                      </a:r>
                    </a:p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Math</a:t>
                      </a:r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Math</a:t>
                      </a:r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Textfeld 57">
            <a:extLst>
              <a:ext uri="{FF2B5EF4-FFF2-40B4-BE49-F238E27FC236}">
                <a16:creationId xmlns:a16="http://schemas.microsoft.com/office/drawing/2014/main" id="{8B372986-D9C2-486F-969A-30C6C6119D01}"/>
              </a:ext>
            </a:extLst>
          </p:cNvPr>
          <p:cNvSpPr txBox="1"/>
          <p:nvPr/>
        </p:nvSpPr>
        <p:spPr>
          <a:xfrm>
            <a:off x="1907704" y="906857"/>
            <a:ext cx="7000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Assign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-Task: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chosen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-RL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solution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A/B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F68210D-65CE-4D24-8AB5-9A391C7950D3}"/>
              </a:ext>
            </a:extLst>
          </p:cNvPr>
          <p:cNvSpPr/>
          <p:nvPr/>
        </p:nvSpPr>
        <p:spPr>
          <a:xfrm>
            <a:off x="3744685" y="2759315"/>
            <a:ext cx="1654629" cy="18868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85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Regression Loss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/>
              <p:nvPr/>
            </p:nvSpPr>
            <p:spPr>
              <a:xfrm>
                <a:off x="323528" y="1134908"/>
                <a:ext cx="4234301" cy="3065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Regression </a:t>
                </a:r>
                <a:r>
                  <a:rPr lang="de-DE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Losses</a:t>
                </a:r>
                <a:endParaRPr lang="de-DE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Squared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Error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Absolute Error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Bias Error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layer has 1 node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Typical activation function: linear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4908"/>
                <a:ext cx="4234301" cy="3065455"/>
              </a:xfrm>
              <a:prstGeom prst="rect">
                <a:avLst/>
              </a:prstGeom>
              <a:blipFill>
                <a:blip r:embed="rId2"/>
                <a:stretch>
                  <a:fillRect l="-1151" t="-994" b="-2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689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Binary Classification Loss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/>
              <p:nvPr/>
            </p:nvSpPr>
            <p:spPr>
              <a:xfrm>
                <a:off x="323528" y="1134908"/>
                <a:ext cx="413741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Cross </a:t>
                </a:r>
                <a:r>
                  <a:rPr lang="de-DE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Entropy</a:t>
                </a:r>
                <a:endParaRPr lang="de-DE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Applicable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classification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Most common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layer has 1 node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activation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sigmoid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</a:rPr>
                      <m:t>CE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+(1−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4908"/>
                <a:ext cx="4137415" cy="3139321"/>
              </a:xfrm>
              <a:prstGeom prst="rect">
                <a:avLst/>
              </a:prstGeom>
              <a:blipFill>
                <a:blip r:embed="rId2"/>
                <a:stretch>
                  <a:fillRect l="-1178" t="-971" r="-2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927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Binary Classification Loss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/>
              <p:nvPr/>
            </p:nvSpPr>
            <p:spPr>
              <a:xfrm>
                <a:off x="323528" y="1134908"/>
                <a:ext cx="4452309" cy="2616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Hinge Loss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SVM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loss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Applicable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classification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maximum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margin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classifiers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layer has 1 node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activation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sigmoid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𝐻𝑖𝑛𝑔𝑒𝐿𝑜𝑠𝑠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⁡(0, 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5BDAA-6B77-4EF3-87B7-9640FD12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4908"/>
                <a:ext cx="4452309" cy="2616935"/>
              </a:xfrm>
              <a:prstGeom prst="rect">
                <a:avLst/>
              </a:prstGeom>
              <a:blipFill>
                <a:blip r:embed="rId2"/>
                <a:stretch>
                  <a:fillRect l="-1096" t="-1166" b="-139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799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Learning: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Multi-Label Classification Loss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5542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Cross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endParaRPr lang="de-DE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common loss for multi-label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layer has n nodes, where n is number of labels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 activation function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46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Deep Learning: Optimizers</a:t>
            </a:r>
          </a:p>
        </p:txBody>
      </p:sp>
    </p:spTree>
    <p:extLst>
      <p:ext uri="{BB962C8B-B14F-4D97-AF65-F5344CB8AC3E}">
        <p14:creationId xmlns:p14="http://schemas.microsoft.com/office/powerpoint/2010/main" val="259357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</a:t>
            </a:r>
            <a:r>
              <a:rPr lang="de-DE" dirty="0" err="1"/>
              <a:t>Learning:Optimizer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7043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During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training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weights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updated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minimize</a:t>
            </a:r>
            <a:r>
              <a:rPr lang="de-DE" b="1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loss</a:t>
            </a:r>
            <a:r>
              <a:rPr lang="de-DE" b="1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function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</a:rPr>
              <a:t>But </a:t>
            </a:r>
            <a:r>
              <a:rPr lang="de-DE" dirty="0" err="1">
                <a:latin typeface="Calibri Light" panose="020F0302020204030204" pitchFamily="34" charset="0"/>
              </a:rPr>
              <a:t>how</a:t>
            </a:r>
            <a:r>
              <a:rPr lang="de-DE" dirty="0">
                <a:latin typeface="Calibri Light" panose="020F0302020204030204" pitchFamily="34" charset="0"/>
              </a:rPr>
              <a:t>? </a:t>
            </a:r>
            <a:r>
              <a:rPr lang="de-DE" dirty="0"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b="1" dirty="0">
                <a:latin typeface="Calibri Light" panose="020F0302020204030204" pitchFamily="34" charset="0"/>
                <a:sym typeface="Wingdings" panose="05000000000000000000" pitchFamily="2" charset="2"/>
              </a:rPr>
              <a:t>Optimizer</a:t>
            </a:r>
            <a:endParaRPr lang="de-DE" b="1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</a:rPr>
              <a:t>Calculates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</a:rPr>
              <a:t>updates</a:t>
            </a:r>
            <a:r>
              <a:rPr lang="de-DE" dirty="0">
                <a:latin typeface="Calibri Light" panose="020F0302020204030204" pitchFamily="34" charset="0"/>
              </a:rPr>
              <a:t> of </a:t>
            </a:r>
            <a:r>
              <a:rPr lang="de-DE" b="1" dirty="0" err="1">
                <a:latin typeface="Calibri Light" panose="020F0302020204030204" pitchFamily="34" charset="0"/>
              </a:rPr>
              <a:t>weights</a:t>
            </a:r>
            <a:r>
              <a:rPr lang="de-DE" dirty="0">
                <a:latin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</a:rPr>
              <a:t>based</a:t>
            </a:r>
            <a:r>
              <a:rPr lang="de-DE" dirty="0">
                <a:latin typeface="Calibri Light" panose="020F0302020204030204" pitchFamily="34" charset="0"/>
              </a:rPr>
              <a:t> on Loss </a:t>
            </a:r>
            <a:r>
              <a:rPr lang="de-DE" dirty="0" err="1">
                <a:latin typeface="Calibri Light" panose="020F0302020204030204" pitchFamily="34" charset="0"/>
              </a:rPr>
              <a:t>Function</a:t>
            </a:r>
            <a:endParaRPr lang="de-DE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Brute force (check all combinations) </a:t>
            </a: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 bad idea!</a:t>
            </a:r>
            <a:endParaRPr lang="en-US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Educated trial and error </a:t>
            </a: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 good 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06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</a:t>
            </a:r>
            <a:r>
              <a:rPr lang="de-DE" dirty="0" err="1"/>
              <a:t>Learning:Optimizer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3A85-5022-4D81-BA5C-793255A56851}"/>
              </a:ext>
            </a:extLst>
          </p:cNvPr>
          <p:cNvCxnSpPr/>
          <p:nvPr/>
        </p:nvCxnSpPr>
        <p:spPr>
          <a:xfrm flipV="1">
            <a:off x="5364088" y="1134908"/>
            <a:ext cx="0" cy="24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CE9F7F6-B14A-407D-9F3E-A26E07928FA4}"/>
              </a:ext>
            </a:extLst>
          </p:cNvPr>
          <p:cNvCxnSpPr>
            <a:cxnSpLocks/>
          </p:cNvCxnSpPr>
          <p:nvPr/>
        </p:nvCxnSpPr>
        <p:spPr>
          <a:xfrm>
            <a:off x="5364088" y="3572078"/>
            <a:ext cx="330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66E8FD4-2B53-40B2-9F23-63961BC04541}"/>
              </a:ext>
            </a:extLst>
          </p:cNvPr>
          <p:cNvSpPr txBox="1"/>
          <p:nvPr/>
        </p:nvSpPr>
        <p:spPr>
          <a:xfrm>
            <a:off x="4692109" y="9875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F8C905-76D0-42B1-9DEA-A0A1F52C6A2F}"/>
              </a:ext>
            </a:extLst>
          </p:cNvPr>
          <p:cNvSpPr txBox="1"/>
          <p:nvPr/>
        </p:nvSpPr>
        <p:spPr>
          <a:xfrm>
            <a:off x="8028384" y="3591776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</a:p>
          <a:p>
            <a:r>
              <a:rPr lang="de-DE" dirty="0" err="1"/>
              <a:t>Weight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AD16966-8DFE-4DF5-8520-BB3430ACD401}"/>
              </a:ext>
            </a:extLst>
          </p:cNvPr>
          <p:cNvSpPr/>
          <p:nvPr/>
        </p:nvSpPr>
        <p:spPr>
          <a:xfrm>
            <a:off x="6990324" y="2999403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94CCA0-093C-4039-883F-FF6ACE0E12BB}"/>
              </a:ext>
            </a:extLst>
          </p:cNvPr>
          <p:cNvSpPr/>
          <p:nvPr/>
        </p:nvSpPr>
        <p:spPr>
          <a:xfrm>
            <a:off x="5774548" y="1817386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9D1F9D-2361-4E6B-8F88-6AE6E95D2C64}"/>
              </a:ext>
            </a:extLst>
          </p:cNvPr>
          <p:cNvSpPr/>
          <p:nvPr/>
        </p:nvSpPr>
        <p:spPr>
          <a:xfrm>
            <a:off x="6134006" y="2526766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01BF3E0-7D89-4D40-8997-3435549DE086}"/>
              </a:ext>
            </a:extLst>
          </p:cNvPr>
          <p:cNvSpPr/>
          <p:nvPr/>
        </p:nvSpPr>
        <p:spPr>
          <a:xfrm>
            <a:off x="7812360" y="2651145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7E2ABA4-B7B7-47E7-906B-5113739B3FDE}"/>
              </a:ext>
            </a:extLst>
          </p:cNvPr>
          <p:cNvSpPr/>
          <p:nvPr/>
        </p:nvSpPr>
        <p:spPr>
          <a:xfrm>
            <a:off x="8316416" y="2067694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9693CB-0D08-4B9F-BF20-3F6F6623551C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5817748" y="1904560"/>
            <a:ext cx="328911" cy="6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B9AB281-2ECD-478F-95F5-9C58A38333A6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6207753" y="2601174"/>
            <a:ext cx="79522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D24A7BE-6AAE-46F0-8567-4B6D2B37FAE6}"/>
              </a:ext>
            </a:extLst>
          </p:cNvPr>
          <p:cNvCxnSpPr>
            <a:cxnSpLocks/>
            <a:stCxn id="11" idx="6"/>
            <a:endCxn id="15" idx="3"/>
          </p:cNvCxnSpPr>
          <p:nvPr/>
        </p:nvCxnSpPr>
        <p:spPr>
          <a:xfrm flipV="1">
            <a:off x="7076724" y="2725553"/>
            <a:ext cx="748289" cy="3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9735D5D-7358-4847-B83D-753EC215AB9A}"/>
              </a:ext>
            </a:extLst>
          </p:cNvPr>
          <p:cNvCxnSpPr>
            <a:cxnSpLocks/>
            <a:stCxn id="15" idx="7"/>
            <a:endCxn id="16" idx="4"/>
          </p:cNvCxnSpPr>
          <p:nvPr/>
        </p:nvCxnSpPr>
        <p:spPr>
          <a:xfrm flipV="1">
            <a:off x="7886107" y="2154868"/>
            <a:ext cx="473509" cy="5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65FD355-268B-4D66-99D5-303EFF70C952}"/>
              </a:ext>
            </a:extLst>
          </p:cNvPr>
          <p:cNvSpPr txBox="1"/>
          <p:nvPr/>
        </p:nvSpPr>
        <p:spPr>
          <a:xfrm>
            <a:off x="6571734" y="31074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Winner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26BC210-5A59-41E0-840A-D848242C68BC}"/>
              </a:ext>
            </a:extLst>
          </p:cNvPr>
          <p:cNvSpPr/>
          <p:nvPr/>
        </p:nvSpPr>
        <p:spPr>
          <a:xfrm>
            <a:off x="1220325" y="1116441"/>
            <a:ext cx="3000426" cy="481503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Initialize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85674F3-AF3D-4BEC-9AC8-44B4F597FC05}"/>
              </a:ext>
            </a:extLst>
          </p:cNvPr>
          <p:cNvSpPr/>
          <p:nvPr/>
        </p:nvSpPr>
        <p:spPr>
          <a:xfrm>
            <a:off x="1220325" y="1811560"/>
            <a:ext cx="3000421" cy="481503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 err="1"/>
              <a:t>calc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AE94148-98DC-43EE-A076-AB07FE01F3D6}"/>
              </a:ext>
            </a:extLst>
          </p:cNvPr>
          <p:cNvSpPr/>
          <p:nvPr/>
        </p:nvSpPr>
        <p:spPr>
          <a:xfrm>
            <a:off x="1220324" y="2504977"/>
            <a:ext cx="3000421" cy="481503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 err="1"/>
              <a:t>Adjust</a:t>
            </a:r>
            <a:r>
              <a:rPr lang="de-DE" dirty="0"/>
              <a:t> individual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36" name="Raute 35">
            <a:extLst>
              <a:ext uri="{FF2B5EF4-FFF2-40B4-BE49-F238E27FC236}">
                <a16:creationId xmlns:a16="http://schemas.microsoft.com/office/drawing/2014/main" id="{CCF91B1F-4AF8-497E-BBEF-07A10C084E87}"/>
              </a:ext>
            </a:extLst>
          </p:cNvPr>
          <p:cNvSpPr/>
          <p:nvPr/>
        </p:nvSpPr>
        <p:spPr>
          <a:xfrm>
            <a:off x="1742442" y="3198394"/>
            <a:ext cx="1956183" cy="936104"/>
          </a:xfrm>
          <a:prstGeom prst="diamond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/>
              <a:t>Min </a:t>
            </a:r>
            <a:r>
              <a:rPr lang="de-DE" dirty="0" err="1"/>
              <a:t>found</a:t>
            </a:r>
            <a:r>
              <a:rPr lang="de-DE" dirty="0"/>
              <a:t>?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9AA50FBD-9873-4502-B084-2761BB7B3449}"/>
              </a:ext>
            </a:extLst>
          </p:cNvPr>
          <p:cNvCxnSpPr>
            <a:stCxn id="36" idx="1"/>
            <a:endCxn id="34" idx="1"/>
          </p:cNvCxnSpPr>
          <p:nvPr/>
        </p:nvCxnSpPr>
        <p:spPr>
          <a:xfrm rot="10800000">
            <a:off x="1220326" y="2052312"/>
            <a:ext cx="522117" cy="1614134"/>
          </a:xfrm>
          <a:prstGeom prst="bentConnector3">
            <a:avLst>
              <a:gd name="adj1" fmla="val 143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A66FFF-ACC9-4B4D-830B-A7ADC491189F}"/>
              </a:ext>
            </a:extLst>
          </p:cNvPr>
          <p:cNvSpPr txBox="1"/>
          <p:nvPr/>
        </p:nvSpPr>
        <p:spPr>
          <a:xfrm>
            <a:off x="1220324" y="33525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2DCD05-02E5-404C-A373-06C8C5ADDD32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2720534" y="4134498"/>
            <a:ext cx="1" cy="2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2C59EB16-F9AC-4490-92FE-BF3CEA2C8BDE}"/>
              </a:ext>
            </a:extLst>
          </p:cNvPr>
          <p:cNvSpPr/>
          <p:nvPr/>
        </p:nvSpPr>
        <p:spPr>
          <a:xfrm>
            <a:off x="1220324" y="4389233"/>
            <a:ext cx="3000421" cy="481503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dirty="0"/>
              <a:t>Finish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B61397-BEB4-4DD7-85DB-6DF74D28601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720536" y="1597944"/>
            <a:ext cx="2" cy="21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E3F3DB7-F9DF-4190-8585-00CF4A3403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720535" y="2320731"/>
            <a:ext cx="0" cy="18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FCBBD0-B2F3-41BD-BE50-7D6414CF81D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2720534" y="2986480"/>
            <a:ext cx="1" cy="2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31" grpId="0"/>
      <p:bldP spid="33" grpId="0" animBg="1"/>
      <p:bldP spid="34" grpId="0" animBg="1"/>
      <p:bldP spid="35" grpId="0" animBg="1"/>
      <p:bldP spid="36" grpId="0" animBg="1"/>
      <p:bldP spid="39" grpId="0"/>
      <p:bldP spid="4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</a:t>
            </a:r>
            <a:r>
              <a:rPr lang="de-DE" dirty="0" err="1"/>
              <a:t>Learning:Optimizer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2803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Problem: local minima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Solution: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convex loss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Learning 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3A85-5022-4D81-BA5C-793255A56851}"/>
              </a:ext>
            </a:extLst>
          </p:cNvPr>
          <p:cNvCxnSpPr/>
          <p:nvPr/>
        </p:nvCxnSpPr>
        <p:spPr>
          <a:xfrm flipV="1">
            <a:off x="5364088" y="1134908"/>
            <a:ext cx="0" cy="24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CE9F7F6-B14A-407D-9F3E-A26E07928FA4}"/>
              </a:ext>
            </a:extLst>
          </p:cNvPr>
          <p:cNvCxnSpPr>
            <a:cxnSpLocks/>
          </p:cNvCxnSpPr>
          <p:nvPr/>
        </p:nvCxnSpPr>
        <p:spPr>
          <a:xfrm>
            <a:off x="5364088" y="3572078"/>
            <a:ext cx="330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66E8FD4-2B53-40B2-9F23-63961BC04541}"/>
              </a:ext>
            </a:extLst>
          </p:cNvPr>
          <p:cNvSpPr txBox="1"/>
          <p:nvPr/>
        </p:nvSpPr>
        <p:spPr>
          <a:xfrm>
            <a:off x="4692109" y="9875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F8C905-76D0-42B1-9DEA-A0A1F52C6A2F}"/>
              </a:ext>
            </a:extLst>
          </p:cNvPr>
          <p:cNvSpPr txBox="1"/>
          <p:nvPr/>
        </p:nvSpPr>
        <p:spPr>
          <a:xfrm>
            <a:off x="8028384" y="3591776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</a:p>
          <a:p>
            <a:r>
              <a:rPr lang="de-DE" dirty="0" err="1"/>
              <a:t>Weight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AD16966-8DFE-4DF5-8520-BB3430ACD401}"/>
              </a:ext>
            </a:extLst>
          </p:cNvPr>
          <p:cNvSpPr/>
          <p:nvPr/>
        </p:nvSpPr>
        <p:spPr>
          <a:xfrm>
            <a:off x="6990324" y="2999403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94CCA0-093C-4039-883F-FF6ACE0E12BB}"/>
              </a:ext>
            </a:extLst>
          </p:cNvPr>
          <p:cNvSpPr/>
          <p:nvPr/>
        </p:nvSpPr>
        <p:spPr>
          <a:xfrm>
            <a:off x="5774548" y="1817386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9D1F9D-2361-4E6B-8F88-6AE6E95D2C64}"/>
              </a:ext>
            </a:extLst>
          </p:cNvPr>
          <p:cNvSpPr/>
          <p:nvPr/>
        </p:nvSpPr>
        <p:spPr>
          <a:xfrm>
            <a:off x="6495498" y="2639103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01BF3E0-7D89-4D40-8997-3435549DE086}"/>
              </a:ext>
            </a:extLst>
          </p:cNvPr>
          <p:cNvSpPr/>
          <p:nvPr/>
        </p:nvSpPr>
        <p:spPr>
          <a:xfrm>
            <a:off x="7812360" y="2651145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7E2ABA4-B7B7-47E7-906B-5113739B3FDE}"/>
              </a:ext>
            </a:extLst>
          </p:cNvPr>
          <p:cNvSpPr/>
          <p:nvPr/>
        </p:nvSpPr>
        <p:spPr>
          <a:xfrm>
            <a:off x="8316416" y="2067694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B9AB281-2ECD-478F-95F5-9C58A38333A6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6569245" y="2713511"/>
            <a:ext cx="433732" cy="29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D24A7BE-6AAE-46F0-8567-4B6D2B37FAE6}"/>
              </a:ext>
            </a:extLst>
          </p:cNvPr>
          <p:cNvCxnSpPr>
            <a:cxnSpLocks/>
            <a:stCxn id="11" idx="6"/>
            <a:endCxn id="15" idx="3"/>
          </p:cNvCxnSpPr>
          <p:nvPr/>
        </p:nvCxnSpPr>
        <p:spPr>
          <a:xfrm flipV="1">
            <a:off x="7076724" y="2725553"/>
            <a:ext cx="748289" cy="3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9735D5D-7358-4847-B83D-753EC215AB9A}"/>
              </a:ext>
            </a:extLst>
          </p:cNvPr>
          <p:cNvCxnSpPr>
            <a:cxnSpLocks/>
            <a:stCxn id="15" idx="7"/>
            <a:endCxn id="16" idx="4"/>
          </p:cNvCxnSpPr>
          <p:nvPr/>
        </p:nvCxnSpPr>
        <p:spPr>
          <a:xfrm flipV="1">
            <a:off x="7886107" y="2154868"/>
            <a:ext cx="473509" cy="5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65FD355-268B-4D66-99D5-303EFF70C952}"/>
              </a:ext>
            </a:extLst>
          </p:cNvPr>
          <p:cNvSpPr txBox="1"/>
          <p:nvPr/>
        </p:nvSpPr>
        <p:spPr>
          <a:xfrm>
            <a:off x="6618906" y="30279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Global Min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6C23758-5083-482D-A368-AF59D5035D7F}"/>
              </a:ext>
            </a:extLst>
          </p:cNvPr>
          <p:cNvSpPr/>
          <p:nvPr/>
        </p:nvSpPr>
        <p:spPr>
          <a:xfrm>
            <a:off x="5905097" y="2130985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23DDE37-0689-4ABD-B4F4-DABD35A97355}"/>
              </a:ext>
            </a:extLst>
          </p:cNvPr>
          <p:cNvSpPr/>
          <p:nvPr/>
        </p:nvSpPr>
        <p:spPr>
          <a:xfrm>
            <a:off x="6120914" y="2087398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417EC44-15D0-46FF-AAC0-85C20799FF80}"/>
              </a:ext>
            </a:extLst>
          </p:cNvPr>
          <p:cNvSpPr/>
          <p:nvPr/>
        </p:nvSpPr>
        <p:spPr>
          <a:xfrm>
            <a:off x="6300192" y="2409389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6A359D3-F9BC-46E7-A4B5-85C8BC46EC21}"/>
              </a:ext>
            </a:extLst>
          </p:cNvPr>
          <p:cNvCxnSpPr>
            <a:cxnSpLocks/>
            <a:stCxn id="12" idx="4"/>
            <a:endCxn id="20" idx="1"/>
          </p:cNvCxnSpPr>
          <p:nvPr/>
        </p:nvCxnSpPr>
        <p:spPr>
          <a:xfrm>
            <a:off x="5817748" y="1904560"/>
            <a:ext cx="100002" cy="23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4EE6335-16BE-4B46-9F8E-4CAD9BD42436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5991497" y="2161806"/>
            <a:ext cx="142070" cy="1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1FC7804-482A-4BFB-A083-46829F8840F1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6194661" y="2161806"/>
            <a:ext cx="118184" cy="26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01E7DE6-11F6-4BBC-B777-3628632091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373939" y="2496563"/>
            <a:ext cx="134212" cy="1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E865B90-8131-42BE-BF92-CFA3F84B0131}"/>
              </a:ext>
            </a:extLst>
          </p:cNvPr>
          <p:cNvSpPr txBox="1"/>
          <p:nvPr/>
        </p:nvSpPr>
        <p:spPr>
          <a:xfrm>
            <a:off x="5499973" y="2213335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</a:p>
          <a:p>
            <a:r>
              <a:rPr lang="de-DE" dirty="0"/>
              <a:t>Min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391E521-78F4-4023-8CF4-0F171AA23B44}"/>
              </a:ext>
            </a:extLst>
          </p:cNvPr>
          <p:cNvGrpSpPr/>
          <p:nvPr/>
        </p:nvGrpSpPr>
        <p:grpSpPr>
          <a:xfrm>
            <a:off x="1245240" y="2087398"/>
            <a:ext cx="2198339" cy="1795861"/>
            <a:chOff x="1331640" y="2738319"/>
            <a:chExt cx="2198339" cy="1795861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FBD2E96-ACF1-4DDB-816F-4F52D0BDD7A9}"/>
                </a:ext>
              </a:extLst>
            </p:cNvPr>
            <p:cNvSpPr/>
            <p:nvPr/>
          </p:nvSpPr>
          <p:spPr>
            <a:xfrm>
              <a:off x="1791141" y="3057950"/>
              <a:ext cx="1088837" cy="12837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0700BE98-88B1-4448-B8FD-8223A841AC89}"/>
                </a:ext>
              </a:extLst>
            </p:cNvPr>
            <p:cNvSpPr/>
            <p:nvPr/>
          </p:nvSpPr>
          <p:spPr>
            <a:xfrm>
              <a:off x="1331640" y="2738319"/>
              <a:ext cx="2016185" cy="1057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FD431A6-31AB-4B8A-9272-2C31B3CB3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560" y="3291830"/>
              <a:ext cx="0" cy="1057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ADEB1E6-6B71-401C-9EB0-4FAEA516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4341730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BB0C61E6-0C9F-408C-8DC3-5D20FE76AEB6}"/>
                </a:ext>
              </a:extLst>
            </p:cNvPr>
            <p:cNvSpPr txBox="1"/>
            <p:nvPr/>
          </p:nvSpPr>
          <p:spPr>
            <a:xfrm>
              <a:off x="1699844" y="29305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Loss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DB9EEEC-5B49-45BE-8F8C-800A2B477891}"/>
                </a:ext>
              </a:extLst>
            </p:cNvPr>
            <p:cNvSpPr txBox="1"/>
            <p:nvPr/>
          </p:nvSpPr>
          <p:spPr>
            <a:xfrm>
              <a:off x="3191425" y="416484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  <p:bldP spid="16" grpId="0" animBg="1"/>
      <p:bldP spid="31" grpId="0"/>
      <p:bldP spid="20" grpId="0" animBg="1"/>
      <p:bldP spid="21" grpId="0" animBg="1"/>
      <p:bldP spid="23" grpId="0" animBg="1"/>
      <p:bldP spid="4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BB419063-4F66-42DC-8CEE-51EFC17D8827}"/>
              </a:ext>
            </a:extLst>
          </p:cNvPr>
          <p:cNvSpPr/>
          <p:nvPr/>
        </p:nvSpPr>
        <p:spPr>
          <a:xfrm>
            <a:off x="5653336" y="3140185"/>
            <a:ext cx="3131820" cy="1447801"/>
          </a:xfrm>
          <a:custGeom>
            <a:avLst/>
            <a:gdLst>
              <a:gd name="connsiteX0" fmla="*/ 0 w 3131820"/>
              <a:gd name="connsiteY0" fmla="*/ 7620 h 1447801"/>
              <a:gd name="connsiteX1" fmla="*/ 1386840 w 3131820"/>
              <a:gd name="connsiteY1" fmla="*/ 1447800 h 1447801"/>
              <a:gd name="connsiteX2" fmla="*/ 3131820 w 3131820"/>
              <a:gd name="connsiteY2" fmla="*/ 0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820" h="1447801">
                <a:moveTo>
                  <a:pt x="0" y="7620"/>
                </a:moveTo>
                <a:cubicBezTo>
                  <a:pt x="432435" y="728345"/>
                  <a:pt x="864870" y="1449070"/>
                  <a:pt x="1386840" y="1447800"/>
                </a:cubicBezTo>
                <a:cubicBezTo>
                  <a:pt x="1908810" y="1446530"/>
                  <a:pt x="2936240" y="223520"/>
                  <a:pt x="313182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9CCF516-36FE-4DBA-8528-000F4F94E25B}"/>
              </a:ext>
            </a:extLst>
          </p:cNvPr>
          <p:cNvCxnSpPr>
            <a:cxnSpLocks/>
          </p:cNvCxnSpPr>
          <p:nvPr/>
        </p:nvCxnSpPr>
        <p:spPr>
          <a:xfrm flipV="1">
            <a:off x="5364088" y="4611703"/>
            <a:ext cx="330398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</a:t>
            </a:r>
            <a:r>
              <a:rPr lang="de-DE" dirty="0" err="1"/>
              <a:t>Learning:Optimizer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4115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Size of weight changes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High learning rate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Large steps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Risk of overshooting the minimum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Low learning rate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Very precise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Time-consuming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738129-D37B-40AA-9253-4804027AF43C}"/>
              </a:ext>
            </a:extLst>
          </p:cNvPr>
          <p:cNvCxnSpPr>
            <a:cxnSpLocks/>
          </p:cNvCxnSpPr>
          <p:nvPr/>
        </p:nvCxnSpPr>
        <p:spPr>
          <a:xfrm flipV="1">
            <a:off x="6012160" y="1134908"/>
            <a:ext cx="0" cy="151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FAD6104-09D2-486F-ABA5-6CE9F4C7BAC5}"/>
              </a:ext>
            </a:extLst>
          </p:cNvPr>
          <p:cNvCxnSpPr>
            <a:cxnSpLocks/>
          </p:cNvCxnSpPr>
          <p:nvPr/>
        </p:nvCxnSpPr>
        <p:spPr>
          <a:xfrm flipV="1">
            <a:off x="5364088" y="2643758"/>
            <a:ext cx="330398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39D56B6-EFDC-4AB5-993D-13D2466CBA62}"/>
              </a:ext>
            </a:extLst>
          </p:cNvPr>
          <p:cNvSpPr txBox="1"/>
          <p:nvPr/>
        </p:nvSpPr>
        <p:spPr>
          <a:xfrm>
            <a:off x="4692109" y="9875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FF7D0AF-470C-44FD-8D23-1F232257D023}"/>
              </a:ext>
            </a:extLst>
          </p:cNvPr>
          <p:cNvSpPr txBox="1"/>
          <p:nvPr/>
        </p:nvSpPr>
        <p:spPr>
          <a:xfrm>
            <a:off x="8047508" y="26496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0D3696-2056-4A5E-B906-1825CA000674}"/>
              </a:ext>
            </a:extLst>
          </p:cNvPr>
          <p:cNvSpPr/>
          <p:nvPr/>
        </p:nvSpPr>
        <p:spPr>
          <a:xfrm>
            <a:off x="6573833" y="2427734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B50433A-B0FE-47AA-9FA9-D59587C07F42}"/>
              </a:ext>
            </a:extLst>
          </p:cNvPr>
          <p:cNvSpPr/>
          <p:nvPr/>
        </p:nvSpPr>
        <p:spPr>
          <a:xfrm>
            <a:off x="5774548" y="1374567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F26E24F-6D84-4481-B5FE-6DDB2E4E0786}"/>
              </a:ext>
            </a:extLst>
          </p:cNvPr>
          <p:cNvSpPr/>
          <p:nvPr/>
        </p:nvSpPr>
        <p:spPr>
          <a:xfrm>
            <a:off x="6134006" y="1923678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B1DC561-7306-4658-A24F-717E297B30ED}"/>
              </a:ext>
            </a:extLst>
          </p:cNvPr>
          <p:cNvSpPr/>
          <p:nvPr/>
        </p:nvSpPr>
        <p:spPr>
          <a:xfrm>
            <a:off x="7452320" y="2396913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5EFA860-8027-4EEB-B677-7B800F79F2D3}"/>
              </a:ext>
            </a:extLst>
          </p:cNvPr>
          <p:cNvSpPr/>
          <p:nvPr/>
        </p:nvSpPr>
        <p:spPr>
          <a:xfrm>
            <a:off x="7961108" y="1940630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8DAE6F2-AEC2-4F3E-9364-9F765EEE9B3E}"/>
              </a:ext>
            </a:extLst>
          </p:cNvPr>
          <p:cNvCxnSpPr>
            <a:cxnSpLocks/>
            <a:stCxn id="39" idx="4"/>
            <a:endCxn id="45" idx="1"/>
          </p:cNvCxnSpPr>
          <p:nvPr/>
        </p:nvCxnSpPr>
        <p:spPr>
          <a:xfrm>
            <a:off x="5817748" y="1461741"/>
            <a:ext cx="328911" cy="4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EC4A11A-8504-4B32-953F-D69F7B6062E7}"/>
              </a:ext>
            </a:extLst>
          </p:cNvPr>
          <p:cNvCxnSpPr>
            <a:cxnSpLocks/>
            <a:stCxn id="45" idx="5"/>
            <a:endCxn id="38" idx="1"/>
          </p:cNvCxnSpPr>
          <p:nvPr/>
        </p:nvCxnSpPr>
        <p:spPr>
          <a:xfrm>
            <a:off x="6207753" y="1998086"/>
            <a:ext cx="378733" cy="44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A603B0D-86AE-4B55-8CA2-8D9E8065D601}"/>
              </a:ext>
            </a:extLst>
          </p:cNvPr>
          <p:cNvCxnSpPr>
            <a:cxnSpLocks/>
            <a:stCxn id="38" idx="6"/>
            <a:endCxn id="47" idx="3"/>
          </p:cNvCxnSpPr>
          <p:nvPr/>
        </p:nvCxnSpPr>
        <p:spPr>
          <a:xfrm>
            <a:off x="6660233" y="2471321"/>
            <a:ext cx="80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FB01A32-356F-4970-9F45-9B7620CF8009}"/>
              </a:ext>
            </a:extLst>
          </p:cNvPr>
          <p:cNvCxnSpPr>
            <a:cxnSpLocks/>
            <a:stCxn id="47" idx="7"/>
            <a:endCxn id="48" idx="4"/>
          </p:cNvCxnSpPr>
          <p:nvPr/>
        </p:nvCxnSpPr>
        <p:spPr>
          <a:xfrm flipV="1">
            <a:off x="7526067" y="2027804"/>
            <a:ext cx="478241" cy="38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3835DE7-6F9E-41DA-81F4-752C0D9A77DC}"/>
              </a:ext>
            </a:extLst>
          </p:cNvPr>
          <p:cNvSpPr/>
          <p:nvPr/>
        </p:nvSpPr>
        <p:spPr>
          <a:xfrm>
            <a:off x="5653336" y="1172240"/>
            <a:ext cx="3131820" cy="1447801"/>
          </a:xfrm>
          <a:custGeom>
            <a:avLst/>
            <a:gdLst>
              <a:gd name="connsiteX0" fmla="*/ 0 w 3131820"/>
              <a:gd name="connsiteY0" fmla="*/ 7620 h 1447801"/>
              <a:gd name="connsiteX1" fmla="*/ 1386840 w 3131820"/>
              <a:gd name="connsiteY1" fmla="*/ 1447800 h 1447801"/>
              <a:gd name="connsiteX2" fmla="*/ 3131820 w 3131820"/>
              <a:gd name="connsiteY2" fmla="*/ 0 h 144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820" h="1447801">
                <a:moveTo>
                  <a:pt x="0" y="7620"/>
                </a:moveTo>
                <a:cubicBezTo>
                  <a:pt x="432435" y="728345"/>
                  <a:pt x="864870" y="1449070"/>
                  <a:pt x="1386840" y="1447800"/>
                </a:cubicBezTo>
                <a:cubicBezTo>
                  <a:pt x="1908810" y="1446530"/>
                  <a:pt x="2936240" y="223520"/>
                  <a:pt x="313182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DF31703-74EC-49DE-963D-BB766AC39116}"/>
              </a:ext>
            </a:extLst>
          </p:cNvPr>
          <p:cNvCxnSpPr>
            <a:cxnSpLocks/>
          </p:cNvCxnSpPr>
          <p:nvPr/>
        </p:nvCxnSpPr>
        <p:spPr>
          <a:xfrm flipV="1">
            <a:off x="6012160" y="3102853"/>
            <a:ext cx="0" cy="151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AFB7A40F-0A98-40DD-927B-C9702868E939}"/>
              </a:ext>
            </a:extLst>
          </p:cNvPr>
          <p:cNvSpPr txBox="1"/>
          <p:nvPr/>
        </p:nvSpPr>
        <p:spPr>
          <a:xfrm>
            <a:off x="4692109" y="29555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7F83B4-2FEC-4395-A022-31A49F8910BD}"/>
              </a:ext>
            </a:extLst>
          </p:cNvPr>
          <p:cNvSpPr txBox="1"/>
          <p:nvPr/>
        </p:nvSpPr>
        <p:spPr>
          <a:xfrm>
            <a:off x="8047508" y="46175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4F74885-065D-4D2B-8E53-BDAD00667605}"/>
              </a:ext>
            </a:extLst>
          </p:cNvPr>
          <p:cNvSpPr/>
          <p:nvPr/>
        </p:nvSpPr>
        <p:spPr>
          <a:xfrm>
            <a:off x="6134006" y="3921714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F4F42D9-0840-4139-9936-EECED66F9B6C}"/>
              </a:ext>
            </a:extLst>
          </p:cNvPr>
          <p:cNvSpPr/>
          <p:nvPr/>
        </p:nvSpPr>
        <p:spPr>
          <a:xfrm>
            <a:off x="5857097" y="3513146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E0DD0DA-ABE6-4E3D-BFAA-840E05C728D6}"/>
              </a:ext>
            </a:extLst>
          </p:cNvPr>
          <p:cNvSpPr/>
          <p:nvPr/>
        </p:nvSpPr>
        <p:spPr>
          <a:xfrm>
            <a:off x="5994424" y="3723878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6F9C56D-2B29-4AE4-983E-6E8FAF4861EF}"/>
              </a:ext>
            </a:extLst>
          </p:cNvPr>
          <p:cNvSpPr/>
          <p:nvPr/>
        </p:nvSpPr>
        <p:spPr>
          <a:xfrm>
            <a:off x="6302245" y="4116247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B4B2F77-D865-421D-94E0-408D09E47CFA}"/>
              </a:ext>
            </a:extLst>
          </p:cNvPr>
          <p:cNvSpPr/>
          <p:nvPr/>
        </p:nvSpPr>
        <p:spPr>
          <a:xfrm>
            <a:off x="6449982" y="4287413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D825B5C-F51A-41E1-9549-9EB58A213F0D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5930844" y="3587554"/>
            <a:ext cx="76233" cy="14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D4DC8BF-9303-4258-9F36-31A1AD68BF26}"/>
              </a:ext>
            </a:extLst>
          </p:cNvPr>
          <p:cNvCxnSpPr>
            <a:cxnSpLocks/>
            <a:stCxn id="62" idx="5"/>
            <a:endCxn id="60" idx="1"/>
          </p:cNvCxnSpPr>
          <p:nvPr/>
        </p:nvCxnSpPr>
        <p:spPr>
          <a:xfrm>
            <a:off x="6068171" y="3798286"/>
            <a:ext cx="78488" cy="13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7C9FF5E-6894-4C2C-AD1E-2989F426393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165159" y="3951280"/>
            <a:ext cx="149739" cy="1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E023654-1B87-4CC4-BB71-14BA8456A66C}"/>
              </a:ext>
            </a:extLst>
          </p:cNvPr>
          <p:cNvCxnSpPr>
            <a:cxnSpLocks/>
          </p:cNvCxnSpPr>
          <p:nvPr/>
        </p:nvCxnSpPr>
        <p:spPr>
          <a:xfrm>
            <a:off x="6339200" y="4145813"/>
            <a:ext cx="105008" cy="15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EFC73517-AE16-4E14-A40F-CD22D2B055C3}"/>
              </a:ext>
            </a:extLst>
          </p:cNvPr>
          <p:cNvSpPr txBox="1"/>
          <p:nvPr/>
        </p:nvSpPr>
        <p:spPr>
          <a:xfrm>
            <a:off x="6300192" y="1172240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Learning Rate</a:t>
            </a:r>
          </a:p>
          <a:p>
            <a:r>
              <a:rPr lang="de-DE" dirty="0" err="1"/>
              <a:t>Too</a:t>
            </a:r>
            <a:r>
              <a:rPr lang="de-DE" dirty="0"/>
              <a:t> large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0A54B79-8A6C-4414-B9E7-E2B5ED43D404}"/>
              </a:ext>
            </a:extLst>
          </p:cNvPr>
          <p:cNvSpPr txBox="1"/>
          <p:nvPr/>
        </p:nvSpPr>
        <p:spPr>
          <a:xfrm>
            <a:off x="6251693" y="294455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Learning Rate</a:t>
            </a:r>
          </a:p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6F450C1-8412-4A87-959A-F983BF9CD97E}"/>
              </a:ext>
            </a:extLst>
          </p:cNvPr>
          <p:cNvSpPr/>
          <p:nvPr/>
        </p:nvSpPr>
        <p:spPr>
          <a:xfrm>
            <a:off x="6617916" y="4431880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0722E121-6940-4E13-A9B9-143BE1DDF1B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516216" y="4347084"/>
            <a:ext cx="114353" cy="9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28ABFA0F-E767-4D77-9ADB-E82C10E0DF47}"/>
              </a:ext>
            </a:extLst>
          </p:cNvPr>
          <p:cNvSpPr/>
          <p:nvPr/>
        </p:nvSpPr>
        <p:spPr>
          <a:xfrm>
            <a:off x="6782969" y="4515595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67BEB3F9-04DF-456B-87A1-78050F84BF0B}"/>
              </a:ext>
            </a:extLst>
          </p:cNvPr>
          <p:cNvCxnSpPr>
            <a:cxnSpLocks/>
            <a:stCxn id="81" idx="6"/>
            <a:endCxn id="86" idx="1"/>
          </p:cNvCxnSpPr>
          <p:nvPr/>
        </p:nvCxnSpPr>
        <p:spPr>
          <a:xfrm>
            <a:off x="6704316" y="4475467"/>
            <a:ext cx="91306" cy="5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B7FADA4E-B36B-46FA-966A-BCF534A63CBD}"/>
              </a:ext>
            </a:extLst>
          </p:cNvPr>
          <p:cNvSpPr/>
          <p:nvPr/>
        </p:nvSpPr>
        <p:spPr>
          <a:xfrm>
            <a:off x="6949138" y="4545881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0AE256C7-76DB-4D10-94A2-C73A80C5D04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6869369" y="4558647"/>
            <a:ext cx="92422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3486E0E1-4358-442F-8EFC-09676C0CA6BA}"/>
              </a:ext>
            </a:extLst>
          </p:cNvPr>
          <p:cNvSpPr/>
          <p:nvPr/>
        </p:nvSpPr>
        <p:spPr>
          <a:xfrm>
            <a:off x="7118084" y="4531916"/>
            <a:ext cx="86400" cy="87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949107B-CEB8-4943-9CFD-BB4E47C02884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7035538" y="4575503"/>
            <a:ext cx="82546" cy="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6" grpId="0"/>
      <p:bldP spid="37" grpId="0"/>
      <p:bldP spid="38" grpId="0" animBg="1"/>
      <p:bldP spid="39" grpId="0" animBg="1"/>
      <p:bldP spid="45" grpId="0" animBg="1"/>
      <p:bldP spid="47" grpId="0" animBg="1"/>
      <p:bldP spid="48" grpId="0" animBg="1"/>
      <p:bldP spid="4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70" grpId="0"/>
      <p:bldP spid="71" grpId="0"/>
      <p:bldP spid="81" grpId="0" animBg="1"/>
      <p:bldP spid="86" grpId="0" animBg="1"/>
      <p:bldP spid="88" grpId="0" animBg="1"/>
      <p:bldP spid="9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Deep </a:t>
            </a:r>
            <a:r>
              <a:rPr lang="de-DE" dirty="0" err="1"/>
              <a:t>Learning:Optimizer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Other Optimizers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BDAA-6B77-4EF3-87B7-9640FD12004F}"/>
              </a:ext>
            </a:extLst>
          </p:cNvPr>
          <p:cNvSpPr txBox="1"/>
          <p:nvPr/>
        </p:nvSpPr>
        <p:spPr>
          <a:xfrm>
            <a:off x="323528" y="1134908"/>
            <a:ext cx="81824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alibri Light" panose="020F0302020204030204" pitchFamily="34" charset="0"/>
              </a:rPr>
              <a:t>Adagrad</a:t>
            </a:r>
            <a:endParaRPr lang="en-US" b="1" dirty="0">
              <a:latin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Adapts learning rate to features </a:t>
            </a: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 learning rate = f(weights)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Works well for sparse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Learning rate decreases with time and gets sometimes too small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Calibri Light" panose="020F0302020204030204" pitchFamily="34" charset="0"/>
                <a:sym typeface="Wingdings" panose="05000000000000000000" pitchFamily="2" charset="2"/>
              </a:rPr>
              <a:t>Adaprop, </a:t>
            </a:r>
            <a:r>
              <a:rPr lang="en-US" dirty="0" err="1">
                <a:latin typeface="Calibri Light" panose="020F0302020204030204" pitchFamily="34" charset="0"/>
                <a:sym typeface="Wingdings" panose="05000000000000000000" pitchFamily="2" charset="2"/>
              </a:rPr>
              <a:t>RMSprop</a:t>
            </a: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 supposed to solve this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Adam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 Light" panose="020F0302020204030204" pitchFamily="34" charset="0"/>
              </a:rPr>
              <a:t>Ada</a:t>
            </a:r>
            <a:r>
              <a:rPr lang="en-US" dirty="0">
                <a:latin typeface="Calibri Light" panose="020F0302020204030204" pitchFamily="34" charset="0"/>
              </a:rPr>
              <a:t>ptive </a:t>
            </a:r>
            <a:r>
              <a:rPr lang="en-US" b="1" dirty="0">
                <a:latin typeface="Calibri Light" panose="020F0302020204030204" pitchFamily="34" charset="0"/>
              </a:rPr>
              <a:t>m</a:t>
            </a:r>
            <a:r>
              <a:rPr lang="en-US" dirty="0">
                <a:latin typeface="Calibri Light" panose="020F0302020204030204" pitchFamily="34" charset="0"/>
              </a:rPr>
              <a:t>omentum estimation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Applies momentum </a:t>
            </a:r>
            <a:r>
              <a:rPr lang="en-US" dirty="0">
                <a:latin typeface="Calibri Light" panose="020F0302020204030204" pitchFamily="34" charset="0"/>
                <a:sym typeface="Wingdings" panose="05000000000000000000" pitchFamily="2" charset="2"/>
              </a:rPr>
              <a:t> includes </a:t>
            </a:r>
            <a:r>
              <a:rPr lang="en-US" dirty="0">
                <a:latin typeface="Calibri Light" panose="020F0302020204030204" pitchFamily="34" charset="0"/>
              </a:rPr>
              <a:t>previous gradients into current gradient calculation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Widespread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More Optimizers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</a:rPr>
              <a:t>Stochastic Gradient Descent, Batch gradient descent, …</a:t>
            </a:r>
          </a:p>
        </p:txBody>
      </p:sp>
    </p:spTree>
    <p:extLst>
      <p:ext uri="{BB962C8B-B14F-4D97-AF65-F5344CB8AC3E}">
        <p14:creationId xmlns:p14="http://schemas.microsoft.com/office/powerpoint/2010/main" val="11676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Student Test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7" name="Picture 2" descr="Image result for user">
            <a:extLst>
              <a:ext uri="{FF2B5EF4-FFF2-40B4-BE49-F238E27FC236}">
                <a16:creationId xmlns:a16="http://schemas.microsoft.com/office/drawing/2014/main" id="{7462212D-F225-4415-9F46-636699F2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3" y="2309441"/>
            <a:ext cx="955039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76FED2A2-FBD3-4F1E-97F8-F95B0E4862B9}"/>
              </a:ext>
            </a:extLst>
          </p:cNvPr>
          <p:cNvSpPr txBox="1"/>
          <p:nvPr/>
        </p:nvSpPr>
        <p:spPr>
          <a:xfrm>
            <a:off x="130493" y="3264481"/>
            <a:ext cx="91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DAB30C9B-759D-4168-89B1-469069A6ED5D}"/>
              </a:ext>
            </a:extLst>
          </p:cNvPr>
          <p:cNvSpPr/>
          <p:nvPr/>
        </p:nvSpPr>
        <p:spPr>
          <a:xfrm>
            <a:off x="2957731" y="1607606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B271008F-BDC4-4C33-9083-935262633073}"/>
              </a:ext>
            </a:extLst>
          </p:cNvPr>
          <p:cNvSpPr/>
          <p:nvPr/>
        </p:nvSpPr>
        <p:spPr>
          <a:xfrm>
            <a:off x="2957730" y="3127698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7FBCBC31-D79B-42B0-8C1E-20C415AAAB65}"/>
              </a:ext>
            </a:extLst>
          </p:cNvPr>
          <p:cNvSpPr/>
          <p:nvPr/>
        </p:nvSpPr>
        <p:spPr>
          <a:xfrm>
            <a:off x="7092851" y="1605940"/>
            <a:ext cx="1614269" cy="783114"/>
          </a:xfrm>
          <a:prstGeom prst="roundRect">
            <a:avLst/>
          </a:prstGeom>
          <a:gradFill flip="none" rotWithShape="1">
            <a:gsLst>
              <a:gs pos="52000">
                <a:srgbClr val="00B050"/>
              </a:gs>
              <a:gs pos="50000">
                <a:srgbClr val="FF0000"/>
              </a:gs>
              <a:gs pos="0">
                <a:srgbClr val="FF0000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Fail / Pass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DE1F0C6-B042-4D89-98CA-CEA773F814B4}"/>
              </a:ext>
            </a:extLst>
          </p:cNvPr>
          <p:cNvSpPr/>
          <p:nvPr/>
        </p:nvSpPr>
        <p:spPr>
          <a:xfrm>
            <a:off x="7163971" y="3127698"/>
            <a:ext cx="1614269" cy="78311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Percentage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957815A9-8AAE-4FE7-81CA-CB5D93BFB7BD}"/>
              </a:ext>
            </a:extLst>
          </p:cNvPr>
          <p:cNvCxnSpPr>
            <a:stCxn id="7" idx="3"/>
          </p:cNvCxnSpPr>
          <p:nvPr/>
        </p:nvCxnSpPr>
        <p:spPr>
          <a:xfrm>
            <a:off x="1085532" y="2786961"/>
            <a:ext cx="1872198" cy="800685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3A7CB764-7C5E-4A7C-9422-54CBD734AB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085532" y="1999163"/>
            <a:ext cx="1872199" cy="787798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0465B385-AB55-4062-98C2-84C8296B072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572000" y="1997497"/>
            <a:ext cx="2520851" cy="1666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1">
            <a:extLst>
              <a:ext uri="{FF2B5EF4-FFF2-40B4-BE49-F238E27FC236}">
                <a16:creationId xmlns:a16="http://schemas.microsoft.com/office/drawing/2014/main" id="{934FC51D-C3BE-485B-9204-C0ED55417FA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571999" y="3519255"/>
            <a:ext cx="259197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226276D9-13ED-4F07-B660-64C4EA3A9582}"/>
              </a:ext>
            </a:extLst>
          </p:cNvPr>
          <p:cNvSpPr txBox="1"/>
          <p:nvPr/>
        </p:nvSpPr>
        <p:spPr>
          <a:xfrm>
            <a:off x="2957730" y="4187811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FEC2AEF9-1486-4ED3-AAB8-F4CDA45CD27A}"/>
              </a:ext>
            </a:extLst>
          </p:cNvPr>
          <p:cNvSpPr txBox="1"/>
          <p:nvPr/>
        </p:nvSpPr>
        <p:spPr>
          <a:xfrm>
            <a:off x="7284507" y="4187811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Outcome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77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/>
              <a:t>PyTorch Tensors</a:t>
            </a:r>
            <a:endParaRPr lang="de-DE" b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88BAC-D4B5-4830-8019-07AC1E390D64}"/>
              </a:ext>
            </a:extLst>
          </p:cNvPr>
          <p:cNvSpPr txBox="1"/>
          <p:nvPr/>
        </p:nvSpPr>
        <p:spPr>
          <a:xfrm>
            <a:off x="7380312" y="458797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latin typeface="+mj-lt"/>
              </a:rPr>
              <a:t>gollnickdata.de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59D62-C5A0-4E62-930F-8B0C7D96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15" y="4587974"/>
            <a:ext cx="37119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529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PyTorch </a:t>
            </a:r>
            <a:r>
              <a:rPr lang="de-DE" dirty="0" err="1">
                <a:latin typeface="+mj-lt"/>
              </a:rPr>
              <a:t>structure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work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variables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 PyTorch 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tensors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Similar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numpy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arrays</a:t>
            </a:r>
            <a:r>
              <a:rPr lang="de-DE" dirty="0">
                <a:latin typeface="+mj-lt"/>
              </a:rPr>
              <a:t>, but </a:t>
            </a:r>
            <a:r>
              <a:rPr lang="de-DE" dirty="0" err="1">
                <a:latin typeface="+mj-lt"/>
              </a:rPr>
              <a:t>more</a:t>
            </a:r>
            <a:r>
              <a:rPr lang="de-DE" dirty="0">
                <a:latin typeface="+mj-lt"/>
              </a:rPr>
              <a:t> powerful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Automatically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gradients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Information </a:t>
            </a:r>
            <a:r>
              <a:rPr lang="de-DE" dirty="0" err="1">
                <a:latin typeface="+mj-lt"/>
              </a:rPr>
              <a:t>about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dependencies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other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tensors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DC4DE8F-E47A-4551-90E9-6A315234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195440"/>
            <a:ext cx="4286848" cy="280074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Gradients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automatically</a:t>
            </a:r>
            <a:endParaRPr lang="de-DE" dirty="0">
              <a:latin typeface="+mj-lt"/>
            </a:endParaRPr>
          </a:p>
          <a:p>
            <a:pPr latinLnBrk="0"/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0195C73-06F7-4907-82C2-54C9522AC712}"/>
              </a:ext>
            </a:extLst>
          </p:cNvPr>
          <p:cNvCxnSpPr>
            <a:cxnSpLocks/>
          </p:cNvCxnSpPr>
          <p:nvPr/>
        </p:nvCxnSpPr>
        <p:spPr>
          <a:xfrm flipV="1">
            <a:off x="5580112" y="3291830"/>
            <a:ext cx="0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6F5CD58-1E5D-4BE1-AC93-158A89F1B775}"/>
              </a:ext>
            </a:extLst>
          </p:cNvPr>
          <p:cNvSpPr txBox="1"/>
          <p:nvPr/>
        </p:nvSpPr>
        <p:spPr>
          <a:xfrm>
            <a:off x="5438086" y="37325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F57A2C7-FF79-49D3-B254-135074743A7D}"/>
              </a:ext>
            </a:extLst>
          </p:cNvPr>
          <p:cNvCxnSpPr/>
          <p:nvPr/>
        </p:nvCxnSpPr>
        <p:spPr>
          <a:xfrm flipH="1">
            <a:off x="5220072" y="2962412"/>
            <a:ext cx="720080" cy="576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34C2328-81E1-4913-A687-59968FD8BD36}"/>
                  </a:ext>
                </a:extLst>
              </p:cNvPr>
              <p:cNvSpPr txBox="1"/>
              <p:nvPr/>
            </p:nvSpPr>
            <p:spPr>
              <a:xfrm>
                <a:off x="5283331" y="2181088"/>
                <a:ext cx="8776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34C2328-81E1-4913-A687-59968FD8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331" y="2181088"/>
                <a:ext cx="877613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3129A2-8CC7-4282-B84B-0E8D73A9BDA0}"/>
              </a:ext>
            </a:extLst>
          </p:cNvPr>
          <p:cNvCxnSpPr/>
          <p:nvPr/>
        </p:nvCxnSpPr>
        <p:spPr>
          <a:xfrm flipH="1">
            <a:off x="5580112" y="2695140"/>
            <a:ext cx="142026" cy="5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B34C4F07-708D-4F3B-8E7B-5C070A46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37" y="1913875"/>
            <a:ext cx="4458322" cy="181000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6B57924-D2F3-41EA-8EBF-B1DAAE1B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37" y="3732510"/>
            <a:ext cx="126700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Simple network: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Input </a:t>
            </a:r>
            <a:r>
              <a:rPr lang="de-DE" i="1" dirty="0">
                <a:latin typeface="+mj-lt"/>
              </a:rPr>
              <a:t>x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i="1" dirty="0">
                <a:latin typeface="+mj-lt"/>
              </a:rPr>
              <a:t>y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i="1" dirty="0">
                <a:latin typeface="+mj-lt"/>
              </a:rPr>
              <a:t>z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0F079A-3B35-46EC-92E8-27B2F3535025}"/>
              </a:ext>
            </a:extLst>
          </p:cNvPr>
          <p:cNvSpPr/>
          <p:nvPr/>
        </p:nvSpPr>
        <p:spPr>
          <a:xfrm>
            <a:off x="2627784" y="2571824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308707-E0B1-473B-B023-43B226B269A7}"/>
              </a:ext>
            </a:extLst>
          </p:cNvPr>
          <p:cNvSpPr/>
          <p:nvPr/>
        </p:nvSpPr>
        <p:spPr>
          <a:xfrm>
            <a:off x="4095047" y="257182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CA8A12D-FFD1-4713-AF65-B5A70FD31147}"/>
              </a:ext>
            </a:extLst>
          </p:cNvPr>
          <p:cNvSpPr/>
          <p:nvPr/>
        </p:nvSpPr>
        <p:spPr>
          <a:xfrm>
            <a:off x="5724128" y="257182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7C9C05B-1055-46BF-8B9F-A9DAB3974EA9}"/>
              </a:ext>
            </a:extLst>
          </p:cNvPr>
          <p:cNvSpPr txBox="1"/>
          <p:nvPr/>
        </p:nvSpPr>
        <p:spPr>
          <a:xfrm>
            <a:off x="3539893" y="32546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y = x</a:t>
            </a:r>
            <a:r>
              <a:rPr lang="de-DE" baseline="30000" dirty="0">
                <a:solidFill>
                  <a:srgbClr val="FF0000"/>
                </a:solidFill>
              </a:rPr>
              <a:t>3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BB69911-5277-41F8-AD4B-44B286F5E6F4}"/>
              </a:ext>
            </a:extLst>
          </p:cNvPr>
          <p:cNvSpPr txBox="1"/>
          <p:nvPr/>
        </p:nvSpPr>
        <p:spPr>
          <a:xfrm>
            <a:off x="5005048" y="32546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 = 5y - 4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553AA6-FBA5-4F4B-8A1F-80E044BF8BE5}"/>
                  </a:ext>
                </a:extLst>
              </p:cNvPr>
              <p:cNvSpPr txBox="1"/>
              <p:nvPr/>
            </p:nvSpPr>
            <p:spPr>
              <a:xfrm>
                <a:off x="3763772" y="3699046"/>
                <a:ext cx="1728192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553AA6-FBA5-4F4B-8A1F-80E044BF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72" y="3699046"/>
                <a:ext cx="1728192" cy="683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CB412D7E-C27C-498E-9420-096EBA3207A7}"/>
              </a:ext>
            </a:extLst>
          </p:cNvPr>
          <p:cNvSpPr txBox="1"/>
          <p:nvPr/>
        </p:nvSpPr>
        <p:spPr>
          <a:xfrm>
            <a:off x="539552" y="3827244"/>
            <a:ext cx="337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</a:t>
            </a:r>
            <a:r>
              <a:rPr lang="de-DE" dirty="0" err="1"/>
              <a:t>of</a:t>
            </a:r>
            <a:r>
              <a:rPr lang="de-DE" dirty="0"/>
              <a:t> z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89F344-9921-4B5D-B62A-FD245983A70A}"/>
              </a:ext>
            </a:extLst>
          </p:cNvPr>
          <p:cNvSpPr txBox="1"/>
          <p:nvPr/>
        </p:nvSpPr>
        <p:spPr>
          <a:xfrm>
            <a:off x="5520809" y="385633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(Chain </a:t>
            </a:r>
            <a:r>
              <a:rPr lang="de-DE" dirty="0" err="1"/>
              <a:t>rule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B673A25-BC7E-488B-B7F0-112B14209EDF}"/>
                  </a:ext>
                </a:extLst>
              </p:cNvPr>
              <p:cNvSpPr txBox="1"/>
              <p:nvPr/>
            </p:nvSpPr>
            <p:spPr>
              <a:xfrm>
                <a:off x="4011216" y="4404986"/>
                <a:ext cx="133241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=5∗3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B673A25-BC7E-488B-B7F0-112B1420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16" y="4404986"/>
                <a:ext cx="1332416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D9E2E189-D51C-4BBF-8860-618A209F5B41}"/>
              </a:ext>
            </a:extLst>
          </p:cNvPr>
          <p:cNvCxnSpPr>
            <a:stCxn id="5" idx="2"/>
            <a:endCxn id="16" idx="2"/>
          </p:cNvCxnSpPr>
          <p:nvPr/>
        </p:nvCxnSpPr>
        <p:spPr>
          <a:xfrm rot="5400000" flipH="1" flipV="1">
            <a:off x="3829466" y="2317855"/>
            <a:ext cx="1" cy="146726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A52BE642-C067-4A80-AFB8-D5E7E93314EE}"/>
              </a:ext>
            </a:extLst>
          </p:cNvPr>
          <p:cNvCxnSpPr>
            <a:cxnSpLocks/>
            <a:stCxn id="16" idx="2"/>
            <a:endCxn id="18" idx="2"/>
          </p:cNvCxnSpPr>
          <p:nvPr/>
        </p:nvCxnSpPr>
        <p:spPr>
          <a:xfrm rot="5400000" flipH="1" flipV="1">
            <a:off x="5377638" y="2236945"/>
            <a:ext cx="1" cy="162908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1ED63683-899D-497A-9441-F7C07734A704}"/>
              </a:ext>
            </a:extLst>
          </p:cNvPr>
          <p:cNvCxnSpPr>
            <a:cxnSpLocks/>
            <a:stCxn id="18" idx="0"/>
            <a:endCxn id="16" idx="0"/>
          </p:cNvCxnSpPr>
          <p:nvPr/>
        </p:nvCxnSpPr>
        <p:spPr>
          <a:xfrm rot="16200000" flipH="1" flipV="1">
            <a:off x="5377639" y="1757281"/>
            <a:ext cx="1" cy="162908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7726EE8B-AD7E-4022-B5E5-0B77AAE2A0AA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16200000" flipH="1" flipV="1">
            <a:off x="3829467" y="1838191"/>
            <a:ext cx="1" cy="146726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3C5A36-6929-49E9-8BE6-1DF38C68C9B2}"/>
                  </a:ext>
                </a:extLst>
              </p:cNvPr>
              <p:cNvSpPr txBox="1"/>
              <p:nvPr/>
            </p:nvSpPr>
            <p:spPr>
              <a:xfrm>
                <a:off x="5082791" y="1961692"/>
                <a:ext cx="633448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3C5A36-6929-49E9-8BE6-1DF38C6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91" y="1961692"/>
                <a:ext cx="633448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3C62D81-BA66-476E-B857-8A2885FC53CB}"/>
                  </a:ext>
                </a:extLst>
              </p:cNvPr>
              <p:cNvSpPr txBox="1"/>
              <p:nvPr/>
            </p:nvSpPr>
            <p:spPr>
              <a:xfrm>
                <a:off x="3481190" y="1966668"/>
                <a:ext cx="63344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3C62D81-BA66-476E-B857-8A2885FC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0" y="1966668"/>
                <a:ext cx="63344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2E1FA132-9359-49D7-B8E2-30334741BB65}"/>
              </a:ext>
            </a:extLst>
          </p:cNvPr>
          <p:cNvSpPr txBox="1"/>
          <p:nvPr/>
        </p:nvSpPr>
        <p:spPr>
          <a:xfrm>
            <a:off x="6827746" y="3254698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Forward Pass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FC06F20-1BB5-47D6-8436-F3A0AA5BF76F}"/>
              </a:ext>
            </a:extLst>
          </p:cNvPr>
          <p:cNvSpPr txBox="1"/>
          <p:nvPr/>
        </p:nvSpPr>
        <p:spPr>
          <a:xfrm>
            <a:off x="6827746" y="2091125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9009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21" grpId="0"/>
      <p:bldP spid="24" grpId="0"/>
      <p:bldP spid="28" grpId="0"/>
      <p:bldP spid="25" grpId="0"/>
      <p:bldP spid="30" grpId="0"/>
      <p:bldP spid="26" grpId="0"/>
      <p:bldP spid="43" grpId="0"/>
      <p:bldP spid="44" grpId="0"/>
      <p:bldP spid="45" grpId="0"/>
      <p:bldP spid="4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B9B979D-A90F-4836-B137-9F046D081B6A}"/>
                  </a:ext>
                </a:extLst>
              </p:cNvPr>
              <p:cNvSpPr txBox="1"/>
              <p:nvPr/>
            </p:nvSpPr>
            <p:spPr>
              <a:xfrm>
                <a:off x="251520" y="1131590"/>
                <a:ext cx="364472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latinLnBrk="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j-lt"/>
                  </a:rPr>
                  <a:t>Update </a:t>
                </a:r>
                <a:r>
                  <a:rPr lang="de-DE" dirty="0" err="1">
                    <a:latin typeface="+mj-lt"/>
                  </a:rPr>
                  <a:t>of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Weights</a:t>
                </a:r>
                <a:endParaRPr lang="de-DE" dirty="0">
                  <a:latin typeface="+mj-lt"/>
                </a:endParaRP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+mj-lt"/>
                  </a:rPr>
                  <a:t>Calculated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output</a:t>
                </a:r>
                <a:r>
                  <a:rPr lang="de-DE" dirty="0">
                    <a:latin typeface="+mj-lt"/>
                  </a:rPr>
                  <a:t> z</a:t>
                </a: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j-lt"/>
                  </a:rPr>
                  <a:t>True </a:t>
                </a:r>
                <a:r>
                  <a:rPr lang="de-DE" dirty="0" err="1">
                    <a:latin typeface="+mj-lt"/>
                  </a:rPr>
                  <a:t>output</a:t>
                </a:r>
                <a:r>
                  <a:rPr lang="de-DE" dirty="0">
                    <a:latin typeface="+mj-lt"/>
                  </a:rPr>
                  <a:t> t</a:t>
                </a: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j-lt"/>
                  </a:rPr>
                  <a:t>Error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latin typeface="+mj-lt"/>
                </a:endParaRP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+mj-lt"/>
                  </a:rPr>
                  <a:t>Weights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can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be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considered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as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nodes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as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well</a:t>
                </a:r>
                <a:endParaRPr lang="de-DE" dirty="0">
                  <a:latin typeface="+mj-lt"/>
                </a:endParaRP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j-lt"/>
                  </a:rPr>
                  <a:t>z = f(y, w2)</a:t>
                </a: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j-lt"/>
                  </a:rPr>
                  <a:t>Optimizer </a:t>
                </a:r>
                <a:r>
                  <a:rPr lang="de-DE" dirty="0" err="1">
                    <a:latin typeface="+mj-lt"/>
                  </a:rPr>
                  <a:t>updates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weights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dirty="0" err="1">
                    <a:latin typeface="+mj-lt"/>
                  </a:rPr>
                  <a:t>based</a:t>
                </a:r>
                <a:r>
                  <a:rPr lang="de-DE" dirty="0">
                    <a:latin typeface="+mj-lt"/>
                  </a:rPr>
                  <a:t> on </a:t>
                </a:r>
                <a:r>
                  <a:rPr lang="de-DE" dirty="0" err="1">
                    <a:latin typeface="+mj-lt"/>
                  </a:rPr>
                  <a:t>gradients</a:t>
                </a:r>
                <a:endParaRPr lang="de-DE" dirty="0">
                  <a:latin typeface="+mj-lt"/>
                </a:endParaRPr>
              </a:p>
              <a:p>
                <a:pPr marL="742950" lvl="1" indent="-285750" latinLnBrk="0">
                  <a:buFont typeface="Wingdings" panose="05000000000000000000" pitchFamily="2" charset="2"/>
                  <a:buChar char="§"/>
                </a:pPr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B9B979D-A90F-4836-B137-9F046D0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31590"/>
                <a:ext cx="3644725" cy="2862322"/>
              </a:xfrm>
              <a:prstGeom prst="rect">
                <a:avLst/>
              </a:prstGeom>
              <a:blipFill>
                <a:blip r:embed="rId2"/>
                <a:stretch>
                  <a:fillRect l="-1003" t="-1279" r="-1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FB0F079A-3B35-46EC-92E8-27B2F3535025}"/>
              </a:ext>
            </a:extLst>
          </p:cNvPr>
          <p:cNvSpPr/>
          <p:nvPr/>
        </p:nvSpPr>
        <p:spPr>
          <a:xfrm>
            <a:off x="4481991" y="2783125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308707-E0B1-473B-B023-43B226B269A7}"/>
              </a:ext>
            </a:extLst>
          </p:cNvPr>
          <p:cNvSpPr/>
          <p:nvPr/>
        </p:nvSpPr>
        <p:spPr>
          <a:xfrm>
            <a:off x="5949254" y="2783124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CA8A12D-FFD1-4713-AF65-B5A70FD31147}"/>
              </a:ext>
            </a:extLst>
          </p:cNvPr>
          <p:cNvSpPr/>
          <p:nvPr/>
        </p:nvSpPr>
        <p:spPr>
          <a:xfrm>
            <a:off x="7578335" y="278312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z</a:t>
            </a: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D9E2E189-D51C-4BBF-8860-618A209F5B41}"/>
              </a:ext>
            </a:extLst>
          </p:cNvPr>
          <p:cNvCxnSpPr>
            <a:stCxn id="5" idx="2"/>
            <a:endCxn id="16" idx="2"/>
          </p:cNvCxnSpPr>
          <p:nvPr/>
        </p:nvCxnSpPr>
        <p:spPr>
          <a:xfrm rot="5400000" flipH="1" flipV="1">
            <a:off x="5683673" y="2529156"/>
            <a:ext cx="1" cy="1467263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A52BE642-C067-4A80-AFB8-D5E7E93314EE}"/>
              </a:ext>
            </a:extLst>
          </p:cNvPr>
          <p:cNvCxnSpPr>
            <a:cxnSpLocks/>
            <a:stCxn id="16" idx="2"/>
            <a:endCxn id="18" idx="2"/>
          </p:cNvCxnSpPr>
          <p:nvPr/>
        </p:nvCxnSpPr>
        <p:spPr>
          <a:xfrm rot="5400000" flipH="1" flipV="1">
            <a:off x="7231845" y="2448246"/>
            <a:ext cx="1" cy="162908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7726EE8B-AD7E-4022-B5E5-0B77AAE2A0AA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16200000" flipH="1" flipV="1">
            <a:off x="5683674" y="2049492"/>
            <a:ext cx="1" cy="146726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3C5A36-6929-49E9-8BE6-1DF38C68C9B2}"/>
                  </a:ext>
                </a:extLst>
              </p:cNvPr>
              <p:cNvSpPr txBox="1"/>
              <p:nvPr/>
            </p:nvSpPr>
            <p:spPr>
              <a:xfrm>
                <a:off x="7002271" y="3490359"/>
                <a:ext cx="633448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3C5A36-6929-49E9-8BE6-1DF38C6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3490359"/>
                <a:ext cx="633448" cy="665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3C62D81-BA66-476E-B857-8A2885FC53CB}"/>
                  </a:ext>
                </a:extLst>
              </p:cNvPr>
              <p:cNvSpPr txBox="1"/>
              <p:nvPr/>
            </p:nvSpPr>
            <p:spPr>
              <a:xfrm>
                <a:off x="5366949" y="3514019"/>
                <a:ext cx="63344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3C62D81-BA66-476E-B857-8A2885FC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49" y="3514019"/>
                <a:ext cx="63344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14D6DFCE-DE4C-4087-841C-AD747A3F9AD6}"/>
              </a:ext>
            </a:extLst>
          </p:cNvPr>
          <p:cNvSpPr/>
          <p:nvPr/>
        </p:nvSpPr>
        <p:spPr>
          <a:xfrm>
            <a:off x="5950035" y="175856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w1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D640C0-A0F5-47FA-A2CD-B76C9883F996}"/>
              </a:ext>
            </a:extLst>
          </p:cNvPr>
          <p:cNvSpPr/>
          <p:nvPr/>
        </p:nvSpPr>
        <p:spPr>
          <a:xfrm>
            <a:off x="7578334" y="175856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w2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7CEBFB-DA1F-4D50-BB79-FD2536F9A983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flipH="1">
            <a:off x="6417306" y="2238226"/>
            <a:ext cx="781" cy="54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84BB42-3757-4930-9B5F-E8200BC75928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8046386" y="2238226"/>
            <a:ext cx="1" cy="54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153807D-5F44-4CA4-88EE-EEE088F71DA2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5418095" y="3022956"/>
            <a:ext cx="53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04EEC8-4182-4D4B-9652-CB118B4481A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885358" y="3022955"/>
            <a:ext cx="692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D7ED904-E49D-44D6-8C3F-AE2186020499}"/>
                  </a:ext>
                </a:extLst>
              </p:cNvPr>
              <p:cNvSpPr txBox="1"/>
              <p:nvPr/>
            </p:nvSpPr>
            <p:spPr>
              <a:xfrm>
                <a:off x="8115016" y="2148142"/>
                <a:ext cx="6334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D7ED904-E49D-44D6-8C3F-AE2186020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16" y="2148142"/>
                <a:ext cx="633448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FE818FE-3A64-490F-99F4-A48749B18D66}"/>
                  </a:ext>
                </a:extLst>
              </p:cNvPr>
              <p:cNvSpPr txBox="1"/>
              <p:nvPr/>
            </p:nvSpPr>
            <p:spPr>
              <a:xfrm>
                <a:off x="6498215" y="2177072"/>
                <a:ext cx="6334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FE818FE-3A64-490F-99F4-A48749B1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15" y="2177072"/>
                <a:ext cx="6334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6BFC26A-0156-4D9C-90F4-B1CED6752D99}"/>
              </a:ext>
            </a:extLst>
          </p:cNvPr>
          <p:cNvCxnSpPr>
            <a:cxnSpLocks/>
          </p:cNvCxnSpPr>
          <p:nvPr/>
        </p:nvCxnSpPr>
        <p:spPr>
          <a:xfrm flipV="1">
            <a:off x="6506468" y="2225894"/>
            <a:ext cx="0" cy="5571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B325882-2414-4401-8C38-35A2A071A39F}"/>
              </a:ext>
            </a:extLst>
          </p:cNvPr>
          <p:cNvCxnSpPr>
            <a:cxnSpLocks/>
          </p:cNvCxnSpPr>
          <p:nvPr/>
        </p:nvCxnSpPr>
        <p:spPr>
          <a:xfrm flipV="1">
            <a:off x="8145336" y="2225893"/>
            <a:ext cx="0" cy="5571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482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Graphs: Forward Pass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More </a:t>
            </a:r>
            <a:r>
              <a:rPr lang="de-DE" dirty="0" err="1">
                <a:latin typeface="+mj-lt"/>
              </a:rPr>
              <a:t>complex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multiple </a:t>
            </a:r>
            <a:r>
              <a:rPr lang="de-DE" dirty="0" err="1">
                <a:latin typeface="+mj-lt"/>
              </a:rPr>
              <a:t>inputs</a:t>
            </a:r>
            <a:endParaRPr lang="de-DE" dirty="0"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EADF04-40B8-48E5-A836-AA40E7F01F16}"/>
              </a:ext>
            </a:extLst>
          </p:cNvPr>
          <p:cNvSpPr/>
          <p:nvPr/>
        </p:nvSpPr>
        <p:spPr>
          <a:xfrm>
            <a:off x="2627784" y="199963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81329-C93F-4C9E-B04A-B3C7CFED553A}"/>
              </a:ext>
            </a:extLst>
          </p:cNvPr>
          <p:cNvSpPr/>
          <p:nvPr/>
        </p:nvSpPr>
        <p:spPr>
          <a:xfrm>
            <a:off x="4095047" y="199963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44B8E6C-D233-4ECB-BEA5-1856923D0F07}"/>
              </a:ext>
            </a:extLst>
          </p:cNvPr>
          <p:cNvSpPr txBox="1"/>
          <p:nvPr/>
        </p:nvSpPr>
        <p:spPr>
          <a:xfrm>
            <a:off x="3787886" y="439999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22</a:t>
            </a:r>
            <a:r>
              <a:rPr lang="de-DE" dirty="0"/>
              <a:t> = f(x</a:t>
            </a:r>
            <a:r>
              <a:rPr lang="de-DE" baseline="-25000" dirty="0"/>
              <a:t>11</a:t>
            </a:r>
            <a:r>
              <a:rPr lang="de-DE" dirty="0"/>
              <a:t>, x</a:t>
            </a:r>
            <a:r>
              <a:rPr lang="de-DE" baseline="-25000" dirty="0"/>
              <a:t>21</a:t>
            </a:r>
            <a:r>
              <a:rPr lang="de-DE" dirty="0"/>
              <a:t>)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97532D5-07D5-4EC6-A072-FABECC0CB79C}"/>
              </a:ext>
            </a:extLst>
          </p:cNvPr>
          <p:cNvSpPr/>
          <p:nvPr/>
        </p:nvSpPr>
        <p:spPr>
          <a:xfrm>
            <a:off x="2627783" y="3698159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785C601-1383-4413-AE56-86B34045D2B3}"/>
              </a:ext>
            </a:extLst>
          </p:cNvPr>
          <p:cNvSpPr/>
          <p:nvPr/>
        </p:nvSpPr>
        <p:spPr>
          <a:xfrm>
            <a:off x="4095046" y="3698158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6D221A8-4D35-450C-B362-3C5CD5EE6292}"/>
              </a:ext>
            </a:extLst>
          </p:cNvPr>
          <p:cNvSpPr/>
          <p:nvPr/>
        </p:nvSpPr>
        <p:spPr>
          <a:xfrm>
            <a:off x="5743363" y="285978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  <a:endParaRPr lang="de-DE" baseline="-25000" dirty="0">
              <a:latin typeface="+mj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95D86E-9B96-45E4-A965-86B4084A0CF4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563887" y="3937990"/>
            <a:ext cx="53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4B3B004-F7DC-47F1-82F1-EFF200D059B3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5031150" y="3099614"/>
            <a:ext cx="712213" cy="8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3799125-2142-4D39-85B5-7871B73B5F5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563888" y="2239464"/>
            <a:ext cx="53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39F3C04-F67E-4FDF-B9CB-EF373EBB1DFB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5031151" y="2239464"/>
            <a:ext cx="712212" cy="86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D8C0DD7-07DE-456D-B46E-7A8509C9643F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63887" y="2239464"/>
            <a:ext cx="531160" cy="16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B9A87BB-6613-4769-AA20-BC773322E86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3563888" y="2239465"/>
            <a:ext cx="531158" cy="16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A6FDD4F1-0E44-4F52-9841-0408E60F0609}"/>
              </a:ext>
            </a:extLst>
          </p:cNvPr>
          <p:cNvSpPr txBox="1"/>
          <p:nvPr/>
        </p:nvSpPr>
        <p:spPr>
          <a:xfrm>
            <a:off x="3787886" y="1491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12</a:t>
            </a:r>
            <a:r>
              <a:rPr lang="de-DE" dirty="0"/>
              <a:t> = f(x</a:t>
            </a:r>
            <a:r>
              <a:rPr lang="de-DE" baseline="-25000" dirty="0"/>
              <a:t>11</a:t>
            </a:r>
            <a:r>
              <a:rPr lang="de-DE" dirty="0"/>
              <a:t>, x</a:t>
            </a:r>
            <a:r>
              <a:rPr lang="de-DE" baseline="-25000" dirty="0"/>
              <a:t>21</a:t>
            </a:r>
            <a:r>
              <a:rPr lang="de-DE" dirty="0"/>
              <a:t>) 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A38B60-D7F2-43A0-8573-A05560EBF74D}"/>
              </a:ext>
            </a:extLst>
          </p:cNvPr>
          <p:cNvSpPr txBox="1"/>
          <p:nvPr/>
        </p:nvSpPr>
        <p:spPr>
          <a:xfrm>
            <a:off x="5868144" y="369815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f(x</a:t>
            </a:r>
            <a:r>
              <a:rPr lang="de-DE" baseline="-25000" dirty="0"/>
              <a:t>12</a:t>
            </a:r>
            <a:r>
              <a:rPr lang="de-DE" dirty="0"/>
              <a:t>, x</a:t>
            </a:r>
            <a:r>
              <a:rPr lang="de-DE" baseline="-25000" dirty="0"/>
              <a:t>22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228987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Graphs: Backpropagation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More </a:t>
            </a:r>
            <a:r>
              <a:rPr lang="de-DE" dirty="0" err="1">
                <a:latin typeface="+mj-lt"/>
              </a:rPr>
              <a:t>complex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multiple </a:t>
            </a:r>
            <a:r>
              <a:rPr lang="de-DE" dirty="0" err="1">
                <a:latin typeface="+mj-lt"/>
              </a:rPr>
              <a:t>inputs</a:t>
            </a:r>
            <a:endParaRPr lang="de-DE" dirty="0"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EADF04-40B8-48E5-A836-AA40E7F01F16}"/>
              </a:ext>
            </a:extLst>
          </p:cNvPr>
          <p:cNvSpPr/>
          <p:nvPr/>
        </p:nvSpPr>
        <p:spPr>
          <a:xfrm>
            <a:off x="2627784" y="199890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81329-C93F-4C9E-B04A-B3C7CFED553A}"/>
              </a:ext>
            </a:extLst>
          </p:cNvPr>
          <p:cNvSpPr/>
          <p:nvPr/>
        </p:nvSpPr>
        <p:spPr>
          <a:xfrm>
            <a:off x="4095047" y="199890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97532D5-07D5-4EC6-A072-FABECC0CB79C}"/>
              </a:ext>
            </a:extLst>
          </p:cNvPr>
          <p:cNvSpPr/>
          <p:nvPr/>
        </p:nvSpPr>
        <p:spPr>
          <a:xfrm>
            <a:off x="2627783" y="3698159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785C601-1383-4413-AE56-86B34045D2B3}"/>
              </a:ext>
            </a:extLst>
          </p:cNvPr>
          <p:cNvSpPr/>
          <p:nvPr/>
        </p:nvSpPr>
        <p:spPr>
          <a:xfrm>
            <a:off x="4095046" y="3698158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6D221A8-4D35-450C-B362-3C5CD5EE6292}"/>
              </a:ext>
            </a:extLst>
          </p:cNvPr>
          <p:cNvSpPr/>
          <p:nvPr/>
        </p:nvSpPr>
        <p:spPr>
          <a:xfrm>
            <a:off x="5743363" y="2787774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  <a:endParaRPr lang="de-DE" baseline="-25000" dirty="0">
              <a:latin typeface="+mj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95D86E-9B96-45E4-A965-86B4084A0CF4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563887" y="3937990"/>
            <a:ext cx="53115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4B3B004-F7DC-47F1-82F1-EFF200D059B3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5031150" y="3027606"/>
            <a:ext cx="712213" cy="910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3799125-2142-4D39-85B5-7871B73B5F5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563888" y="2238734"/>
            <a:ext cx="53115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39F3C04-F67E-4FDF-B9CB-EF373EBB1DFB}"/>
              </a:ext>
            </a:extLst>
          </p:cNvPr>
          <p:cNvCxnSpPr>
            <a:cxnSpLocks/>
            <a:stCxn id="45" idx="1"/>
            <a:endCxn id="22" idx="3"/>
          </p:cNvCxnSpPr>
          <p:nvPr/>
        </p:nvCxnSpPr>
        <p:spPr>
          <a:xfrm flipH="1" flipV="1">
            <a:off x="5031151" y="2238734"/>
            <a:ext cx="712212" cy="78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D8C0DD7-07DE-456D-B46E-7A8509C9643F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63887" y="2238734"/>
            <a:ext cx="531160" cy="16992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B9A87BB-6613-4769-AA20-BC773322E86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3563888" y="2238735"/>
            <a:ext cx="531158" cy="16992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E7D967-9C6E-45B9-B9CD-CE10EAE38D71}"/>
                  </a:ext>
                </a:extLst>
              </p:cNvPr>
              <p:cNvSpPr txBox="1"/>
              <p:nvPr/>
            </p:nvSpPr>
            <p:spPr>
              <a:xfrm>
                <a:off x="5256186" y="1803893"/>
                <a:ext cx="50693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E7D967-9C6E-45B9-B9CD-CE10EAE38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6" y="1803893"/>
                <a:ext cx="506934" cy="571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43ED370-A2F4-4929-8797-07178151601F}"/>
                  </a:ext>
                </a:extLst>
              </p:cNvPr>
              <p:cNvSpPr txBox="1"/>
              <p:nvPr/>
            </p:nvSpPr>
            <p:spPr>
              <a:xfrm>
                <a:off x="5236429" y="3772282"/>
                <a:ext cx="51225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43ED370-A2F4-4929-8797-07178151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29" y="3772282"/>
                <a:ext cx="512256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081A61-5A36-407C-AEFD-DC75575197E2}"/>
                  </a:ext>
                </a:extLst>
              </p:cNvPr>
              <p:cNvSpPr txBox="1"/>
              <p:nvPr/>
            </p:nvSpPr>
            <p:spPr>
              <a:xfrm>
                <a:off x="3556631" y="3965894"/>
                <a:ext cx="51956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081A61-5A36-407C-AEFD-DC755751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1" y="3965894"/>
                <a:ext cx="519565" cy="571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BB6560F-769A-4ECE-89F5-698C9CC3736B}"/>
                  </a:ext>
                </a:extLst>
              </p:cNvPr>
              <p:cNvSpPr txBox="1"/>
              <p:nvPr/>
            </p:nvSpPr>
            <p:spPr>
              <a:xfrm>
                <a:off x="3597287" y="1635646"/>
                <a:ext cx="51424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BB6560F-769A-4ECE-89F5-698C9CC3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87" y="1635646"/>
                <a:ext cx="514243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4EACAD-993C-4261-9972-6A331A71F891}"/>
                  </a:ext>
                </a:extLst>
              </p:cNvPr>
              <p:cNvSpPr txBox="1"/>
              <p:nvPr/>
            </p:nvSpPr>
            <p:spPr>
              <a:xfrm>
                <a:off x="3988269" y="2498812"/>
                <a:ext cx="51424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4EACAD-993C-4261-9972-6A331A71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69" y="2498812"/>
                <a:ext cx="514243" cy="571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E90F96-50E7-4DE7-8DDF-C0A2BFE44C8E}"/>
                  </a:ext>
                </a:extLst>
              </p:cNvPr>
              <p:cNvSpPr txBox="1"/>
              <p:nvPr/>
            </p:nvSpPr>
            <p:spPr>
              <a:xfrm>
                <a:off x="3989205" y="3115413"/>
                <a:ext cx="51956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E90F96-50E7-4DE7-8DDF-C0A2BFE4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05" y="3115413"/>
                <a:ext cx="519565" cy="5712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2441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Graphs: Forward Pass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Example</a:t>
            </a:r>
            <a:endParaRPr lang="de-DE" dirty="0"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EADF04-40B8-48E5-A836-AA40E7F01F16}"/>
              </a:ext>
            </a:extLst>
          </p:cNvPr>
          <p:cNvSpPr/>
          <p:nvPr/>
        </p:nvSpPr>
        <p:spPr>
          <a:xfrm>
            <a:off x="2627784" y="199963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81329-C93F-4C9E-B04A-B3C7CFED553A}"/>
              </a:ext>
            </a:extLst>
          </p:cNvPr>
          <p:cNvSpPr/>
          <p:nvPr/>
        </p:nvSpPr>
        <p:spPr>
          <a:xfrm>
            <a:off x="4095047" y="199963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44B8E6C-D233-4ECB-BEA5-1856923D0F07}"/>
              </a:ext>
            </a:extLst>
          </p:cNvPr>
          <p:cNvSpPr txBox="1"/>
          <p:nvPr/>
        </p:nvSpPr>
        <p:spPr>
          <a:xfrm>
            <a:off x="3787886" y="439999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22</a:t>
            </a:r>
            <a:r>
              <a:rPr lang="de-DE" dirty="0"/>
              <a:t> = 2*x</a:t>
            </a:r>
            <a:r>
              <a:rPr lang="de-DE" baseline="-25000" dirty="0"/>
              <a:t>11</a:t>
            </a:r>
            <a:r>
              <a:rPr lang="de-DE" baseline="30000" dirty="0"/>
              <a:t>2</a:t>
            </a:r>
            <a:r>
              <a:rPr lang="de-DE" dirty="0"/>
              <a:t> + 2*x</a:t>
            </a:r>
            <a:r>
              <a:rPr lang="de-DE" baseline="-25000" dirty="0"/>
              <a:t>21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97532D5-07D5-4EC6-A072-FABECC0CB79C}"/>
              </a:ext>
            </a:extLst>
          </p:cNvPr>
          <p:cNvSpPr/>
          <p:nvPr/>
        </p:nvSpPr>
        <p:spPr>
          <a:xfrm>
            <a:off x="2627783" y="3698159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785C601-1383-4413-AE56-86B34045D2B3}"/>
              </a:ext>
            </a:extLst>
          </p:cNvPr>
          <p:cNvSpPr/>
          <p:nvPr/>
        </p:nvSpPr>
        <p:spPr>
          <a:xfrm>
            <a:off x="4095046" y="3698158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6D221A8-4D35-450C-B362-3C5CD5EE6292}"/>
              </a:ext>
            </a:extLst>
          </p:cNvPr>
          <p:cNvSpPr/>
          <p:nvPr/>
        </p:nvSpPr>
        <p:spPr>
          <a:xfrm>
            <a:off x="5743363" y="285978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  <a:endParaRPr lang="de-DE" baseline="-25000" dirty="0">
              <a:latin typeface="+mj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95D86E-9B96-45E4-A965-86B4084A0CF4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563887" y="3937990"/>
            <a:ext cx="53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4B3B004-F7DC-47F1-82F1-EFF200D059B3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5031150" y="3099614"/>
            <a:ext cx="712213" cy="8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3799125-2142-4D39-85B5-7871B73B5F5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563888" y="2239464"/>
            <a:ext cx="53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39F3C04-F67E-4FDF-B9CB-EF373EBB1DFB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5031151" y="2239464"/>
            <a:ext cx="712212" cy="86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D8C0DD7-07DE-456D-B46E-7A8509C9643F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63887" y="2239464"/>
            <a:ext cx="531160" cy="16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B9A87BB-6613-4769-AA20-BC773322E86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3563888" y="2239465"/>
            <a:ext cx="531158" cy="16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A6FDD4F1-0E44-4F52-9841-0408E60F0609}"/>
              </a:ext>
            </a:extLst>
          </p:cNvPr>
          <p:cNvSpPr txBox="1"/>
          <p:nvPr/>
        </p:nvSpPr>
        <p:spPr>
          <a:xfrm>
            <a:off x="3787886" y="149163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12</a:t>
            </a:r>
            <a:r>
              <a:rPr lang="de-DE" dirty="0"/>
              <a:t> = 5*x</a:t>
            </a:r>
            <a:r>
              <a:rPr lang="de-DE" baseline="-25000" dirty="0"/>
              <a:t>11</a:t>
            </a:r>
            <a:r>
              <a:rPr lang="de-DE" dirty="0"/>
              <a:t> – 3*x</a:t>
            </a:r>
            <a:r>
              <a:rPr lang="de-DE" baseline="-25000" dirty="0"/>
              <a:t>21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A38B60-D7F2-43A0-8573-A05560EBF74D}"/>
              </a:ext>
            </a:extLst>
          </p:cNvPr>
          <p:cNvSpPr txBox="1"/>
          <p:nvPr/>
        </p:nvSpPr>
        <p:spPr>
          <a:xfrm>
            <a:off x="5868144" y="369815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4*x12 + 3*x22</a:t>
            </a:r>
          </a:p>
        </p:txBody>
      </p:sp>
    </p:spTree>
    <p:extLst>
      <p:ext uri="{BB962C8B-B14F-4D97-AF65-F5344CB8AC3E}">
        <p14:creationId xmlns:p14="http://schemas.microsoft.com/office/powerpoint/2010/main" val="13066472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PyTorch - Tensors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Computational Graphs: Backpropagation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More </a:t>
            </a:r>
            <a:r>
              <a:rPr lang="de-DE" dirty="0" err="1">
                <a:latin typeface="+mj-lt"/>
              </a:rPr>
              <a:t>complex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multiple </a:t>
            </a:r>
            <a:r>
              <a:rPr lang="de-DE" dirty="0" err="1">
                <a:latin typeface="+mj-lt"/>
              </a:rPr>
              <a:t>inputs</a:t>
            </a:r>
            <a:endParaRPr lang="de-DE" dirty="0">
              <a:latin typeface="+mj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EADF04-40B8-48E5-A836-AA40E7F01F16}"/>
              </a:ext>
            </a:extLst>
          </p:cNvPr>
          <p:cNvSpPr/>
          <p:nvPr/>
        </p:nvSpPr>
        <p:spPr>
          <a:xfrm>
            <a:off x="2627784" y="1998903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81329-C93F-4C9E-B04A-B3C7CFED553A}"/>
              </a:ext>
            </a:extLst>
          </p:cNvPr>
          <p:cNvSpPr/>
          <p:nvPr/>
        </p:nvSpPr>
        <p:spPr>
          <a:xfrm>
            <a:off x="4095047" y="1998902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12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97532D5-07D5-4EC6-A072-FABECC0CB79C}"/>
              </a:ext>
            </a:extLst>
          </p:cNvPr>
          <p:cNvSpPr/>
          <p:nvPr/>
        </p:nvSpPr>
        <p:spPr>
          <a:xfrm>
            <a:off x="2627783" y="3698159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785C601-1383-4413-AE56-86B34045D2B3}"/>
              </a:ext>
            </a:extLst>
          </p:cNvPr>
          <p:cNvSpPr/>
          <p:nvPr/>
        </p:nvSpPr>
        <p:spPr>
          <a:xfrm>
            <a:off x="4095046" y="3698158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</a:t>
            </a:r>
            <a:r>
              <a:rPr lang="de-DE" baseline="-25000" dirty="0">
                <a:latin typeface="+mj-lt"/>
              </a:rPr>
              <a:t>22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6D221A8-4D35-450C-B362-3C5CD5EE6292}"/>
              </a:ext>
            </a:extLst>
          </p:cNvPr>
          <p:cNvSpPr/>
          <p:nvPr/>
        </p:nvSpPr>
        <p:spPr>
          <a:xfrm>
            <a:off x="5743363" y="2787774"/>
            <a:ext cx="936104" cy="479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y</a:t>
            </a:r>
            <a:endParaRPr lang="de-DE" baseline="-25000" dirty="0">
              <a:latin typeface="+mj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95D86E-9B96-45E4-A965-86B4084A0CF4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563887" y="3937990"/>
            <a:ext cx="53115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4B3B004-F7DC-47F1-82F1-EFF200D059B3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5031150" y="3027606"/>
            <a:ext cx="712213" cy="910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3799125-2142-4D39-85B5-7871B73B5F5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563888" y="2238734"/>
            <a:ext cx="53115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39F3C04-F67E-4FDF-B9CB-EF373EBB1DFB}"/>
              </a:ext>
            </a:extLst>
          </p:cNvPr>
          <p:cNvCxnSpPr>
            <a:cxnSpLocks/>
            <a:stCxn id="45" idx="1"/>
            <a:endCxn id="22" idx="3"/>
          </p:cNvCxnSpPr>
          <p:nvPr/>
        </p:nvCxnSpPr>
        <p:spPr>
          <a:xfrm flipH="1" flipV="1">
            <a:off x="5031151" y="2238734"/>
            <a:ext cx="712212" cy="78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D8C0DD7-07DE-456D-B46E-7A8509C9643F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63887" y="2238734"/>
            <a:ext cx="531160" cy="16992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B9A87BB-6613-4769-AA20-BC773322E86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3563888" y="2238735"/>
            <a:ext cx="531158" cy="16992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E7D967-9C6E-45B9-B9CD-CE10EAE38D71}"/>
                  </a:ext>
                </a:extLst>
              </p:cNvPr>
              <p:cNvSpPr txBox="1"/>
              <p:nvPr/>
            </p:nvSpPr>
            <p:spPr>
              <a:xfrm>
                <a:off x="5256186" y="1803893"/>
                <a:ext cx="60971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=4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E7D967-9C6E-45B9-B9CD-CE10EAE38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6" y="1803893"/>
                <a:ext cx="609719" cy="431785"/>
              </a:xfrm>
              <a:prstGeom prst="rect">
                <a:avLst/>
              </a:prstGeom>
              <a:blipFill>
                <a:blip r:embed="rId2"/>
                <a:stretch>
                  <a:fillRect l="-10000" t="-2817" r="-23000" b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43ED370-A2F4-4929-8797-07178151601F}"/>
                  </a:ext>
                </a:extLst>
              </p:cNvPr>
              <p:cNvSpPr txBox="1"/>
              <p:nvPr/>
            </p:nvSpPr>
            <p:spPr>
              <a:xfrm>
                <a:off x="5236429" y="3772282"/>
                <a:ext cx="60971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=3</a:t>
                </a: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43ED370-A2F4-4929-8797-07178151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29" y="3772282"/>
                <a:ext cx="609719" cy="431785"/>
              </a:xfrm>
              <a:prstGeom prst="rect">
                <a:avLst/>
              </a:prstGeom>
              <a:blipFill>
                <a:blip r:embed="rId3"/>
                <a:stretch>
                  <a:fillRect l="-10000" t="-2817" r="-22000" b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081A61-5A36-407C-AEFD-DC75575197E2}"/>
                  </a:ext>
                </a:extLst>
              </p:cNvPr>
              <p:cNvSpPr txBox="1"/>
              <p:nvPr/>
            </p:nvSpPr>
            <p:spPr>
              <a:xfrm>
                <a:off x="3556631" y="3965894"/>
                <a:ext cx="949171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081A61-5A36-407C-AEFD-DC755751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1" y="3965894"/>
                <a:ext cx="949171" cy="571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BB6560F-769A-4ECE-89F5-698C9CC3736B}"/>
                  </a:ext>
                </a:extLst>
              </p:cNvPr>
              <p:cNvSpPr txBox="1"/>
              <p:nvPr/>
            </p:nvSpPr>
            <p:spPr>
              <a:xfrm>
                <a:off x="3597287" y="1635646"/>
                <a:ext cx="943848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BB6560F-769A-4ECE-89F5-698C9CC3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87" y="1635646"/>
                <a:ext cx="943848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4EACAD-993C-4261-9972-6A331A71F891}"/>
                  </a:ext>
                </a:extLst>
              </p:cNvPr>
              <p:cNvSpPr txBox="1"/>
              <p:nvPr/>
            </p:nvSpPr>
            <p:spPr>
              <a:xfrm>
                <a:off x="3988269" y="2498812"/>
                <a:ext cx="685572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=-3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4EACAD-993C-4261-9972-6A331A71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69" y="2498812"/>
                <a:ext cx="685572" cy="431785"/>
              </a:xfrm>
              <a:prstGeom prst="rect">
                <a:avLst/>
              </a:prstGeom>
              <a:blipFill>
                <a:blip r:embed="rId6"/>
                <a:stretch>
                  <a:fillRect l="-8850" t="-2817" r="-20354" b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E90F96-50E7-4DE7-8DDF-C0A2BFE44C8E}"/>
                  </a:ext>
                </a:extLst>
              </p:cNvPr>
              <p:cNvSpPr txBox="1"/>
              <p:nvPr/>
            </p:nvSpPr>
            <p:spPr>
              <a:xfrm>
                <a:off x="3989205" y="3115413"/>
                <a:ext cx="1063881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=4*x11</a:t>
                </a: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E90F96-50E7-4DE7-8DDF-C0A2BFE4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05" y="3115413"/>
                <a:ext cx="1063881" cy="431785"/>
              </a:xfrm>
              <a:prstGeom prst="rect">
                <a:avLst/>
              </a:prstGeom>
              <a:blipFill>
                <a:blip r:embed="rId7"/>
                <a:stretch>
                  <a:fillRect l="-5714" t="-2817" r="-12571" b="-12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187058D-607F-4F07-8613-6880BAF8AF07}"/>
                  </a:ext>
                </a:extLst>
              </p:cNvPr>
              <p:cNvSpPr txBox="1"/>
              <p:nvPr/>
            </p:nvSpPr>
            <p:spPr>
              <a:xfrm>
                <a:off x="6568790" y="3349095"/>
                <a:ext cx="2105320" cy="708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=5*4+4*x11*3=44</a:t>
                </a:r>
              </a:p>
              <a:p>
                <a:r>
                  <a:rPr lang="de-DE" dirty="0" err="1"/>
                  <a:t>with</a:t>
                </a:r>
                <a:r>
                  <a:rPr lang="de-DE" dirty="0"/>
                  <a:t> x11=2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187058D-607F-4F07-8613-6880BAF8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90" y="3349095"/>
                <a:ext cx="2105320" cy="708784"/>
              </a:xfrm>
              <a:prstGeom prst="rect">
                <a:avLst/>
              </a:prstGeom>
              <a:blipFill>
                <a:blip r:embed="rId8"/>
                <a:stretch>
                  <a:fillRect l="-6957" t="-1709" r="-6087" b="-188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E9B1EA9-02F3-4171-BA8A-7A6F50510DA7}"/>
                  </a:ext>
                </a:extLst>
              </p:cNvPr>
              <p:cNvSpPr txBox="1"/>
              <p:nvPr/>
            </p:nvSpPr>
            <p:spPr>
              <a:xfrm>
                <a:off x="6568790" y="4273661"/>
                <a:ext cx="182158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=3*2+4*(-</a:t>
                </a:r>
                <a:r>
                  <a:rPr lang="de-DE"/>
                  <a:t>3)=-6</a:t>
                </a:r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E9B1EA9-02F3-4171-BA8A-7A6F5051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90" y="4273661"/>
                <a:ext cx="1821589" cy="431785"/>
              </a:xfrm>
              <a:prstGeom prst="rect">
                <a:avLst/>
              </a:prstGeom>
              <a:blipFill>
                <a:blip r:embed="rId9"/>
                <a:stretch>
                  <a:fillRect l="-3356" t="-2817" r="-8054" b="-12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51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de-DE" b="0" dirty="0"/>
              <a:t>Modeling: Section Overview</a:t>
            </a:r>
          </a:p>
        </p:txBody>
      </p:sp>
    </p:spTree>
    <p:extLst>
      <p:ext uri="{BB962C8B-B14F-4D97-AF65-F5344CB8AC3E}">
        <p14:creationId xmlns:p14="http://schemas.microsoft.com/office/powerpoint/2010/main" val="181406107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3342</Words>
  <Application>Microsoft Office PowerPoint</Application>
  <PresentationFormat>Bildschirmpräsentation (16:9)</PresentationFormat>
  <Paragraphs>1202</Paragraphs>
  <Slides>107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107</vt:i4>
      </vt:variant>
    </vt:vector>
  </HeadingPairs>
  <TitlesOfParts>
    <vt:vector size="115" baseType="lpstr">
      <vt:lpstr>맑은 고딕</vt:lpstr>
      <vt:lpstr>Arial</vt:lpstr>
      <vt:lpstr>Calibri</vt:lpstr>
      <vt:lpstr>Calibri Light</vt:lpstr>
      <vt:lpstr>Cambria Math</vt:lpstr>
      <vt:lpstr>Consolas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125</cp:revision>
  <dcterms:created xsi:type="dcterms:W3CDTF">2016-12-05T23:26:54Z</dcterms:created>
  <dcterms:modified xsi:type="dcterms:W3CDTF">2023-11-17T13:03:36Z</dcterms:modified>
</cp:coreProperties>
</file>