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83" r:id="rId6"/>
    <p:sldId id="281" r:id="rId7"/>
    <p:sldId id="265" r:id="rId8"/>
    <p:sldId id="266" r:id="rId9"/>
    <p:sldId id="282" r:id="rId10"/>
    <p:sldId id="272" r:id="rId11"/>
    <p:sldId id="260" r:id="rId12"/>
    <p:sldId id="262" r:id="rId13"/>
    <p:sldId id="263" r:id="rId14"/>
    <p:sldId id="280" r:id="rId15"/>
    <p:sldId id="279" r:id="rId16"/>
    <p:sldId id="267" r:id="rId17"/>
    <p:sldId id="278" r:id="rId18"/>
    <p:sldId id="268" r:id="rId19"/>
    <p:sldId id="284" r:id="rId20"/>
    <p:sldId id="270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3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41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08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7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03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78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97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05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73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53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D8A9-FD1A-4F60-B189-BB27B6244A3C}" type="datetimeFigureOut">
              <a:rPr lang="en-AU" smtClean="0"/>
              <a:t>18/03/2016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FEBD-5248-4EE8-BA58-0846C21EC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74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mos.aodn.org.a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aodn" TargetMode="External"/><Relationship Id="rId2" Type="http://schemas.openxmlformats.org/officeDocument/2006/relationships/hyperlink" Target="https://imos.aodn.org.au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aodn.org.au/" TargetMode="External"/><Relationship Id="rId4" Type="http://schemas.openxmlformats.org/officeDocument/2006/relationships/hyperlink" Target="https://www.github.com/aodn/data-servic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lkodan@gmail.com" TargetMode="External"/><Relationship Id="rId2" Type="http://schemas.openxmlformats.org/officeDocument/2006/relationships/hyperlink" Target="mailto:dan.fruehauf@utas.edu.a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IMOS Backend &amp; Object Storage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 sneak peek into IMOS’ backend, AWS migration and object storage</a:t>
            </a:r>
          </a:p>
          <a:p>
            <a:endParaRPr lang="en-US" dirty="0" smtClean="0"/>
          </a:p>
          <a:p>
            <a:r>
              <a:rPr lang="en-US" dirty="0" smtClean="0"/>
              <a:t>Dan Fruehauf</a:t>
            </a:r>
          </a:p>
          <a:p>
            <a:r>
              <a:rPr lang="en-US" dirty="0" smtClean="0"/>
              <a:t>Integrated Marine Observing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to AWS – why move?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(AWS – Amazon Web Services)</a:t>
            </a:r>
          </a:p>
          <a:p>
            <a:r>
              <a:rPr lang="en-US" dirty="0" smtClean="0"/>
              <a:t>Increased expectation of system’s uptime</a:t>
            </a:r>
          </a:p>
          <a:p>
            <a:r>
              <a:rPr lang="en-US" dirty="0" smtClean="0"/>
              <a:t>Inability to scale capacity on research infrastructure</a:t>
            </a:r>
          </a:p>
          <a:p>
            <a:r>
              <a:rPr lang="en-US" b="1" u="sng" dirty="0" smtClean="0"/>
              <a:t>Data retention reliability</a:t>
            </a:r>
          </a:p>
          <a:p>
            <a:r>
              <a:rPr lang="en-US" dirty="0" smtClean="0"/>
              <a:t>More features we actually want</a:t>
            </a:r>
          </a:p>
          <a:p>
            <a:pPr lvl="1"/>
            <a:r>
              <a:rPr lang="en-US" dirty="0" smtClean="0"/>
              <a:t>Elastic Map Reduce (Job crunching)</a:t>
            </a:r>
          </a:p>
          <a:p>
            <a:pPr lvl="1"/>
            <a:r>
              <a:rPr lang="en-US" dirty="0" smtClean="0"/>
              <a:t>Real Time Analytics</a:t>
            </a:r>
          </a:p>
          <a:p>
            <a:pPr lvl="1"/>
            <a:r>
              <a:rPr lang="en-US" dirty="0" smtClean="0"/>
              <a:t>Relational Database Service</a:t>
            </a:r>
          </a:p>
        </p:txBody>
      </p:sp>
    </p:spTree>
    <p:extLst>
      <p:ext uri="{BB962C8B-B14F-4D97-AF65-F5344CB8AC3E}">
        <p14:creationId xmlns:p14="http://schemas.microsoft.com/office/powerpoint/2010/main" val="125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Object Storage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Storage is available on AWS</a:t>
            </a:r>
          </a:p>
          <a:p>
            <a:r>
              <a:rPr lang="en-US" dirty="0" smtClean="0"/>
              <a:t>Manages objects instead of files</a:t>
            </a:r>
          </a:p>
          <a:p>
            <a:pPr lvl="1"/>
            <a:r>
              <a:rPr lang="en-US" dirty="0" smtClean="0"/>
              <a:t>Hierarchy can be implemented in an artificial way</a:t>
            </a:r>
          </a:p>
          <a:p>
            <a:r>
              <a:rPr lang="en-US" dirty="0" smtClean="0"/>
              <a:t>Very scalable - </a:t>
            </a:r>
            <a:r>
              <a:rPr lang="en-US" i="1" u="sng" dirty="0" smtClean="0"/>
              <a:t>if implemented correctly</a:t>
            </a:r>
          </a:p>
          <a:p>
            <a:pPr lvl="1"/>
            <a:r>
              <a:rPr lang="en-US" dirty="0" smtClean="0"/>
              <a:t>S3 can serve virtually infinite parallel requests</a:t>
            </a:r>
          </a:p>
          <a:p>
            <a:r>
              <a:rPr lang="en-US" dirty="0" smtClean="0"/>
              <a:t>Very reliable - </a:t>
            </a:r>
            <a:r>
              <a:rPr lang="en-US" i="1" u="sng" dirty="0" smtClean="0"/>
              <a:t>if implemented correctly</a:t>
            </a:r>
          </a:p>
          <a:p>
            <a:r>
              <a:rPr lang="en-US" dirty="0" smtClean="0"/>
              <a:t>Is unfortunately a subset of what a </a:t>
            </a:r>
            <a:r>
              <a:rPr lang="en-US" dirty="0" err="1" smtClean="0"/>
              <a:t>filesystem</a:t>
            </a:r>
            <a:r>
              <a:rPr lang="en-US" dirty="0" smtClean="0"/>
              <a:t> can do</a:t>
            </a:r>
          </a:p>
        </p:txBody>
      </p:sp>
    </p:spTree>
    <p:extLst>
      <p:ext uri="{BB962C8B-B14F-4D97-AF65-F5344CB8AC3E}">
        <p14:creationId xmlns:p14="http://schemas.microsoft.com/office/powerpoint/2010/main" val="1375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Storage – The Limitations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Things that run fast:</a:t>
            </a:r>
          </a:p>
          <a:p>
            <a:pPr lvl="1"/>
            <a:r>
              <a:rPr lang="en-US" dirty="0" smtClean="0"/>
              <a:t>Put (Store an object)</a:t>
            </a:r>
          </a:p>
          <a:p>
            <a:pPr lvl="1"/>
            <a:r>
              <a:rPr lang="en-US" dirty="0" smtClean="0"/>
              <a:t>Get (Retrieve an object)</a:t>
            </a:r>
          </a:p>
          <a:p>
            <a:r>
              <a:rPr lang="en-US" dirty="0" smtClean="0"/>
              <a:t>Things that work </a:t>
            </a:r>
            <a:r>
              <a:rPr lang="en-US" i="1" dirty="0" smtClean="0"/>
              <a:t>not very fast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List (Like `</a:t>
            </a:r>
            <a:r>
              <a:rPr lang="en-US" dirty="0" err="1" smtClean="0"/>
              <a:t>ls`</a:t>
            </a:r>
            <a:r>
              <a:rPr lang="en-US" dirty="0" smtClean="0"/>
              <a:t> or `find`)</a:t>
            </a:r>
          </a:p>
          <a:p>
            <a:pPr lvl="2"/>
            <a:r>
              <a:rPr lang="en-US" b="1" i="1" u="sng" dirty="0" smtClean="0"/>
              <a:t>Bugger! we’ll have to restructure some stuff at IMOS!!</a:t>
            </a:r>
          </a:p>
          <a:p>
            <a:pPr lvl="1"/>
            <a:r>
              <a:rPr lang="en-US" dirty="0" smtClean="0"/>
              <a:t>Partially retrieve an object</a:t>
            </a:r>
          </a:p>
          <a:p>
            <a:pPr lvl="2"/>
            <a:r>
              <a:rPr lang="en-US" dirty="0" smtClean="0"/>
              <a:t>You’ll have to retrieve the whole object</a:t>
            </a:r>
          </a:p>
          <a:p>
            <a:pPr lvl="2"/>
            <a:r>
              <a:rPr lang="en-US" dirty="0" smtClean="0"/>
              <a:t>Want to access a </a:t>
            </a:r>
            <a:r>
              <a:rPr lang="en-US" dirty="0" err="1" smtClean="0"/>
              <a:t>NetCDF</a:t>
            </a:r>
            <a:r>
              <a:rPr lang="en-US" dirty="0" smtClean="0"/>
              <a:t> header? Download the whole file!</a:t>
            </a:r>
          </a:p>
          <a:p>
            <a:pPr lvl="1"/>
            <a:r>
              <a:rPr lang="en-US" dirty="0" smtClean="0"/>
              <a:t>Rename an object</a:t>
            </a:r>
          </a:p>
          <a:p>
            <a:pPr lvl="2"/>
            <a:r>
              <a:rPr lang="en-US" dirty="0" smtClean="0"/>
              <a:t>Forget about `mv`!</a:t>
            </a:r>
          </a:p>
          <a:p>
            <a:r>
              <a:rPr lang="en-US" dirty="0" smtClean="0"/>
              <a:t>Essentially it’s a bit like a black hole</a:t>
            </a:r>
          </a:p>
          <a:p>
            <a:pPr lvl="1"/>
            <a:r>
              <a:rPr lang="en-US" dirty="0" smtClean="0"/>
              <a:t>You can’t find anything - unless you have an index</a:t>
            </a:r>
          </a:p>
          <a:p>
            <a:r>
              <a:rPr lang="en-US" dirty="0" smtClean="0"/>
              <a:t>Requires a more “programmatic” approach</a:t>
            </a:r>
          </a:p>
        </p:txBody>
      </p:sp>
    </p:spTree>
    <p:extLst>
      <p:ext uri="{BB962C8B-B14F-4D97-AF65-F5344CB8AC3E}">
        <p14:creationId xmlns:p14="http://schemas.microsoft.com/office/powerpoint/2010/main" val="27654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Storage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Simple Storage Service – S3 in short</a:t>
            </a:r>
          </a:p>
          <a:p>
            <a:r>
              <a:rPr lang="en-US" dirty="0" smtClean="0"/>
              <a:t>Google Cloud Storage</a:t>
            </a:r>
          </a:p>
          <a:p>
            <a:r>
              <a:rPr lang="en-US" dirty="0" smtClean="0"/>
              <a:t>Microsoft’s Azure Storage</a:t>
            </a:r>
          </a:p>
          <a:p>
            <a:r>
              <a:rPr lang="en-US" dirty="0" err="1" smtClean="0"/>
              <a:t>NeCTAR</a:t>
            </a:r>
            <a:r>
              <a:rPr lang="en-US" dirty="0" smtClean="0"/>
              <a:t> Object Store</a:t>
            </a:r>
          </a:p>
        </p:txBody>
      </p:sp>
    </p:spTree>
    <p:extLst>
      <p:ext uri="{BB962C8B-B14F-4D97-AF65-F5344CB8AC3E}">
        <p14:creationId xmlns:p14="http://schemas.microsoft.com/office/powerpoint/2010/main" val="408028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 Specific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Safety when deleting/overwriting files, retains old versions</a:t>
            </a:r>
          </a:p>
          <a:p>
            <a:r>
              <a:rPr lang="en-US" dirty="0" smtClean="0"/>
              <a:t>Virtually unlimited size</a:t>
            </a:r>
          </a:p>
          <a:p>
            <a:r>
              <a:rPr lang="en-US" dirty="0" smtClean="0"/>
              <a:t>Affordable</a:t>
            </a:r>
          </a:p>
          <a:p>
            <a:pPr lvl="1"/>
            <a:r>
              <a:rPr lang="en-US" dirty="0" smtClean="0"/>
              <a:t>$0.033 per GB/month in AU</a:t>
            </a:r>
          </a:p>
          <a:p>
            <a:r>
              <a:rPr lang="en-US" dirty="0" smtClean="0"/>
              <a:t>Each object guaranteed to be stored in at least 3 different locations</a:t>
            </a:r>
          </a:p>
          <a:p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Offers 99.99% availability</a:t>
            </a:r>
          </a:p>
          <a:p>
            <a:pPr lvl="1"/>
            <a:r>
              <a:rPr lang="en-US" dirty="0" smtClean="0"/>
              <a:t>Durability of 99.999999999%</a:t>
            </a:r>
          </a:p>
          <a:p>
            <a:pPr lvl="2"/>
            <a:r>
              <a:rPr lang="en-US" dirty="0"/>
              <a:t>(</a:t>
            </a:r>
            <a:r>
              <a:rPr lang="en-US" dirty="0" smtClean="0"/>
              <a:t>0.000000001</a:t>
            </a:r>
            <a:r>
              <a:rPr lang="en-US" dirty="0" smtClean="0"/>
              <a:t>% chances of losing an object, 1 </a:t>
            </a:r>
            <a:r>
              <a:rPr lang="en-US" dirty="0" smtClean="0"/>
              <a:t>in 100 billion)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383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black holes…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Moving to AWS didn’t solve any of the problems listed before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it certainly helped us be on the right track to find solutions</a:t>
            </a:r>
          </a:p>
          <a:p>
            <a:r>
              <a:rPr lang="en-US" dirty="0" smtClean="0"/>
              <a:t>Significant architecture changes were required</a:t>
            </a:r>
          </a:p>
          <a:p>
            <a:r>
              <a:rPr lang="en-US" dirty="0" smtClean="0"/>
              <a:t>Conceptual changes were required</a:t>
            </a:r>
          </a:p>
          <a:p>
            <a:pPr lvl="1"/>
            <a:r>
              <a:rPr lang="en-US" dirty="0" smtClean="0"/>
              <a:t>Operate on a per-file basis</a:t>
            </a:r>
          </a:p>
          <a:p>
            <a:pPr lvl="1"/>
            <a:r>
              <a:rPr lang="en-US" dirty="0" smtClean="0"/>
              <a:t>Think objects, not files!</a:t>
            </a:r>
          </a:p>
          <a:p>
            <a:pPr lvl="1"/>
            <a:r>
              <a:rPr lang="en-US" b="1" i="1" u="sng" dirty="0" smtClean="0"/>
              <a:t>Automate data handling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34213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285536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Facility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2514600" y="2538466"/>
            <a:ext cx="1600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“Pipeline”</a:t>
            </a:r>
            <a:endParaRPr lang="en-AU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5029200" y="32766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AU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5029200" y="8382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smtClean="0"/>
              <a:t>Object Storage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7167509" y="2819400"/>
            <a:ext cx="16764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0" idx="1"/>
            <a:endCxn id="9" idx="4"/>
          </p:cNvCxnSpPr>
          <p:nvPr/>
        </p:nvCxnSpPr>
        <p:spPr>
          <a:xfrm flipH="1" flipV="1">
            <a:off x="6477000" y="1866900"/>
            <a:ext cx="690509" cy="141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8" idx="4"/>
          </p:cNvCxnSpPr>
          <p:nvPr/>
        </p:nvCxnSpPr>
        <p:spPr>
          <a:xfrm flipH="1">
            <a:off x="6477000" y="3286232"/>
            <a:ext cx="690509" cy="1019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" y="1600200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IMOS FTP Server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4" idx="2"/>
            <a:endCxn id="19" idx="0"/>
          </p:cNvCxnSpPr>
          <p:nvPr/>
        </p:nvCxnSpPr>
        <p:spPr>
          <a:xfrm>
            <a:off x="1314450" y="1066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9" idx="2"/>
            <a:endCxn id="7" idx="1"/>
          </p:cNvCxnSpPr>
          <p:nvPr/>
        </p:nvCxnSpPr>
        <p:spPr>
          <a:xfrm>
            <a:off x="1314450" y="2381464"/>
            <a:ext cx="1200150" cy="65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  <a:endCxn id="9" idx="2"/>
          </p:cNvCxnSpPr>
          <p:nvPr/>
        </p:nvCxnSpPr>
        <p:spPr>
          <a:xfrm flipV="1">
            <a:off x="4114800" y="1866900"/>
            <a:ext cx="914400" cy="116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2"/>
          </p:cNvCxnSpPr>
          <p:nvPr/>
        </p:nvCxnSpPr>
        <p:spPr>
          <a:xfrm>
            <a:off x="4114800" y="3033766"/>
            <a:ext cx="914400" cy="1271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6" descr="C:\Users\danitayf\AppData\Local\Microsoft\Windows\Temporary Internet Files\Content.IE5\PF216N1R\large-Magnifying-Glass-33.3-1347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3890"/>
            <a:ext cx="3695700" cy="3572510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>
            <a:stCxn id="41" idx="0"/>
            <a:endCxn id="7" idx="1"/>
          </p:cNvCxnSpPr>
          <p:nvPr/>
        </p:nvCxnSpPr>
        <p:spPr>
          <a:xfrm flipV="1">
            <a:off x="2838450" y="3619500"/>
            <a:ext cx="895350" cy="2152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7391400" y="38862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AU" dirty="0"/>
          </a:p>
        </p:txBody>
      </p:sp>
      <p:sp>
        <p:nvSpPr>
          <p:cNvPr id="68" name="Rectangle 67"/>
          <p:cNvSpPr/>
          <p:nvPr/>
        </p:nvSpPr>
        <p:spPr>
          <a:xfrm>
            <a:off x="4026613" y="4125689"/>
            <a:ext cx="2286000" cy="1578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 data type logic</a:t>
            </a:r>
          </a:p>
          <a:p>
            <a:pPr algn="ctr"/>
            <a:r>
              <a:rPr lang="en-US" dirty="0" err="1" smtClean="0"/>
              <a:t>NetCDF</a:t>
            </a:r>
            <a:r>
              <a:rPr lang="en-US" dirty="0" smtClean="0"/>
              <a:t> Fixing</a:t>
            </a:r>
          </a:p>
          <a:p>
            <a:pPr algn="ctr"/>
            <a:r>
              <a:rPr lang="en-US" dirty="0" err="1" smtClean="0"/>
              <a:t>NetCDF</a:t>
            </a:r>
            <a:r>
              <a:rPr lang="en-US" dirty="0" smtClean="0"/>
              <a:t> Checking</a:t>
            </a:r>
          </a:p>
          <a:p>
            <a:pPr algn="ctr"/>
            <a:r>
              <a:rPr lang="en-US" dirty="0" smtClean="0"/>
              <a:t>Hierarchy Building</a:t>
            </a:r>
          </a:p>
          <a:p>
            <a:pPr algn="ctr"/>
            <a:r>
              <a:rPr lang="en-US" dirty="0" smtClean="0"/>
              <a:t>Indexing of files</a:t>
            </a:r>
            <a:endParaRPr lang="en-AU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391400" y="14478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</a:p>
          <a:p>
            <a:pPr algn="ctr"/>
            <a:r>
              <a:rPr lang="en-US" dirty="0" smtClean="0"/>
              <a:t>Object Storage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256" y="447568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IMOS FTP Server</a:t>
            </a:r>
            <a:endParaRPr lang="en-AU" dirty="0"/>
          </a:p>
        </p:txBody>
      </p:sp>
      <p:cxnSp>
        <p:nvCxnSpPr>
          <p:cNvPr id="3" name="Straight Arrow Connector 2"/>
          <p:cNvCxnSpPr>
            <a:stCxn id="19" idx="2"/>
            <a:endCxn id="25" idx="0"/>
          </p:cNvCxnSpPr>
          <p:nvPr/>
        </p:nvCxnSpPr>
        <p:spPr>
          <a:xfrm>
            <a:off x="1481406" y="1228832"/>
            <a:ext cx="4494" cy="51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3"/>
            <a:endCxn id="9" idx="2"/>
          </p:cNvCxnSpPr>
          <p:nvPr/>
        </p:nvCxnSpPr>
        <p:spPr>
          <a:xfrm flipV="1">
            <a:off x="6553200" y="2476500"/>
            <a:ext cx="838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2"/>
          </p:cNvCxnSpPr>
          <p:nvPr/>
        </p:nvCxnSpPr>
        <p:spPr>
          <a:xfrm>
            <a:off x="6553200" y="3619500"/>
            <a:ext cx="838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04800" y="1740667"/>
            <a:ext cx="23622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Incoming Directory</a:t>
            </a:r>
          </a:p>
          <a:p>
            <a:pPr algn="ctr"/>
            <a:r>
              <a:rPr lang="en-US" dirty="0" smtClean="0"/>
              <a:t>Temporary </a:t>
            </a:r>
            <a:r>
              <a:rPr lang="en-US" dirty="0" err="1"/>
              <a:t>F</a:t>
            </a:r>
            <a:r>
              <a:rPr lang="en-US" dirty="0" err="1" smtClean="0"/>
              <a:t>ilesystem</a:t>
            </a:r>
            <a:endParaRPr lang="en-AU" dirty="0"/>
          </a:p>
        </p:txBody>
      </p:sp>
      <p:sp>
        <p:nvSpPr>
          <p:cNvPr id="27" name="Rectangle 26"/>
          <p:cNvSpPr/>
          <p:nvPr/>
        </p:nvSpPr>
        <p:spPr>
          <a:xfrm>
            <a:off x="666750" y="3033766"/>
            <a:ext cx="1638300" cy="928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 </a:t>
            </a:r>
            <a:r>
              <a:rPr lang="en-US" dirty="0" err="1" smtClean="0"/>
              <a:t>Filesystem</a:t>
            </a:r>
            <a:endParaRPr lang="en-US" dirty="0"/>
          </a:p>
          <a:p>
            <a:pPr algn="ctr"/>
            <a:r>
              <a:rPr lang="en-US" dirty="0" smtClean="0"/>
              <a:t>Events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5" idx="2"/>
            <a:endCxn id="27" idx="0"/>
          </p:cNvCxnSpPr>
          <p:nvPr/>
        </p:nvCxnSpPr>
        <p:spPr>
          <a:xfrm>
            <a:off x="1485900" y="2521931"/>
            <a:ext cx="0" cy="51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256" y="4419600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Persistent</a:t>
            </a:r>
          </a:p>
          <a:p>
            <a:pPr algn="ctr"/>
            <a:r>
              <a:rPr lang="en-US" dirty="0" smtClean="0"/>
              <a:t>Queueing</a:t>
            </a:r>
            <a:endParaRPr lang="en-AU" dirty="0"/>
          </a:p>
        </p:txBody>
      </p:sp>
      <p:cxnSp>
        <p:nvCxnSpPr>
          <p:cNvPr id="37" name="Straight Arrow Connector 36"/>
          <p:cNvCxnSpPr>
            <a:stCxn id="27" idx="2"/>
            <a:endCxn id="36" idx="0"/>
          </p:cNvCxnSpPr>
          <p:nvPr/>
        </p:nvCxnSpPr>
        <p:spPr>
          <a:xfrm flipH="1">
            <a:off x="1481406" y="3962400"/>
            <a:ext cx="449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19300" y="5771936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Broker</a:t>
            </a:r>
            <a:endParaRPr lang="en-AU" dirty="0"/>
          </a:p>
        </p:txBody>
      </p:sp>
      <p:cxnSp>
        <p:nvCxnSpPr>
          <p:cNvPr id="42" name="Straight Arrow Connector 41"/>
          <p:cNvCxnSpPr>
            <a:stCxn id="36" idx="2"/>
            <a:endCxn id="41" idx="0"/>
          </p:cNvCxnSpPr>
          <p:nvPr/>
        </p:nvCxnSpPr>
        <p:spPr>
          <a:xfrm>
            <a:off x="1481406" y="5200864"/>
            <a:ext cx="1357044" cy="57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0"/>
            <a:endCxn id="53" idx="2"/>
          </p:cNvCxnSpPr>
          <p:nvPr/>
        </p:nvCxnSpPr>
        <p:spPr>
          <a:xfrm flipV="1">
            <a:off x="5143500" y="2521931"/>
            <a:ext cx="0" cy="602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62400" y="1740667"/>
            <a:ext cx="23622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Directory</a:t>
            </a:r>
          </a:p>
          <a:p>
            <a:pPr algn="ctr"/>
            <a:r>
              <a:rPr lang="en-US" dirty="0" smtClean="0"/>
              <a:t>Temporary </a:t>
            </a:r>
            <a:r>
              <a:rPr lang="en-US" dirty="0" err="1" smtClean="0"/>
              <a:t>filesystem</a:t>
            </a:r>
            <a:endParaRPr lang="en-AU" dirty="0"/>
          </a:p>
        </p:txBody>
      </p:sp>
      <p:cxnSp>
        <p:nvCxnSpPr>
          <p:cNvPr id="57" name="Straight Arrow Connector 56"/>
          <p:cNvCxnSpPr>
            <a:stCxn id="53" idx="1"/>
            <a:endCxn id="25" idx="3"/>
          </p:cNvCxnSpPr>
          <p:nvPr/>
        </p:nvCxnSpPr>
        <p:spPr>
          <a:xfrm flipH="1">
            <a:off x="2667000" y="2131299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324350" y="447568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Notify Facility</a:t>
            </a:r>
          </a:p>
          <a:p>
            <a:pPr algn="ctr"/>
            <a:r>
              <a:rPr lang="en-US" dirty="0" smtClean="0"/>
              <a:t>(Send Email)</a:t>
            </a:r>
            <a:endParaRPr lang="en-AU" dirty="0"/>
          </a:p>
        </p:txBody>
      </p:sp>
      <p:cxnSp>
        <p:nvCxnSpPr>
          <p:cNvPr id="63" name="Straight Arrow Connector 62"/>
          <p:cNvCxnSpPr>
            <a:stCxn id="53" idx="0"/>
            <a:endCxn id="60" idx="2"/>
          </p:cNvCxnSpPr>
          <p:nvPr/>
        </p:nvCxnSpPr>
        <p:spPr>
          <a:xfrm flipV="1">
            <a:off x="5143500" y="1228832"/>
            <a:ext cx="0" cy="511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800" y="3124200"/>
            <a:ext cx="2819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 Process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838450" y="1371600"/>
            <a:ext cx="1333500" cy="646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 Intervention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6705600" y="3200400"/>
            <a:ext cx="13335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Few seconds per file – worst case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9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" grpId="0" animBg="1"/>
      <p:bldP spid="27" grpId="0" animBg="1"/>
      <p:bldP spid="36" grpId="0" animBg="1"/>
      <p:bldP spid="41" grpId="0" animBg="1"/>
      <p:bldP spid="53" grpId="0" animBg="1"/>
      <p:bldP spid="60" grpId="0" animBg="1"/>
      <p:bldP spid="7" grpId="0" animBg="1"/>
      <p:bldP spid="69" grpId="0" animBg="1"/>
      <p:bldP spid="24" grpId="0" animBg="1"/>
      <p:bldP spid="2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new design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Peace of mind</a:t>
            </a:r>
          </a:p>
          <a:p>
            <a:pPr lvl="1"/>
            <a:r>
              <a:rPr lang="en-US" b="1" i="1" u="sng" dirty="0" smtClean="0"/>
              <a:t>Data is safe!</a:t>
            </a:r>
          </a:p>
          <a:p>
            <a:r>
              <a:rPr lang="en-US" dirty="0" smtClean="0"/>
              <a:t>Consistent user experience</a:t>
            </a:r>
          </a:p>
          <a:p>
            <a:r>
              <a:rPr lang="en-US" dirty="0" smtClean="0"/>
              <a:t>New data is processed immediately</a:t>
            </a:r>
          </a:p>
          <a:p>
            <a:pPr lvl="1"/>
            <a:r>
              <a:rPr lang="en-US" dirty="0" smtClean="0"/>
              <a:t>Data is checked, feedback provided immediately to uploader(s)</a:t>
            </a:r>
          </a:p>
          <a:p>
            <a:pPr lvl="1"/>
            <a:r>
              <a:rPr lang="en-US" dirty="0" smtClean="0"/>
              <a:t>Good data </a:t>
            </a:r>
            <a:r>
              <a:rPr lang="en-US" dirty="0" smtClean="0"/>
              <a:t>available within seconds</a:t>
            </a:r>
            <a:endParaRPr lang="en-US" dirty="0" smtClean="0"/>
          </a:p>
          <a:p>
            <a:pPr lvl="1"/>
            <a:r>
              <a:rPr lang="en-US" dirty="0" smtClean="0"/>
              <a:t>Bad data never reaches the users</a:t>
            </a:r>
          </a:p>
          <a:p>
            <a:pPr lvl="1"/>
            <a:r>
              <a:rPr lang="en-US" dirty="0"/>
              <a:t>“Real Time Data” is actually real time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Lower overall load on the system</a:t>
            </a:r>
          </a:p>
          <a:p>
            <a:pPr lvl="1"/>
            <a:r>
              <a:rPr lang="en-US" dirty="0" smtClean="0"/>
              <a:t>No peak load, system is constantly humming</a:t>
            </a:r>
          </a:p>
          <a:p>
            <a:r>
              <a:rPr lang="en-US" dirty="0" smtClean="0"/>
              <a:t>Decreased workload on data </a:t>
            </a:r>
            <a:r>
              <a:rPr lang="en-US" dirty="0" smtClean="0"/>
              <a:t>admin team</a:t>
            </a:r>
            <a:endParaRPr lang="en-US" dirty="0" smtClean="0"/>
          </a:p>
          <a:p>
            <a:pPr lvl="1"/>
            <a:r>
              <a:rPr lang="en-US" dirty="0" smtClean="0"/>
              <a:t>They essentially became a bit like programmers</a:t>
            </a:r>
          </a:p>
          <a:p>
            <a:r>
              <a:rPr lang="en-US" dirty="0" smtClean="0"/>
              <a:t>Dependent services can scale much better</a:t>
            </a:r>
          </a:p>
        </p:txBody>
      </p:sp>
    </p:spTree>
    <p:extLst>
      <p:ext uri="{BB962C8B-B14F-4D97-AF65-F5344CB8AC3E}">
        <p14:creationId xmlns:p14="http://schemas.microsoft.com/office/powerpoint/2010/main" val="1875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Keep data </a:t>
            </a:r>
            <a:r>
              <a:rPr lang="en-US" dirty="0"/>
              <a:t>safe </a:t>
            </a:r>
            <a:r>
              <a:rPr lang="en-US" dirty="0" smtClean="0"/>
              <a:t>(</a:t>
            </a:r>
            <a:r>
              <a:rPr lang="en-US" dirty="0"/>
              <a:t>Disaster recovery, human error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PASS- in S3 we </a:t>
            </a:r>
            <a:r>
              <a:rPr lang="en-US" dirty="0" smtClean="0">
                <a:solidFill>
                  <a:srgbClr val="00B050"/>
                </a:solidFill>
              </a:rPr>
              <a:t>trust. Versioning </a:t>
            </a:r>
            <a:r>
              <a:rPr lang="en-US" dirty="0" smtClean="0">
                <a:solidFill>
                  <a:srgbClr val="00B050"/>
                </a:solidFill>
              </a:rPr>
              <a:t>protects against human error</a:t>
            </a:r>
          </a:p>
          <a:p>
            <a:r>
              <a:rPr lang="en-US" dirty="0" smtClean="0"/>
              <a:t>Make only high quality data available for users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PASS – sanitize individual files</a:t>
            </a:r>
          </a:p>
          <a:p>
            <a:r>
              <a:rPr lang="en-US" dirty="0"/>
              <a:t>Do not increase load on front facing systems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 – humming systems means we have a constant, stable and low load</a:t>
            </a:r>
          </a:p>
          <a:p>
            <a:pPr lvl="2"/>
            <a:r>
              <a:rPr lang="en-US" dirty="0"/>
              <a:t>Bulk uploads are </a:t>
            </a:r>
            <a:r>
              <a:rPr lang="en-US" dirty="0" smtClean="0"/>
              <a:t>throttled</a:t>
            </a:r>
          </a:p>
          <a:p>
            <a:r>
              <a:rPr lang="en-US" dirty="0" smtClean="0"/>
              <a:t>Make this data available as quickly as possible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PASS – data is handled within seconds of upload</a:t>
            </a:r>
          </a:p>
        </p:txBody>
      </p:sp>
    </p:spTree>
    <p:extLst>
      <p:ext uri="{BB962C8B-B14F-4D97-AF65-F5344CB8AC3E}">
        <p14:creationId xmlns:p14="http://schemas.microsoft.com/office/powerpoint/2010/main" val="57025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IMOS?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Integrated Marine Observing System</a:t>
            </a:r>
          </a:p>
          <a:p>
            <a:pPr lvl="1"/>
            <a:r>
              <a:rPr lang="en-US" dirty="0" smtClean="0"/>
              <a:t>Second floor, IMAS building – come say hi!</a:t>
            </a:r>
          </a:p>
          <a:p>
            <a:r>
              <a:rPr lang="en-US" dirty="0" smtClean="0"/>
              <a:t>~40TB of ocean observation data (mostly </a:t>
            </a:r>
            <a:r>
              <a:rPr lang="en-US" dirty="0" err="1" smtClean="0"/>
              <a:t>NetCDF</a:t>
            </a:r>
            <a:r>
              <a:rPr lang="en-US" dirty="0" smtClean="0"/>
              <a:t>) from various sensors such as:</a:t>
            </a:r>
          </a:p>
          <a:p>
            <a:pPr lvl="1"/>
            <a:r>
              <a:rPr lang="en-US" dirty="0" smtClean="0"/>
              <a:t>ARGO floats</a:t>
            </a:r>
          </a:p>
          <a:p>
            <a:pPr lvl="1"/>
            <a:r>
              <a:rPr lang="en-US" dirty="0" smtClean="0"/>
              <a:t>Satellite Remote Sensing</a:t>
            </a:r>
          </a:p>
          <a:p>
            <a:pPr lvl="1"/>
            <a:r>
              <a:rPr lang="en-US" dirty="0" smtClean="0"/>
              <a:t>HF Radar</a:t>
            </a:r>
          </a:p>
          <a:p>
            <a:pPr lvl="1"/>
            <a:r>
              <a:rPr lang="en-US" dirty="0" smtClean="0"/>
              <a:t>And much more</a:t>
            </a:r>
            <a:r>
              <a:rPr lang="en-US" dirty="0" smtClean="0"/>
              <a:t>…</a:t>
            </a:r>
          </a:p>
          <a:p>
            <a:r>
              <a:rPr lang="en-US" dirty="0" smtClean="0">
                <a:hlinkClick r:id="rId2"/>
              </a:rPr>
              <a:t>https://imos.aodn.org.au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9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gnetic Disk 8"/>
          <p:cNvSpPr/>
          <p:nvPr/>
        </p:nvSpPr>
        <p:spPr>
          <a:xfrm>
            <a:off x="3276600" y="3048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Storage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819400" y="5470133"/>
            <a:ext cx="16764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Job</a:t>
            </a:r>
          </a:p>
        </p:txBody>
      </p:sp>
      <p:cxnSp>
        <p:nvCxnSpPr>
          <p:cNvPr id="12" name="Straight Arrow Connector 11"/>
          <p:cNvCxnSpPr>
            <a:stCxn id="10" idx="0"/>
            <a:endCxn id="23" idx="2"/>
          </p:cNvCxnSpPr>
          <p:nvPr/>
        </p:nvCxnSpPr>
        <p:spPr>
          <a:xfrm flipV="1">
            <a:off x="3657600" y="3905464"/>
            <a:ext cx="1143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19050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sp>
        <p:nvSpPr>
          <p:cNvPr id="23" name="Rectangle 22"/>
          <p:cNvSpPr/>
          <p:nvPr/>
        </p:nvSpPr>
        <p:spPr>
          <a:xfrm>
            <a:off x="32004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4958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sp>
        <p:nvSpPr>
          <p:cNvPr id="26" name="Rectangle 25"/>
          <p:cNvSpPr/>
          <p:nvPr/>
        </p:nvSpPr>
        <p:spPr>
          <a:xfrm>
            <a:off x="7086600" y="2971800"/>
            <a:ext cx="11430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Crunching Worker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10" idx="0"/>
            <a:endCxn id="24" idx="2"/>
          </p:cNvCxnSpPr>
          <p:nvPr/>
        </p:nvCxnSpPr>
        <p:spPr>
          <a:xfrm flipV="1">
            <a:off x="3657600" y="3905464"/>
            <a:ext cx="14097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0"/>
            <a:endCxn id="25" idx="2"/>
          </p:cNvCxnSpPr>
          <p:nvPr/>
        </p:nvCxnSpPr>
        <p:spPr>
          <a:xfrm flipV="1">
            <a:off x="3657600" y="3905464"/>
            <a:ext cx="27051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0"/>
            <a:endCxn id="26" idx="2"/>
          </p:cNvCxnSpPr>
          <p:nvPr/>
        </p:nvCxnSpPr>
        <p:spPr>
          <a:xfrm flipV="1">
            <a:off x="3657600" y="3905464"/>
            <a:ext cx="40005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0"/>
            <a:endCxn id="22" idx="2"/>
          </p:cNvCxnSpPr>
          <p:nvPr/>
        </p:nvCxnSpPr>
        <p:spPr>
          <a:xfrm flipH="1" flipV="1">
            <a:off x="2476500" y="3905464"/>
            <a:ext cx="11811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0"/>
            <a:endCxn id="20" idx="2"/>
          </p:cNvCxnSpPr>
          <p:nvPr/>
        </p:nvCxnSpPr>
        <p:spPr>
          <a:xfrm flipH="1" flipV="1">
            <a:off x="1181100" y="3905464"/>
            <a:ext cx="2476500" cy="1564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0"/>
            <a:endCxn id="9" idx="3"/>
          </p:cNvCxnSpPr>
          <p:nvPr/>
        </p:nvCxnSpPr>
        <p:spPr>
          <a:xfrm flipV="1">
            <a:off x="1181100" y="2362200"/>
            <a:ext cx="2819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9" idx="3"/>
          </p:cNvCxnSpPr>
          <p:nvPr/>
        </p:nvCxnSpPr>
        <p:spPr>
          <a:xfrm flipV="1">
            <a:off x="2476500" y="2362200"/>
            <a:ext cx="1524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" idx="0"/>
            <a:endCxn id="9" idx="3"/>
          </p:cNvCxnSpPr>
          <p:nvPr/>
        </p:nvCxnSpPr>
        <p:spPr>
          <a:xfrm flipV="1">
            <a:off x="3771900" y="23622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0"/>
            <a:endCxn id="9" idx="3"/>
          </p:cNvCxnSpPr>
          <p:nvPr/>
        </p:nvCxnSpPr>
        <p:spPr>
          <a:xfrm flipH="1" flipV="1">
            <a:off x="4000500" y="2362200"/>
            <a:ext cx="1066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0"/>
            <a:endCxn id="9" idx="3"/>
          </p:cNvCxnSpPr>
          <p:nvPr/>
        </p:nvCxnSpPr>
        <p:spPr>
          <a:xfrm flipH="1" flipV="1">
            <a:off x="4000500" y="2362200"/>
            <a:ext cx="2362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0"/>
            <a:endCxn id="9" idx="3"/>
          </p:cNvCxnSpPr>
          <p:nvPr/>
        </p:nvCxnSpPr>
        <p:spPr>
          <a:xfrm flipH="1" flipV="1">
            <a:off x="4000500" y="2362200"/>
            <a:ext cx="3657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5334000" y="304800"/>
            <a:ext cx="350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Looks familiar?</a:t>
            </a:r>
            <a:endParaRPr lang="en-AU" dirty="0"/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5067300" y="1333500"/>
            <a:ext cx="3924300" cy="10045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One of our services works exactly like that!!</a:t>
            </a:r>
          </a:p>
          <a:p>
            <a:pPr marL="0" indent="0">
              <a:buNone/>
            </a:pPr>
            <a:r>
              <a:rPr lang="en-US" dirty="0" smtClean="0"/>
              <a:t>(Can you name it?)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945294" y="5395430"/>
            <a:ext cx="3924300" cy="100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Other long running scientific jobs may also be modeled this 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/>
      <p:bldP spid="6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IMOS Portal:</a:t>
            </a:r>
          </a:p>
          <a:p>
            <a:pPr lvl="1"/>
            <a:r>
              <a:rPr lang="en-US" dirty="0" smtClean="0">
                <a:hlinkClick r:id="rId2"/>
              </a:rPr>
              <a:t>https://imos.aodn.org.au</a:t>
            </a:r>
            <a:endParaRPr lang="en-US" dirty="0" smtClean="0"/>
          </a:p>
          <a:p>
            <a:r>
              <a:rPr lang="en-US" dirty="0" smtClean="0"/>
              <a:t>All our code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3"/>
              </a:rPr>
              <a:t>https://www.github.com/aodn</a:t>
            </a:r>
            <a:endParaRPr lang="en-US" dirty="0" smtClean="0"/>
          </a:p>
          <a:p>
            <a:r>
              <a:rPr lang="en-US" dirty="0" smtClean="0"/>
              <a:t>Data Services (“Pipeline” code):</a:t>
            </a:r>
          </a:p>
          <a:p>
            <a:pPr lvl="1"/>
            <a:r>
              <a:rPr lang="en-US" dirty="0" smtClean="0">
                <a:hlinkClick r:id="rId4"/>
              </a:rPr>
              <a:t>https://www.github.com/aodn/data-services</a:t>
            </a:r>
            <a:endParaRPr lang="en-US" dirty="0" smtClean="0"/>
          </a:p>
          <a:p>
            <a:r>
              <a:rPr lang="en-US" dirty="0" smtClean="0"/>
              <a:t>IMOS Data on S3:</a:t>
            </a:r>
          </a:p>
          <a:p>
            <a:pPr lvl="1"/>
            <a:r>
              <a:rPr lang="en-US" dirty="0" smtClean="0">
                <a:hlinkClick r:id="rId5"/>
              </a:rPr>
              <a:t>http://data.aodn.org.au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1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Dan Fruehauf </a:t>
            </a:r>
          </a:p>
          <a:p>
            <a:r>
              <a:rPr lang="en-US" dirty="0" smtClean="0"/>
              <a:t>Integrated Marine Observing System</a:t>
            </a:r>
          </a:p>
          <a:p>
            <a:r>
              <a:rPr lang="en-US" dirty="0" smtClean="0">
                <a:hlinkClick r:id="rId2"/>
              </a:rPr>
              <a:t>dan.fruehauf@utas.edu.au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malkodan@gmail.com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4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19611" y="1694166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Storage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0811" y="1694166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0972" y="5791200"/>
            <a:ext cx="16764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2981111" y="4419600"/>
            <a:ext cx="2876122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Portal</a:t>
            </a:r>
          </a:p>
          <a:p>
            <a:pPr algn="ctr"/>
            <a:r>
              <a:rPr lang="en-US" dirty="0" smtClean="0"/>
              <a:t>https://imos.aodn.org.au</a:t>
            </a:r>
          </a:p>
        </p:txBody>
      </p:sp>
      <p:sp>
        <p:nvSpPr>
          <p:cNvPr id="13" name="Explosion 1 12"/>
          <p:cNvSpPr/>
          <p:nvPr/>
        </p:nvSpPr>
        <p:spPr>
          <a:xfrm>
            <a:off x="5232971" y="13699"/>
            <a:ext cx="2209800" cy="142061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Facilities</a:t>
            </a:r>
            <a:endParaRPr lang="en-AU" dirty="0"/>
          </a:p>
        </p:txBody>
      </p:sp>
      <p:sp>
        <p:nvSpPr>
          <p:cNvPr id="14" name="Rectangle 13"/>
          <p:cNvSpPr/>
          <p:nvPr/>
        </p:nvSpPr>
        <p:spPr>
          <a:xfrm>
            <a:off x="1828800" y="2876336"/>
            <a:ext cx="1914311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GeoNetwork</a:t>
            </a:r>
            <a:r>
              <a:rPr lang="en-US" dirty="0" smtClean="0"/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2194" y="2876336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Server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GeoServer</a:t>
            </a:r>
            <a:r>
              <a:rPr lang="en-US" dirty="0" smtClean="0"/>
              <a:t>)</a:t>
            </a:r>
          </a:p>
        </p:txBody>
      </p:sp>
      <p:cxnSp>
        <p:nvCxnSpPr>
          <p:cNvPr id="17" name="Straight Arrow Connector 16"/>
          <p:cNvCxnSpPr>
            <a:stCxn id="11" idx="0"/>
            <a:endCxn id="14" idx="2"/>
          </p:cNvCxnSpPr>
          <p:nvPr/>
        </p:nvCxnSpPr>
        <p:spPr>
          <a:xfrm flipH="1" flipV="1">
            <a:off x="2785956" y="3657600"/>
            <a:ext cx="1633216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15" idx="2"/>
          </p:cNvCxnSpPr>
          <p:nvPr/>
        </p:nvCxnSpPr>
        <p:spPr>
          <a:xfrm flipV="1">
            <a:off x="4419172" y="3657600"/>
            <a:ext cx="1752172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0"/>
            <a:endCxn id="6" idx="2"/>
          </p:cNvCxnSpPr>
          <p:nvPr/>
        </p:nvCxnSpPr>
        <p:spPr>
          <a:xfrm flipH="1" flipV="1">
            <a:off x="5209961" y="2475430"/>
            <a:ext cx="961383" cy="40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0"/>
            <a:endCxn id="5" idx="2"/>
          </p:cNvCxnSpPr>
          <p:nvPr/>
        </p:nvCxnSpPr>
        <p:spPr>
          <a:xfrm flipV="1">
            <a:off x="6171344" y="2475430"/>
            <a:ext cx="867417" cy="400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6" idx="0"/>
          </p:cNvCxnSpPr>
          <p:nvPr/>
        </p:nvCxnSpPr>
        <p:spPr>
          <a:xfrm flipH="1">
            <a:off x="5209961" y="1434316"/>
            <a:ext cx="891073" cy="25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5" idx="0"/>
          </p:cNvCxnSpPr>
          <p:nvPr/>
        </p:nvCxnSpPr>
        <p:spPr>
          <a:xfrm>
            <a:off x="6101034" y="1434316"/>
            <a:ext cx="937727" cy="25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</p:cNvCxnSpPr>
          <p:nvPr/>
        </p:nvCxnSpPr>
        <p:spPr>
          <a:xfrm>
            <a:off x="4419172" y="5200864"/>
            <a:ext cx="0" cy="5903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:\Users\danitayf\AppData\Local\Microsoft\Windows\Temporary Internet Files\Content.IE5\PF216N1R\large-Magnifying-Glass-33.3-1347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052" y="4572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3657600" cy="2010153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3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IMOS’ backend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Backend – the parts of the system/program a user doesn’t see and shouldn’t care about</a:t>
            </a:r>
          </a:p>
          <a:p>
            <a:r>
              <a:rPr lang="en-US" dirty="0" smtClean="0"/>
              <a:t>At IMOS it’s mostly the part that loads new data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38646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IMOS’ backend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data safe</a:t>
            </a:r>
          </a:p>
          <a:p>
            <a:r>
              <a:rPr lang="en-US" dirty="0" smtClean="0"/>
              <a:t>Make only high quality data available for users</a:t>
            </a:r>
          </a:p>
          <a:p>
            <a:r>
              <a:rPr lang="en-US" dirty="0" smtClean="0"/>
              <a:t>Do not increase load on front facing systems</a:t>
            </a:r>
          </a:p>
          <a:p>
            <a:r>
              <a:rPr lang="en-US" dirty="0"/>
              <a:t>Make this data available as quickly as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8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IMOS’ backend, back in the day…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 were simply copied as uploaded</a:t>
            </a:r>
          </a:p>
          <a:p>
            <a:r>
              <a:rPr lang="en-US" dirty="0" smtClean="0"/>
              <a:t>Iterate on </a:t>
            </a:r>
            <a:r>
              <a:rPr lang="en-US" b="1" i="1" u="sng" dirty="0" smtClean="0"/>
              <a:t>all files </a:t>
            </a:r>
            <a:r>
              <a:rPr lang="en-US" dirty="0" smtClean="0"/>
              <a:t>in the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Probe for changes</a:t>
            </a:r>
          </a:p>
          <a:p>
            <a:pPr lvl="1"/>
            <a:r>
              <a:rPr lang="en-US" dirty="0" smtClean="0"/>
              <a:t>Index/</a:t>
            </a:r>
            <a:r>
              <a:rPr lang="en-US" dirty="0" err="1" smtClean="0"/>
              <a:t>reindex</a:t>
            </a:r>
            <a:r>
              <a:rPr lang="en-US" dirty="0" smtClean="0"/>
              <a:t> those files</a:t>
            </a:r>
          </a:p>
          <a:p>
            <a:pPr lvl="1"/>
            <a:r>
              <a:rPr lang="en-US" dirty="0" smtClean="0"/>
              <a:t>Delete files which were deleted</a:t>
            </a:r>
          </a:p>
          <a:p>
            <a:r>
              <a:rPr lang="en-US" dirty="0" smtClean="0"/>
              <a:t>It was that simple</a:t>
            </a:r>
            <a:r>
              <a:rPr lang="en-US" dirty="0" smtClean="0"/>
              <a:t>, </a:t>
            </a:r>
            <a:r>
              <a:rPr lang="en-US" dirty="0" smtClean="0"/>
              <a:t>really…</a:t>
            </a:r>
            <a:endParaRPr lang="en-US" dirty="0" smtClean="0"/>
          </a:p>
          <a:p>
            <a:r>
              <a:rPr lang="en-US" dirty="0" smtClean="0"/>
              <a:t>This posed a few core problems </a:t>
            </a:r>
            <a:r>
              <a:rPr lang="en-US" dirty="0" smtClean="0"/>
              <a:t>as will be described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85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00" y="386565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Facility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644704" y="4457700"/>
            <a:ext cx="2098496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 Files</a:t>
            </a:r>
          </a:p>
          <a:p>
            <a:pPr algn="ctr"/>
            <a:r>
              <a:rPr lang="en-US" b="1" i="1" u="sng" dirty="0" smtClean="0"/>
              <a:t>Runs Periodically</a:t>
            </a:r>
          </a:p>
          <a:p>
            <a:pPr algn="ctr"/>
            <a:r>
              <a:rPr lang="en-US" b="1" i="1" u="sng" dirty="0" smtClean="0"/>
              <a:t>(Once a </a:t>
            </a:r>
            <a:r>
              <a:rPr lang="en-US" b="1" i="1" u="sng" dirty="0" smtClean="0"/>
              <a:t>day/week)</a:t>
            </a:r>
            <a:endParaRPr lang="en-AU" b="1" i="1" u="sng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4648200" y="35052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AU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4648200" y="1066800"/>
            <a:ext cx="1447800" cy="2057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IMOS</a:t>
            </a:r>
          </a:p>
          <a:p>
            <a:pPr algn="ctr"/>
            <a:r>
              <a:rPr lang="en-US" dirty="0" err="1" smtClean="0"/>
              <a:t>Filesystem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7086600" y="2971800"/>
            <a:ext cx="1676400" cy="93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0" idx="1"/>
            <a:endCxn id="9" idx="4"/>
          </p:cNvCxnSpPr>
          <p:nvPr/>
        </p:nvCxnSpPr>
        <p:spPr>
          <a:xfrm flipH="1" flipV="1">
            <a:off x="6096000" y="2095500"/>
            <a:ext cx="990600" cy="134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  <a:endCxn id="8" idx="4"/>
          </p:cNvCxnSpPr>
          <p:nvPr/>
        </p:nvCxnSpPr>
        <p:spPr>
          <a:xfrm flipH="1">
            <a:off x="6096000" y="3438632"/>
            <a:ext cx="990600" cy="1095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2"/>
          </p:cNvCxnSpPr>
          <p:nvPr/>
        </p:nvCxnSpPr>
        <p:spPr>
          <a:xfrm flipV="1">
            <a:off x="2743200" y="4533900"/>
            <a:ext cx="1905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300" y="1701229"/>
            <a:ext cx="1638300" cy="7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IMOS FTP Server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4" idx="2"/>
            <a:endCxn id="19" idx="0"/>
          </p:cNvCxnSpPr>
          <p:nvPr/>
        </p:nvCxnSpPr>
        <p:spPr>
          <a:xfrm>
            <a:off x="1314450" y="1167829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3"/>
            <a:endCxn id="9" idx="2"/>
          </p:cNvCxnSpPr>
          <p:nvPr/>
        </p:nvCxnSpPr>
        <p:spPr>
          <a:xfrm>
            <a:off x="2133600" y="2091861"/>
            <a:ext cx="2514600" cy="3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2"/>
            <a:endCxn id="7" idx="0"/>
          </p:cNvCxnSpPr>
          <p:nvPr/>
        </p:nvCxnSpPr>
        <p:spPr>
          <a:xfrm flipH="1">
            <a:off x="1693952" y="2095500"/>
            <a:ext cx="2954248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477000" y="2095500"/>
            <a:ext cx="1676400" cy="571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Queries</a:t>
            </a:r>
            <a:endParaRPr lang="en-US" dirty="0" smtClean="0"/>
          </a:p>
          <a:p>
            <a:pPr algn="ctr"/>
            <a:r>
              <a:rPr lang="en-US" dirty="0" smtClean="0"/>
              <a:t>(Downloads)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6591300" y="4042238"/>
            <a:ext cx="2095500" cy="739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Queries</a:t>
            </a:r>
            <a:endParaRPr lang="en-US" dirty="0" smtClean="0"/>
          </a:p>
          <a:p>
            <a:pPr algn="ctr"/>
            <a:r>
              <a:rPr lang="en-US" dirty="0" smtClean="0"/>
              <a:t>(Map Visualizations)</a:t>
            </a:r>
            <a:endParaRPr lang="en-AU" dirty="0"/>
          </a:p>
        </p:txBody>
      </p:sp>
      <p:sp>
        <p:nvSpPr>
          <p:cNvPr id="36" name="Rectangle 35"/>
          <p:cNvSpPr/>
          <p:nvPr/>
        </p:nvSpPr>
        <p:spPr>
          <a:xfrm>
            <a:off x="2286000" y="3127838"/>
            <a:ext cx="1524000" cy="777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Iterate on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algn="ctr"/>
            <a:r>
              <a:rPr lang="en-US" dirty="0" smtClean="0"/>
              <a:t>(find /data)</a:t>
            </a:r>
            <a:endParaRPr lang="en-AU" dirty="0"/>
          </a:p>
        </p:txBody>
      </p:sp>
      <p:sp>
        <p:nvSpPr>
          <p:cNvPr id="37" name="Rectangle 36"/>
          <p:cNvSpPr/>
          <p:nvPr/>
        </p:nvSpPr>
        <p:spPr>
          <a:xfrm>
            <a:off x="2933700" y="4461339"/>
            <a:ext cx="1524000" cy="777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INTO …</a:t>
            </a:r>
            <a:endParaRPr lang="en-AU" dirty="0"/>
          </a:p>
        </p:txBody>
      </p:sp>
      <p:sp>
        <p:nvSpPr>
          <p:cNvPr id="38" name="Rectangle 37"/>
          <p:cNvSpPr/>
          <p:nvPr/>
        </p:nvSpPr>
        <p:spPr>
          <a:xfrm>
            <a:off x="2362200" y="1333500"/>
            <a:ext cx="2057400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files</a:t>
            </a:r>
          </a:p>
          <a:p>
            <a:pPr algn="ctr"/>
            <a:r>
              <a:rPr lang="en-US" b="1" i="1" u="sng" dirty="0" smtClean="0"/>
              <a:t>Runs Periodically</a:t>
            </a:r>
          </a:p>
          <a:p>
            <a:pPr algn="ctr"/>
            <a:r>
              <a:rPr lang="en-US" b="1" i="1" u="sng" dirty="0" smtClean="0"/>
              <a:t>(Once a day)</a:t>
            </a:r>
            <a:endParaRPr lang="en-AU" b="1" i="1" u="sng" dirty="0"/>
          </a:p>
        </p:txBody>
      </p:sp>
      <p:sp>
        <p:nvSpPr>
          <p:cNvPr id="20" name="Rectangle 19"/>
          <p:cNvSpPr/>
          <p:nvPr/>
        </p:nvSpPr>
        <p:spPr>
          <a:xfrm>
            <a:off x="644704" y="3127838"/>
            <a:ext cx="1524000" cy="777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Hours…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1" y="4848333"/>
            <a:ext cx="1562100" cy="8176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5839039"/>
            <a:ext cx="1600200" cy="838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009477"/>
            <a:ext cx="1524000" cy="7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Data inconsistency</a:t>
            </a:r>
          </a:p>
          <a:p>
            <a:pPr lvl="1"/>
            <a:r>
              <a:rPr lang="en-US" dirty="0" smtClean="0"/>
              <a:t>Some queries may return different results to the user</a:t>
            </a:r>
          </a:p>
          <a:p>
            <a:pPr lvl="1"/>
            <a:r>
              <a:rPr lang="en-US" dirty="0" smtClean="0"/>
              <a:t>What the user sees is not what she downloads</a:t>
            </a:r>
          </a:p>
          <a:p>
            <a:r>
              <a:rPr lang="en-US" dirty="0" smtClean="0"/>
              <a:t>High load on the system due to full </a:t>
            </a:r>
            <a:r>
              <a:rPr lang="en-US" dirty="0" err="1" smtClean="0"/>
              <a:t>filesystem</a:t>
            </a:r>
            <a:r>
              <a:rPr lang="en-US" dirty="0" smtClean="0"/>
              <a:t> scan (`find`)</a:t>
            </a:r>
          </a:p>
          <a:p>
            <a:pPr lvl="1"/>
            <a:r>
              <a:rPr lang="en-US" dirty="0" smtClean="0"/>
              <a:t>Would take a very long time to run an index operation on some data sets</a:t>
            </a:r>
          </a:p>
          <a:p>
            <a:r>
              <a:rPr lang="en-US" dirty="0" smtClean="0"/>
              <a:t>Periodic indexing prevents data from being immediately available to users</a:t>
            </a:r>
          </a:p>
          <a:p>
            <a:pPr lvl="1"/>
            <a:r>
              <a:rPr lang="en-US" dirty="0" smtClean="0"/>
              <a:t>Indexing takes forever…</a:t>
            </a:r>
          </a:p>
          <a:p>
            <a:r>
              <a:rPr lang="en-US" dirty="0" smtClean="0"/>
              <a:t>Managing a large </a:t>
            </a:r>
            <a:r>
              <a:rPr lang="en-US" dirty="0" err="1" smtClean="0"/>
              <a:t>filesystem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 err="1" smtClean="0"/>
              <a:t>filesystem</a:t>
            </a:r>
            <a:r>
              <a:rPr lang="en-US" dirty="0" smtClean="0"/>
              <a:t> to choose for a </a:t>
            </a:r>
            <a:r>
              <a:rPr lang="en-US" smtClean="0"/>
              <a:t>~40TB </a:t>
            </a:r>
            <a:r>
              <a:rPr lang="en-US" dirty="0" smtClean="0"/>
              <a:t>data set?</a:t>
            </a:r>
          </a:p>
          <a:p>
            <a:pPr lvl="1"/>
            <a:r>
              <a:rPr lang="en-US" i="1" dirty="0" smtClean="0"/>
              <a:t>Linux’s ext4 recommends no larger than 16TB</a:t>
            </a:r>
          </a:p>
          <a:p>
            <a:pPr lvl="1"/>
            <a:r>
              <a:rPr lang="en-US" dirty="0" smtClean="0"/>
              <a:t>Prefer to keep data on robust </a:t>
            </a:r>
            <a:r>
              <a:rPr lang="en-US" dirty="0" err="1" smtClean="0"/>
              <a:t>filesystems</a:t>
            </a:r>
            <a:r>
              <a:rPr lang="en-US" dirty="0" smtClean="0"/>
              <a:t> rather than going on an adventure…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38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at our own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Keep data safe (Disaster recovery, human error)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 – out of scope for this talk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Make only high quality data available for users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 - we never sanitize the data</a:t>
            </a:r>
          </a:p>
          <a:p>
            <a:r>
              <a:rPr lang="en-US" dirty="0"/>
              <a:t>Do not increase load on front facing systems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FAIL - long running indexing processes would crunch the database and affect users</a:t>
            </a:r>
          </a:p>
          <a:p>
            <a:pPr lvl="2"/>
            <a:r>
              <a:rPr lang="en-US" dirty="0"/>
              <a:t>(As much as we don’t want to admit 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Make </a:t>
            </a:r>
            <a:r>
              <a:rPr lang="en-US" dirty="0" smtClean="0"/>
              <a:t>this data available as quickly as possible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 - might take up to a week for some data to show</a:t>
            </a:r>
          </a:p>
        </p:txBody>
      </p:sp>
    </p:spTree>
    <p:extLst>
      <p:ext uri="{BB962C8B-B14F-4D97-AF65-F5344CB8AC3E}">
        <p14:creationId xmlns:p14="http://schemas.microsoft.com/office/powerpoint/2010/main" val="326705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1104</Words>
  <Application>Microsoft Office PowerPoint</Application>
  <PresentationFormat>On-screen Show (4:3)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IMOS Backend &amp; Object Storage</vt:lpstr>
      <vt:lpstr>What is IMOS?</vt:lpstr>
      <vt:lpstr>High Level Architecture</vt:lpstr>
      <vt:lpstr>IMOS’ backend</vt:lpstr>
      <vt:lpstr>IMOS’ backend objectives</vt:lpstr>
      <vt:lpstr>IMOS’ backend, back in the day…</vt:lpstr>
      <vt:lpstr>PowerPoint Presentation</vt:lpstr>
      <vt:lpstr>The problems</vt:lpstr>
      <vt:lpstr>Looking at our own objectives</vt:lpstr>
      <vt:lpstr>Migration to AWS – why move?</vt:lpstr>
      <vt:lpstr>Welcome Object Storage</vt:lpstr>
      <vt:lpstr>Object Storage – The Limitations</vt:lpstr>
      <vt:lpstr>Object Storage Implementations</vt:lpstr>
      <vt:lpstr>S3 Specific Features</vt:lpstr>
      <vt:lpstr>Exploring black holes…</vt:lpstr>
      <vt:lpstr>PowerPoint Presentation</vt:lpstr>
      <vt:lpstr>PowerPoint Presentation</vt:lpstr>
      <vt:lpstr>Benefits of new design</vt:lpstr>
      <vt:lpstr>Revisit objectives</vt:lpstr>
      <vt:lpstr>Looks familiar?</vt:lpstr>
      <vt:lpstr>Useful Links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IMOS Backend &amp; Object Storage</dc:title>
  <dc:creator>Dan Fruehauf</dc:creator>
  <cp:lastModifiedBy>Dan Fruehauf</cp:lastModifiedBy>
  <cp:revision>115</cp:revision>
  <dcterms:created xsi:type="dcterms:W3CDTF">2016-03-06T22:24:02Z</dcterms:created>
  <dcterms:modified xsi:type="dcterms:W3CDTF">2016-03-17T21:24:50Z</dcterms:modified>
</cp:coreProperties>
</file>