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74" r:id="rId12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US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58" y="72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26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6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67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2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0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7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27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3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01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37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15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5.png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6.png"/><Relationship Id="rId5" Type="http://schemas.openxmlformats.org/officeDocument/2006/relationships/tags" Target="../tags/tag2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7.png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8.jpeg"/><Relationship Id="rId5" Type="http://schemas.openxmlformats.org/officeDocument/2006/relationships/tags" Target="../tags/tag43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image" Target="../media/image10.wmf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oleObject" Target="../embeddings/oleObject2.bin"/><Relationship Id="rId2" Type="http://schemas.openxmlformats.org/officeDocument/2006/relationships/tags" Target="../tags/tag48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56.xml"/><Relationship Id="rId19" Type="http://schemas.openxmlformats.org/officeDocument/2006/relationships/oleObject" Target="../embeddings/oleObject3.bin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12.png"/><Relationship Id="rId5" Type="http://schemas.openxmlformats.org/officeDocument/2006/relationships/tags" Target="../tags/tag64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13.emf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oleObject" Target="../embeddings/oleObject4.bin"/><Relationship Id="rId2" Type="http://schemas.openxmlformats.org/officeDocument/2006/relationships/tags" Target="../tags/tag69.xml"/><Relationship Id="rId1" Type="http://schemas.openxmlformats.org/officeDocument/2006/relationships/vmlDrawing" Target="../drawings/vmlDrawing2.vml"/><Relationship Id="rId6" Type="http://schemas.openxmlformats.org/officeDocument/2006/relationships/tags" Target="../tags/tag7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oleObject" Target="../embeddings/oleObject5.bin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78.xml"/><Relationship Id="rId1" Type="http://schemas.openxmlformats.org/officeDocument/2006/relationships/vmlDrawing" Target="../drawings/vmlDrawing3.v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 fontScale="90000"/>
          </a:bodyPr>
          <a:lstStyle/>
          <a:p>
            <a:pPr algn="ctr"/>
            <a:r>
              <a:rPr lang="tr-TR" sz="6000" dirty="0" smtClean="0"/>
              <a:t/>
            </a:r>
            <a:br>
              <a:rPr lang="tr-TR" sz="6000" dirty="0" smtClean="0"/>
            </a:br>
            <a:r>
              <a:rPr lang="tr-TR" sz="6000" dirty="0" smtClean="0"/>
              <a:t>A </a:t>
            </a:r>
            <a:r>
              <a:rPr lang="tr-TR" sz="6000" dirty="0" err="1" smtClean="0"/>
              <a:t>use</a:t>
            </a:r>
            <a:r>
              <a:rPr lang="tr-TR" sz="6000" dirty="0" smtClean="0"/>
              <a:t> </a:t>
            </a:r>
            <a:r>
              <a:rPr lang="tr-TR" sz="6000" dirty="0" err="1" smtClean="0"/>
              <a:t>case</a:t>
            </a:r>
            <a:r>
              <a:rPr lang="tr-TR" sz="6000" dirty="0" smtClean="0"/>
              <a:t> </a:t>
            </a:r>
            <a:br>
              <a:rPr lang="tr-TR" sz="6000" dirty="0" smtClean="0"/>
            </a:br>
            <a:r>
              <a:rPr lang="tr-TR" sz="6000" dirty="0" smtClean="0"/>
              <a:t>of </a:t>
            </a:r>
            <a:br>
              <a:rPr lang="tr-TR" sz="6000" dirty="0" smtClean="0"/>
            </a:br>
            <a:r>
              <a:rPr lang="tr-TR" sz="6000" dirty="0" smtClean="0"/>
              <a:t>K-</a:t>
            </a:r>
            <a:r>
              <a:rPr lang="tr-TR" sz="6000" dirty="0" err="1" smtClean="0"/>
              <a:t>Nearest</a:t>
            </a:r>
            <a:r>
              <a:rPr lang="tr-TR" sz="6000" dirty="0" smtClean="0"/>
              <a:t> </a:t>
            </a:r>
            <a:r>
              <a:rPr lang="tr-TR" sz="6000" dirty="0" err="1" smtClean="0"/>
              <a:t>Neıghbour</a:t>
            </a:r>
            <a:r>
              <a:rPr lang="tr-TR" sz="6000" dirty="0" smtClean="0"/>
              <a:t> </a:t>
            </a:r>
            <a:r>
              <a:rPr lang="tr-TR" sz="6000" dirty="0" err="1" smtClean="0"/>
              <a:t>classıfıcatıon</a:t>
            </a:r>
            <a:r>
              <a:rPr lang="tr-TR" sz="6000" dirty="0" smtClean="0"/>
              <a:t> </a:t>
            </a:r>
            <a:br>
              <a:rPr lang="tr-TR" sz="6000" dirty="0" smtClean="0"/>
            </a:br>
            <a:r>
              <a:rPr lang="tr-TR" sz="6000" dirty="0" smtClean="0"/>
              <a:t/>
            </a:r>
            <a:br>
              <a:rPr lang="tr-TR" sz="6000" dirty="0" smtClean="0"/>
            </a:br>
            <a:r>
              <a:rPr lang="tr-TR" sz="4000" dirty="0" smtClean="0"/>
              <a:t>Alican </a:t>
            </a:r>
            <a:r>
              <a:rPr lang="tr-TR" sz="4000" dirty="0" err="1" smtClean="0"/>
              <a:t>CömerT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37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800" dirty="0">
                <a:solidFill>
                  <a:srgbClr val="A80163"/>
                </a:solidFill>
              </a:rPr>
              <a:t>K </a:t>
            </a:r>
            <a:r>
              <a:rPr lang="tr-TR" sz="2800" dirty="0" err="1">
                <a:solidFill>
                  <a:srgbClr val="A80163"/>
                </a:solidFill>
              </a:rPr>
              <a:t>Nearest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Neighbour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Algorithm</a:t>
            </a:r>
            <a:endParaRPr lang="en-US" sz="2800" kern="0" dirty="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tr-TR" sz="2800" dirty="0" err="1" smtClean="0"/>
              <a:t>Voronoi</a:t>
            </a:r>
            <a:r>
              <a:rPr lang="tr-TR" sz="2800" dirty="0" smtClean="0"/>
              <a:t> </a:t>
            </a:r>
            <a:r>
              <a:rPr lang="tr-TR" sz="2800" dirty="0" err="1" smtClean="0"/>
              <a:t>Diagram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42670"/>
            <a:ext cx="5972175" cy="2607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62" y="2396523"/>
            <a:ext cx="4491164" cy="2958465"/>
          </a:xfrm>
          <a:prstGeom prst="rect">
            <a:avLst/>
          </a:prstGeom>
        </p:spPr>
      </p:pic>
      <p:sp>
        <p:nvSpPr>
          <p:cNvPr id="11" name="Rectangle 10"/>
          <p:cNvSpPr/>
          <p:nvPr>
            <p:custDataLst>
              <p:tags r:id="rId11"/>
            </p:custDataLst>
          </p:nvPr>
        </p:nvSpPr>
        <p:spPr>
          <a:xfrm>
            <a:off x="6022848" y="1424940"/>
            <a:ext cx="4491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map </a:t>
            </a:r>
            <a:r>
              <a:rPr lang="en-US" dirty="0" err="1"/>
              <a:t>centred</a:t>
            </a:r>
            <a:r>
              <a:rPr lang="en-US" dirty="0"/>
              <a:t> on Australia and New Zealand with points at airports generating a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800" dirty="0">
                <a:solidFill>
                  <a:srgbClr val="A80163"/>
                </a:solidFill>
              </a:rPr>
              <a:t>K </a:t>
            </a:r>
            <a:r>
              <a:rPr lang="tr-TR" sz="2800" dirty="0" err="1">
                <a:solidFill>
                  <a:srgbClr val="A80163"/>
                </a:solidFill>
              </a:rPr>
              <a:t>Nearest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Neighbour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Algorithm</a:t>
            </a:r>
            <a:endParaRPr lang="en-US" sz="2800" kern="0" dirty="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tr-TR" sz="2800" dirty="0" err="1" smtClean="0"/>
              <a:t>Pros</a:t>
            </a:r>
            <a:r>
              <a:rPr lang="tr-TR" sz="2800" dirty="0" smtClean="0"/>
              <a:t> &amp; </a:t>
            </a:r>
            <a:r>
              <a:rPr lang="tr-TR" sz="2800" dirty="0" err="1" smtClean="0"/>
              <a:t>Cons</a:t>
            </a:r>
            <a:endParaRPr lang="en-US" sz="2800" dirty="0"/>
          </a:p>
        </p:txBody>
      </p:sp>
      <p:sp>
        <p:nvSpPr>
          <p:cNvPr id="2" name="Rectangle 1"/>
          <p:cNvSpPr/>
          <p:nvPr>
            <p:custDataLst>
              <p:tags r:id="rId9"/>
            </p:custDataLst>
          </p:nvPr>
        </p:nvSpPr>
        <p:spPr>
          <a:xfrm>
            <a:off x="756458" y="1263534"/>
            <a:ext cx="94515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dium-content-serif-font"/>
              </a:rPr>
              <a:t>Pros</a:t>
            </a:r>
            <a:r>
              <a:rPr lang="en-US" dirty="0">
                <a:latin typeface="medium-content-serif-fon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No assumptions about data — useful, for example, for nonlinear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Simple algorithm — to explain and understand/interpret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High accuracy (relatively) — it is pretty high but not competitive in comparison to better supervised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Versatile — useful for classification or </a:t>
            </a:r>
            <a:r>
              <a:rPr lang="en-US" dirty="0" smtClean="0">
                <a:latin typeface="medium-content-serif-font"/>
              </a:rPr>
              <a:t>regression</a:t>
            </a:r>
            <a:endParaRPr lang="tr-TR" dirty="0" smtClean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medium-content-serif-font"/>
            </a:endParaRPr>
          </a:p>
          <a:p>
            <a:r>
              <a:rPr lang="en-US" b="1" dirty="0">
                <a:latin typeface="medium-content-serif-font"/>
              </a:rPr>
              <a:t>Cons</a:t>
            </a:r>
            <a:r>
              <a:rPr lang="en-US" dirty="0">
                <a:latin typeface="medium-content-serif-fon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Computationally expensive — because the algorithm stores all of the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High memory requirement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Stores all (or almost all) of the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Prediction stage might be slow (with big 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Sensitive to irrelevant features and the scale of the </a:t>
            </a:r>
            <a:r>
              <a:rPr lang="en-US" dirty="0" smtClean="0">
                <a:latin typeface="medium-content-serif-font"/>
              </a:rPr>
              <a:t>data</a:t>
            </a:r>
            <a:endParaRPr lang="en-US" dirty="0">
              <a:latin typeface="medium-content-serif-fon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14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Header of section</a:t>
            </a:r>
            <a:endParaRPr kumimoji="0" lang="en-US" sz="28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tr-TR" sz="2800" dirty="0" err="1" smtClean="0">
                <a:solidFill>
                  <a:srgbClr val="A80163"/>
                </a:solidFill>
              </a:rPr>
              <a:t>Types</a:t>
            </a:r>
            <a:r>
              <a:rPr lang="tr-TR" sz="2800" dirty="0" smtClean="0">
                <a:solidFill>
                  <a:srgbClr val="A80163"/>
                </a:solidFill>
              </a:rPr>
              <a:t> of Machine Learning</a:t>
            </a:r>
            <a:endParaRPr lang="en-US" sz="2800" dirty="0">
              <a:solidFill>
                <a:srgbClr val="A8016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20" y="1668216"/>
            <a:ext cx="6760230" cy="28972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5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Header of section</a:t>
            </a: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tr-TR" sz="2800" dirty="0" smtClean="0">
                <a:solidFill>
                  <a:srgbClr val="A80163"/>
                </a:solidFill>
              </a:rPr>
              <a:t>Machine Learning </a:t>
            </a:r>
            <a:r>
              <a:rPr lang="tr-TR" sz="2800" dirty="0" err="1" smtClean="0">
                <a:solidFill>
                  <a:srgbClr val="A80163"/>
                </a:solidFill>
              </a:rPr>
              <a:t>Use</a:t>
            </a:r>
            <a:r>
              <a:rPr lang="tr-TR" sz="2800" dirty="0" smtClean="0">
                <a:solidFill>
                  <a:srgbClr val="A80163"/>
                </a:solidFill>
              </a:rPr>
              <a:t> </a:t>
            </a:r>
            <a:r>
              <a:rPr lang="tr-TR" sz="2800" dirty="0" err="1" smtClean="0">
                <a:solidFill>
                  <a:srgbClr val="A80163"/>
                </a:solidFill>
              </a:rPr>
              <a:t>Cases</a:t>
            </a:r>
            <a:endParaRPr lang="en-US" sz="2800" dirty="0">
              <a:solidFill>
                <a:srgbClr val="A8016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78" y="1249832"/>
            <a:ext cx="6340914" cy="42948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47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Header of section</a:t>
            </a:r>
            <a:endParaRPr kumimoji="0" lang="en-US" sz="28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tr-TR" sz="2800" dirty="0" smtClean="0">
                <a:solidFill>
                  <a:srgbClr val="A80163"/>
                </a:solidFill>
              </a:rPr>
              <a:t>Machine Learning </a:t>
            </a:r>
            <a:r>
              <a:rPr lang="tr-TR" sz="2800" dirty="0" err="1" smtClean="0">
                <a:solidFill>
                  <a:srgbClr val="A80163"/>
                </a:solidFill>
              </a:rPr>
              <a:t>Techniques</a:t>
            </a:r>
            <a:endParaRPr lang="en-US" sz="2800" dirty="0">
              <a:solidFill>
                <a:srgbClr val="A8016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87" y="1202679"/>
            <a:ext cx="4974390" cy="40525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6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2800" b="0" i="0" u="none" strike="noStrike" kern="0" cap="none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Supervised</a:t>
            </a:r>
            <a:r>
              <a:rPr kumimoji="0" lang="tr-TR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 Learning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tr-TR" sz="2800" dirty="0" smtClean="0">
                <a:solidFill>
                  <a:srgbClr val="A80163"/>
                </a:solidFill>
              </a:rPr>
              <a:t>K </a:t>
            </a:r>
            <a:r>
              <a:rPr lang="tr-TR" sz="2800" dirty="0" err="1" smtClean="0">
                <a:solidFill>
                  <a:srgbClr val="A80163"/>
                </a:solidFill>
              </a:rPr>
              <a:t>Nearest</a:t>
            </a:r>
            <a:r>
              <a:rPr lang="tr-TR" sz="2800" dirty="0" smtClean="0">
                <a:solidFill>
                  <a:srgbClr val="A80163"/>
                </a:solidFill>
              </a:rPr>
              <a:t> </a:t>
            </a:r>
            <a:r>
              <a:rPr lang="tr-TR" sz="2800" dirty="0" err="1" smtClean="0">
                <a:solidFill>
                  <a:srgbClr val="A80163"/>
                </a:solidFill>
              </a:rPr>
              <a:t>Neighbour</a:t>
            </a:r>
            <a:r>
              <a:rPr lang="tr-TR" sz="2800" dirty="0" smtClean="0">
                <a:solidFill>
                  <a:srgbClr val="A80163"/>
                </a:solidFill>
              </a:rPr>
              <a:t> </a:t>
            </a:r>
            <a:r>
              <a:rPr lang="tr-TR" sz="2800" dirty="0" err="1" smtClean="0">
                <a:solidFill>
                  <a:srgbClr val="A80163"/>
                </a:solidFill>
              </a:rPr>
              <a:t>Algorithm</a:t>
            </a:r>
            <a:endParaRPr lang="en-US" sz="2800" dirty="0">
              <a:solidFill>
                <a:srgbClr val="A80163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6" y="1384574"/>
            <a:ext cx="4244173" cy="3870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43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800" dirty="0">
                <a:solidFill>
                  <a:srgbClr val="A80163"/>
                </a:solidFill>
              </a:rPr>
              <a:t>K </a:t>
            </a:r>
            <a:r>
              <a:rPr lang="tr-TR" sz="2800" dirty="0" err="1">
                <a:solidFill>
                  <a:srgbClr val="A80163"/>
                </a:solidFill>
              </a:rPr>
              <a:t>Nearest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Neighbour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Algorithm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410845" y="647700"/>
            <a:ext cx="6328278" cy="6604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822716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Instance-Based Classifiers</a:t>
            </a:r>
            <a:endParaRPr lang="en-US" dirty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83436417"/>
              </p:ext>
            </p:extLst>
          </p:nvPr>
        </p:nvGraphicFramePr>
        <p:xfrm>
          <a:off x="554990" y="1477841"/>
          <a:ext cx="3515710" cy="407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15" imgW="4571640" imgH="5304600" progId="Visio.Drawing.6">
                  <p:embed/>
                </p:oleObj>
              </mc:Choice>
              <mc:Fallback>
                <p:oleObj name="VISIO" r:id="rId15" imgW="4571640" imgH="5304600" progId="Visio.Drawing.6">
                  <p:embed/>
                  <p:pic>
                    <p:nvPicPr>
                      <p:cNvPr id="1052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" y="1477841"/>
                        <a:ext cx="3515710" cy="4078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215744848"/>
              </p:ext>
            </p:extLst>
          </p:nvPr>
        </p:nvGraphicFramePr>
        <p:xfrm>
          <a:off x="3699025" y="2707878"/>
          <a:ext cx="1699260" cy="186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17" imgW="2782440" imgH="2637360" progId="Visio.Drawing.6">
                  <p:embed/>
                </p:oleObj>
              </mc:Choice>
              <mc:Fallback>
                <p:oleObj name="VISIO" r:id="rId17" imgW="2782440" imgH="2637360" progId="Visio.Drawing.6">
                  <p:embed/>
                  <p:pic>
                    <p:nvPicPr>
                      <p:cNvPr id="1052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025" y="2707878"/>
                        <a:ext cx="1699260" cy="1861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068811154"/>
              </p:ext>
            </p:extLst>
          </p:nvPr>
        </p:nvGraphicFramePr>
        <p:xfrm>
          <a:off x="5498248" y="2902967"/>
          <a:ext cx="2481750" cy="156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19" imgW="3227400" imgH="2032920" progId="Visio.Drawing.6">
                  <p:embed/>
                </p:oleObj>
              </mc:Choice>
              <mc:Fallback>
                <p:oleObj name="VISIO" r:id="rId19" imgW="3227400" imgH="2032920" progId="Visio.Drawing.6">
                  <p:embed/>
                  <p:pic>
                    <p:nvPicPr>
                      <p:cNvPr id="1052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8248" y="2902967"/>
                        <a:ext cx="2481750" cy="1563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617890" y="1553046"/>
            <a:ext cx="531289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Store the training records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Use training records to </a:t>
            </a:r>
            <a:r>
              <a:rPr lang="en-US" sz="1800" dirty="0" smtClean="0"/>
              <a:t>predict </a:t>
            </a:r>
            <a:r>
              <a:rPr lang="en-US" sz="1800" dirty="0"/>
              <a:t>the class label of </a:t>
            </a:r>
            <a:r>
              <a:rPr lang="en-US" sz="1800" dirty="0" smtClean="0"/>
              <a:t>unseen </a:t>
            </a:r>
            <a:r>
              <a:rPr lang="en-US" sz="1800" dirty="0"/>
              <a:t>cases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951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800" dirty="0">
                <a:solidFill>
                  <a:srgbClr val="A80163"/>
                </a:solidFill>
              </a:rPr>
              <a:t>K </a:t>
            </a:r>
            <a:r>
              <a:rPr lang="tr-TR" sz="2800" dirty="0" err="1">
                <a:solidFill>
                  <a:srgbClr val="A80163"/>
                </a:solidFill>
              </a:rPr>
              <a:t>Nearest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Neighbour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Algorithm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Rectangle 3_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488731" y="989330"/>
            <a:ext cx="8229600" cy="4876800"/>
          </a:xfrm>
          <a:prstGeom prst="rect">
            <a:avLst/>
          </a:prstGeom>
        </p:spPr>
        <p:txBody>
          <a:bodyPr/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mtClean="0"/>
              <a:t>Basic idea:</a:t>
            </a:r>
          </a:p>
          <a:p>
            <a:pPr lvl="1" fontAlgn="auto">
              <a:spcAft>
                <a:spcPts val="0"/>
              </a:spcAft>
            </a:pPr>
            <a:r>
              <a:rPr lang="en-US" smtClean="0"/>
              <a:t>If it walks like a duck, quacks like a duck, then it’s probably a duck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01944" y="1800680"/>
            <a:ext cx="7223891" cy="34143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65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800" dirty="0">
                <a:solidFill>
                  <a:srgbClr val="A80163"/>
                </a:solidFill>
              </a:rPr>
              <a:t>K </a:t>
            </a:r>
            <a:r>
              <a:rPr lang="tr-TR" sz="2800" dirty="0" err="1">
                <a:solidFill>
                  <a:srgbClr val="A80163"/>
                </a:solidFill>
              </a:rPr>
              <a:t>Nearest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Neighbour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Algorithm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Rectangle 3_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44071" y="1039211"/>
            <a:ext cx="5883908" cy="447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Requires three things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set of stored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>
                <a:solidFill>
                  <a:srgbClr val="FF0000"/>
                </a:solidFill>
              </a:rPr>
              <a:t>Distance Metric </a:t>
            </a:r>
            <a:r>
              <a:rPr lang="en-US" sz="1800" b="0" dirty="0"/>
              <a:t>to compute distance between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value of </a:t>
            </a:r>
            <a:r>
              <a:rPr lang="en-US" sz="1800" b="0" i="1" dirty="0">
                <a:solidFill>
                  <a:srgbClr val="FF0000"/>
                </a:solidFill>
              </a:rPr>
              <a:t>k</a:t>
            </a:r>
            <a:r>
              <a:rPr lang="en-US" sz="1800" b="0" dirty="0">
                <a:solidFill>
                  <a:srgbClr val="FF0000"/>
                </a:solidFill>
              </a:rPr>
              <a:t>, the number of nearest neighbors</a:t>
            </a:r>
            <a:r>
              <a:rPr lang="en-US" sz="1800" b="0" dirty="0"/>
              <a:t> to retrieve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sz="1800" b="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To classify an unknown record: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>
                <a:solidFill>
                  <a:srgbClr val="0070C0"/>
                </a:solidFill>
              </a:rPr>
              <a:t>Compute distance </a:t>
            </a:r>
            <a:r>
              <a:rPr lang="en-US" sz="1800" b="0" dirty="0"/>
              <a:t>to other training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Identify </a:t>
            </a:r>
            <a:r>
              <a:rPr lang="en-US" sz="1800" b="0" i="1" dirty="0">
                <a:solidFill>
                  <a:srgbClr val="0070C0"/>
                </a:solidFill>
              </a:rPr>
              <a:t>k</a:t>
            </a:r>
            <a:r>
              <a:rPr lang="en-US" sz="1800" b="0" dirty="0"/>
              <a:t> nearest neighbors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82754308"/>
              </p:ext>
            </p:extLst>
          </p:nvPr>
        </p:nvGraphicFramePr>
        <p:xfrm>
          <a:off x="554990" y="86868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12" imgW="7007454" imgH="8108144" progId="Visio.Drawing.6">
                  <p:embed/>
                </p:oleObj>
              </mc:Choice>
              <mc:Fallback>
                <p:oleObj name="Visio" r:id="rId12" imgW="7007454" imgH="8108144" progId="Visio.Drawing.6">
                  <p:embed/>
                  <p:pic>
                    <p:nvPicPr>
                      <p:cNvPr id="1055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" y="86868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974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800" dirty="0">
                <a:solidFill>
                  <a:srgbClr val="A80163"/>
                </a:solidFill>
              </a:rPr>
              <a:t>K </a:t>
            </a:r>
            <a:r>
              <a:rPr lang="tr-TR" sz="2800" dirty="0" err="1">
                <a:solidFill>
                  <a:srgbClr val="A80163"/>
                </a:solidFill>
              </a:rPr>
              <a:t>Nearest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Neighbour</a:t>
            </a:r>
            <a:r>
              <a:rPr lang="tr-TR" sz="2800" dirty="0">
                <a:solidFill>
                  <a:srgbClr val="A80163"/>
                </a:solidFill>
              </a:rPr>
              <a:t> </a:t>
            </a:r>
            <a:r>
              <a:rPr lang="tr-TR" sz="2800" dirty="0" err="1">
                <a:solidFill>
                  <a:srgbClr val="A80163"/>
                </a:solidFill>
              </a:rPr>
              <a:t>Algorithm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ManP/CTG2 | 2018-10-27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Rectangle 3_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488731" y="989330"/>
            <a:ext cx="8229600" cy="4876800"/>
          </a:xfrm>
          <a:prstGeom prst="rect">
            <a:avLst/>
          </a:prstGeom>
        </p:spPr>
        <p:txBody>
          <a:bodyPr/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1056789"/>
              </p:ext>
            </p:extLst>
          </p:nvPr>
        </p:nvGraphicFramePr>
        <p:xfrm>
          <a:off x="1245235" y="941279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13" imgW="9756360" imgH="4523760" progId="Visio.Drawing.6">
                  <p:embed/>
                </p:oleObj>
              </mc:Choice>
              <mc:Fallback>
                <p:oleObj name="VISIO" r:id="rId13" imgW="9756360" imgH="4523760" progId="Visio.Drawing.6">
                  <p:embed/>
                  <p:pic>
                    <p:nvPicPr>
                      <p:cNvPr id="1056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235" y="941279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>
            <p:custDataLst>
              <p:tags r:id="rId11"/>
            </p:custDataLst>
          </p:nvPr>
        </p:nvSpPr>
        <p:spPr>
          <a:xfrm>
            <a:off x="1245235" y="4551830"/>
            <a:ext cx="54832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dirty="0"/>
              <a:t>K-nearest neighbors of a record x are data points that have the k smallest distance to x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80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TTTR_Man"/>
  <p:tag name="ML_2" val="Bosch2.mcr"/>
  <p:tag name="ML_LAYOUT_RESOURCE" val="BOSCH2_16_9.mcr"/>
  <p:tag name="FIELD.CONF.SUFFIX.CONTENT" val="\n | "/>
  <p:tag name="FIELD.CONF.COMBOINDEX" val="0"/>
  <p:tag name="FIELD.REM_ABL.SUFFIX.CONTENT" val="&#10;\n"/>
  <p:tag name="FIELD.COPY.CONTENT" val="© Robert Bosch GmbH 2018. All rights reserved, also regarding any disposal, exploitation, reproduction, editing, distribution, as well as in the event of applications for industrial property rights."/>
  <p:tag name="FIELD.COPY.VALUE" val="© Robert Bosch GmbH 2018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CHAPTER.CONTENT" val="Header of section"/>
  <p:tag name="FIELD.CHAPTER.VALUE" val="Header of section"/>
  <p:tag name="FIELD.DPT.CONTENT" val="ManP/CTG2"/>
  <p:tag name="FIELD.DPT.VALUE" val="ManP/CTG2 | "/>
  <p:tag name="FIELD.DPT.SUFFIX.CONTENT" val=" | "/>
  <p:tag name="MIWBCLNT.HOMEURL" val="C:\Program Files (x86)\eForms\FB\portal_index.htm"/>
  <p:tag name="FIELDS.INITIALIZED" val="1"/>
  <p:tag name="FIELD.DATE.CONTENT" val="2018-10-27"/>
  <p:tag name="FIELD.DATE.VALUE" val="2018-10-27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3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1_SHAPECLASSPROTECTIONTYPE" val="0"/>
  <p:tag name="TITLE 2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itleOnSlides"/>
  <p:tag name="SHAPECLASSPROTECTIONTYPE" val="9"/>
  <p:tag name="COLORS" val="-2;-2;-2;-2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2"/>
  <p:tag name="FIELD.DPT.VALUE" val="ManP/CTG2 | "/>
  <p:tag name="FIELDS.INITIALIZED" val="1"/>
  <p:tag name="ML_1" val="TTTR_Man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TITLE 8_SHAPECLASSPROTECTIONTYPE" val="9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Bosch Office Sans</vt:lpstr>
      <vt:lpstr>medium-content-serif-font</vt:lpstr>
      <vt:lpstr>Monotype Sorts</vt:lpstr>
      <vt:lpstr>Wingdings 3</vt:lpstr>
      <vt:lpstr>Bosch</vt:lpstr>
      <vt:lpstr>VISIO</vt:lpstr>
      <vt:lpstr>Visio</vt:lpstr>
      <vt:lpstr> A use case  of  K-Nearest Neıghbour classıfıcatıon   Alican CömerT</vt:lpstr>
      <vt:lpstr>Types of Machine Learning</vt:lpstr>
      <vt:lpstr>Machine Learning Use Cases</vt:lpstr>
      <vt:lpstr>Machine Learning Techniques</vt:lpstr>
      <vt:lpstr>K Nearest Neighbour Algorithm</vt:lpstr>
      <vt:lpstr>PowerPoint Presentation</vt:lpstr>
      <vt:lpstr>PowerPoint Presentation</vt:lpstr>
      <vt:lpstr>PowerPoint Presentation</vt:lpstr>
      <vt:lpstr>PowerPoint Presentation</vt:lpstr>
      <vt:lpstr>Voronoi Diagram</vt:lpstr>
      <vt:lpstr>Pros &amp; Cons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 case  of  K-Nearest Neıghbour classıfıcatıon   Alican CömerT</dc:title>
  <dc:creator>Comert Alican (ManP/CTG2)</dc:creator>
  <cp:lastModifiedBy>Comert Alican (ManP/CTG2)</cp:lastModifiedBy>
  <cp:revision>12</cp:revision>
  <dcterms:created xsi:type="dcterms:W3CDTF">2018-10-25T13:58:01Z</dcterms:created>
  <dcterms:modified xsi:type="dcterms:W3CDTF">2018-10-26T22:23:29Z</dcterms:modified>
</cp:coreProperties>
</file>