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0" r:id="rId2"/>
    <p:sldId id="313" r:id="rId3"/>
    <p:sldId id="311" r:id="rId4"/>
    <p:sldId id="314" r:id="rId5"/>
    <p:sldId id="310" r:id="rId6"/>
    <p:sldId id="316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F7EAA-7FC8-4F40-A4D5-376C38A7B9A8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CCC54-9B0B-4AA1-BDEC-1C5C1413D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CC54-9B0B-4AA1-BDEC-1C5C1413D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07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5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5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83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2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7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9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3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4722-090A-428C-9F89-F2EF70290ABF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5BDA-C0CC-4CBD-9287-F302EF763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4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image" Target="../media/image1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gif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93244" y="169866"/>
            <a:ext cx="7123290" cy="5011733"/>
            <a:chOff x="4408714" y="1905000"/>
            <a:chExt cx="3852930" cy="3390900"/>
          </a:xfrm>
        </p:grpSpPr>
        <p:pic>
          <p:nvPicPr>
            <p:cNvPr id="4" name="Picture 3" descr="C:\Users\ADO3IZ\AppData\Local\Temp\Layer 0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714" y="1905000"/>
              <a:ext cx="3852929" cy="3390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roup 4"/>
            <p:cNvGrpSpPr/>
            <p:nvPr/>
          </p:nvGrpSpPr>
          <p:grpSpPr>
            <a:xfrm>
              <a:off x="5235953" y="2492565"/>
              <a:ext cx="3025691" cy="1682643"/>
              <a:chOff x="0" y="0"/>
              <a:chExt cx="3470696" cy="1852798"/>
            </a:xfrm>
          </p:grpSpPr>
          <p:pic>
            <p:nvPicPr>
              <p:cNvPr id="6" name="Picture 5" descr="C:\Users\ADO3IZ\AppData\Local\Temp\Layer 1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857679">
                <a:off x="146649" y="0"/>
                <a:ext cx="1407160" cy="4102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C:\Users\ADO3IZ\AppData\Local\Temp\Layer 1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9316" flipH="1">
                <a:off x="0" y="1147313"/>
                <a:ext cx="1525905" cy="7054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11" y="690113"/>
                <a:ext cx="2487285" cy="373380"/>
              </a:xfrm>
              <a:prstGeom prst="rect">
                <a:avLst/>
              </a:prstGeom>
            </p:spPr>
          </p:pic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5041"/>
            <a:ext cx="4998451" cy="17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REGRESSION - 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</a:t>
            </a:r>
            <a:r>
              <a:rPr lang="en-US" dirty="0" smtClean="0"/>
              <a:t>analysis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statistical technique used to </a:t>
            </a:r>
            <a:r>
              <a:rPr lang="en-US" dirty="0" smtClean="0"/>
              <a:t>describe</a:t>
            </a:r>
            <a:r>
              <a:rPr lang="tr-TR" dirty="0" smtClean="0"/>
              <a:t> </a:t>
            </a:r>
            <a:r>
              <a:rPr lang="en-US" dirty="0" smtClean="0"/>
              <a:t>relationships </a:t>
            </a:r>
            <a:r>
              <a:rPr lang="en-US" dirty="0"/>
              <a:t>among variables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The simplest case to examine is one in which a variable</a:t>
            </a:r>
            <a:r>
              <a:rPr lang="tr-TR" dirty="0" smtClean="0"/>
              <a:t> </a:t>
            </a:r>
            <a:r>
              <a:rPr lang="en-US" dirty="0" smtClean="0"/>
              <a:t>Y,</a:t>
            </a:r>
            <a:r>
              <a:rPr lang="tr-TR" dirty="0" smtClean="0"/>
              <a:t> </a:t>
            </a:r>
            <a:r>
              <a:rPr lang="en-US" dirty="0" smtClean="0"/>
              <a:t>referred to as the</a:t>
            </a:r>
            <a:r>
              <a:rPr lang="tr-TR" dirty="0" smtClean="0"/>
              <a:t> </a:t>
            </a:r>
            <a:r>
              <a:rPr lang="en-US" dirty="0" smtClean="0"/>
              <a:t>dependent</a:t>
            </a:r>
            <a:r>
              <a:rPr lang="tr-TR" dirty="0" smtClean="0"/>
              <a:t>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target</a:t>
            </a:r>
            <a:r>
              <a:rPr lang="tr-TR" dirty="0" smtClean="0"/>
              <a:t> </a:t>
            </a:r>
            <a:r>
              <a:rPr lang="en-US" dirty="0" smtClean="0"/>
              <a:t>variable, may be</a:t>
            </a:r>
            <a:r>
              <a:rPr lang="tr-TR" dirty="0" smtClean="0"/>
              <a:t> </a:t>
            </a:r>
            <a:r>
              <a:rPr lang="en-US" dirty="0" smtClean="0"/>
              <a:t>related to one variable</a:t>
            </a:r>
            <a:r>
              <a:rPr lang="tr-TR" dirty="0" smtClean="0"/>
              <a:t> </a:t>
            </a:r>
            <a:r>
              <a:rPr lang="en-US" dirty="0" smtClean="0"/>
              <a:t>X</a:t>
            </a:r>
            <a:r>
              <a:rPr lang="tr-TR" dirty="0" smtClean="0"/>
              <a:t> </a:t>
            </a:r>
            <a:r>
              <a:rPr lang="en-US" dirty="0" smtClean="0"/>
              <a:t>, called an</a:t>
            </a:r>
            <a:r>
              <a:rPr lang="tr-TR" dirty="0" smtClean="0"/>
              <a:t> </a:t>
            </a:r>
            <a:r>
              <a:rPr lang="en-US" dirty="0" smtClean="0"/>
              <a:t>independent</a:t>
            </a:r>
            <a:r>
              <a:rPr lang="tr-TR" dirty="0" smtClean="0"/>
              <a:t>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explanatory</a:t>
            </a:r>
            <a:r>
              <a:rPr lang="tr-TR" dirty="0" smtClean="0"/>
              <a:t> </a:t>
            </a:r>
            <a:r>
              <a:rPr lang="en-US" dirty="0" smtClean="0"/>
              <a:t>variable, or simply a</a:t>
            </a:r>
            <a:r>
              <a:rPr lang="tr-TR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I</a:t>
            </a:r>
            <a:r>
              <a:rPr lang="en-US" dirty="0" smtClean="0"/>
              <a:t>f the relationship between</a:t>
            </a:r>
            <a:r>
              <a:rPr lang="tr-TR" dirty="0" smtClean="0"/>
              <a:t> </a:t>
            </a:r>
            <a:r>
              <a:rPr lang="en-US" dirty="0" smtClean="0"/>
              <a:t>Y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X</a:t>
            </a:r>
            <a:r>
              <a:rPr lang="tr-TR" dirty="0" smtClean="0"/>
              <a:t> </a:t>
            </a:r>
            <a:r>
              <a:rPr lang="en-US" dirty="0" smtClean="0"/>
              <a:t>is believed to be linear,</a:t>
            </a:r>
            <a:r>
              <a:rPr lang="tr-TR" dirty="0" smtClean="0"/>
              <a:t> </a:t>
            </a:r>
            <a:r>
              <a:rPr lang="en-US" dirty="0" smtClean="0"/>
              <a:t>then the equation for a line may be appropriate: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r>
              <a:rPr lang="en-US" dirty="0" smtClean="0"/>
              <a:t>Where</a:t>
            </a:r>
            <a:r>
              <a:rPr lang="tr-TR" dirty="0" smtClean="0"/>
              <a:t> </a:t>
            </a:r>
            <a:r>
              <a:rPr lang="en-US" dirty="0" smtClean="0"/>
              <a:t>β</a:t>
            </a:r>
            <a:r>
              <a:rPr lang="tr-TR" dirty="0"/>
              <a:t>0</a:t>
            </a:r>
            <a:r>
              <a:rPr lang="tr-TR" dirty="0" smtClean="0"/>
              <a:t> </a:t>
            </a:r>
            <a:r>
              <a:rPr lang="en-US" dirty="0" smtClean="0"/>
              <a:t>is an intercept term and</a:t>
            </a:r>
            <a:r>
              <a:rPr lang="tr-TR" dirty="0" smtClean="0"/>
              <a:t> </a:t>
            </a:r>
            <a:r>
              <a:rPr lang="en-US" dirty="0" smtClean="0"/>
              <a:t>β</a:t>
            </a:r>
            <a:r>
              <a:rPr lang="tr-TR" dirty="0" smtClean="0"/>
              <a:t>1 </a:t>
            </a:r>
            <a:r>
              <a:rPr lang="en-US" dirty="0" smtClean="0"/>
              <a:t>is a slope coefficient</a:t>
            </a:r>
            <a:r>
              <a:rPr lang="tr-TR" dirty="0" smtClean="0"/>
              <a:t>.</a:t>
            </a:r>
          </a:p>
          <a:p>
            <a:r>
              <a:rPr lang="en-US" dirty="0"/>
              <a:t>In simplest terms, the purpose of regression is to try to </a:t>
            </a:r>
            <a:r>
              <a:rPr lang="en-US" dirty="0" smtClean="0"/>
              <a:t>find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best fit</a:t>
            </a:r>
            <a:r>
              <a:rPr lang="tr-TR" dirty="0" smtClean="0"/>
              <a:t> </a:t>
            </a:r>
            <a:r>
              <a:rPr lang="en-US" dirty="0" smtClean="0"/>
              <a:t>line </a:t>
            </a:r>
            <a:r>
              <a:rPr lang="en-US" dirty="0"/>
              <a:t>or equation that expresses the </a:t>
            </a:r>
            <a:r>
              <a:rPr lang="en-US" dirty="0" smtClean="0"/>
              <a:t>relationship</a:t>
            </a:r>
            <a:r>
              <a:rPr lang="tr-TR" dirty="0" smtClean="0"/>
              <a:t>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Y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X</a:t>
            </a:r>
            <a:r>
              <a:rPr lang="tr-TR" dirty="0" smtClean="0"/>
              <a:t>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193" y="4429124"/>
            <a:ext cx="3807409" cy="3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Linear</a:t>
            </a:r>
            <a:r>
              <a:rPr lang="tr-TR" b="1" dirty="0" smtClean="0"/>
              <a:t> </a:t>
            </a:r>
            <a:r>
              <a:rPr lang="tr-TR" b="1" dirty="0" err="1" smtClean="0"/>
              <a:t>Regression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1436032"/>
            <a:ext cx="5842000" cy="415589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5680781"/>
            <a:ext cx="10515600" cy="117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“Essentially, all models are wrong, but some are useful”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mtClean="0"/>
              <a:t>								</a:t>
            </a:r>
            <a:r>
              <a:rPr lang="en-US" smtClean="0"/>
              <a:t>George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Regression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3858419"/>
            <a:ext cx="3162300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76" y="2204466"/>
            <a:ext cx="9168279" cy="3812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74" y="1835060"/>
            <a:ext cx="5442966" cy="4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0" y="518160"/>
            <a:ext cx="7269480" cy="59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Regression</a:t>
            </a:r>
            <a:r>
              <a:rPr lang="tr-TR" dirty="0" smtClean="0"/>
              <a:t> </a:t>
            </a:r>
            <a:r>
              <a:rPr lang="tr-TR" dirty="0" err="1" smtClean="0"/>
              <a:t>Plot</a:t>
            </a:r>
            <a:r>
              <a:rPr lang="tr-TR" dirty="0" smtClean="0"/>
              <a:t> </a:t>
            </a:r>
            <a:r>
              <a:rPr lang="tr-TR" dirty="0" err="1" smtClean="0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Residuals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Fitted</a:t>
            </a:r>
            <a:r>
              <a:rPr lang="tr-TR" dirty="0" smtClean="0"/>
              <a:t> – No </a:t>
            </a:r>
            <a:r>
              <a:rPr lang="tr-TR" dirty="0" err="1" smtClean="0"/>
              <a:t>Pattern</a:t>
            </a:r>
            <a:r>
              <a:rPr lang="tr-TR" dirty="0" smtClean="0"/>
              <a:t> !</a:t>
            </a:r>
          </a:p>
          <a:p>
            <a:r>
              <a:rPr lang="tr-TR" dirty="0" smtClean="0"/>
              <a:t>Normal Q-Q –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normal ?</a:t>
            </a:r>
          </a:p>
          <a:p>
            <a:r>
              <a:rPr lang="tr-TR" dirty="0" err="1" smtClean="0"/>
              <a:t>Scale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 – </a:t>
            </a:r>
            <a:r>
              <a:rPr lang="tr-TR" dirty="0" err="1" smtClean="0"/>
              <a:t>homoscedastic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not? </a:t>
            </a:r>
          </a:p>
          <a:p>
            <a:pPr lvl="1"/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</a:t>
            </a:r>
            <a:endParaRPr lang="tr-TR" dirty="0" smtClean="0"/>
          </a:p>
          <a:p>
            <a:r>
              <a:rPr lang="tr-TR" dirty="0" err="1" smtClean="0"/>
              <a:t>Residuals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Leverage</a:t>
            </a:r>
            <a:r>
              <a:rPr lang="tr-TR" dirty="0" smtClean="0"/>
              <a:t> – </a:t>
            </a:r>
            <a:r>
              <a:rPr lang="tr-TR" dirty="0" err="1" smtClean="0"/>
              <a:t>Who</a:t>
            </a:r>
            <a:r>
              <a:rPr lang="tr-TR" dirty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effective</a:t>
            </a:r>
            <a:r>
              <a:rPr lang="tr-TR" dirty="0" smtClean="0"/>
              <a:t> </a:t>
            </a:r>
            <a:r>
              <a:rPr lang="tr-TR" dirty="0" err="1" smtClean="0"/>
              <a:t>ones</a:t>
            </a:r>
            <a:r>
              <a:rPr lang="tr-TR" dirty="0" smtClean="0"/>
              <a:t> ?!</a:t>
            </a:r>
          </a:p>
          <a:p>
            <a:pPr lvl="1"/>
            <a:r>
              <a:rPr lang="en-US" dirty="0" smtClean="0"/>
              <a:t>This plot helps us to find influential cases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</a:pPr>
            <a:endParaRPr lang="en-GB" sz="611" kern="0" dirty="0">
              <a:latin typeface="Bosch Office San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3"/>
            </p:custDataLst>
          </p:nvPr>
        </p:nvSpPr>
        <p:spPr>
          <a:xfrm>
            <a:off x="197" y="6640986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1016264">
              <a:lnSpc>
                <a:spcPct val="107000"/>
              </a:lnSpc>
            </a:pPr>
            <a:endParaRPr lang="en-GB" sz="1445" kern="0" dirty="0" err="1"/>
          </a:p>
        </p:txBody>
      </p:sp>
      <p:pic>
        <p:nvPicPr>
          <p:cNvPr id="11" name="Picture 2_" descr="thank you word cloud gif ile ilgili gÃ¶rsel sonucu"/>
          <p:cNvPicPr>
            <a:picLocks noChangeAspect="1" noChangeArrowheads="1" noCrop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" y="1645073"/>
            <a:ext cx="3879437" cy="38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94" y="5402362"/>
            <a:ext cx="3771677" cy="13295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160000" y="147288"/>
            <a:ext cx="1828800" cy="1613779"/>
            <a:chOff x="4408714" y="1905000"/>
            <a:chExt cx="3852930" cy="3390900"/>
          </a:xfrm>
        </p:grpSpPr>
        <p:pic>
          <p:nvPicPr>
            <p:cNvPr id="7" name="Picture 6" descr="C:\Users\ADO3IZ\AppData\Local\Temp\Layer 0-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714" y="1905000"/>
              <a:ext cx="3852929" cy="3390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5235953" y="2492565"/>
              <a:ext cx="3025691" cy="1682643"/>
              <a:chOff x="0" y="0"/>
              <a:chExt cx="3470696" cy="1852798"/>
            </a:xfrm>
          </p:grpSpPr>
          <p:pic>
            <p:nvPicPr>
              <p:cNvPr id="9" name="Picture 8" descr="C:\Users\ADO3IZ\AppData\Local\Temp\Layer 1.png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857679">
                <a:off x="146649" y="0"/>
                <a:ext cx="1407160" cy="4102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Picture 9" descr="C:\Users\ADO3IZ\AppData\Local\Temp\Layer 1.pn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9316" flipH="1">
                <a:off x="0" y="1147313"/>
                <a:ext cx="1525905" cy="7054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411" y="690113"/>
                <a:ext cx="2487285" cy="373380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3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ManP/CTG"/>
  <p:tag name="FIELD.DPT.VALUE" val="ManP/CTG | "/>
  <p:tag name="FIELDS.INITIALIZED" val="1"/>
  <p:tag name="ML_1" val="TTTR_Man_TT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COMPRESSOR_INCLUDE" val="1"/>
  <p:tag name="FIELD.CHAPTER.COMBOINDEX" val="-2"/>
  <p:tag name="FIELD.REM_ANL.COMBOINDEX" val="-2"/>
  <p:tag name="FIELD.DPT.COMBOINDEX" val="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Bosch Office Sans</vt:lpstr>
      <vt:lpstr>Calibri</vt:lpstr>
      <vt:lpstr>Calibri Light</vt:lpstr>
      <vt:lpstr>Office Theme</vt:lpstr>
      <vt:lpstr>PowerPoint Presentation</vt:lpstr>
      <vt:lpstr>LINEAR REGRESSION - OLS</vt:lpstr>
      <vt:lpstr>Linear Regression</vt:lpstr>
      <vt:lpstr>Regression</vt:lpstr>
      <vt:lpstr>PowerPoint Presentation</vt:lpstr>
      <vt:lpstr>Regression Plot Means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Adiguzel Omer (ManP/CTG)</dc:creator>
  <cp:lastModifiedBy>Adiguzel Omer (ManP/CTG)</cp:lastModifiedBy>
  <cp:revision>103</cp:revision>
  <dcterms:created xsi:type="dcterms:W3CDTF">2018-04-15T12:12:19Z</dcterms:created>
  <dcterms:modified xsi:type="dcterms:W3CDTF">2018-11-03T12:31:36Z</dcterms:modified>
</cp:coreProperties>
</file>