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6" r:id="rId5"/>
    <p:sldId id="271" r:id="rId6"/>
    <p:sldId id="279" r:id="rId7"/>
    <p:sldId id="281" r:id="rId8"/>
    <p:sldId id="257" r:id="rId9"/>
    <p:sldId id="280" r:id="rId10"/>
    <p:sldId id="275" r:id="rId11"/>
    <p:sldId id="276" r:id="rId12"/>
    <p:sldId id="283" r:id="rId13"/>
    <p:sldId id="285" r:id="rId14"/>
    <p:sldId id="259" r:id="rId15"/>
    <p:sldId id="260" r:id="rId16"/>
    <p:sldId id="284"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57"/>
            <p14:sldId id="280"/>
            <p14:sldId id="275"/>
            <p14:sldId id="276"/>
            <p14:sldId id="283"/>
          </p14:sldIdLst>
        </p14:section>
        <p14:section name="Learn More" id="{2CC34DB2-6590-42C0-AD4B-A04C6060184E}">
          <p14:sldIdLst>
            <p14:sldId id="285"/>
            <p14:sldId id="259"/>
            <p14:sldId id="260"/>
            <p14:sldId id="284"/>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11/15/2019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02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245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1723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bviewer.jupyter.org/github/DataScienceKam/health_care_mdoel/blob/master/Opioid_Overdose.ipynb?flush_cache=tru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hyperlink" Target="https://github.com/DataScienceKam/health_care_mdoel/blob/master/Classification%20Model%20Recommendation.docx"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nbviewer.jupyter.org/github/DataScienceKam/health_care_mdoel/blob/master/Opioid_Overdose.ipynb?flush_cache=true" TargetMode="External"/><Relationship Id="rId3" Type="http://schemas.openxmlformats.org/officeDocument/2006/relationships/hyperlink" Target="https://www.kaggle.com/apryor6/us-opiate-prescriptions/data" TargetMode="External"/><Relationship Id="rId7" Type="http://schemas.openxmlformats.org/officeDocument/2006/relationships/hyperlink" Target="https://github.com/DataScienceKam/health_care_mdoel/blob/master/Classification%20Model%20Recommendation.docx"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DataScienceKam/health_care_mdoel/blob/master/Data%20analysis.docx" TargetMode="External"/><Relationship Id="rId5" Type="http://schemas.openxmlformats.org/officeDocument/2006/relationships/hyperlink" Target="https://www.ncbi.nlm.nih.gov/pmc/articles/PMC5741109/" TargetMode="External"/><Relationship Id="rId4" Type="http://schemas.openxmlformats.org/officeDocument/2006/relationships/hyperlink" Target="https://data.world/datasets/opioids" TargetMode="Externa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epler.bjss.com/display/DATA/Data+Science+Industrializ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57411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14648"/>
            <a:ext cx="10515600" cy="1054093"/>
          </a:xfrm>
        </p:spPr>
        <p:txBody>
          <a:bodyPr anchor="ctr" anchorCtr="0">
            <a:normAutofit/>
          </a:bodyPr>
          <a:lstStyle/>
          <a:p>
            <a:r>
              <a:rPr lang="en-US" sz="4800" dirty="0">
                <a:solidFill>
                  <a:schemeClr val="bg1"/>
                </a:solidFill>
              </a:rPr>
              <a:t>Opioid Prescription Prediction Model</a:t>
            </a:r>
          </a:p>
        </p:txBody>
      </p:sp>
      <p:sp>
        <p:nvSpPr>
          <p:cNvPr id="3" name="Subtitle 2"/>
          <p:cNvSpPr>
            <a:spLocks noGrp="1"/>
          </p:cNvSpPr>
          <p:nvPr>
            <p:ph type="subTitle" idx="4294967295"/>
          </p:nvPr>
        </p:nvSpPr>
        <p:spPr>
          <a:xfrm>
            <a:off x="922731" y="1483399"/>
            <a:ext cx="10670853" cy="618819"/>
          </a:xfrm>
        </p:spPr>
        <p:txBody>
          <a:bodyPr>
            <a:normAutofit/>
          </a:bodyPr>
          <a:lstStyle/>
          <a:p>
            <a:pPr marL="0" indent="0">
              <a:buNone/>
            </a:pPr>
            <a:r>
              <a:rPr lang="en-US" sz="2400" dirty="0">
                <a:solidFill>
                  <a:schemeClr val="bg1"/>
                </a:solidFill>
                <a:latin typeface="+mj-lt"/>
              </a:rPr>
              <a:t>Data exploration/analytics/classification model selection summary/use cases</a:t>
            </a:r>
          </a:p>
        </p:txBody>
      </p:sp>
      <p:pic>
        <p:nvPicPr>
          <p:cNvPr id="5" name="Picture 4">
            <a:extLst>
              <a:ext uri="{FF2B5EF4-FFF2-40B4-BE49-F238E27FC236}">
                <a16:creationId xmlns:a16="http://schemas.microsoft.com/office/drawing/2014/main" id="{C3A5D1CE-F991-4EB9-B91F-881361F58EEE}"/>
              </a:ext>
            </a:extLst>
          </p:cNvPr>
          <p:cNvPicPr>
            <a:picLocks noChangeAspect="1"/>
          </p:cNvPicPr>
          <p:nvPr/>
        </p:nvPicPr>
        <p:blipFill>
          <a:blip r:embed="rId3"/>
          <a:stretch>
            <a:fillRect/>
          </a:stretch>
        </p:blipFill>
        <p:spPr>
          <a:xfrm>
            <a:off x="3053592" y="2169758"/>
            <a:ext cx="5491452" cy="3045104"/>
          </a:xfrm>
          <a:prstGeom prst="rect">
            <a:avLst/>
          </a:prstGeom>
        </p:spPr>
      </p:pic>
      <p:sp>
        <p:nvSpPr>
          <p:cNvPr id="4" name="Rectangle 3">
            <a:extLst>
              <a:ext uri="{FF2B5EF4-FFF2-40B4-BE49-F238E27FC236}">
                <a16:creationId xmlns:a16="http://schemas.microsoft.com/office/drawing/2014/main" id="{05A85B60-4533-4062-BC3E-AB923A0B5EF4}"/>
              </a:ext>
            </a:extLst>
          </p:cNvPr>
          <p:cNvSpPr/>
          <p:nvPr/>
        </p:nvSpPr>
        <p:spPr>
          <a:xfrm>
            <a:off x="632022" y="5487296"/>
            <a:ext cx="11221622" cy="1200329"/>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Notebook model reference (please access the code at this location): </a:t>
            </a:r>
            <a:r>
              <a:rPr lang="en-US" dirty="0">
                <a:hlinkClick r:id="rId4"/>
              </a:rPr>
              <a:t>https://nbviewer.jupyter.org/github/DataScienceKam/health_care_mdoel/blob/master/Opioid_Overdose.ipynb?flush_cache=true</a:t>
            </a:r>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887820" cy="640080"/>
          </a:xfrm>
        </p:spPr>
        <p:txBody>
          <a:bodyPr/>
          <a:lstStyle/>
          <a:p>
            <a:r>
              <a:rPr lang="en-US" dirty="0"/>
              <a:t>Non Opioid prescribers (where target column value = 0 in all instance) </a:t>
            </a:r>
          </a:p>
        </p:txBody>
      </p:sp>
      <p:pic>
        <p:nvPicPr>
          <p:cNvPr id="11" name="Picture 10">
            <a:extLst>
              <a:ext uri="{FF2B5EF4-FFF2-40B4-BE49-F238E27FC236}">
                <a16:creationId xmlns:a16="http://schemas.microsoft.com/office/drawing/2014/main" id="{1C5BF104-51BD-4C77-AE75-E8F2FBD0FCE8}"/>
              </a:ext>
            </a:extLst>
          </p:cNvPr>
          <p:cNvPicPr>
            <a:picLocks noChangeAspect="1"/>
          </p:cNvPicPr>
          <p:nvPr/>
        </p:nvPicPr>
        <p:blipFill>
          <a:blip r:embed="rId2"/>
          <a:stretch>
            <a:fillRect/>
          </a:stretch>
        </p:blipFill>
        <p:spPr>
          <a:xfrm>
            <a:off x="592851" y="1244203"/>
            <a:ext cx="2373715" cy="3586188"/>
          </a:xfrm>
          <a:prstGeom prst="rect">
            <a:avLst/>
          </a:prstGeom>
        </p:spPr>
      </p:pic>
      <p:grpSp>
        <p:nvGrpSpPr>
          <p:cNvPr id="19" name="Group 18" descr="Small circle with number 1 inside  indicating step 1">
            <a:extLst>
              <a:ext uri="{FF2B5EF4-FFF2-40B4-BE49-F238E27FC236}">
                <a16:creationId xmlns:a16="http://schemas.microsoft.com/office/drawing/2014/main" id="{0885678F-2BEE-44EC-B721-8948AEA4623C}"/>
              </a:ext>
            </a:extLst>
          </p:cNvPr>
          <p:cNvGrpSpPr/>
          <p:nvPr/>
        </p:nvGrpSpPr>
        <p:grpSpPr bwMode="blackWhite">
          <a:xfrm>
            <a:off x="437885" y="5127669"/>
            <a:ext cx="558179" cy="409838"/>
            <a:chOff x="6953426" y="711274"/>
            <a:chExt cx="558179" cy="409838"/>
          </a:xfrm>
        </p:grpSpPr>
        <p:sp>
          <p:nvSpPr>
            <p:cNvPr id="20" name="Oval 19" descr="Small circle">
              <a:extLst>
                <a:ext uri="{FF2B5EF4-FFF2-40B4-BE49-F238E27FC236}">
                  <a16:creationId xmlns:a16="http://schemas.microsoft.com/office/drawing/2014/main" id="{4E81E691-4ACA-4897-A6DD-E7DF038E596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1">
              <a:extLst>
                <a:ext uri="{FF2B5EF4-FFF2-40B4-BE49-F238E27FC236}">
                  <a16:creationId xmlns:a16="http://schemas.microsoft.com/office/drawing/2014/main" id="{3846A37F-BFFF-4AC3-ACB5-9A5F5DB0B14D}"/>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2" name="Content Placeholder 17">
            <a:extLst>
              <a:ext uri="{FF2B5EF4-FFF2-40B4-BE49-F238E27FC236}">
                <a16:creationId xmlns:a16="http://schemas.microsoft.com/office/drawing/2014/main" id="{DF8D6940-4E8B-46A0-9171-A6E9016F5903}"/>
              </a:ext>
            </a:extLst>
          </p:cNvPr>
          <p:cNvSpPr txBox="1">
            <a:spLocks/>
          </p:cNvSpPr>
          <p:nvPr/>
        </p:nvSpPr>
        <p:spPr>
          <a:xfrm>
            <a:off x="965275" y="5051380"/>
            <a:ext cx="2373715" cy="135856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Specialties which are not in the high end opioid prescribers list. In the dataset all of these specialties have the target column or predictive column marked as 0</a:t>
            </a:r>
          </a:p>
        </p:txBody>
      </p:sp>
      <p:pic>
        <p:nvPicPr>
          <p:cNvPr id="24" name="Picture 23">
            <a:extLst>
              <a:ext uri="{FF2B5EF4-FFF2-40B4-BE49-F238E27FC236}">
                <a16:creationId xmlns:a16="http://schemas.microsoft.com/office/drawing/2014/main" id="{FEE58603-750D-42EB-95D6-605D9343F2BC}"/>
              </a:ext>
            </a:extLst>
          </p:cNvPr>
          <p:cNvPicPr>
            <a:picLocks noChangeAspect="1"/>
          </p:cNvPicPr>
          <p:nvPr/>
        </p:nvPicPr>
        <p:blipFill>
          <a:blip r:embed="rId3"/>
          <a:stretch>
            <a:fillRect/>
          </a:stretch>
        </p:blipFill>
        <p:spPr>
          <a:xfrm>
            <a:off x="3338989" y="1349740"/>
            <a:ext cx="4174903" cy="4883280"/>
          </a:xfrm>
          <a:prstGeom prst="rect">
            <a:avLst/>
          </a:prstGeom>
        </p:spPr>
      </p:pic>
      <p:pic>
        <p:nvPicPr>
          <p:cNvPr id="25" name="Picture 24">
            <a:extLst>
              <a:ext uri="{FF2B5EF4-FFF2-40B4-BE49-F238E27FC236}">
                <a16:creationId xmlns:a16="http://schemas.microsoft.com/office/drawing/2014/main" id="{EAA78FCC-5273-4BD8-9724-FB1F29ABC48E}"/>
              </a:ext>
            </a:extLst>
          </p:cNvPr>
          <p:cNvPicPr>
            <a:picLocks noChangeAspect="1"/>
          </p:cNvPicPr>
          <p:nvPr/>
        </p:nvPicPr>
        <p:blipFill>
          <a:blip r:embed="rId4"/>
          <a:stretch>
            <a:fillRect/>
          </a:stretch>
        </p:blipFill>
        <p:spPr>
          <a:xfrm>
            <a:off x="7617203" y="1349740"/>
            <a:ext cx="3753413" cy="2462914"/>
          </a:xfrm>
          <a:prstGeom prst="rect">
            <a:avLst/>
          </a:prstGeom>
        </p:spPr>
      </p:pic>
      <p:grpSp>
        <p:nvGrpSpPr>
          <p:cNvPr id="26" name="Group 25" descr="Small circle with number 1 inside  indicating step 1">
            <a:extLst>
              <a:ext uri="{FF2B5EF4-FFF2-40B4-BE49-F238E27FC236}">
                <a16:creationId xmlns:a16="http://schemas.microsoft.com/office/drawing/2014/main" id="{BDFCE72B-1D68-4BFB-A679-AC7ABB76E7D1}"/>
              </a:ext>
            </a:extLst>
          </p:cNvPr>
          <p:cNvGrpSpPr/>
          <p:nvPr/>
        </p:nvGrpSpPr>
        <p:grpSpPr bwMode="blackWhite">
          <a:xfrm>
            <a:off x="7519338" y="3836870"/>
            <a:ext cx="558179" cy="409838"/>
            <a:chOff x="6953426" y="711274"/>
            <a:chExt cx="558179" cy="409838"/>
          </a:xfrm>
        </p:grpSpPr>
        <p:sp>
          <p:nvSpPr>
            <p:cNvPr id="27" name="Oval 26" descr="Small circle">
              <a:extLst>
                <a:ext uri="{FF2B5EF4-FFF2-40B4-BE49-F238E27FC236}">
                  <a16:creationId xmlns:a16="http://schemas.microsoft.com/office/drawing/2014/main" id="{7EC2BA62-6806-457B-B89D-D295E6E72AE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1">
              <a:extLst>
                <a:ext uri="{FF2B5EF4-FFF2-40B4-BE49-F238E27FC236}">
                  <a16:creationId xmlns:a16="http://schemas.microsoft.com/office/drawing/2014/main" id="{F261A42E-1FC6-4B72-AE2B-CA341474DC77}"/>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9" name="Content Placeholder 17">
            <a:extLst>
              <a:ext uri="{FF2B5EF4-FFF2-40B4-BE49-F238E27FC236}">
                <a16:creationId xmlns:a16="http://schemas.microsoft.com/office/drawing/2014/main" id="{20A45ECA-1B7A-4738-889F-3CFE193CA94B}"/>
              </a:ext>
            </a:extLst>
          </p:cNvPr>
          <p:cNvSpPr txBox="1">
            <a:spLocks/>
          </p:cNvSpPr>
          <p:nvPr/>
        </p:nvSpPr>
        <p:spPr>
          <a:xfrm>
            <a:off x="8072461" y="3836870"/>
            <a:ext cx="3784919" cy="257307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But there is a gross mismatch in the representation of the population based on specialty If you notice there are more Gastroenterology and Dentist in the population versus Midwife or Chiropractic. Perhaps there are other factors contributing towards these population but this study is beyond the scope of this project. Nevertheless we cannot deduce with absolute certainty that they are not high end opioid prescribers- in real world situation it is perhaps better to drop these columns or group then under other category</a:t>
            </a:r>
          </a:p>
        </p:txBody>
      </p:sp>
    </p:spTree>
    <p:extLst>
      <p:ext uri="{BB962C8B-B14F-4D97-AF65-F5344CB8AC3E}">
        <p14:creationId xmlns:p14="http://schemas.microsoft.com/office/powerpoint/2010/main" val="90249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468370" cy="640080"/>
          </a:xfrm>
        </p:spPr>
        <p:txBody>
          <a:bodyPr/>
          <a:lstStyle/>
          <a:p>
            <a:r>
              <a:rPr lang="en-US" dirty="0"/>
              <a:t>Data Massaging and reformatting to fit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398444" y="1384596"/>
            <a:ext cx="4945343" cy="5192374"/>
          </a:xfrm>
        </p:spPr>
        <p:txBody>
          <a:bodyPr>
            <a:normAutofit lnSpcReduction="10000"/>
          </a:bodyPr>
          <a:lstStyle/>
          <a:p>
            <a:r>
              <a:rPr lang="en-US" dirty="0"/>
              <a:t>Selected and reject columns/rows and test-train split:</a:t>
            </a:r>
          </a:p>
          <a:p>
            <a:pPr marL="457200" lvl="1" indent="-47625">
              <a:lnSpc>
                <a:spcPts val="1800"/>
              </a:lnSpc>
              <a:spcBef>
                <a:spcPts val="0"/>
              </a:spcBef>
              <a:spcAft>
                <a:spcPts val="0"/>
              </a:spcAft>
            </a:pPr>
            <a:r>
              <a:rPr lang="en-US" b="1" dirty="0"/>
              <a:t>The following columns were included in the analysis</a:t>
            </a:r>
            <a:br>
              <a:rPr lang="en-US" dirty="0"/>
            </a:br>
            <a:r>
              <a:rPr lang="en-US" dirty="0">
                <a:solidFill>
                  <a:srgbClr val="D24726"/>
                </a:solidFill>
                <a:latin typeface="Segoe UI Semibold" panose="020B0702040204020203" pitchFamily="34" charset="0"/>
                <a:cs typeface="Segoe UI Semibold" panose="020B0702040204020203" pitchFamily="34" charset="0"/>
              </a:rPr>
              <a:t>Gender</a:t>
            </a:r>
            <a:r>
              <a:rPr lang="en-US" dirty="0"/>
              <a:t> &gt; </a:t>
            </a:r>
            <a:r>
              <a:rPr lang="en-US" dirty="0">
                <a:solidFill>
                  <a:srgbClr val="D24726"/>
                </a:solidFill>
                <a:latin typeface="Segoe UI Semibold" panose="020B0702040204020203" pitchFamily="34" charset="0"/>
                <a:cs typeface="Segoe UI Semibold" panose="020B0702040204020203" pitchFamily="34" charset="0"/>
              </a:rPr>
              <a:t>State </a:t>
            </a:r>
            <a:r>
              <a:rPr lang="en-US" dirty="0"/>
              <a:t>&gt; </a:t>
            </a:r>
            <a:r>
              <a:rPr lang="en-US" dirty="0">
                <a:solidFill>
                  <a:srgbClr val="D24726"/>
                </a:solidFill>
                <a:latin typeface="Segoe UI Semibold" panose="020B0702040204020203" pitchFamily="34" charset="0"/>
                <a:cs typeface="Segoe UI Semibold" panose="020B0702040204020203" pitchFamily="34" charset="0"/>
              </a:rPr>
              <a:t>Specialty </a:t>
            </a:r>
            <a:r>
              <a:rPr lang="en-US" dirty="0"/>
              <a:t>&gt; </a:t>
            </a:r>
            <a:r>
              <a:rPr lang="en-US" dirty="0">
                <a:solidFill>
                  <a:srgbClr val="D24726"/>
                </a:solidFill>
                <a:latin typeface="Segoe UI Semibold" panose="020B0702040204020203" pitchFamily="34" charset="0"/>
                <a:cs typeface="Segoe UI Semibold" panose="020B0702040204020203" pitchFamily="34" charset="0"/>
              </a:rPr>
              <a:t>Non Opioid drugs associated with pain  or chronic/acute illness associated with pain</a:t>
            </a:r>
            <a:br>
              <a:rPr lang="en-US" dirty="0"/>
            </a:br>
            <a:r>
              <a:rPr lang="en-US" b="1" dirty="0"/>
              <a:t>Excluded columns</a:t>
            </a:r>
            <a:r>
              <a:rPr lang="en-US" dirty="0"/>
              <a:t>: </a:t>
            </a:r>
            <a:r>
              <a:rPr lang="en-US" dirty="0">
                <a:solidFill>
                  <a:srgbClr val="D24726"/>
                </a:solidFill>
                <a:latin typeface="Segoe UI Semibold" panose="020B0702040204020203" pitchFamily="34" charset="0"/>
                <a:cs typeface="Segoe UI Semibold" panose="020B0702040204020203" pitchFamily="34" charset="0"/>
              </a:rPr>
              <a:t>NPI #</a:t>
            </a:r>
            <a:r>
              <a:rPr lang="en-US" dirty="0"/>
              <a:t> &gt; </a:t>
            </a:r>
            <a:r>
              <a:rPr lang="en-US" dirty="0">
                <a:solidFill>
                  <a:srgbClr val="D24726"/>
                </a:solidFill>
                <a:latin typeface="Segoe UI Semibold" panose="020B0702040204020203" pitchFamily="34" charset="0"/>
                <a:cs typeface="Segoe UI Semibold" panose="020B0702040204020203" pitchFamily="34" charset="0"/>
              </a:rPr>
              <a:t>Credentials </a:t>
            </a:r>
            <a:r>
              <a:rPr lang="en-US" dirty="0"/>
              <a:t>&gt; </a:t>
            </a:r>
            <a:r>
              <a:rPr lang="en-US" dirty="0">
                <a:solidFill>
                  <a:srgbClr val="D24726"/>
                </a:solidFill>
                <a:latin typeface="Segoe UI Semibold" panose="020B0702040204020203" pitchFamily="34" charset="0"/>
                <a:cs typeface="Segoe UI Semibold" panose="020B0702040204020203" pitchFamily="34" charset="0"/>
              </a:rPr>
              <a:t>Opioid Drug list </a:t>
            </a:r>
          </a:p>
          <a:p>
            <a:pPr marL="457200" lvl="1" indent="-47625">
              <a:lnSpc>
                <a:spcPts val="1800"/>
              </a:lnSpc>
              <a:spcBef>
                <a:spcPts val="0"/>
              </a:spcBef>
              <a:spcAft>
                <a:spcPts val="0"/>
              </a:spcAft>
            </a:pPr>
            <a:r>
              <a:rPr lang="en-US" b="1" dirty="0"/>
              <a:t>Excluded Rows</a:t>
            </a:r>
            <a:r>
              <a:rPr lang="en-US" dirty="0">
                <a:latin typeface="Segoe UI Semibold" panose="020B0702040204020203" pitchFamily="34" charset="0"/>
                <a:cs typeface="Segoe UI Semibold" panose="020B0702040204020203" pitchFamily="34" charset="0"/>
              </a:rPr>
              <a:t>:</a:t>
            </a:r>
            <a:r>
              <a:rPr lang="en-US" dirty="0">
                <a:solidFill>
                  <a:srgbClr val="D24726"/>
                </a:solidFill>
                <a:latin typeface="Segoe UI Semibold" panose="020B0702040204020203" pitchFamily="34" charset="0"/>
                <a:cs typeface="Segoe UI Semibold" panose="020B0702040204020203" pitchFamily="34" charset="0"/>
              </a:rPr>
              <a:t> 'PR', 'AE', 'ZZ', 'GU', 'AA', 'VI'</a:t>
            </a:r>
            <a:br>
              <a:rPr lang="en-US" dirty="0"/>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Opioid drug columns produced abnormally high accuracy rates perhaps due to data leak?? Domain expertise is required to confirm- I have rejected these columns for analysis</a:t>
            </a:r>
          </a:p>
          <a:p>
            <a:pPr marL="457200" lvl="1" indent="-47625">
              <a:lnSpc>
                <a:spcPts val="1800"/>
              </a:lnSpc>
              <a:spcBef>
                <a:spcPts val="0"/>
              </a:spcBef>
              <a:spcAft>
                <a:spcPts val="0"/>
              </a:spcAft>
            </a:pPr>
            <a:endParaRPr lang="en-US" dirty="0">
              <a:solidFill>
                <a:srgbClr val="D24726"/>
              </a:solidFill>
              <a:latin typeface="Segoe UI Semibold" panose="020B0702040204020203" pitchFamily="34" charset="0"/>
              <a:cs typeface="Segoe UI Semibold" panose="020B0702040204020203" pitchFamily="34" charset="0"/>
            </a:endParaRPr>
          </a:p>
          <a:p>
            <a:pPr marL="457200" lvl="1" indent="-47625">
              <a:lnSpc>
                <a:spcPts val="1800"/>
              </a:lnSpc>
              <a:spcBef>
                <a:spcPts val="0"/>
              </a:spcBef>
              <a:spcAft>
                <a:spcPts val="0"/>
              </a:spcAft>
            </a:pPr>
            <a:r>
              <a:rPr lang="en-US" dirty="0">
                <a:solidFill>
                  <a:srgbClr val="D24726"/>
                </a:solidFill>
                <a:latin typeface="Segoe UI Semibold" panose="020B0702040204020203" pitchFamily="34" charset="0"/>
                <a:cs typeface="Segoe UI Semibold" panose="020B0702040204020203" pitchFamily="34" charset="0"/>
              </a:rPr>
              <a:t>SMOTE</a:t>
            </a:r>
            <a:r>
              <a:rPr lang="en-US" dirty="0"/>
              <a:t> on the target column to ensure that there is a 50:50 split between non opioid and opioid drug prescribers (target variable).</a:t>
            </a:r>
          </a:p>
          <a:p>
            <a:pPr marL="457200" lvl="1" indent="-47625">
              <a:lnSpc>
                <a:spcPts val="1800"/>
              </a:lnSpc>
              <a:spcBef>
                <a:spcPts val="0"/>
              </a:spcBef>
              <a:spcAft>
                <a:spcPts val="0"/>
              </a:spcAft>
            </a:pPr>
            <a:endParaRPr lang="en-US" dirty="0"/>
          </a:p>
          <a:p>
            <a:pPr marL="409575" lvl="1" indent="0">
              <a:lnSpc>
                <a:spcPts val="1800"/>
              </a:lnSpc>
              <a:spcBef>
                <a:spcPts val="0"/>
              </a:spcBef>
              <a:spcAft>
                <a:spcPts val="0"/>
              </a:spcAft>
              <a:buNone/>
            </a:pPr>
            <a:r>
              <a:rPr lang="en-US" dirty="0"/>
              <a:t>Data Factorization to convert string to numeric values</a:t>
            </a:r>
          </a:p>
          <a:p>
            <a:pPr marL="409575" lvl="1" indent="0">
              <a:lnSpc>
                <a:spcPts val="1800"/>
              </a:lnSpc>
              <a:spcBef>
                <a:spcPts val="0"/>
              </a:spcBef>
              <a:spcAft>
                <a:spcPts val="0"/>
              </a:spcAft>
              <a:buNone/>
            </a:pPr>
            <a:endParaRPr lang="en-US" dirty="0"/>
          </a:p>
          <a:p>
            <a:pPr marL="457200" lvl="1" indent="-47625">
              <a:spcBef>
                <a:spcPts val="0"/>
              </a:spcBef>
              <a:spcAft>
                <a:spcPts val="0"/>
              </a:spcAft>
            </a:pPr>
            <a:r>
              <a:rPr lang="en-US" dirty="0"/>
              <a:t>Test- Train split on the target column =&gt; 30%: 70%</a:t>
            </a:r>
          </a:p>
          <a:p>
            <a:pPr marL="457200" lvl="1" indent="-47625">
              <a:spcBef>
                <a:spcPts val="0"/>
              </a:spcBef>
              <a:spcAft>
                <a:spcPts val="0"/>
              </a:spcAft>
            </a:pPr>
            <a:endParaRPr lang="en-US" dirty="0"/>
          </a:p>
          <a:p>
            <a:pPr marL="457200" lvl="1" indent="-47625">
              <a:spcBef>
                <a:spcPts val="0"/>
              </a:spcBef>
              <a:spcAft>
                <a:spcPts val="0"/>
              </a:spcAft>
            </a:pPr>
            <a:r>
              <a:rPr lang="en-US" dirty="0"/>
              <a:t>The data set did not comprise of many NULLs- while reading a 0 was included for the NAs and strings were converted to Integers for calculation fields such as Population</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443357" y="17794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701718" y="2981031"/>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dirty="0"/>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419833" y="385968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385570" y="468838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5" name="Oval 14">
            <a:extLst>
              <a:ext uri="{FF2B5EF4-FFF2-40B4-BE49-F238E27FC236}">
                <a16:creationId xmlns:a16="http://schemas.microsoft.com/office/drawing/2014/main" id="{6CDF6E5B-4797-4F99-9069-E2CDE270736E}"/>
              </a:ext>
              <a:ext uri="{C183D7F6-B498-43B3-948B-1728B52AA6E4}">
                <adec:decorative xmlns:adec="http://schemas.microsoft.com/office/drawing/2017/decorative" val="1"/>
              </a:ext>
            </a:extLst>
          </p:cNvPr>
          <p:cNvSpPr/>
          <p:nvPr/>
        </p:nvSpPr>
        <p:spPr bwMode="blackWhite">
          <a:xfrm>
            <a:off x="404104" y="520594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6" name="Oval 15">
            <a:extLst>
              <a:ext uri="{FF2B5EF4-FFF2-40B4-BE49-F238E27FC236}">
                <a16:creationId xmlns:a16="http://schemas.microsoft.com/office/drawing/2014/main" id="{46B5EA58-9F76-4764-BD37-A650BDC79DF4}"/>
              </a:ext>
              <a:ext uri="{C183D7F6-B498-43B3-948B-1728B52AA6E4}">
                <adec:decorative xmlns:adec="http://schemas.microsoft.com/office/drawing/2017/decorative" val="1"/>
              </a:ext>
            </a:extLst>
          </p:cNvPr>
          <p:cNvSpPr/>
          <p:nvPr/>
        </p:nvSpPr>
        <p:spPr bwMode="blackWhite">
          <a:xfrm>
            <a:off x="407740" y="574795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pic>
        <p:nvPicPr>
          <p:cNvPr id="11" name="Picture 10">
            <a:extLst>
              <a:ext uri="{FF2B5EF4-FFF2-40B4-BE49-F238E27FC236}">
                <a16:creationId xmlns:a16="http://schemas.microsoft.com/office/drawing/2014/main" id="{A2C486F6-8E98-46F0-9D2E-0ECE4C6EEAD5}"/>
              </a:ext>
            </a:extLst>
          </p:cNvPr>
          <p:cNvPicPr>
            <a:picLocks noChangeAspect="1"/>
          </p:cNvPicPr>
          <p:nvPr/>
        </p:nvPicPr>
        <p:blipFill>
          <a:blip r:embed="rId2"/>
          <a:stretch>
            <a:fillRect/>
          </a:stretch>
        </p:blipFill>
        <p:spPr>
          <a:xfrm>
            <a:off x="5394120" y="4031104"/>
            <a:ext cx="6449770" cy="1254122"/>
          </a:xfrm>
          <a:prstGeom prst="rect">
            <a:avLst/>
          </a:prstGeom>
        </p:spPr>
      </p:pic>
      <p:pic>
        <p:nvPicPr>
          <p:cNvPr id="12" name="Picture 11">
            <a:extLst>
              <a:ext uri="{FF2B5EF4-FFF2-40B4-BE49-F238E27FC236}">
                <a16:creationId xmlns:a16="http://schemas.microsoft.com/office/drawing/2014/main" id="{F1EC0ADE-197C-483F-9D1D-4C52ACE602E9}"/>
              </a:ext>
            </a:extLst>
          </p:cNvPr>
          <p:cNvPicPr>
            <a:picLocks noChangeAspect="1"/>
          </p:cNvPicPr>
          <p:nvPr/>
        </p:nvPicPr>
        <p:blipFill>
          <a:blip r:embed="rId3"/>
          <a:stretch>
            <a:fillRect/>
          </a:stretch>
        </p:blipFill>
        <p:spPr>
          <a:xfrm>
            <a:off x="5429708" y="5808189"/>
            <a:ext cx="5839472" cy="668112"/>
          </a:xfrm>
          <a:prstGeom prst="rect">
            <a:avLst/>
          </a:prstGeom>
        </p:spPr>
      </p:pic>
      <p:pic>
        <p:nvPicPr>
          <p:cNvPr id="17" name="Picture 16">
            <a:extLst>
              <a:ext uri="{FF2B5EF4-FFF2-40B4-BE49-F238E27FC236}">
                <a16:creationId xmlns:a16="http://schemas.microsoft.com/office/drawing/2014/main" id="{E5AC8A29-5828-464D-958B-6823BC105263}"/>
              </a:ext>
            </a:extLst>
          </p:cNvPr>
          <p:cNvPicPr>
            <a:picLocks noChangeAspect="1"/>
          </p:cNvPicPr>
          <p:nvPr/>
        </p:nvPicPr>
        <p:blipFill>
          <a:blip r:embed="rId4"/>
          <a:stretch>
            <a:fillRect/>
          </a:stretch>
        </p:blipFill>
        <p:spPr>
          <a:xfrm>
            <a:off x="5417529" y="5414952"/>
            <a:ext cx="4984721" cy="355037"/>
          </a:xfrm>
          <a:prstGeom prst="rect">
            <a:avLst/>
          </a:prstGeom>
        </p:spPr>
      </p:pic>
      <p:pic>
        <p:nvPicPr>
          <p:cNvPr id="18" name="Picture 17">
            <a:extLst>
              <a:ext uri="{FF2B5EF4-FFF2-40B4-BE49-F238E27FC236}">
                <a16:creationId xmlns:a16="http://schemas.microsoft.com/office/drawing/2014/main" id="{34492440-72BE-4F37-B996-CABA923E81AF}"/>
              </a:ext>
            </a:extLst>
          </p:cNvPr>
          <p:cNvPicPr>
            <a:picLocks noChangeAspect="1"/>
          </p:cNvPicPr>
          <p:nvPr/>
        </p:nvPicPr>
        <p:blipFill>
          <a:blip r:embed="rId5"/>
          <a:stretch>
            <a:fillRect/>
          </a:stretch>
        </p:blipFill>
        <p:spPr>
          <a:xfrm>
            <a:off x="5429708" y="1318291"/>
            <a:ext cx="5095875" cy="2647950"/>
          </a:xfrm>
          <a:prstGeom prst="rect">
            <a:avLst/>
          </a:prstGeom>
        </p:spPr>
      </p:pic>
      <p:cxnSp>
        <p:nvCxnSpPr>
          <p:cNvPr id="19" name="Straight Connector 18" descr="Light grey line separating Morph text and images">
            <a:extLst>
              <a:ext uri="{FF2B5EF4-FFF2-40B4-BE49-F238E27FC236}">
                <a16:creationId xmlns:a16="http://schemas.microsoft.com/office/drawing/2014/main" id="{3C36D21B-DA69-49C3-8A62-F9DA6208DB6C}"/>
              </a:ext>
            </a:extLst>
          </p:cNvPr>
          <p:cNvCxnSpPr>
            <a:cxnSpLocks/>
          </p:cNvCxnSpPr>
          <p:nvPr/>
        </p:nvCxnSpPr>
        <p:spPr>
          <a:xfrm>
            <a:off x="5343786" y="1233182"/>
            <a:ext cx="1" cy="5343788"/>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43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normAutofit/>
          </a:bodyPr>
          <a:lstStyle/>
          <a:p>
            <a:r>
              <a:rPr lang="en-US" dirty="0">
                <a:solidFill>
                  <a:srgbClr val="E7E6E6">
                    <a:lumMod val="25000"/>
                  </a:srgbClr>
                </a:solidFill>
                <a:latin typeface="Segoe UI Light" panose="020B0502040204020203" pitchFamily="34" charset="0"/>
                <a:cs typeface="Segoe UI Light" panose="020B0502040204020203" pitchFamily="34" charset="0"/>
              </a:rPr>
              <a:t>Experimenting with classification models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247169"/>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600"/>
              </a:spcBef>
              <a:buNone/>
            </a:pPr>
            <a:r>
              <a:rPr lang="en-US" sz="1200" dirty="0">
                <a:solidFill>
                  <a:prstClr val="black">
                    <a:lumMod val="75000"/>
                    <a:lumOff val="25000"/>
                  </a:prstClr>
                </a:solidFill>
                <a:latin typeface="Segoe UI Semibold" panose="020B0702040204020203" pitchFamily="34" charset="0"/>
                <a:cs typeface="Segoe UI Semibold" panose="020B0702040204020203" pitchFamily="34" charset="0"/>
              </a:rPr>
              <a:t>The following models were used for predictions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Logistic Regression</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Random Forest Classifier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Decision Tree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Naïve Bayes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Gradient Boosting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KNN</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Linear Discriminant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Bagging Classifier</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Stochastic Gradient Descent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518747" y="3657867"/>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Performance:</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36050" y="403375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23072" y="4005221"/>
            <a:ext cx="3671989" cy="16352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3 algorithms are suggested for this model to predict future outcomes based on the accuracy and precision and recall scores</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Random Forest</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Gradient Boosting</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Bagging Classifier</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483558" y="435789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4854633" y="4381112"/>
            <a:ext cx="7012089" cy="47085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These are the algorithms that I would recommend based on the dataset for predicting the target value</a:t>
            </a:r>
            <a:endParaRPr lang="en-US" dirty="0">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4483558" y="1518113"/>
            <a:ext cx="7261029" cy="2736137"/>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a:extLst>
              <a:ext uri="{FF2B5EF4-FFF2-40B4-BE49-F238E27FC236}">
                <a16:creationId xmlns:a16="http://schemas.microsoft.com/office/drawing/2014/main" id="{E0AD7A19-0C53-4E4D-8DE9-96A36379C9D3}"/>
              </a:ext>
            </a:extLst>
          </p:cNvPr>
          <p:cNvPicPr>
            <a:picLocks noChangeAspect="1"/>
          </p:cNvPicPr>
          <p:nvPr/>
        </p:nvPicPr>
        <p:blipFill>
          <a:blip r:embed="rId2"/>
          <a:stretch>
            <a:fillRect/>
          </a:stretch>
        </p:blipFill>
        <p:spPr>
          <a:xfrm>
            <a:off x="4559981" y="1619760"/>
            <a:ext cx="5340067" cy="757248"/>
          </a:xfrm>
          <a:prstGeom prst="rect">
            <a:avLst/>
          </a:prstGeom>
        </p:spPr>
      </p:pic>
      <p:pic>
        <p:nvPicPr>
          <p:cNvPr id="18" name="Picture 17">
            <a:extLst>
              <a:ext uri="{FF2B5EF4-FFF2-40B4-BE49-F238E27FC236}">
                <a16:creationId xmlns:a16="http://schemas.microsoft.com/office/drawing/2014/main" id="{5B2F392C-4009-478A-B8E6-BB6821E21153}"/>
              </a:ext>
            </a:extLst>
          </p:cNvPr>
          <p:cNvPicPr>
            <a:picLocks noChangeAspect="1"/>
          </p:cNvPicPr>
          <p:nvPr/>
        </p:nvPicPr>
        <p:blipFill>
          <a:blip r:embed="rId3"/>
          <a:stretch>
            <a:fillRect/>
          </a:stretch>
        </p:blipFill>
        <p:spPr>
          <a:xfrm>
            <a:off x="4559981" y="2479108"/>
            <a:ext cx="5260115" cy="724219"/>
          </a:xfrm>
          <a:prstGeom prst="rect">
            <a:avLst/>
          </a:prstGeom>
        </p:spPr>
      </p:pic>
      <p:pic>
        <p:nvPicPr>
          <p:cNvPr id="19" name="Picture 18">
            <a:extLst>
              <a:ext uri="{FF2B5EF4-FFF2-40B4-BE49-F238E27FC236}">
                <a16:creationId xmlns:a16="http://schemas.microsoft.com/office/drawing/2014/main" id="{37A4B392-1452-4880-8728-C54E91EDEE5F}"/>
              </a:ext>
            </a:extLst>
          </p:cNvPr>
          <p:cNvPicPr>
            <a:picLocks noChangeAspect="1"/>
          </p:cNvPicPr>
          <p:nvPr/>
        </p:nvPicPr>
        <p:blipFill>
          <a:blip r:embed="rId4"/>
          <a:stretch>
            <a:fillRect/>
          </a:stretch>
        </p:blipFill>
        <p:spPr>
          <a:xfrm>
            <a:off x="4626054" y="3294871"/>
            <a:ext cx="5194042" cy="736609"/>
          </a:xfrm>
          <a:prstGeom prst="rect">
            <a:avLst/>
          </a:prstGeom>
        </p:spPr>
      </p:pic>
      <p:pic>
        <p:nvPicPr>
          <p:cNvPr id="21" name="Picture 20">
            <a:extLst>
              <a:ext uri="{FF2B5EF4-FFF2-40B4-BE49-F238E27FC236}">
                <a16:creationId xmlns:a16="http://schemas.microsoft.com/office/drawing/2014/main" id="{95902278-FA2F-4C91-8CEA-B5194E8B8FE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85732" y="4858425"/>
            <a:ext cx="6618913" cy="1294975"/>
          </a:xfrm>
          <a:prstGeom prst="rect">
            <a:avLst/>
          </a:prstGeom>
          <a:noFill/>
          <a:ln>
            <a:noFill/>
          </a:ln>
        </p:spPr>
      </p:pic>
      <p:sp>
        <p:nvSpPr>
          <p:cNvPr id="16" name="Directions">
            <a:extLst>
              <a:ext uri="{FF2B5EF4-FFF2-40B4-BE49-F238E27FC236}">
                <a16:creationId xmlns:a16="http://schemas.microsoft.com/office/drawing/2014/main" id="{822AEBCF-F4FD-46D7-A4BE-0E91101961A8}"/>
              </a:ext>
            </a:extLst>
          </p:cNvPr>
          <p:cNvSpPr txBox="1">
            <a:spLocks/>
          </p:cNvSpPr>
          <p:nvPr/>
        </p:nvSpPr>
        <p:spPr>
          <a:xfrm>
            <a:off x="383767" y="5855021"/>
            <a:ext cx="5077466" cy="58785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Details: </a:t>
            </a:r>
            <a:r>
              <a:rPr lang="en-US" dirty="0">
                <a:hlinkClick r:id="rId6"/>
              </a:rPr>
              <a:t>https://github.com/DataScienceKam/health_care_mdoel/blob/master/Classification%20Model%20Recommendation.docx</a:t>
            </a: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105934" cy="640080"/>
          </a:xfrm>
        </p:spPr>
        <p:txBody>
          <a:bodyPr/>
          <a:lstStyle/>
          <a:p>
            <a:pPr>
              <a:spcAft>
                <a:spcPts val="600"/>
              </a:spcAft>
              <a:defRPr/>
            </a:pPr>
            <a:r>
              <a:rPr lang="en-US" dirty="0">
                <a:latin typeface="Segoe UI" panose="020B0502040204020203" pitchFamily="34" charset="0"/>
                <a:cs typeface="Segoe UI" panose="020B0502040204020203" pitchFamily="34" charset="0"/>
              </a:rPr>
              <a:t>Other opportunities with similar approaches (drug abuse &amp; drug use) </a:t>
            </a:r>
          </a:p>
        </p:txBody>
      </p:sp>
      <p:sp>
        <p:nvSpPr>
          <p:cNvPr id="25" name="Content Placeholder 17"/>
          <p:cNvSpPr txBox="1">
            <a:spLocks/>
          </p:cNvSpPr>
          <p:nvPr/>
        </p:nvSpPr>
        <p:spPr>
          <a:xfrm>
            <a:off x="541609" y="1455491"/>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Although the model primarily focuses on opioid prescribing behavior (abuse) this model can be applicable for tracking drug usage as well</a:t>
            </a: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326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monitoring for use and abuse: </a:t>
            </a:r>
            <a:r>
              <a:rPr lang="en-US" dirty="0">
                <a:solidFill>
                  <a:prstClr val="black">
                    <a:lumMod val="75000"/>
                    <a:lumOff val="25000"/>
                  </a:prstClr>
                </a:solidFill>
                <a:latin typeface="Segoe UI" panose="020B0502040204020203" pitchFamily="34" charset="0"/>
                <a:cs typeface="Segoe UI" panose="020B0502040204020203" pitchFamily="34" charset="0"/>
              </a:rPr>
              <a:t>If the model is extrapolated to drug warning systems where pertinent medications have not been picked up on a timely basis (e.g., seizure drug for epilepsy, insulin for diabetes, anti platelet drugs in patients with recent coronary stunt and HIV medication where it is mandatory for the patients to pick up timely medications on an ongoing basis), this model can prevent the onset of critical care and hospitalization</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53214" y="288687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78174" y="2872222"/>
            <a:ext cx="10823158" cy="140388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compliance </a:t>
            </a:r>
            <a:r>
              <a:rPr lang="en-US" dirty="0">
                <a:solidFill>
                  <a:prstClr val="black">
                    <a:lumMod val="75000"/>
                    <a:lumOff val="25000"/>
                  </a:prstClr>
                </a:solidFill>
                <a:latin typeface="Segoe UI" panose="020B0502040204020203" pitchFamily="34" charset="0"/>
                <a:cs typeface="Segoe UI" panose="020B0502040204020203" pitchFamily="34" charset="0"/>
              </a:rPr>
              <a:t>is a major issue in the medical industry and a cure is yet to be found. As medical insurance companies, pharmacies, and doctors struggle to align cure for critical and chronic diagnosis with drug usage, patients do not pick up life saving drugs on time and tend to skip prescriptions which causes a substantial loss leading to unnecessary hospitalization, unwanted emergency care, or death. To complicate matters doctors are consistently sued for not warning patients to pick up these life saving prescriptions on time. A model that would predict patients who are prone to not picking up drugs on a timely basis based on age, gender, medical conditions and other important variables will be useful in sending out frequent reminders before tragedy strikes</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541609" y="4748813"/>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105516" y="4683534"/>
            <a:ext cx="10855854" cy="183471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cs typeface="Segoe UI"/>
              </a:rPr>
              <a:t>Free flow of information is necessary for this process to work without hiccups. If small insurance companies do not want to share data, it can hurt their programs. An outreach program is required from sales ensuring indirect access to data by contacting hospitals directly for frequent "offenders"- patients who show up on regular basis for not refilling drugs and to warn them on a regular basis. In the end it is the doctors and the hospitals who have to endure medical litigations associated with patient/family  member negligence. From this perspective I believe that hospitals will be more than willing to share patient prescription data even if medical insurance companies want to protect their data.</a:t>
            </a:r>
          </a:p>
        </p:txBody>
      </p:sp>
      <p:sp>
        <p:nvSpPr>
          <p:cNvPr id="44" name="Content Placeholder 17">
            <a:extLst>
              <a:ext uri="{FF2B5EF4-FFF2-40B4-BE49-F238E27FC236}">
                <a16:creationId xmlns:a16="http://schemas.microsoft.com/office/drawing/2014/main" id="{CF414580-63FA-484F-B88D-5E4F65C5F1C7}"/>
              </a:ext>
            </a:extLst>
          </p:cNvPr>
          <p:cNvSpPr txBox="1">
            <a:spLocks/>
          </p:cNvSpPr>
          <p:nvPr/>
        </p:nvSpPr>
        <p:spPr>
          <a:xfrm>
            <a:off x="553214" y="4189925"/>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Limitations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04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Sources</a:t>
            </a:r>
          </a:p>
        </p:txBody>
      </p:sp>
      <p:sp>
        <p:nvSpPr>
          <p:cNvPr id="5" name="Content Placeholder 4"/>
          <p:cNvSpPr>
            <a:spLocks noGrp="1"/>
          </p:cNvSpPr>
          <p:nvPr>
            <p:ph sz="half" idx="4294967295"/>
          </p:nvPr>
        </p:nvSpPr>
        <p:spPr>
          <a:xfrm>
            <a:off x="475590" y="2413091"/>
            <a:ext cx="9442648" cy="3978275"/>
          </a:xfrm>
        </p:spPr>
        <p:txBody>
          <a:bodyPr>
            <a:normAutofit/>
          </a:bodyPr>
          <a:lstStyle/>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Primary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Secondary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Pertinent articles in this subject matter</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a:latin typeface="Segoe UI Light" panose="020B0502040204020203" pitchFamily="34" charset="0"/>
                <a:cs typeface="Segoe UI Light" panose="020B0502040204020203" pitchFamily="34" charset="0"/>
                <a:hlinkClick r:id="rId6" tooltip="Go to free PowerPoint training"/>
              </a:rPr>
              <a:t>Data Analytics Report</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a:latin typeface="Segoe UI Light" panose="020B0502040204020203" pitchFamily="34" charset="0"/>
                <a:cs typeface="Segoe UI Light" panose="020B0502040204020203" pitchFamily="34" charset="0"/>
                <a:hlinkClick r:id="rId7" tooltip="Go to free PowerPoint training"/>
              </a:rPr>
              <a:t>Test/Tune/model validation report</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err="1">
                <a:latin typeface="Segoe UI Light" panose="020B0502040204020203" pitchFamily="34" charset="0"/>
                <a:cs typeface="Segoe UI Light" panose="020B0502040204020203" pitchFamily="34" charset="0"/>
                <a:hlinkClick r:id="rId8" tooltip="Go to free PowerPoint training"/>
              </a:rPr>
              <a:t>Jupyter</a:t>
            </a:r>
            <a:r>
              <a:rPr lang="en-US" sz="2000" dirty="0">
                <a:latin typeface="Segoe UI Light" panose="020B0502040204020203" pitchFamily="34" charset="0"/>
                <a:cs typeface="Segoe UI Light" panose="020B0502040204020203" pitchFamily="34" charset="0"/>
                <a:hlinkClick r:id="rId8" tooltip="Go to free PowerPoint training"/>
              </a:rPr>
              <a:t> notebook</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24419" y="2346364"/>
            <a:ext cx="547207" cy="547207"/>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3019672"/>
            <a:ext cx="574712" cy="574712"/>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3661111"/>
            <a:ext cx="574712" cy="574712"/>
          </a:xfrm>
          <a:prstGeom prst="rect">
            <a:avLst/>
          </a:prstGeom>
        </p:spPr>
      </p:pic>
      <p:pic>
        <p:nvPicPr>
          <p:cNvPr id="9" name="Picture 8" descr="Arrow pointing right with a hyperlink to give feedback about this tour. Select the image to give feedback about this tour">
            <a:hlinkClick r:id="rId6" tooltip="Select here to give feedback about this tour."/>
            <a:extLst>
              <a:ext uri="{FF2B5EF4-FFF2-40B4-BE49-F238E27FC236}">
                <a16:creationId xmlns:a16="http://schemas.microsoft.com/office/drawing/2014/main" id="{BD7BB40E-FE9A-418B-B3D7-89B512A451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4280024"/>
            <a:ext cx="574712" cy="574712"/>
          </a:xfrm>
          <a:prstGeom prst="rect">
            <a:avLst/>
          </a:prstGeom>
        </p:spPr>
      </p:pic>
      <p:pic>
        <p:nvPicPr>
          <p:cNvPr id="11" name="Picture 10" descr="Arrow pointing right with a hyperlink to give feedback about this tour. Select the image to give feedback about this tour">
            <a:hlinkClick r:id="rId7" tooltip="Select here to give feedback about this tour."/>
            <a:extLst>
              <a:ext uri="{FF2B5EF4-FFF2-40B4-BE49-F238E27FC236}">
                <a16:creationId xmlns:a16="http://schemas.microsoft.com/office/drawing/2014/main" id="{55E8E64D-4BF3-4826-9C0F-843799F637A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4885397"/>
            <a:ext cx="574712" cy="574712"/>
          </a:xfrm>
          <a:prstGeom prst="rect">
            <a:avLst/>
          </a:prstGeom>
        </p:spPr>
      </p:pic>
      <p:pic>
        <p:nvPicPr>
          <p:cNvPr id="14" name="Picture 13" descr="Arrow pointing right with a hyperlink to give feedback about this tour. Select the image to give feedback about this tour">
            <a:hlinkClick r:id="rId8" tooltip="Select here to give feedback about this tour."/>
            <a:extLst>
              <a:ext uri="{FF2B5EF4-FFF2-40B4-BE49-F238E27FC236}">
                <a16:creationId xmlns:a16="http://schemas.microsoft.com/office/drawing/2014/main" id="{44380B1C-A191-4454-BCF8-F85995F679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0136" y="5490770"/>
            <a:ext cx="574712" cy="574712"/>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1061" y="468709"/>
            <a:ext cx="11643919" cy="640080"/>
          </a:xfrm>
        </p:spPr>
        <p:txBody>
          <a:bodyPr>
            <a:noAutofit/>
          </a:bodyPr>
          <a:lstStyle/>
          <a:p>
            <a:r>
              <a:rPr lang="en-US" dirty="0">
                <a:latin typeface="Segoe UI Light" panose="020B0502040204020203" pitchFamily="34" charset="0"/>
                <a:cs typeface="Segoe UI Light" panose="020B0502040204020203" pitchFamily="34" charset="0"/>
              </a:rPr>
              <a:t>Prescription Opioid Overdose Prescription Prediction (</a:t>
            </a:r>
            <a:r>
              <a:rPr lang="en-US" b="1" dirty="0">
                <a:latin typeface="Segoe UI Light" panose="020B0502040204020203" pitchFamily="34" charset="0"/>
                <a:cs typeface="Segoe UI Light" panose="020B0502040204020203" pitchFamily="34" charset="0"/>
              </a:rPr>
              <a:t>Drug Abuse &amp; Use</a:t>
            </a:r>
            <a:r>
              <a:rPr lang="en-US" dirty="0">
                <a:latin typeface="Segoe UI Light" panose="020B0502040204020203" pitchFamily="34" charset="0"/>
                <a:cs typeface="Segoe UI Light" panose="020B0502040204020203" pitchFamily="34" charset="0"/>
              </a:rPr>
              <a:t>)</a:t>
            </a:r>
          </a:p>
        </p:txBody>
      </p:sp>
      <p:sp>
        <p:nvSpPr>
          <p:cNvPr id="38" name="Content Placeholder 17"/>
          <p:cNvSpPr txBox="1">
            <a:spLocks/>
          </p:cNvSpPr>
          <p:nvPr/>
        </p:nvSpPr>
        <p:spPr>
          <a:xfrm>
            <a:off x="541610" y="1524708"/>
            <a:ext cx="3661274" cy="511098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Understanding product and client</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Hypothesis Formulation</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Sources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analytics/exploration results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massaging/ reformatting to fit classification models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Experimenting with Classification models</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Spin off/extrapolating the model to other opportunity and use cases in the health care industry and limitations</a:t>
            </a:r>
          </a:p>
          <a:p>
            <a:pPr>
              <a:spcBef>
                <a:spcPts val="0"/>
              </a:spcBef>
              <a:spcAft>
                <a:spcPts val="600"/>
              </a:spcAft>
              <a:defRPr/>
            </a:pPr>
            <a:endParaRPr lang="en-US" b="1" dirty="0">
              <a:solidFill>
                <a:srgbClr val="D24726"/>
              </a:solidFill>
              <a:latin typeface="Segoe UI Semibold" panose="020B0702040204020203" pitchFamily="34" charset="0"/>
              <a:cs typeface="Segoe UI Semibold" panose="020B0702040204020203" pitchFamily="34" charset="0"/>
            </a:endParaRPr>
          </a:p>
          <a:p>
            <a:pPr>
              <a:spcBef>
                <a:spcPts val="0"/>
              </a:spcBef>
              <a:spcAft>
                <a:spcPts val="600"/>
              </a:spcAft>
              <a:defRPr/>
            </a:pPr>
            <a:r>
              <a:rPr lang="en-US" b="1" dirty="0">
                <a:latin typeface="Segoe UI" panose="020B0502040204020203" pitchFamily="34" charset="0"/>
                <a:cs typeface="Segoe UI" panose="020B0502040204020203" pitchFamily="34" charset="0"/>
              </a:rPr>
              <a:t>Reference:</a:t>
            </a:r>
          </a:p>
          <a:p>
            <a:pPr>
              <a:spcBef>
                <a:spcPts val="0"/>
              </a:spcBef>
              <a:spcAft>
                <a:spcPts val="600"/>
              </a:spcAft>
              <a:defRPr/>
            </a:pPr>
            <a:r>
              <a:rPr lang="en-US" b="1" dirty="0">
                <a:latin typeface="Segoe UI" panose="020B0502040204020203" pitchFamily="34" charset="0"/>
                <a:cs typeface="Segoe UI" panose="020B0502040204020203" pitchFamily="34" charset="0"/>
              </a:rPr>
              <a:t>Data Science Best practice </a:t>
            </a:r>
          </a:p>
          <a:p>
            <a:pPr>
              <a:spcBef>
                <a:spcPts val="0"/>
              </a:spcBef>
              <a:spcAft>
                <a:spcPts val="600"/>
              </a:spcAft>
              <a:defRPr/>
            </a:pPr>
            <a:r>
              <a:rPr lang="en-US" dirty="0">
                <a:hlinkClick r:id="rId2"/>
              </a:rPr>
              <a:t>https://kepler.bjss.com/display/DATA/Data+Science+Industrialization</a:t>
            </a:r>
            <a:endParaRPr lang="en-US"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569AF56-FA3C-42D2-B663-1E83E66F6100}"/>
              </a:ext>
            </a:extLst>
          </p:cNvPr>
          <p:cNvPicPr>
            <a:picLocks noChangeAspect="1"/>
          </p:cNvPicPr>
          <p:nvPr/>
        </p:nvPicPr>
        <p:blipFill>
          <a:blip r:embed="rId3"/>
          <a:stretch>
            <a:fillRect/>
          </a:stretch>
        </p:blipFill>
        <p:spPr>
          <a:xfrm>
            <a:off x="4697397" y="1377236"/>
            <a:ext cx="6996882" cy="465444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Understanding product and client</a:t>
            </a:r>
          </a:p>
        </p:txBody>
      </p:sp>
      <p:sp>
        <p:nvSpPr>
          <p:cNvPr id="25" name="Content Placeholder 17"/>
          <p:cNvSpPr txBox="1">
            <a:spLocks/>
          </p:cNvSpPr>
          <p:nvPr/>
        </p:nvSpPr>
        <p:spPr>
          <a:xfrm>
            <a:off x="541609" y="1455491"/>
            <a:ext cx="767960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The model has high ramifications in the following areas:</a:t>
            </a: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613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Government agencies associated with the health sector- </a:t>
            </a:r>
            <a:r>
              <a:rPr lang="en-US" b="1" dirty="0">
                <a:solidFill>
                  <a:schemeClr val="accent1">
                    <a:lumMod val="75000"/>
                  </a:schemeClr>
                </a:solidFill>
                <a:latin typeface="Segoe UI" panose="020B0502040204020203" pitchFamily="34" charset="0"/>
                <a:cs typeface="Segoe UI" panose="020B0502040204020203" pitchFamily="34" charset="0"/>
              </a:rPr>
              <a:t>Medicare</a:t>
            </a: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b="1"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Medicaid, Federal and State Regulatory Agencies </a:t>
            </a:r>
            <a:r>
              <a:rPr lang="en-US" dirty="0">
                <a:solidFill>
                  <a:prstClr val="black">
                    <a:lumMod val="75000"/>
                    <a:lumOff val="25000"/>
                  </a:prstClr>
                </a:solidFill>
                <a:latin typeface="Segoe UI" panose="020B0502040204020203" pitchFamily="34" charset="0"/>
                <a:cs typeface="Segoe UI" panose="020B0502040204020203" pitchFamily="34" charset="0"/>
              </a:rPr>
              <a:t>including </a:t>
            </a:r>
            <a:r>
              <a:rPr lang="en-US" b="1" dirty="0">
                <a:solidFill>
                  <a:schemeClr val="accent1">
                    <a:lumMod val="75000"/>
                  </a:schemeClr>
                </a:solidFill>
                <a:latin typeface="Segoe UI" panose="020B0502040204020203" pitchFamily="34" charset="0"/>
                <a:cs typeface="Segoe UI" panose="020B0502040204020203" pitchFamily="34" charset="0"/>
              </a:rPr>
              <a:t>DEA (Drug Enforcement Administration)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Tobacco Drugs and Firearms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US Customs &amp; Border Control </a:t>
            </a:r>
            <a:r>
              <a:rPr lang="en-US" dirty="0">
                <a:solidFill>
                  <a:prstClr val="black">
                    <a:lumMod val="75000"/>
                    <a:lumOff val="25000"/>
                  </a:prstClr>
                </a:solidFill>
                <a:latin typeface="Segoe UI" panose="020B0502040204020203" pitchFamily="34" charset="0"/>
                <a:cs typeface="Segoe UI" panose="020B0502040204020203" pitchFamily="34" charset="0"/>
              </a:rPr>
              <a:t>who can track patients with high risk conditions. This model is also useful for the </a:t>
            </a:r>
            <a:r>
              <a:rPr lang="en-US" b="1" dirty="0">
                <a:solidFill>
                  <a:schemeClr val="accent1">
                    <a:lumMod val="75000"/>
                  </a:schemeClr>
                </a:solidFill>
                <a:latin typeface="Segoe UI" panose="020B0502040204020203" pitchFamily="34" charset="0"/>
                <a:cs typeface="Segoe UI" panose="020B0502040204020203" pitchFamily="34" charset="0"/>
              </a:rPr>
              <a:t>Narcotics division (NDDS) </a:t>
            </a:r>
            <a:r>
              <a:rPr lang="en-US" dirty="0">
                <a:solidFill>
                  <a:prstClr val="black">
                    <a:lumMod val="75000"/>
                    <a:lumOff val="25000"/>
                  </a:prstClr>
                </a:solidFill>
                <a:latin typeface="Segoe UI" panose="020B0502040204020203" pitchFamily="34" charset="0"/>
                <a:cs typeface="Segoe UI" panose="020B0502040204020203" pitchFamily="34" charset="0"/>
              </a:rPr>
              <a:t>which will help them identify prescription drug dealers by reviewing the patient list of the opioid prescribing doctor</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31551" y="267623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1" y="2716424"/>
            <a:ext cx="10746798" cy="69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Pharmaceuticals</a:t>
            </a:r>
            <a:r>
              <a:rPr lang="en-US" dirty="0">
                <a:solidFill>
                  <a:prstClr val="black">
                    <a:lumMod val="75000"/>
                    <a:lumOff val="25000"/>
                  </a:prstClr>
                </a:solidFill>
                <a:latin typeface="Segoe UI" panose="020B0502040204020203" pitchFamily="34" charset="0"/>
                <a:cs typeface="Segoe UI" panose="020B0502040204020203" pitchFamily="34" charset="0"/>
              </a:rPr>
              <a:t> and drug dispensing agencies who have records of the total number of opioid prescriptions per patients and the opioid prescriber list and can pick out exceeding dosages and caution the patient/doctor in a timely manner. </a:t>
            </a:r>
          </a:p>
        </p:txBody>
      </p:sp>
      <p:grpSp>
        <p:nvGrpSpPr>
          <p:cNvPr id="22" name="Group 21" descr="Small circle with number 3 inside  indicating step 3"/>
          <p:cNvGrpSpPr/>
          <p:nvPr/>
        </p:nvGrpSpPr>
        <p:grpSpPr bwMode="blackWhite">
          <a:xfrm>
            <a:off x="506898" y="3406782"/>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60022" y="3321472"/>
            <a:ext cx="10855854" cy="63514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Medical Insurance companies</a:t>
            </a:r>
            <a:r>
              <a:rPr lang="en-US" dirty="0">
                <a:solidFill>
                  <a:prstClr val="black">
                    <a:lumMod val="75000"/>
                    <a:lumOff val="25000"/>
                  </a:prstClr>
                </a:solidFill>
                <a:cs typeface="Segoe UI"/>
              </a:rPr>
              <a:t> that cover pharmacy claims especially from the </a:t>
            </a:r>
            <a:r>
              <a:rPr lang="en-US" dirty="0">
                <a:solidFill>
                  <a:schemeClr val="tx1"/>
                </a:solidFill>
                <a:latin typeface="Segoe UI Semibold" panose="020B0702040204020203" pitchFamily="34" charset="0"/>
                <a:cs typeface="Segoe UI Semibold" panose="020B0702040204020203" pitchFamily="34" charset="0"/>
              </a:rPr>
              <a:t>”Part D Drug Formulary List”</a:t>
            </a:r>
            <a:r>
              <a:rPr lang="en-US" dirty="0">
                <a:solidFill>
                  <a:schemeClr val="tx1"/>
                </a:solidFill>
                <a:cs typeface="Segoe UI"/>
              </a:rPr>
              <a:t>. </a:t>
            </a:r>
            <a:r>
              <a:rPr lang="en-US" dirty="0">
                <a:solidFill>
                  <a:prstClr val="black">
                    <a:lumMod val="75000"/>
                    <a:lumOff val="25000"/>
                  </a:prstClr>
                </a:solidFill>
                <a:cs typeface="Segoe UI"/>
              </a:rPr>
              <a:t>This predictive model is of great value to this industry since it can effectively reduce the substantial cost incurred due to the aftermath of opioid overdose such as hospitalization and emergency care and following law suits</a:t>
            </a:r>
          </a:p>
        </p:txBody>
      </p:sp>
      <p:grpSp>
        <p:nvGrpSpPr>
          <p:cNvPr id="37" name="Group 36" descr="Small circle with number 4 inside  indicating step 4"/>
          <p:cNvGrpSpPr/>
          <p:nvPr/>
        </p:nvGrpSpPr>
        <p:grpSpPr bwMode="blackWhite">
          <a:xfrm>
            <a:off x="493027" y="4215584"/>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65077" y="4129408"/>
            <a:ext cx="10469739" cy="9281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Doctors </a:t>
            </a:r>
            <a:r>
              <a:rPr lang="en-US" dirty="0">
                <a:solidFill>
                  <a:schemeClr val="tx1"/>
                </a:solidFill>
                <a:latin typeface="Segoe UI" panose="020B0502040204020203" pitchFamily="34" charset="0"/>
                <a:cs typeface="Segoe UI" panose="020B0502040204020203" pitchFamily="34" charset="0"/>
              </a:rPr>
              <a:t>(affiliated to hospitals or private practitioners) </a:t>
            </a:r>
            <a:r>
              <a:rPr lang="en-US" dirty="0">
                <a:solidFill>
                  <a:prstClr val="black">
                    <a:lumMod val="75000"/>
                    <a:lumOff val="25000"/>
                  </a:prstClr>
                </a:solidFill>
                <a:latin typeface="Segoe UI" panose="020B0502040204020203" pitchFamily="34" charset="0"/>
                <a:cs typeface="Segoe UI" panose="020B0502040204020203" pitchFamily="34" charset="0"/>
              </a:rPr>
              <a:t>would also benefit from this model. As a doctor it is hard to keep tab of all the drugs that have been dispensed under their badge. If there is a risk of high end opioid prescription, pharmacists and medical insurance agencies can caution the doctor about the exceeding opioid prescribing rate thereby controlling the distribution of  opioids which would reduce fatality rate on a grand scale</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487299" y="5158935"/>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051206" y="5093657"/>
            <a:ext cx="10855854" cy="6351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Public Health sectors </a:t>
            </a:r>
            <a:r>
              <a:rPr lang="en-US" dirty="0">
                <a:solidFill>
                  <a:prstClr val="black">
                    <a:lumMod val="75000"/>
                    <a:lumOff val="25000"/>
                  </a:prstClr>
                </a:solidFill>
                <a:cs typeface="Segoe UI"/>
              </a:rPr>
              <a:t>involved in counseling services and protecting and improving the health of people and their communities. Statistics shows that opioid abusers are also prone to depression with higher suicidal rates. This model will help reduce mortality rates related to opioid overdose </a:t>
            </a:r>
          </a:p>
        </p:txBody>
      </p:sp>
      <p:grpSp>
        <p:nvGrpSpPr>
          <p:cNvPr id="29" name="Group 28" descr="Small circle with number 3 inside  indicating step 3">
            <a:extLst>
              <a:ext uri="{FF2B5EF4-FFF2-40B4-BE49-F238E27FC236}">
                <a16:creationId xmlns:a16="http://schemas.microsoft.com/office/drawing/2014/main" id="{C31568B3-B5BA-4243-9DC1-C2742C882F37}"/>
              </a:ext>
            </a:extLst>
          </p:cNvPr>
          <p:cNvGrpSpPr/>
          <p:nvPr/>
        </p:nvGrpSpPr>
        <p:grpSpPr bwMode="blackWhite">
          <a:xfrm>
            <a:off x="481571" y="5912068"/>
            <a:ext cx="558179" cy="409838"/>
            <a:chOff x="6953426" y="711274"/>
            <a:chExt cx="558179" cy="409838"/>
          </a:xfrm>
        </p:grpSpPr>
        <p:sp>
          <p:nvSpPr>
            <p:cNvPr id="41" name="Oval 40" descr="Small circle">
              <a:extLst>
                <a:ext uri="{FF2B5EF4-FFF2-40B4-BE49-F238E27FC236}">
                  <a16:creationId xmlns:a16="http://schemas.microsoft.com/office/drawing/2014/main" id="{BEA2B70C-B0AF-4985-AB9C-8A495E3EF83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descr="Number 3">
              <a:extLst>
                <a:ext uri="{FF2B5EF4-FFF2-40B4-BE49-F238E27FC236}">
                  <a16:creationId xmlns:a16="http://schemas.microsoft.com/office/drawing/2014/main" id="{3D246D79-59CC-4C2E-917B-BEFF6A77C02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3" name="Content Placeholder 17">
            <a:extLst>
              <a:ext uri="{FF2B5EF4-FFF2-40B4-BE49-F238E27FC236}">
                <a16:creationId xmlns:a16="http://schemas.microsoft.com/office/drawing/2014/main" id="{EA870A04-86A4-4C9B-A023-424592FA282D}"/>
              </a:ext>
            </a:extLst>
          </p:cNvPr>
          <p:cNvSpPr txBox="1">
            <a:spLocks/>
          </p:cNvSpPr>
          <p:nvPr/>
        </p:nvSpPr>
        <p:spPr>
          <a:xfrm>
            <a:off x="1045478" y="5728798"/>
            <a:ext cx="10855854" cy="9236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Patients </a:t>
            </a:r>
            <a:r>
              <a:rPr lang="en-US" dirty="0">
                <a:solidFill>
                  <a:prstClr val="black">
                    <a:lumMod val="75000"/>
                    <a:lumOff val="25000"/>
                  </a:prstClr>
                </a:solidFill>
                <a:cs typeface="Segoe UI"/>
              </a:rPr>
              <a:t>with access to the database will have a chance to alter their drug abusive behavior- cautioning patients of an impending death related to high dosage of opioid and counseling them of the ramifications of impact of other substances such as alcohol and opioid interaction will not only reduce mortality rates but it will also decrease the substantial cost of hospitalization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Hypothesis formulation</a:t>
            </a:r>
          </a:p>
        </p:txBody>
      </p:sp>
      <p:sp>
        <p:nvSpPr>
          <p:cNvPr id="5" name="Content Placeholder 4"/>
          <p:cNvSpPr>
            <a:spLocks noGrp="1"/>
          </p:cNvSpPr>
          <p:nvPr>
            <p:ph sz="half" idx="4294967295"/>
          </p:nvPr>
        </p:nvSpPr>
        <p:spPr>
          <a:xfrm>
            <a:off x="541610" y="1431010"/>
            <a:ext cx="10959696" cy="5104014"/>
          </a:xfrm>
        </p:spPr>
        <p:txBody>
          <a:bodyPr vert="horz" lIns="91440" tIns="45720" rIns="91440" bIns="45720" rtlCol="0">
            <a:normAutofit fontScale="92500" lnSpcReduction="20000"/>
          </a:bodyPr>
          <a:lstStyle/>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Source: </a:t>
            </a:r>
            <a:r>
              <a:rPr lang="en-US" dirty="0">
                <a:hlinkClick r:id="rId2"/>
              </a:rPr>
              <a:t>https://www.ncbi.nlm.nih.gov/pmc/articles/PMC5741109/</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“The United States is the world's largest consumer of opioids, and as prescriptions increased from 76 million in 1991 to 219 million in 2011, there were corresponding increases in opioid-related emergency room visits, treatment admissions, and overdose fatalities. An estimated 25 million people initiated nonmedical use of pain relievers between 2002 and 2011, and by 2014, 10.3 million Americans were reporting the nonmedical use of prescription opioids. The Centers for Disease Control and Prevention (CDC) estimated that over 60,000 drug overdose deaths occurred in 2016, with overdose death rates three times the rate of 1999.”</a:t>
            </a:r>
          </a:p>
          <a:p>
            <a:pPr marL="0" indent="0">
              <a:lnSpc>
                <a:spcPts val="1800"/>
              </a:lnSpc>
              <a:spcBef>
                <a:spcPts val="1000"/>
              </a:spcBef>
              <a:spcAft>
                <a:spcPts val="600"/>
              </a:spcAft>
              <a:buNone/>
            </a:pPr>
            <a:r>
              <a:rPr lang="en-US" sz="1200" b="1" dirty="0">
                <a:solidFill>
                  <a:schemeClr val="accent1">
                    <a:lumMod val="50000"/>
                  </a:schemeClr>
                </a:solidFill>
                <a:latin typeface="Segoe UI" panose="020B0502040204020203" pitchFamily="34" charset="0"/>
                <a:cs typeface="Segoe UI" panose="020B0502040204020203" pitchFamily="34" charset="0"/>
              </a:rPr>
              <a:t>Hypothesis</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Aft>
                <a:spcPts val="600"/>
              </a:spcAft>
            </a:pPr>
            <a:r>
              <a:rPr lang="en-US" dirty="0">
                <a:solidFill>
                  <a:srgbClr val="D24726"/>
                </a:solidFill>
                <a:latin typeface="Segoe UI Semibold" panose="020B0702040204020203" pitchFamily="34" charset="0"/>
                <a:cs typeface="Segoe UI Semibold" panose="020B0702040204020203" pitchFamily="34" charset="0"/>
              </a:rPr>
              <a:t>Identifying opioid prescription behavior based on non-opioid prescription trends ( the lists comprises of drugs typically used for the treatment of chronic or acute conditions associated with pain symptoms such as body aches, heart burn, arthritis or HIV to name a few), state, gender, and specialty of the prescribing physician</a:t>
            </a: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Total of 240 non-opioid drug prescriptions are included in the dataset. Some of these are: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ACYCLOVIR</a:t>
            </a:r>
            <a:r>
              <a:rPr lang="en-US" dirty="0">
                <a:solidFill>
                  <a:prstClr val="black">
                    <a:lumMod val="75000"/>
                    <a:lumOff val="25000"/>
                  </a:prstClr>
                </a:solidFill>
                <a:latin typeface="Segoe UI" panose="020B0502040204020203" pitchFamily="34" charset="0"/>
                <a:cs typeface="Segoe UI" panose="020B0502040204020203" pitchFamily="34" charset="0"/>
              </a:rPr>
              <a:t>: Used for herpes virus infections or excruciatingly painful conditions such as shingles and also used by HIV patients for the treatment of various infections</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DIAZEPAM</a:t>
            </a:r>
            <a:r>
              <a:rPr lang="en-US" dirty="0">
                <a:solidFill>
                  <a:prstClr val="black">
                    <a:lumMod val="75000"/>
                    <a:lumOff val="25000"/>
                  </a:prstClr>
                </a:solidFill>
                <a:latin typeface="Segoe UI" panose="020B0502040204020203" pitchFamily="34" charset="0"/>
                <a:cs typeface="Segoe UI" panose="020B0502040204020203" pitchFamily="34" charset="0"/>
              </a:rPr>
              <a:t>: Subdues anxiety, muscle spasms, and seizures- typically characterized by painful aftermath</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LAMOTRIGINE</a:t>
            </a:r>
            <a:r>
              <a:rPr lang="en-US" dirty="0">
                <a:solidFill>
                  <a:prstClr val="black">
                    <a:lumMod val="75000"/>
                    <a:lumOff val="25000"/>
                  </a:prstClr>
                </a:solidFill>
                <a:latin typeface="Segoe UI" panose="020B0502040204020203" pitchFamily="34" charset="0"/>
                <a:cs typeface="Segoe UI" panose="020B0502040204020203" pitchFamily="34" charset="0"/>
              </a:rPr>
              <a:t>: Bipolar disorder- (studies indicate that these patients are typically prone to depression and tend to abuse drugs over time)- </a:t>
            </a:r>
          </a:p>
          <a:p>
            <a:pPr>
              <a:lnSpc>
                <a:spcPct val="100000"/>
              </a:lnSpc>
              <a:spcBef>
                <a:spcPts val="600"/>
              </a:spcBef>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     reference: https://www.addictioncenter.com/addiction/bipolar-disorder/</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IBUPROFEN</a:t>
            </a:r>
            <a:r>
              <a:rPr lang="en-US" dirty="0">
                <a:solidFill>
                  <a:prstClr val="black">
                    <a:lumMod val="75000"/>
                    <a:lumOff val="25000"/>
                  </a:prstClr>
                </a:solidFill>
                <a:latin typeface="Segoe UI" panose="020B0502040204020203" pitchFamily="34" charset="0"/>
                <a:cs typeface="Segoe UI" panose="020B0502040204020203" pitchFamily="34" charset="0"/>
              </a:rPr>
              <a:t>: Used to quell severe pain and is a very strong form of drug associated with kidney failure with chronic usage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FAMOTIDINE</a:t>
            </a:r>
            <a:r>
              <a:rPr lang="en-US" dirty="0">
                <a:solidFill>
                  <a:prstClr val="black">
                    <a:lumMod val="75000"/>
                    <a:lumOff val="25000"/>
                  </a:prstClr>
                </a:solidFill>
                <a:latin typeface="Segoe UI" panose="020B0502040204020203" pitchFamily="34" charset="0"/>
                <a:cs typeface="Segoe UI" panose="020B0502040204020203" pitchFamily="34" charset="0"/>
              </a:rPr>
              <a:t>: Used for the treatment of ulcers, gastroesophageal reflux disease, or heart burn pains</a:t>
            </a:r>
          </a:p>
          <a:p>
            <a:pPr marL="171450" indent="-171450">
              <a:lnSpc>
                <a:spcPct val="100000"/>
              </a:lnSpc>
              <a:spcBef>
                <a:spcPts val="600"/>
              </a:spcBef>
              <a:spcAft>
                <a:spcPts val="600"/>
              </a:spcAft>
              <a:buFont typeface="Arial" panose="020B0604020202020204" pitchFamily="34" charset="0"/>
              <a:buChar char="•"/>
            </a:pPr>
            <a:r>
              <a:rPr lang="en-US" b="1" dirty="0"/>
              <a:t>LIDOCAINE</a:t>
            </a:r>
            <a:r>
              <a:rPr lang="en-US" dirty="0">
                <a:solidFill>
                  <a:prstClr val="black">
                    <a:lumMod val="75000"/>
                    <a:lumOff val="25000"/>
                  </a:prstClr>
                </a:solidFill>
                <a:latin typeface="Segoe UI" panose="020B0502040204020203" pitchFamily="34" charset="0"/>
                <a:cs typeface="Segoe UI" panose="020B0502040204020203" pitchFamily="34" charset="0"/>
              </a:rPr>
              <a:t>: Relieves pain and numbs skin (analgesic)</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dirty="0">
              <a:solidFill>
                <a:srgbClr val="D24726"/>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 Sources</a:t>
            </a:r>
          </a:p>
        </p:txBody>
      </p:sp>
      <p:sp>
        <p:nvSpPr>
          <p:cNvPr id="5" name="Content Placeholder 4"/>
          <p:cNvSpPr>
            <a:spLocks noGrp="1"/>
          </p:cNvSpPr>
          <p:nvPr>
            <p:ph sz="half" idx="4294967295"/>
          </p:nvPr>
        </p:nvSpPr>
        <p:spPr>
          <a:xfrm>
            <a:off x="333578" y="1431010"/>
            <a:ext cx="3471439" cy="4911067"/>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Overdose data sources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261935" y="5393314"/>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69251" y="5433506"/>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Comprises of data related to prescription drug overdose mortality rates with population figures</a:t>
            </a:r>
          </a:p>
        </p:txBody>
      </p:sp>
      <p:grpSp>
        <p:nvGrpSpPr>
          <p:cNvPr id="36" name="Group 35" descr="Small circle with number 2 inside indicating step 2"/>
          <p:cNvGrpSpPr/>
          <p:nvPr/>
        </p:nvGrpSpPr>
        <p:grpSpPr bwMode="blackWhite">
          <a:xfrm>
            <a:off x="3616712" y="5296415"/>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115465" y="5336607"/>
            <a:ext cx="3106367" cy="93308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Identifies the Opioid drugs in the prescription dataset</a:t>
            </a:r>
          </a:p>
        </p:txBody>
      </p:sp>
      <p:grpSp>
        <p:nvGrpSpPr>
          <p:cNvPr id="39" name="Group 38" descr="Small circle with number 3 inside  indicating step 3"/>
          <p:cNvGrpSpPr/>
          <p:nvPr/>
        </p:nvGrpSpPr>
        <p:grpSpPr bwMode="blackWhite">
          <a:xfrm>
            <a:off x="7090847" y="5191729"/>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7589593" y="5231920"/>
            <a:ext cx="4330145" cy="13366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primary dataset used to predict physicians who are prone to dispensing generous amounts of opioids. Caution must be observed in sticking labels as the physicians might not be aware of number of prescriptions dispensed and might be exhibiting compassion to the patient</a:t>
            </a:r>
          </a:p>
        </p:txBody>
      </p:sp>
      <p:sp>
        <p:nvSpPr>
          <p:cNvPr id="20" name="Content Placeholder 4">
            <a:extLst>
              <a:ext uri="{FF2B5EF4-FFF2-40B4-BE49-F238E27FC236}">
                <a16:creationId xmlns:a16="http://schemas.microsoft.com/office/drawing/2014/main" id="{90A903D4-091B-4F4A-9B78-65B2DBA3FEC8}"/>
              </a:ext>
            </a:extLst>
          </p:cNvPr>
          <p:cNvSpPr txBox="1">
            <a:spLocks/>
          </p:cNvSpPr>
          <p:nvPr/>
        </p:nvSpPr>
        <p:spPr>
          <a:xfrm>
            <a:off x="3728319" y="1431009"/>
            <a:ext cx="3535007" cy="42818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Opioid dataset</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Content Placeholder 4">
            <a:extLst>
              <a:ext uri="{FF2B5EF4-FFF2-40B4-BE49-F238E27FC236}">
                <a16:creationId xmlns:a16="http://schemas.microsoft.com/office/drawing/2014/main" id="{44C2B90C-4BA5-4410-A6CC-E727EBDFE74E}"/>
              </a:ext>
            </a:extLst>
          </p:cNvPr>
          <p:cNvSpPr txBox="1">
            <a:spLocks/>
          </p:cNvSpPr>
          <p:nvPr/>
        </p:nvSpPr>
        <p:spPr>
          <a:xfrm>
            <a:off x="7384719" y="1431010"/>
            <a:ext cx="4413626" cy="412588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Prescription details</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5C79AC0-4D91-4C06-B28B-B32B2B990994}"/>
              </a:ext>
            </a:extLst>
          </p:cNvPr>
          <p:cNvPicPr>
            <a:picLocks noChangeAspect="1"/>
          </p:cNvPicPr>
          <p:nvPr/>
        </p:nvPicPr>
        <p:blipFill>
          <a:blip r:embed="rId2"/>
          <a:stretch>
            <a:fillRect/>
          </a:stretch>
        </p:blipFill>
        <p:spPr>
          <a:xfrm>
            <a:off x="442489" y="1800705"/>
            <a:ext cx="2505075" cy="1209675"/>
          </a:xfrm>
          <a:prstGeom prst="rect">
            <a:avLst/>
          </a:prstGeom>
        </p:spPr>
      </p:pic>
      <p:pic>
        <p:nvPicPr>
          <p:cNvPr id="6" name="Picture 5">
            <a:extLst>
              <a:ext uri="{FF2B5EF4-FFF2-40B4-BE49-F238E27FC236}">
                <a16:creationId xmlns:a16="http://schemas.microsoft.com/office/drawing/2014/main" id="{D7B42802-50EE-47DA-B401-92479E250EC2}"/>
              </a:ext>
            </a:extLst>
          </p:cNvPr>
          <p:cNvPicPr>
            <a:picLocks noChangeAspect="1"/>
          </p:cNvPicPr>
          <p:nvPr/>
        </p:nvPicPr>
        <p:blipFill>
          <a:blip r:embed="rId3"/>
          <a:stretch>
            <a:fillRect/>
          </a:stretch>
        </p:blipFill>
        <p:spPr>
          <a:xfrm>
            <a:off x="440383" y="3116852"/>
            <a:ext cx="2438400" cy="2105025"/>
          </a:xfrm>
          <a:prstGeom prst="rect">
            <a:avLst/>
          </a:prstGeom>
        </p:spPr>
      </p:pic>
      <p:pic>
        <p:nvPicPr>
          <p:cNvPr id="7" name="Picture 6">
            <a:extLst>
              <a:ext uri="{FF2B5EF4-FFF2-40B4-BE49-F238E27FC236}">
                <a16:creationId xmlns:a16="http://schemas.microsoft.com/office/drawing/2014/main" id="{B5862A16-E565-4A10-98ED-EF89C5B91B2E}"/>
              </a:ext>
            </a:extLst>
          </p:cNvPr>
          <p:cNvPicPr>
            <a:picLocks noChangeAspect="1"/>
          </p:cNvPicPr>
          <p:nvPr/>
        </p:nvPicPr>
        <p:blipFill>
          <a:blip r:embed="rId4"/>
          <a:stretch>
            <a:fillRect/>
          </a:stretch>
        </p:blipFill>
        <p:spPr>
          <a:xfrm>
            <a:off x="3509133" y="1863039"/>
            <a:ext cx="3695100" cy="1076325"/>
          </a:xfrm>
          <a:prstGeom prst="rect">
            <a:avLst/>
          </a:prstGeom>
        </p:spPr>
      </p:pic>
      <p:pic>
        <p:nvPicPr>
          <p:cNvPr id="8" name="Picture 7">
            <a:extLst>
              <a:ext uri="{FF2B5EF4-FFF2-40B4-BE49-F238E27FC236}">
                <a16:creationId xmlns:a16="http://schemas.microsoft.com/office/drawing/2014/main" id="{649420BE-9748-4C16-8DD5-3BD8BA2BA8B3}"/>
              </a:ext>
            </a:extLst>
          </p:cNvPr>
          <p:cNvPicPr>
            <a:picLocks noChangeAspect="1"/>
          </p:cNvPicPr>
          <p:nvPr/>
        </p:nvPicPr>
        <p:blipFill>
          <a:blip r:embed="rId5"/>
          <a:stretch>
            <a:fillRect/>
          </a:stretch>
        </p:blipFill>
        <p:spPr>
          <a:xfrm>
            <a:off x="5006436" y="3703488"/>
            <a:ext cx="6524625" cy="1076325"/>
          </a:xfrm>
          <a:prstGeom prst="rect">
            <a:avLst/>
          </a:prstGeom>
        </p:spPr>
      </p:pic>
      <p:sp>
        <p:nvSpPr>
          <p:cNvPr id="24" name="Content Placeholder 17">
            <a:extLst>
              <a:ext uri="{FF2B5EF4-FFF2-40B4-BE49-F238E27FC236}">
                <a16:creationId xmlns:a16="http://schemas.microsoft.com/office/drawing/2014/main" id="{CA00FF69-9B7D-49A7-BA51-68AA727CA012}"/>
              </a:ext>
            </a:extLst>
          </p:cNvPr>
          <p:cNvSpPr txBox="1">
            <a:spLocks/>
          </p:cNvSpPr>
          <p:nvPr/>
        </p:nvSpPr>
        <p:spPr>
          <a:xfrm>
            <a:off x="7367409" y="1778399"/>
            <a:ext cx="3106367" cy="13761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Final data size after filtering columns and rows – </a:t>
            </a:r>
            <a:r>
              <a:rPr lang="en-US" b="1" dirty="0">
                <a:solidFill>
                  <a:prstClr val="black">
                    <a:lumMod val="75000"/>
                    <a:lumOff val="25000"/>
                  </a:prstClr>
                </a:solidFill>
                <a:latin typeface="Segoe UI" panose="020B0502040204020203" pitchFamily="34" charset="0"/>
                <a:cs typeface="Segoe UI" panose="020B0502040204020203" pitchFamily="34" charset="0"/>
              </a:rPr>
              <a:t>24,759 rows and 254 columns</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804AC6C7-7A81-43ED-A831-333C26E92A55}"/>
              </a:ext>
            </a:extLst>
          </p:cNvPr>
          <p:cNvPicPr>
            <a:picLocks noChangeAspect="1"/>
          </p:cNvPicPr>
          <p:nvPr/>
        </p:nvPicPr>
        <p:blipFill>
          <a:blip r:embed="rId6"/>
          <a:stretch>
            <a:fillRect/>
          </a:stretch>
        </p:blipFill>
        <p:spPr>
          <a:xfrm>
            <a:off x="7398326" y="2333593"/>
            <a:ext cx="1590675" cy="59055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22044" cy="640080"/>
          </a:xfrm>
        </p:spPr>
        <p:txBody>
          <a:bodyPr/>
          <a:lstStyle/>
          <a:p>
            <a:pPr>
              <a:spcAft>
                <a:spcPts val="600"/>
              </a:spcAft>
              <a:defRPr/>
            </a:pPr>
            <a:r>
              <a:rPr lang="en-US" dirty="0">
                <a:latin typeface="Segoe UI" panose="020B0502040204020203" pitchFamily="34" charset="0"/>
                <a:cs typeface="Segoe UI" panose="020B0502040204020203" pitchFamily="34" charset="0"/>
              </a:rPr>
              <a:t>Data analytics/exploration- Overdose mortality trends</a:t>
            </a:r>
          </a:p>
        </p:txBody>
      </p:sp>
      <p:grpSp>
        <p:nvGrpSpPr>
          <p:cNvPr id="13" name="Group 12" descr="Small circle with number 1 inside  indicating step 1"/>
          <p:cNvGrpSpPr/>
          <p:nvPr/>
        </p:nvGrpSpPr>
        <p:grpSpPr bwMode="blackWhite">
          <a:xfrm>
            <a:off x="553771" y="1347111"/>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1088" y="1387302"/>
            <a:ext cx="2486328" cy="12803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Top 5 states based on population</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 17" descr="Small circle with number 2 inside  indicating step 2"/>
          <p:cNvGrpSpPr/>
          <p:nvPr/>
        </p:nvGrpSpPr>
        <p:grpSpPr bwMode="blackWhite">
          <a:xfrm>
            <a:off x="543012" y="293330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50327" y="2973497"/>
            <a:ext cx="2651153" cy="1240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Mortality graph exhibits </a:t>
            </a:r>
            <a:r>
              <a:rPr lang="en-US" b="1" dirty="0">
                <a:solidFill>
                  <a:prstClr val="black">
                    <a:lumMod val="75000"/>
                    <a:lumOff val="25000"/>
                  </a:prstClr>
                </a:solidFill>
                <a:latin typeface="Segoe UI" panose="020B0502040204020203" pitchFamily="34" charset="0"/>
                <a:cs typeface="Segoe UI" panose="020B0502040204020203" pitchFamily="34" charset="0"/>
              </a:rPr>
              <a:t>continuous increase in fatality rates</a:t>
            </a:r>
            <a:r>
              <a:rPr lang="en-US" dirty="0">
                <a:solidFill>
                  <a:prstClr val="black">
                    <a:lumMod val="75000"/>
                    <a:lumOff val="25000"/>
                  </a:prstClr>
                </a:solidFill>
                <a:latin typeface="Segoe UI" panose="020B0502040204020203" pitchFamily="34" charset="0"/>
                <a:cs typeface="Segoe UI" panose="020B0502040204020203" pitchFamily="34" charset="0"/>
              </a:rPr>
              <a:t> from 1999- 2015 attributed to prescription based opioid overdose </a:t>
            </a:r>
          </a:p>
        </p:txBody>
      </p:sp>
      <p:grpSp>
        <p:nvGrpSpPr>
          <p:cNvPr id="26" name="Group 25" descr="Small circle with number 3 inside  indicating step 3"/>
          <p:cNvGrpSpPr/>
          <p:nvPr/>
        </p:nvGrpSpPr>
        <p:grpSpPr bwMode="blackWhite">
          <a:xfrm>
            <a:off x="541608" y="4286561"/>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61088" y="4237836"/>
            <a:ext cx="2784602" cy="13940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Future trend analysis and </a:t>
            </a:r>
            <a:r>
              <a:rPr lang="en-US" b="1">
                <a:solidFill>
                  <a:prstClr val="black">
                    <a:lumMod val="75000"/>
                    <a:lumOff val="25000"/>
                  </a:prstClr>
                </a:solidFill>
                <a:latin typeface="Segoe UI" panose="020B0502040204020203" pitchFamily="34" charset="0"/>
                <a:cs typeface="Segoe UI" panose="020B0502040204020203" pitchFamily="34" charset="0"/>
              </a:rPr>
              <a:t>projections were </a:t>
            </a:r>
            <a:r>
              <a:rPr lang="en-US" b="1" dirty="0">
                <a:solidFill>
                  <a:prstClr val="black">
                    <a:lumMod val="75000"/>
                    <a:lumOff val="25000"/>
                  </a:prstClr>
                </a:solidFill>
                <a:latin typeface="Segoe UI" panose="020B0502040204020203" pitchFamily="34" charset="0"/>
                <a:cs typeface="Segoe UI" panose="020B0502040204020203" pitchFamily="34" charset="0"/>
              </a:rPr>
              <a:t>inconclusive</a:t>
            </a:r>
            <a:r>
              <a:rPr lang="en-US" dirty="0">
                <a:solidFill>
                  <a:prstClr val="black">
                    <a:lumMod val="75000"/>
                    <a:lumOff val="25000"/>
                  </a:prstClr>
                </a:solidFill>
                <a:latin typeface="Segoe UI" panose="020B0502040204020203" pitchFamily="34" charset="0"/>
                <a:cs typeface="Segoe UI" panose="020B0502040204020203" pitchFamily="34" charset="0"/>
              </a:rPr>
              <a:t> due to small data size but exhibited a steady rate in death rate- the model needs more granularity for accurate figures</a:t>
            </a:r>
          </a:p>
        </p:txBody>
      </p:sp>
      <p:sp>
        <p:nvSpPr>
          <p:cNvPr id="17" name="Content Placeholder 17"/>
          <p:cNvSpPr txBox="1">
            <a:spLocks/>
          </p:cNvSpPr>
          <p:nvPr/>
        </p:nvSpPr>
        <p:spPr>
          <a:xfrm>
            <a:off x="283650" y="5564518"/>
            <a:ext cx="3500885" cy="109445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srgbClr val="D24726"/>
                </a:solidFill>
                <a:latin typeface="Segoe UI Semibold" panose="020B0702040204020203" pitchFamily="34" charset="0"/>
                <a:cs typeface="Segoe UI Semibold" panose="020B0702040204020203" pitchFamily="34" charset="0"/>
              </a:rPr>
              <a:t>Inference</a:t>
            </a:r>
            <a:r>
              <a:rPr lang="en-US" dirty="0">
                <a:solidFill>
                  <a:srgbClr val="D24726"/>
                </a:solidFill>
                <a:latin typeface="Segoe UI Semibold" panose="020B0702040204020203" pitchFamily="34" charset="0"/>
                <a:cs typeface="Segoe UI Semibold" panose="020B0702040204020203" pitchFamily="34" charset="0"/>
              </a:rPr>
              <a:t>: </a:t>
            </a:r>
            <a:r>
              <a:rPr lang="en-US" dirty="0">
                <a:solidFill>
                  <a:srgbClr val="404040"/>
                </a:solidFill>
                <a:latin typeface="Segoe UI Semibold" panose="020B0702040204020203" pitchFamily="34" charset="0"/>
                <a:cs typeface="Segoe UI Semibold" panose="020B0702040204020203" pitchFamily="34" charset="0"/>
              </a:rPr>
              <a:t>Model indicates that rigorous mandates and government intervention along with powerful predictive models is required to decrease the mortality rates associated with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 opioid overdose</a:t>
            </a:r>
            <a:endParaRPr lang="en-US" dirty="0">
              <a:solidFill>
                <a:prstClr val="black">
                  <a:lumMod val="75000"/>
                  <a:lumOff val="25000"/>
                </a:prstClr>
              </a:solidFill>
            </a:endParaRPr>
          </a:p>
        </p:txBody>
      </p:sp>
      <p:cxnSp>
        <p:nvCxnSpPr>
          <p:cNvPr id="20" name="Straight Connector 19" descr="Light grey line separating Morph text and images"/>
          <p:cNvCxnSpPr>
            <a:cxnSpLocks/>
          </p:cNvCxnSpPr>
          <p:nvPr/>
        </p:nvCxnSpPr>
        <p:spPr>
          <a:xfrm>
            <a:off x="3867591" y="1337948"/>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2042CA0-BCBC-4152-9331-B90CB3B6E2DA}"/>
              </a:ext>
            </a:extLst>
          </p:cNvPr>
          <p:cNvPicPr>
            <a:picLocks noChangeAspect="1"/>
          </p:cNvPicPr>
          <p:nvPr/>
        </p:nvPicPr>
        <p:blipFill>
          <a:blip r:embed="rId2"/>
          <a:stretch>
            <a:fillRect/>
          </a:stretch>
        </p:blipFill>
        <p:spPr>
          <a:xfrm>
            <a:off x="3974377" y="1337948"/>
            <a:ext cx="3114317" cy="1974342"/>
          </a:xfrm>
          <a:prstGeom prst="rect">
            <a:avLst/>
          </a:prstGeom>
        </p:spPr>
      </p:pic>
      <p:pic>
        <p:nvPicPr>
          <p:cNvPr id="7" name="Picture 6">
            <a:extLst>
              <a:ext uri="{FF2B5EF4-FFF2-40B4-BE49-F238E27FC236}">
                <a16:creationId xmlns:a16="http://schemas.microsoft.com/office/drawing/2014/main" id="{0181071A-BB84-40D6-8D7C-8C53001854E8}"/>
              </a:ext>
            </a:extLst>
          </p:cNvPr>
          <p:cNvPicPr>
            <a:picLocks noChangeAspect="1"/>
          </p:cNvPicPr>
          <p:nvPr/>
        </p:nvPicPr>
        <p:blipFill>
          <a:blip r:embed="rId3"/>
          <a:stretch>
            <a:fillRect/>
          </a:stretch>
        </p:blipFill>
        <p:spPr>
          <a:xfrm>
            <a:off x="7163271" y="1375793"/>
            <a:ext cx="4866535" cy="1974342"/>
          </a:xfrm>
          <a:prstGeom prst="rect">
            <a:avLst/>
          </a:prstGeom>
        </p:spPr>
      </p:pic>
      <p:pic>
        <p:nvPicPr>
          <p:cNvPr id="8" name="Picture 7">
            <a:extLst>
              <a:ext uri="{FF2B5EF4-FFF2-40B4-BE49-F238E27FC236}">
                <a16:creationId xmlns:a16="http://schemas.microsoft.com/office/drawing/2014/main" id="{33F0AC20-912B-4605-9E7D-44E14C765123}"/>
              </a:ext>
            </a:extLst>
          </p:cNvPr>
          <p:cNvPicPr>
            <a:picLocks noChangeAspect="1"/>
          </p:cNvPicPr>
          <p:nvPr/>
        </p:nvPicPr>
        <p:blipFill>
          <a:blip r:embed="rId4"/>
          <a:stretch>
            <a:fillRect/>
          </a:stretch>
        </p:blipFill>
        <p:spPr>
          <a:xfrm>
            <a:off x="4177641" y="3412230"/>
            <a:ext cx="7605818" cy="1582577"/>
          </a:xfrm>
          <a:prstGeom prst="rect">
            <a:avLst/>
          </a:prstGeom>
        </p:spPr>
      </p:pic>
      <p:pic>
        <p:nvPicPr>
          <p:cNvPr id="19" name="Picture 18">
            <a:extLst>
              <a:ext uri="{FF2B5EF4-FFF2-40B4-BE49-F238E27FC236}">
                <a16:creationId xmlns:a16="http://schemas.microsoft.com/office/drawing/2014/main" id="{4B35D5E3-2628-402E-8CB2-6682DE39DA43}"/>
              </a:ext>
            </a:extLst>
          </p:cNvPr>
          <p:cNvPicPr>
            <a:picLocks noChangeAspect="1"/>
          </p:cNvPicPr>
          <p:nvPr/>
        </p:nvPicPr>
        <p:blipFill>
          <a:blip r:embed="rId5"/>
          <a:stretch>
            <a:fillRect/>
          </a:stretch>
        </p:blipFill>
        <p:spPr>
          <a:xfrm>
            <a:off x="4177641" y="4947226"/>
            <a:ext cx="7694722" cy="1546918"/>
          </a:xfrm>
          <a:prstGeom prst="rect">
            <a:avLst/>
          </a:prstGeom>
        </p:spPr>
      </p:pic>
      <p:pic>
        <p:nvPicPr>
          <p:cNvPr id="21" name="Picture 20">
            <a:extLst>
              <a:ext uri="{FF2B5EF4-FFF2-40B4-BE49-F238E27FC236}">
                <a16:creationId xmlns:a16="http://schemas.microsoft.com/office/drawing/2014/main" id="{9FCE32E7-06ED-43C5-92D9-DADB74808856}"/>
              </a:ext>
            </a:extLst>
          </p:cNvPr>
          <p:cNvPicPr>
            <a:picLocks noChangeAspect="1"/>
          </p:cNvPicPr>
          <p:nvPr/>
        </p:nvPicPr>
        <p:blipFill>
          <a:blip r:embed="rId6"/>
          <a:stretch>
            <a:fillRect/>
          </a:stretch>
        </p:blipFill>
        <p:spPr>
          <a:xfrm>
            <a:off x="635457" y="1810871"/>
            <a:ext cx="3185063" cy="962717"/>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1282103" cy="640080"/>
          </a:xfrm>
        </p:spPr>
        <p:txBody>
          <a:bodyPr/>
          <a:lstStyle/>
          <a:p>
            <a:r>
              <a:rPr lang="en-US" dirty="0">
                <a:latin typeface="Segoe UI" panose="020B0502040204020203" pitchFamily="34" charset="0"/>
                <a:cs typeface="Segoe UI" panose="020B0502040204020203" pitchFamily="34" charset="0"/>
              </a:rPr>
              <a:t>Data analytics/exploration- Prescription data - 1</a:t>
            </a:r>
            <a:endParaRPr lang="en-US" dirty="0">
              <a:latin typeface="Segoe UI Light" panose="020B0502040204020203" pitchFamily="34" charset="0"/>
              <a:cs typeface="Segoe UI Light" panose="020B0502040204020203" pitchFamily="34" charset="0"/>
            </a:endParaRPr>
          </a:p>
        </p:txBody>
      </p:sp>
      <p:grpSp>
        <p:nvGrpSpPr>
          <p:cNvPr id="4" name="Group 3" descr="Small circle with number 1 inside  indicating step 1"/>
          <p:cNvGrpSpPr/>
          <p:nvPr/>
        </p:nvGrpSpPr>
        <p:grpSpPr bwMode="blackWhite">
          <a:xfrm>
            <a:off x="505407" y="1395301"/>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12723" y="1435493"/>
            <a:ext cx="3121671" cy="5305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Top 5 opioid prescription states based on population is displayed in the bar graph</a:t>
            </a:r>
          </a:p>
        </p:txBody>
      </p:sp>
      <p:grpSp>
        <p:nvGrpSpPr>
          <p:cNvPr id="19" name="Group 18" descr="Small circle with number 2 inside  indicating step 2"/>
          <p:cNvGrpSpPr/>
          <p:nvPr/>
        </p:nvGrpSpPr>
        <p:grpSpPr bwMode="blackWhite">
          <a:xfrm>
            <a:off x="531484" y="20802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38800" y="21204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45A73D3-E5D6-4E75-A28A-E7E9849D4587}"/>
              </a:ext>
            </a:extLst>
          </p:cNvPr>
          <p:cNvPicPr>
            <a:picLocks noChangeAspect="1"/>
          </p:cNvPicPr>
          <p:nvPr/>
        </p:nvPicPr>
        <p:blipFill>
          <a:blip r:embed="rId2"/>
          <a:stretch>
            <a:fillRect/>
          </a:stretch>
        </p:blipFill>
        <p:spPr>
          <a:xfrm>
            <a:off x="4266441" y="1314314"/>
            <a:ext cx="5542583" cy="2616783"/>
          </a:xfrm>
          <a:prstGeom prst="rect">
            <a:avLst/>
          </a:prstGeom>
        </p:spPr>
      </p:pic>
      <p:cxnSp>
        <p:nvCxnSpPr>
          <p:cNvPr id="26" name="Straight Connector 25" descr="Light grey line separating Morph text and images">
            <a:extLst>
              <a:ext uri="{FF2B5EF4-FFF2-40B4-BE49-F238E27FC236}">
                <a16:creationId xmlns:a16="http://schemas.microsoft.com/office/drawing/2014/main" id="{2262807A-C908-4E01-918F-B6481A153C2B}"/>
              </a:ext>
            </a:extLst>
          </p:cNvPr>
          <p:cNvCxnSpPr>
            <a:cxnSpLocks/>
          </p:cNvCxnSpPr>
          <p:nvPr/>
        </p:nvCxnSpPr>
        <p:spPr>
          <a:xfrm>
            <a:off x="4159827" y="1242600"/>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4CF7582-EA75-4A3D-9080-1E257EA524D1}"/>
              </a:ext>
            </a:extLst>
          </p:cNvPr>
          <p:cNvPicPr>
            <a:picLocks noChangeAspect="1"/>
          </p:cNvPicPr>
          <p:nvPr/>
        </p:nvPicPr>
        <p:blipFill>
          <a:blip r:embed="rId3"/>
          <a:stretch>
            <a:fillRect/>
          </a:stretch>
        </p:blipFill>
        <p:spPr>
          <a:xfrm>
            <a:off x="4290944" y="4066828"/>
            <a:ext cx="6031491" cy="2299194"/>
          </a:xfrm>
          <a:prstGeom prst="rect">
            <a:avLst/>
          </a:prstGeom>
        </p:spPr>
      </p:pic>
      <p:sp>
        <p:nvSpPr>
          <p:cNvPr id="27" name="Content Placeholder 17">
            <a:extLst>
              <a:ext uri="{FF2B5EF4-FFF2-40B4-BE49-F238E27FC236}">
                <a16:creationId xmlns:a16="http://schemas.microsoft.com/office/drawing/2014/main" id="{42EDC35C-4790-49F0-8522-D2332712C622}"/>
              </a:ext>
            </a:extLst>
          </p:cNvPr>
          <p:cNvSpPr txBox="1">
            <a:spLocks/>
          </p:cNvSpPr>
          <p:nvPr/>
        </p:nvSpPr>
        <p:spPr>
          <a:xfrm>
            <a:off x="1063586" y="2139610"/>
            <a:ext cx="3121671" cy="17914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Gender classification: In the dataset women tend to prescribe more opioids in particular states, but overall they were fewer women physicians prescribing opioids</a:t>
            </a:r>
          </a:p>
        </p:txBody>
      </p:sp>
      <p:pic>
        <p:nvPicPr>
          <p:cNvPr id="10" name="Picture 9">
            <a:extLst>
              <a:ext uri="{FF2B5EF4-FFF2-40B4-BE49-F238E27FC236}">
                <a16:creationId xmlns:a16="http://schemas.microsoft.com/office/drawing/2014/main" id="{4CFD5AA5-9AC9-40B4-B59F-D14BD61A6409}"/>
              </a:ext>
            </a:extLst>
          </p:cNvPr>
          <p:cNvPicPr>
            <a:picLocks noChangeAspect="1"/>
          </p:cNvPicPr>
          <p:nvPr/>
        </p:nvPicPr>
        <p:blipFill>
          <a:blip r:embed="rId4"/>
          <a:stretch>
            <a:fillRect/>
          </a:stretch>
        </p:blipFill>
        <p:spPr>
          <a:xfrm>
            <a:off x="1012723" y="4234168"/>
            <a:ext cx="2790825" cy="1028700"/>
          </a:xfrm>
          <a:prstGeom prst="rect">
            <a:avLst/>
          </a:prstGeom>
        </p:spPr>
      </p:pic>
      <p:pic>
        <p:nvPicPr>
          <p:cNvPr id="11" name="Picture 10">
            <a:extLst>
              <a:ext uri="{FF2B5EF4-FFF2-40B4-BE49-F238E27FC236}">
                <a16:creationId xmlns:a16="http://schemas.microsoft.com/office/drawing/2014/main" id="{539FB812-09E5-4CE2-B582-620BE4700686}"/>
              </a:ext>
            </a:extLst>
          </p:cNvPr>
          <p:cNvPicPr>
            <a:picLocks noChangeAspect="1"/>
          </p:cNvPicPr>
          <p:nvPr/>
        </p:nvPicPr>
        <p:blipFill>
          <a:blip r:embed="rId5"/>
          <a:stretch>
            <a:fillRect/>
          </a:stretch>
        </p:blipFill>
        <p:spPr>
          <a:xfrm>
            <a:off x="1063586" y="3134261"/>
            <a:ext cx="2438400" cy="1000125"/>
          </a:xfrm>
          <a:prstGeom prst="rect">
            <a:avLst/>
          </a:prstGeom>
        </p:spPr>
      </p:pic>
      <p:pic>
        <p:nvPicPr>
          <p:cNvPr id="12" name="Picture 11">
            <a:extLst>
              <a:ext uri="{FF2B5EF4-FFF2-40B4-BE49-F238E27FC236}">
                <a16:creationId xmlns:a16="http://schemas.microsoft.com/office/drawing/2014/main" id="{9DDFE360-4A5C-47C9-9C47-BA636F250E35}"/>
              </a:ext>
            </a:extLst>
          </p:cNvPr>
          <p:cNvPicPr>
            <a:picLocks noChangeAspect="1"/>
          </p:cNvPicPr>
          <p:nvPr/>
        </p:nvPicPr>
        <p:blipFill>
          <a:blip r:embed="rId6"/>
          <a:stretch>
            <a:fillRect/>
          </a:stretch>
        </p:blipFill>
        <p:spPr>
          <a:xfrm>
            <a:off x="1063586" y="5334075"/>
            <a:ext cx="2886075" cy="100965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- 2</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prescription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 </a:t>
            </a:r>
            <a:r>
              <a:rPr lang="en-US" dirty="0">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State</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488238" y="466146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915669" y="4681278"/>
            <a:ext cx="3034090"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most number of opioid prescriptions were from </a:t>
            </a:r>
            <a:r>
              <a:rPr lang="en-US" dirty="0">
                <a:solidFill>
                  <a:srgbClr val="D24726"/>
                </a:solidFill>
                <a:latin typeface="Segoe UI Semibold" panose="020B0702040204020203" pitchFamily="34" charset="0"/>
                <a:cs typeface="Segoe UI Semibold" panose="020B0702040204020203" pitchFamily="34" charset="0"/>
              </a:rPr>
              <a:t>Maryland</a:t>
            </a:r>
            <a:r>
              <a:rPr lang="en-US" dirty="0">
                <a:solidFill>
                  <a:prstClr val="black">
                    <a:lumMod val="75000"/>
                    <a:lumOff val="25000"/>
                  </a:prstClr>
                </a:solidFill>
                <a:latin typeface="Segoe UI" panose="020B0502040204020203" pitchFamily="34" charset="0"/>
                <a:cs typeface="Segoe UI" panose="020B0502040204020203" pitchFamily="34" charset="0"/>
              </a:rPr>
              <a:t> with </a:t>
            </a:r>
            <a:r>
              <a:rPr lang="en-US" dirty="0">
                <a:solidFill>
                  <a:srgbClr val="D24726"/>
                </a:solidFill>
                <a:latin typeface="Segoe UI Semibold" panose="020B0702040204020203" pitchFamily="34" charset="0"/>
                <a:cs typeface="Segoe UI Semibold" panose="020B0702040204020203" pitchFamily="34" charset="0"/>
              </a:rPr>
              <a:t>Female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prescribing more opioids overall when the data was grouped by Gender and State. This could be attributed to compassion</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6" name="Group 35" descr="Small circle with number 2 inside  indicating step 2"/>
          <p:cNvGrpSpPr/>
          <p:nvPr/>
        </p:nvGrpSpPr>
        <p:grpSpPr bwMode="blackWhite">
          <a:xfrm>
            <a:off x="4248085" y="467775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descr="Small circle with number 3 inside  indicating step 3"/>
          <p:cNvGrpSpPr/>
          <p:nvPr/>
        </p:nvGrpSpPr>
        <p:grpSpPr bwMode="blackWhite">
          <a:xfrm>
            <a:off x="7756655" y="477709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333043" y="4707622"/>
            <a:ext cx="3491088" cy="104405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Total number of opioid prescribed for the year 2014: </a:t>
            </a:r>
            <a:r>
              <a:rPr lang="en-US" sz="1600" dirty="0">
                <a:solidFill>
                  <a:srgbClr val="D24726"/>
                </a:solidFill>
                <a:latin typeface="Segoe UI Semibold" panose="020B0702040204020203" pitchFamily="34" charset="0"/>
                <a:cs typeface="Segoe UI Semibold" panose="020B0702040204020203" pitchFamily="34" charset="0"/>
              </a:rPr>
              <a:t>HYDROCODONE </a:t>
            </a:r>
            <a:r>
              <a:rPr lang="en-US" dirty="0">
                <a:latin typeface="Segoe UI" panose="020B0502040204020203" pitchFamily="34" charset="0"/>
                <a:cs typeface="Segoe UI" panose="020B0502040204020203" pitchFamily="34" charset="0"/>
              </a:rPr>
              <a:t>tops the list as the most prescribed drug followed by </a:t>
            </a:r>
            <a:r>
              <a:rPr lang="en-US" sz="1500" dirty="0">
                <a:solidFill>
                  <a:srgbClr val="D24726"/>
                </a:solidFill>
                <a:latin typeface="Segoe UI Semibold" panose="020B0702040204020203" pitchFamily="34" charset="0"/>
                <a:cs typeface="Segoe UI Semibold" panose="020B0702040204020203" pitchFamily="34" charset="0"/>
              </a:rPr>
              <a:t>TRAMADOL</a:t>
            </a:r>
            <a:endParaRPr lang="en-US" sz="1500" dirty="0">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endParaRPr>
          </a:p>
        </p:txBody>
      </p:sp>
      <p:pic>
        <p:nvPicPr>
          <p:cNvPr id="4" name="Picture 3">
            <a:extLst>
              <a:ext uri="{FF2B5EF4-FFF2-40B4-BE49-F238E27FC236}">
                <a16:creationId xmlns:a16="http://schemas.microsoft.com/office/drawing/2014/main" id="{459AE067-8450-434A-9433-F554609DDA64}"/>
              </a:ext>
            </a:extLst>
          </p:cNvPr>
          <p:cNvPicPr>
            <a:picLocks noChangeAspect="1"/>
          </p:cNvPicPr>
          <p:nvPr/>
        </p:nvPicPr>
        <p:blipFill>
          <a:blip r:embed="rId2"/>
          <a:stretch>
            <a:fillRect/>
          </a:stretch>
        </p:blipFill>
        <p:spPr>
          <a:xfrm>
            <a:off x="630366" y="1694088"/>
            <a:ext cx="7448884" cy="2893811"/>
          </a:xfrm>
          <a:prstGeom prst="rect">
            <a:avLst/>
          </a:prstGeom>
        </p:spPr>
      </p:pic>
      <p:pic>
        <p:nvPicPr>
          <p:cNvPr id="5" name="Picture 4">
            <a:extLst>
              <a:ext uri="{FF2B5EF4-FFF2-40B4-BE49-F238E27FC236}">
                <a16:creationId xmlns:a16="http://schemas.microsoft.com/office/drawing/2014/main" id="{C2F2DE9F-DF33-442C-AF01-71B59A90C6EC}"/>
              </a:ext>
            </a:extLst>
          </p:cNvPr>
          <p:cNvPicPr>
            <a:picLocks noChangeAspect="1"/>
          </p:cNvPicPr>
          <p:nvPr/>
        </p:nvPicPr>
        <p:blipFill>
          <a:blip r:embed="rId3"/>
          <a:stretch>
            <a:fillRect/>
          </a:stretch>
        </p:blipFill>
        <p:spPr>
          <a:xfrm>
            <a:off x="8271012" y="1691096"/>
            <a:ext cx="3121238" cy="2939325"/>
          </a:xfrm>
          <a:prstGeom prst="rect">
            <a:avLst/>
          </a:prstGeom>
        </p:spPr>
      </p:pic>
      <p:sp>
        <p:nvSpPr>
          <p:cNvPr id="22" name="Content Placeholder 17">
            <a:extLst>
              <a:ext uri="{FF2B5EF4-FFF2-40B4-BE49-F238E27FC236}">
                <a16:creationId xmlns:a16="http://schemas.microsoft.com/office/drawing/2014/main" id="{4B1A0CDE-143F-41A5-91CA-F59B8841F34E}"/>
              </a:ext>
            </a:extLst>
          </p:cNvPr>
          <p:cNvSpPr txBox="1">
            <a:spLocks/>
          </p:cNvSpPr>
          <p:nvPr/>
        </p:nvSpPr>
        <p:spPr>
          <a:xfrm>
            <a:off x="4760288" y="4644016"/>
            <a:ext cx="2919669" cy="7711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Alabama</a:t>
            </a:r>
            <a:r>
              <a:rPr lang="en-US" dirty="0">
                <a:solidFill>
                  <a:prstClr val="black">
                    <a:lumMod val="75000"/>
                    <a:lumOff val="25000"/>
                  </a:prstClr>
                </a:solidFill>
                <a:latin typeface="Segoe UI" panose="020B0502040204020203" pitchFamily="34" charset="0"/>
                <a:cs typeface="Segoe UI" panose="020B0502040204020203" pitchFamily="34" charset="0"/>
              </a:rPr>
              <a:t> topped the list for </a:t>
            </a:r>
            <a:r>
              <a:rPr lang="en-US" dirty="0">
                <a:solidFill>
                  <a:srgbClr val="D24726"/>
                </a:solidFill>
                <a:latin typeface="Segoe UI Semibold" panose="020B0702040204020203" pitchFamily="34" charset="0"/>
                <a:cs typeface="Segoe UI Semibold" panose="020B0702040204020203" pitchFamily="34" charset="0"/>
              </a:rPr>
              <a:t>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when the data was grouped by Gender and State</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00A1570D-778C-467A-84FE-8083D91D86B8}"/>
              </a:ext>
            </a:extLst>
          </p:cNvPr>
          <p:cNvSpPr/>
          <p:nvPr/>
        </p:nvSpPr>
        <p:spPr>
          <a:xfrm>
            <a:off x="4814867" y="5520453"/>
            <a:ext cx="7242377" cy="1015663"/>
          </a:xfrm>
          <a:prstGeom prst="rect">
            <a:avLst/>
          </a:prstGeom>
        </p:spPr>
        <p:txBody>
          <a:bodyPr wrap="square">
            <a:spAutoFit/>
          </a:bodyPr>
          <a:lstStyle/>
          <a:p>
            <a:r>
              <a:rPr lang="en-US" sz="1200" b="1" dirty="0">
                <a:solidFill>
                  <a:schemeClr val="accent1">
                    <a:lumMod val="50000"/>
                  </a:schemeClr>
                </a:solidFill>
                <a:latin typeface="Segoe UI" panose="020B0502040204020203" pitchFamily="34" charset="0"/>
                <a:cs typeface="Segoe UI" panose="020B0502040204020203" pitchFamily="34" charset="0"/>
              </a:rPr>
              <a:t>Trivia</a:t>
            </a:r>
            <a:r>
              <a:rPr lang="en-US" sz="1200" dirty="0"/>
              <a:t>: Hydrocodone is used to treat moderate to severe pain due to chronic condition, injury, or surgery. It should only be taken as prescribed by the doctor because of the risk of addiction. Because of the way it’s prescribed, hydrocodone appears more likely to be prescribed compared to other opioids. It’s misused more than any other opioid in the United States. The drug is already banned in European nations due to its abusive tendencies. (healthline.com)</a:t>
            </a:r>
          </a:p>
        </p:txBody>
      </p:sp>
      <p:grpSp>
        <p:nvGrpSpPr>
          <p:cNvPr id="28" name="Group 27">
            <a:extLst>
              <a:ext uri="{FF2B5EF4-FFF2-40B4-BE49-F238E27FC236}">
                <a16:creationId xmlns:a16="http://schemas.microsoft.com/office/drawing/2014/main" id="{71671FE4-C9C2-460D-925F-33E820BD9BE8}"/>
              </a:ext>
              <a:ext uri="{C183D7F6-B498-43B3-948B-1728B52AA6E4}">
                <adec:decorative xmlns:adec="http://schemas.microsoft.com/office/drawing/2017/decorative" val="1"/>
              </a:ext>
            </a:extLst>
          </p:cNvPr>
          <p:cNvGrpSpPr/>
          <p:nvPr/>
        </p:nvGrpSpPr>
        <p:grpSpPr>
          <a:xfrm>
            <a:off x="4579581" y="5578136"/>
            <a:ext cx="187380" cy="278885"/>
            <a:chOff x="5052041" y="3023897"/>
            <a:chExt cx="1009650" cy="1502702"/>
          </a:xfrm>
        </p:grpSpPr>
        <p:sp>
          <p:nvSpPr>
            <p:cNvPr id="29" name="Freeform: Shape 28">
              <a:extLst>
                <a:ext uri="{FF2B5EF4-FFF2-40B4-BE49-F238E27FC236}">
                  <a16:creationId xmlns:a16="http://schemas.microsoft.com/office/drawing/2014/main" id="{BCFA203D-C6C4-4855-B9B4-5F3DF1F56CE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7EB95080-C00E-4B16-99A4-81395E151446}"/>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9CFFFD43-EA3C-41BF-BBFE-24BEF58933A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- 3</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a:t>
            </a:r>
            <a:r>
              <a:rPr lang="en-US" dirty="0">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Specialty </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654996" y="430231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208120" y="4098322"/>
            <a:ext cx="4331036" cy="146357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Nurse Practitioners, Family Practice,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 tend to prescribe more opioids compared to other specialties in the female category (these specialties tend to treat patients from diverse background with both acute and chronic conditions- in essence we do not have corresponding patient data to see why this glaring trend was noticed). </a:t>
            </a:r>
          </a:p>
        </p:txBody>
      </p:sp>
      <p:grpSp>
        <p:nvGrpSpPr>
          <p:cNvPr id="39" name="Group 38" descr="Small circle with number 3 inside  indicating step 3"/>
          <p:cNvGrpSpPr/>
          <p:nvPr/>
        </p:nvGrpSpPr>
        <p:grpSpPr bwMode="blackWhite">
          <a:xfrm>
            <a:off x="6454858" y="4208849"/>
            <a:ext cx="588833"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pic>
        <p:nvPicPr>
          <p:cNvPr id="2" name="Picture 1">
            <a:extLst>
              <a:ext uri="{FF2B5EF4-FFF2-40B4-BE49-F238E27FC236}">
                <a16:creationId xmlns:a16="http://schemas.microsoft.com/office/drawing/2014/main" id="{89D4166C-C3C7-4123-8935-A8502F456465}"/>
              </a:ext>
            </a:extLst>
          </p:cNvPr>
          <p:cNvPicPr>
            <a:picLocks noChangeAspect="1"/>
          </p:cNvPicPr>
          <p:nvPr/>
        </p:nvPicPr>
        <p:blipFill>
          <a:blip r:embed="rId2"/>
          <a:stretch>
            <a:fillRect/>
          </a:stretch>
        </p:blipFill>
        <p:spPr>
          <a:xfrm>
            <a:off x="389805" y="1654774"/>
            <a:ext cx="5582074" cy="2374250"/>
          </a:xfrm>
          <a:prstGeom prst="rect">
            <a:avLst/>
          </a:prstGeom>
        </p:spPr>
      </p:pic>
      <p:pic>
        <p:nvPicPr>
          <p:cNvPr id="3" name="Picture 2">
            <a:extLst>
              <a:ext uri="{FF2B5EF4-FFF2-40B4-BE49-F238E27FC236}">
                <a16:creationId xmlns:a16="http://schemas.microsoft.com/office/drawing/2014/main" id="{C99A3218-B611-4BDA-9458-A2FC0EFFD453}"/>
              </a:ext>
            </a:extLst>
          </p:cNvPr>
          <p:cNvPicPr>
            <a:picLocks noChangeAspect="1"/>
          </p:cNvPicPr>
          <p:nvPr/>
        </p:nvPicPr>
        <p:blipFill>
          <a:blip r:embed="rId3"/>
          <a:stretch>
            <a:fillRect/>
          </a:stretch>
        </p:blipFill>
        <p:spPr>
          <a:xfrm>
            <a:off x="6123682" y="1622631"/>
            <a:ext cx="5845474" cy="2461561"/>
          </a:xfrm>
          <a:prstGeom prst="rect">
            <a:avLst/>
          </a:prstGeom>
        </p:spPr>
      </p:pic>
      <p:sp>
        <p:nvSpPr>
          <p:cNvPr id="20" name="Content Placeholder 17">
            <a:extLst>
              <a:ext uri="{FF2B5EF4-FFF2-40B4-BE49-F238E27FC236}">
                <a16:creationId xmlns:a16="http://schemas.microsoft.com/office/drawing/2014/main" id="{D04CE54D-08D7-4CB6-BC32-AEA4071515DB}"/>
              </a:ext>
            </a:extLst>
          </p:cNvPr>
          <p:cNvSpPr txBox="1">
            <a:spLocks/>
          </p:cNvSpPr>
          <p:nvPr/>
        </p:nvSpPr>
        <p:spPr>
          <a:xfrm>
            <a:off x="7043691" y="4183706"/>
            <a:ext cx="4493313" cy="1463577"/>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Family Practice, 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Orthopedic surgery </a:t>
            </a:r>
            <a:r>
              <a:rPr lang="en-US" dirty="0">
                <a:solidFill>
                  <a:prstClr val="black">
                    <a:lumMod val="75000"/>
                    <a:lumOff val="25000"/>
                  </a:prstClr>
                </a:solidFill>
                <a:latin typeface="Segoe UI" panose="020B0502040204020203" pitchFamily="34" charset="0"/>
                <a:cs typeface="Segoe UI" panose="020B0502040204020203" pitchFamily="34" charset="0"/>
              </a:rPr>
              <a:t>tend to prescribe more opioids compared to other specialties in the male category. The top 2 specialty tends to see patients from diverse backgrounds, however orthopedic surgeons have patients with chronic pain conditions. We do not have corresponding patient data to see why this glaring trend was noticed</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360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openxmlformats.org/package/2006/metadata/core-properties"/>
    <ds:schemaRef ds:uri="71af3243-3dd4-4a8d-8c0d-dd76da1f02a5"/>
    <ds:schemaRef ds:uri="http://purl.org/dc/terms/"/>
    <ds:schemaRef ds:uri="http://schemas.microsoft.com/office/infopath/2007/PartnerControls"/>
    <ds:schemaRef ds:uri="http://purl.org/dc/elements/1.1/"/>
    <ds:schemaRef ds:uri="http://www.w3.org/XML/1998/namespace"/>
    <ds:schemaRef ds:uri="http://schemas.microsoft.com/office/2006/metadata/properties"/>
    <ds:schemaRef ds:uri="http://schemas.microsoft.com/office/2006/documentManagement/types"/>
    <ds:schemaRef ds:uri="16c05727-aa75-4e4a-9b5f-8a80a1165891"/>
    <ds:schemaRef ds:uri="http://purl.org/dc/dcmitype/"/>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2072</Words>
  <Application>Microsoft Office PowerPoint</Application>
  <PresentationFormat>Widescreen</PresentationFormat>
  <Paragraphs>143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Segoe UI Light</vt:lpstr>
      <vt:lpstr>Segoe UI Semibold</vt:lpstr>
      <vt:lpstr>WelcomeDoc</vt:lpstr>
      <vt:lpstr>Opioid Prescription Prediction Model</vt:lpstr>
      <vt:lpstr>Prescription Opioid Overdose Prescription Prediction (Drug Abuse &amp; Use)</vt:lpstr>
      <vt:lpstr>Understanding product and client</vt:lpstr>
      <vt:lpstr>Hypothesis formulation</vt:lpstr>
      <vt:lpstr>Data Sources</vt:lpstr>
      <vt:lpstr>Data analytics/exploration- Overdose mortality trends</vt:lpstr>
      <vt:lpstr>Data analytics/exploration- Prescription data - 1</vt:lpstr>
      <vt:lpstr>Data analytics/exploration- Prescription data - 2</vt:lpstr>
      <vt:lpstr>Data analytics/exploration- Prescription data - 3</vt:lpstr>
      <vt:lpstr>Non Opioid prescribers (where target column value = 0 in all instance) </vt:lpstr>
      <vt:lpstr>Data Massaging and reformatting to fit model</vt:lpstr>
      <vt:lpstr>Experimenting with classification models</vt:lpstr>
      <vt:lpstr>Other opportunities with similar approaches (drug abuse &amp; drug use)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2019-11-12T15:41:23Z</dcterms:created>
  <dcterms:modified xsi:type="dcterms:W3CDTF">2019-11-15T15:51:08Z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