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8"/>
  </p:notesMasterIdLst>
  <p:handoutMasterIdLst>
    <p:handoutMasterId r:id="rId19"/>
  </p:handoutMasterIdLst>
  <p:sldIdLst>
    <p:sldId id="256" r:id="rId5"/>
    <p:sldId id="271" r:id="rId6"/>
    <p:sldId id="279" r:id="rId7"/>
    <p:sldId id="281" r:id="rId8"/>
    <p:sldId id="257" r:id="rId9"/>
    <p:sldId id="280" r:id="rId10"/>
    <p:sldId id="275" r:id="rId11"/>
    <p:sldId id="276" r:id="rId12"/>
    <p:sldId id="283" r:id="rId13"/>
    <p:sldId id="259" r:id="rId14"/>
    <p:sldId id="260" r:id="rId15"/>
    <p:sldId id="284"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57"/>
            <p14:sldId id="280"/>
            <p14:sldId id="275"/>
            <p14:sldId id="276"/>
            <p14:sldId id="283"/>
          </p14:sldIdLst>
        </p14:section>
        <p14:section name="Learn More" id="{2CC34DB2-6590-42C0-AD4B-A04C6060184E}">
          <p14:sldIdLst>
            <p14:sldId id="259"/>
            <p14:sldId id="260"/>
            <p14:sldId id="284"/>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41" autoAdjust="0"/>
  </p:normalViewPr>
  <p:slideViewPr>
    <p:cSldViewPr snapToGrid="0">
      <p:cViewPr varScale="1">
        <p:scale>
          <a:sx n="114" d="100"/>
          <a:sy n="114" d="100"/>
        </p:scale>
        <p:origin x="414"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11/14/2019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11/14/2019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11/14/2019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1027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324503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11/14/2019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nbviewer.jupyter.org/github/DataScienceKam/health_care_mdoel/blob/master/Opioid_Overdose.ipynb?flush_cache=tru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data.world/datasets/opioids" TargetMode="External"/><Relationship Id="rId3" Type="http://schemas.openxmlformats.org/officeDocument/2006/relationships/hyperlink" Target="http://go.microsoft.com/fwlink/?LinkId=617172" TargetMode="External"/><Relationship Id="rId7"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www.kaggle.com/apryor6/us-opiate-prescriptions/data" TargetMode="External"/><Relationship Id="rId5" Type="http://schemas.openxmlformats.org/officeDocument/2006/relationships/hyperlink" Target="https://go.microsoft.com/fwlink/?linkid=854609" TargetMode="External"/><Relationship Id="rId4" Type="http://schemas.openxmlformats.org/officeDocument/2006/relationships/hyperlink" Target="http://go.microsoft.com/fwlink/?LinkId=623327" TargetMode="External"/><Relationship Id="rId9" Type="http://schemas.openxmlformats.org/officeDocument/2006/relationships/hyperlink" Target="https://www.ncbi.nlm.nih.gov/pmc/articles/PMC5741109/"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cbi.nlm.nih.gov/pmc/articles/PMC574110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14648"/>
            <a:ext cx="10515600" cy="1054093"/>
          </a:xfrm>
        </p:spPr>
        <p:txBody>
          <a:bodyPr anchor="ctr" anchorCtr="0">
            <a:normAutofit/>
          </a:bodyPr>
          <a:lstStyle/>
          <a:p>
            <a:r>
              <a:rPr lang="en-US" sz="4800" dirty="0">
                <a:solidFill>
                  <a:schemeClr val="bg1"/>
                </a:solidFill>
              </a:rPr>
              <a:t>Opioid Prescription Prediction Model</a:t>
            </a:r>
          </a:p>
        </p:txBody>
      </p:sp>
      <p:sp>
        <p:nvSpPr>
          <p:cNvPr id="3" name="Subtitle 2"/>
          <p:cNvSpPr>
            <a:spLocks noGrp="1"/>
          </p:cNvSpPr>
          <p:nvPr>
            <p:ph type="subTitle" idx="4294967295"/>
          </p:nvPr>
        </p:nvSpPr>
        <p:spPr>
          <a:xfrm>
            <a:off x="922731" y="1483399"/>
            <a:ext cx="10670853" cy="618819"/>
          </a:xfrm>
        </p:spPr>
        <p:txBody>
          <a:bodyPr>
            <a:normAutofit/>
          </a:bodyPr>
          <a:lstStyle/>
          <a:p>
            <a:pPr marL="0" indent="0">
              <a:buNone/>
            </a:pPr>
            <a:r>
              <a:rPr lang="en-US" sz="2400" dirty="0">
                <a:solidFill>
                  <a:schemeClr val="bg1"/>
                </a:solidFill>
                <a:latin typeface="+mj-lt"/>
              </a:rPr>
              <a:t>Data exploration/analytics/classification model selection summary/use cases</a:t>
            </a:r>
          </a:p>
        </p:txBody>
      </p:sp>
      <p:pic>
        <p:nvPicPr>
          <p:cNvPr id="5" name="Picture 4">
            <a:extLst>
              <a:ext uri="{FF2B5EF4-FFF2-40B4-BE49-F238E27FC236}">
                <a16:creationId xmlns:a16="http://schemas.microsoft.com/office/drawing/2014/main" id="{C3A5D1CE-F991-4EB9-B91F-881361F58EEE}"/>
              </a:ext>
            </a:extLst>
          </p:cNvPr>
          <p:cNvPicPr>
            <a:picLocks noChangeAspect="1"/>
          </p:cNvPicPr>
          <p:nvPr/>
        </p:nvPicPr>
        <p:blipFill>
          <a:blip r:embed="rId3"/>
          <a:stretch>
            <a:fillRect/>
          </a:stretch>
        </p:blipFill>
        <p:spPr>
          <a:xfrm>
            <a:off x="3053592" y="2169758"/>
            <a:ext cx="5491452" cy="3045104"/>
          </a:xfrm>
          <a:prstGeom prst="rect">
            <a:avLst/>
          </a:prstGeom>
        </p:spPr>
      </p:pic>
      <p:sp>
        <p:nvSpPr>
          <p:cNvPr id="4" name="Rectangle 3">
            <a:extLst>
              <a:ext uri="{FF2B5EF4-FFF2-40B4-BE49-F238E27FC236}">
                <a16:creationId xmlns:a16="http://schemas.microsoft.com/office/drawing/2014/main" id="{05A85B60-4533-4062-BC3E-AB923A0B5EF4}"/>
              </a:ext>
            </a:extLst>
          </p:cNvPr>
          <p:cNvSpPr/>
          <p:nvPr/>
        </p:nvSpPr>
        <p:spPr>
          <a:xfrm>
            <a:off x="632022" y="5487296"/>
            <a:ext cx="11221622" cy="1200329"/>
          </a:xfrm>
          <a:prstGeom prst="rect">
            <a:avLst/>
          </a:prstGeom>
        </p:spPr>
        <p:txBody>
          <a:bodyPr wrap="square">
            <a:spAutoFit/>
          </a:bodyPr>
          <a:lstStyle/>
          <a:p>
            <a:r>
              <a:rPr lang="en-US" b="1" dirty="0">
                <a:solidFill>
                  <a:schemeClr val="bg1"/>
                </a:solidFill>
                <a:latin typeface="Segoe UI" panose="020B0502040204020203" pitchFamily="34" charset="0"/>
                <a:cs typeface="Segoe UI" panose="020B0502040204020203" pitchFamily="34" charset="0"/>
              </a:rPr>
              <a:t>Notebook model reference (please access the code at this location): </a:t>
            </a:r>
            <a:r>
              <a:rPr lang="en-US" dirty="0">
                <a:hlinkClick r:id="rId4"/>
              </a:rPr>
              <a:t>https://nbviewer.jupyter.org/github/DataScienceKam/health_care_mdoel/blob/master/Opioid_Overdose.ipynb?flush_cache=true</a:t>
            </a:r>
            <a:endParaRPr lang="en-US" dirty="0">
              <a:latin typeface="Segoe UI" panose="020B0502040204020203" pitchFamily="34" charset="0"/>
              <a:cs typeface="Segoe UI" panose="020B0502040204020203" pitchFamily="34" charset="0"/>
            </a:endParaRPr>
          </a:p>
          <a:p>
            <a:endParaRPr lang="en-US" dirty="0"/>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521208" y="448056"/>
            <a:ext cx="10468370" cy="640080"/>
          </a:xfrm>
        </p:spPr>
        <p:txBody>
          <a:bodyPr/>
          <a:lstStyle/>
          <a:p>
            <a:r>
              <a:rPr lang="en-US" dirty="0"/>
              <a:t>Data Massaging and reformatting to fit model</a:t>
            </a: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604433" y="1384596"/>
            <a:ext cx="4739353" cy="5167206"/>
          </a:xfrm>
        </p:spPr>
        <p:txBody>
          <a:bodyPr>
            <a:normAutofit fontScale="92500"/>
          </a:bodyPr>
          <a:lstStyle/>
          <a:p>
            <a:r>
              <a:rPr lang="en-US" dirty="0"/>
              <a:t>Selected and reject columns and test-train split:</a:t>
            </a:r>
          </a:p>
          <a:p>
            <a:pPr marL="457200" lvl="1" indent="-47625">
              <a:lnSpc>
                <a:spcPts val="1800"/>
              </a:lnSpc>
            </a:pPr>
            <a:r>
              <a:rPr lang="en-US" b="1" dirty="0"/>
              <a:t>The following columns were included in the analysis</a:t>
            </a:r>
            <a:br>
              <a:rPr lang="en-US" dirty="0"/>
            </a:br>
            <a:r>
              <a:rPr lang="en-US" dirty="0">
                <a:solidFill>
                  <a:srgbClr val="D24726"/>
                </a:solidFill>
                <a:latin typeface="Segoe UI Semibold" panose="020B0702040204020203" pitchFamily="34" charset="0"/>
                <a:cs typeface="Segoe UI Semibold" panose="020B0702040204020203" pitchFamily="34" charset="0"/>
              </a:rPr>
              <a:t>Gender</a:t>
            </a:r>
            <a:r>
              <a:rPr lang="en-US" dirty="0"/>
              <a:t> &gt; </a:t>
            </a:r>
            <a:r>
              <a:rPr lang="en-US" dirty="0">
                <a:solidFill>
                  <a:srgbClr val="D24726"/>
                </a:solidFill>
                <a:latin typeface="Segoe UI Semibold" panose="020B0702040204020203" pitchFamily="34" charset="0"/>
                <a:cs typeface="Segoe UI Semibold" panose="020B0702040204020203" pitchFamily="34" charset="0"/>
              </a:rPr>
              <a:t>State </a:t>
            </a:r>
            <a:r>
              <a:rPr lang="en-US" dirty="0"/>
              <a:t>&gt; </a:t>
            </a:r>
            <a:r>
              <a:rPr lang="en-US" dirty="0">
                <a:solidFill>
                  <a:srgbClr val="D24726"/>
                </a:solidFill>
                <a:latin typeface="Segoe UI Semibold" panose="020B0702040204020203" pitchFamily="34" charset="0"/>
                <a:cs typeface="Segoe UI Semibold" panose="020B0702040204020203" pitchFamily="34" charset="0"/>
              </a:rPr>
              <a:t>Specialty </a:t>
            </a:r>
            <a:r>
              <a:rPr lang="en-US" dirty="0"/>
              <a:t>&gt; </a:t>
            </a:r>
            <a:r>
              <a:rPr lang="en-US" dirty="0">
                <a:solidFill>
                  <a:srgbClr val="D24726"/>
                </a:solidFill>
                <a:latin typeface="Segoe UI Semibold" panose="020B0702040204020203" pitchFamily="34" charset="0"/>
                <a:cs typeface="Segoe UI Semibold" panose="020B0702040204020203" pitchFamily="34" charset="0"/>
              </a:rPr>
              <a:t>Non Opioid drugs associated with pain  or chronic and acute illness associated with pain</a:t>
            </a:r>
            <a:br>
              <a:rPr lang="en-US" dirty="0"/>
            </a:br>
            <a:r>
              <a:rPr lang="en-US" b="1" dirty="0"/>
              <a:t>Excluded columns</a:t>
            </a:r>
            <a:r>
              <a:rPr lang="en-US" dirty="0"/>
              <a:t>: </a:t>
            </a:r>
            <a:br>
              <a:rPr lang="en-US" dirty="0"/>
            </a:br>
            <a:r>
              <a:rPr lang="en-US" dirty="0">
                <a:solidFill>
                  <a:srgbClr val="D24726"/>
                </a:solidFill>
                <a:latin typeface="Segoe UI Semibold" panose="020B0702040204020203" pitchFamily="34" charset="0"/>
                <a:cs typeface="Segoe UI Semibold" panose="020B0702040204020203" pitchFamily="34" charset="0"/>
              </a:rPr>
              <a:t>NPI #</a:t>
            </a:r>
            <a:r>
              <a:rPr lang="en-US" dirty="0"/>
              <a:t> &gt; </a:t>
            </a:r>
            <a:r>
              <a:rPr lang="en-US" dirty="0">
                <a:solidFill>
                  <a:srgbClr val="D24726"/>
                </a:solidFill>
                <a:latin typeface="Segoe UI Semibold" panose="020B0702040204020203" pitchFamily="34" charset="0"/>
                <a:cs typeface="Segoe UI Semibold" panose="020B0702040204020203" pitchFamily="34" charset="0"/>
              </a:rPr>
              <a:t>Credentials </a:t>
            </a:r>
            <a:r>
              <a:rPr lang="en-US" dirty="0"/>
              <a:t>&gt; </a:t>
            </a:r>
            <a:r>
              <a:rPr lang="en-US" dirty="0">
                <a:solidFill>
                  <a:srgbClr val="D24726"/>
                </a:solidFill>
                <a:latin typeface="Segoe UI Semibold" panose="020B0702040204020203" pitchFamily="34" charset="0"/>
                <a:cs typeface="Segoe UI Semibold" panose="020B0702040204020203" pitchFamily="34" charset="0"/>
              </a:rPr>
              <a:t>Opioid Drug list </a:t>
            </a:r>
            <a:br>
              <a:rPr lang="en-US" dirty="0"/>
            </a:br>
            <a:r>
              <a:rPr lang="en-US" dirty="0">
                <a:solidFill>
                  <a:srgbClr val="D24726"/>
                </a:solidFill>
                <a:latin typeface="Segoe UI Semibold" panose="020B0702040204020203" pitchFamily="34" charset="0"/>
                <a:cs typeface="Segoe UI Semibold" panose="020B0702040204020203" pitchFamily="34" charset="0"/>
              </a:rPr>
              <a:t>Note: </a:t>
            </a:r>
            <a:r>
              <a:rPr lang="en-US" dirty="0">
                <a:solidFill>
                  <a:prstClr val="black">
                    <a:lumMod val="75000"/>
                    <a:lumOff val="25000"/>
                  </a:prstClr>
                </a:solidFill>
                <a:latin typeface="Segoe UI" panose="020B0502040204020203" pitchFamily="34" charset="0"/>
                <a:cs typeface="Segoe UI" panose="020B0502040204020203" pitchFamily="34" charset="0"/>
              </a:rPr>
              <a:t>Opioid drug columns produced abnormally high accuracy rates for all of the models so I believe these induce data leaks?? Domain expertise required to confirm- I have rejected them</a:t>
            </a:r>
          </a:p>
          <a:p>
            <a:pPr marL="457200" lvl="1" indent="-47625">
              <a:lnSpc>
                <a:spcPts val="1800"/>
              </a:lnSpc>
            </a:pPr>
            <a:r>
              <a:rPr lang="en-US" dirty="0">
                <a:solidFill>
                  <a:srgbClr val="D24726"/>
                </a:solidFill>
                <a:latin typeface="Segoe UI Semibold" panose="020B0702040204020203" pitchFamily="34" charset="0"/>
                <a:cs typeface="Segoe UI Semibold" panose="020B0702040204020203" pitchFamily="34" charset="0"/>
              </a:rPr>
              <a:t>SMOTE</a:t>
            </a:r>
            <a:r>
              <a:rPr lang="en-US" dirty="0"/>
              <a:t> on the target column to ensure that there is a 50:50 split between non opioid and opioid drug prescribers (target variable).</a:t>
            </a:r>
          </a:p>
          <a:p>
            <a:pPr marL="409575" lvl="1" indent="0">
              <a:lnSpc>
                <a:spcPts val="1800"/>
              </a:lnSpc>
              <a:buNone/>
            </a:pPr>
            <a:r>
              <a:rPr lang="en-US" dirty="0"/>
              <a:t>Data Factorization to convert string to numeric values</a:t>
            </a:r>
          </a:p>
          <a:p>
            <a:pPr marL="457200" lvl="1" indent="-47625"/>
            <a:r>
              <a:rPr lang="en-US" dirty="0"/>
              <a:t>Test- Train split on the target column =&gt; 30%: 70%</a:t>
            </a:r>
          </a:p>
          <a:p>
            <a:pPr marL="457200" lvl="1" indent="-47625"/>
            <a:r>
              <a:rPr lang="en-US" dirty="0"/>
              <a:t>The data set did not comprise of many NULLs- while reading a 0 was included for the NAs and strings were converted to Integers for calculation fields such as Population</a:t>
            </a:r>
          </a:p>
        </p:txBody>
      </p:sp>
      <p:sp>
        <p:nvSpPr>
          <p:cNvPr id="4" name="Oval 3">
            <a:extLst>
              <a:ext uri="{FF2B5EF4-FFF2-40B4-BE49-F238E27FC236}">
                <a16:creationId xmlns:a16="http://schemas.microsoft.com/office/drawing/2014/main" id="{13572B26-98AF-4AA8-9A0F-435FBBFB6E5E}"/>
              </a:ext>
              <a:ext uri="{C183D7F6-B498-43B3-948B-1728B52AA6E4}">
                <adec:decorative xmlns:adec="http://schemas.microsoft.com/office/drawing/2017/decorative" val="1"/>
              </a:ext>
            </a:extLst>
          </p:cNvPr>
          <p:cNvSpPr/>
          <p:nvPr/>
        </p:nvSpPr>
        <p:spPr bwMode="blackWhite">
          <a:xfrm>
            <a:off x="639554" y="193198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nvGrpSpPr>
          <p:cNvPr id="7" name="Group 6">
            <a:extLst>
              <a:ext uri="{FF2B5EF4-FFF2-40B4-BE49-F238E27FC236}">
                <a16:creationId xmlns:a16="http://schemas.microsoft.com/office/drawing/2014/main" id="{351FC095-7AF2-4B5E-A691-FF792B5BC2D6}"/>
              </a:ext>
              <a:ext uri="{C183D7F6-B498-43B3-948B-1728B52AA6E4}">
                <adec:decorative xmlns:adec="http://schemas.microsoft.com/office/drawing/2017/decorative" val="1"/>
              </a:ext>
            </a:extLst>
          </p:cNvPr>
          <p:cNvGrpSpPr/>
          <p:nvPr/>
        </p:nvGrpSpPr>
        <p:grpSpPr>
          <a:xfrm>
            <a:off x="920348" y="3056041"/>
            <a:ext cx="187380" cy="278885"/>
            <a:chOff x="5052041" y="3023897"/>
            <a:chExt cx="1009650" cy="1502702"/>
          </a:xfrm>
        </p:grpSpPr>
        <p:sp>
          <p:nvSpPr>
            <p:cNvPr id="8" name="Freeform: Shape 7">
              <a:extLst>
                <a:ext uri="{FF2B5EF4-FFF2-40B4-BE49-F238E27FC236}">
                  <a16:creationId xmlns:a16="http://schemas.microsoft.com/office/drawing/2014/main" id="{6B894430-AD6A-4951-BB8A-4C66BE674C0B}"/>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9" name="Freeform: Shape 8">
              <a:extLst>
                <a:ext uri="{FF2B5EF4-FFF2-40B4-BE49-F238E27FC236}">
                  <a16:creationId xmlns:a16="http://schemas.microsoft.com/office/drawing/2014/main" id="{6E7DD3E4-24F0-4493-9F21-04685133F0EA}"/>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0" name="Freeform: Shape 9">
              <a:extLst>
                <a:ext uri="{FF2B5EF4-FFF2-40B4-BE49-F238E27FC236}">
                  <a16:creationId xmlns:a16="http://schemas.microsoft.com/office/drawing/2014/main" id="{0579BFBD-1795-4967-8112-196AA0A32CA3}"/>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dirty="0"/>
            </a:p>
          </p:txBody>
        </p:sp>
      </p:grpSp>
      <p:sp>
        <p:nvSpPr>
          <p:cNvPr id="5" name="Oval 4">
            <a:extLst>
              <a:ext uri="{FF2B5EF4-FFF2-40B4-BE49-F238E27FC236}">
                <a16:creationId xmlns:a16="http://schemas.microsoft.com/office/drawing/2014/main" id="{C851C4E8-1EC2-4782-B31A-6F082712F3DF}"/>
              </a:ext>
              <a:ext uri="{C183D7F6-B498-43B3-948B-1728B52AA6E4}">
                <adec:decorative xmlns:adec="http://schemas.microsoft.com/office/drawing/2017/decorative" val="1"/>
              </a:ext>
            </a:extLst>
          </p:cNvPr>
          <p:cNvSpPr/>
          <p:nvPr/>
        </p:nvSpPr>
        <p:spPr bwMode="blackWhite">
          <a:xfrm>
            <a:off x="581024" y="389213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6" name="Oval 5">
            <a:extLst>
              <a:ext uri="{FF2B5EF4-FFF2-40B4-BE49-F238E27FC236}">
                <a16:creationId xmlns:a16="http://schemas.microsoft.com/office/drawing/2014/main" id="{A4D3B53A-9E90-4B19-BA5D-E8F4971E21A9}"/>
              </a:ext>
              <a:ext uri="{C183D7F6-B498-43B3-948B-1728B52AA6E4}">
                <adec:decorative xmlns:adec="http://schemas.microsoft.com/office/drawing/2017/decorative" val="1"/>
              </a:ext>
            </a:extLst>
          </p:cNvPr>
          <p:cNvSpPr/>
          <p:nvPr/>
        </p:nvSpPr>
        <p:spPr bwMode="blackWhite">
          <a:xfrm>
            <a:off x="568845" y="4578928"/>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sp>
        <p:nvSpPr>
          <p:cNvPr id="15" name="Oval 14">
            <a:extLst>
              <a:ext uri="{FF2B5EF4-FFF2-40B4-BE49-F238E27FC236}">
                <a16:creationId xmlns:a16="http://schemas.microsoft.com/office/drawing/2014/main" id="{6CDF6E5B-4797-4F99-9069-E2CDE270736E}"/>
              </a:ext>
              <a:ext uri="{C183D7F6-B498-43B3-948B-1728B52AA6E4}">
                <adec:decorative xmlns:adec="http://schemas.microsoft.com/office/drawing/2017/decorative" val="1"/>
              </a:ext>
            </a:extLst>
          </p:cNvPr>
          <p:cNvSpPr/>
          <p:nvPr/>
        </p:nvSpPr>
        <p:spPr bwMode="blackWhite">
          <a:xfrm>
            <a:off x="568845" y="508030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sp>
        <p:nvSpPr>
          <p:cNvPr id="16" name="Oval 15">
            <a:extLst>
              <a:ext uri="{FF2B5EF4-FFF2-40B4-BE49-F238E27FC236}">
                <a16:creationId xmlns:a16="http://schemas.microsoft.com/office/drawing/2014/main" id="{46B5EA58-9F76-4764-BD37-A650BDC79DF4}"/>
              </a:ext>
              <a:ext uri="{C183D7F6-B498-43B3-948B-1728B52AA6E4}">
                <adec:decorative xmlns:adec="http://schemas.microsoft.com/office/drawing/2017/decorative" val="1"/>
              </a:ext>
            </a:extLst>
          </p:cNvPr>
          <p:cNvSpPr/>
          <p:nvPr/>
        </p:nvSpPr>
        <p:spPr bwMode="blackWhite">
          <a:xfrm>
            <a:off x="568845" y="558168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pic>
        <p:nvPicPr>
          <p:cNvPr id="11" name="Picture 10">
            <a:extLst>
              <a:ext uri="{FF2B5EF4-FFF2-40B4-BE49-F238E27FC236}">
                <a16:creationId xmlns:a16="http://schemas.microsoft.com/office/drawing/2014/main" id="{A2C486F6-8E98-46F0-9D2E-0ECE4C6EEAD5}"/>
              </a:ext>
            </a:extLst>
          </p:cNvPr>
          <p:cNvPicPr>
            <a:picLocks noChangeAspect="1"/>
          </p:cNvPicPr>
          <p:nvPr/>
        </p:nvPicPr>
        <p:blipFill>
          <a:blip r:embed="rId2"/>
          <a:stretch>
            <a:fillRect/>
          </a:stretch>
        </p:blipFill>
        <p:spPr>
          <a:xfrm>
            <a:off x="5343786" y="4031104"/>
            <a:ext cx="6449770" cy="1254122"/>
          </a:xfrm>
          <a:prstGeom prst="rect">
            <a:avLst/>
          </a:prstGeom>
        </p:spPr>
      </p:pic>
      <p:pic>
        <p:nvPicPr>
          <p:cNvPr id="12" name="Picture 11">
            <a:extLst>
              <a:ext uri="{FF2B5EF4-FFF2-40B4-BE49-F238E27FC236}">
                <a16:creationId xmlns:a16="http://schemas.microsoft.com/office/drawing/2014/main" id="{F1EC0ADE-197C-483F-9D1D-4C52ACE602E9}"/>
              </a:ext>
            </a:extLst>
          </p:cNvPr>
          <p:cNvPicPr>
            <a:picLocks noChangeAspect="1"/>
          </p:cNvPicPr>
          <p:nvPr/>
        </p:nvPicPr>
        <p:blipFill>
          <a:blip r:embed="rId3"/>
          <a:stretch>
            <a:fillRect/>
          </a:stretch>
        </p:blipFill>
        <p:spPr>
          <a:xfrm>
            <a:off x="5379374" y="5808189"/>
            <a:ext cx="5839472" cy="668112"/>
          </a:xfrm>
          <a:prstGeom prst="rect">
            <a:avLst/>
          </a:prstGeom>
        </p:spPr>
      </p:pic>
      <p:pic>
        <p:nvPicPr>
          <p:cNvPr id="17" name="Picture 16">
            <a:extLst>
              <a:ext uri="{FF2B5EF4-FFF2-40B4-BE49-F238E27FC236}">
                <a16:creationId xmlns:a16="http://schemas.microsoft.com/office/drawing/2014/main" id="{E5AC8A29-5828-464D-958B-6823BC105263}"/>
              </a:ext>
            </a:extLst>
          </p:cNvPr>
          <p:cNvPicPr>
            <a:picLocks noChangeAspect="1"/>
          </p:cNvPicPr>
          <p:nvPr/>
        </p:nvPicPr>
        <p:blipFill>
          <a:blip r:embed="rId4"/>
          <a:stretch>
            <a:fillRect/>
          </a:stretch>
        </p:blipFill>
        <p:spPr>
          <a:xfrm>
            <a:off x="5367195" y="5414952"/>
            <a:ext cx="4984721" cy="355037"/>
          </a:xfrm>
          <a:prstGeom prst="rect">
            <a:avLst/>
          </a:prstGeom>
        </p:spPr>
      </p:pic>
      <p:pic>
        <p:nvPicPr>
          <p:cNvPr id="18" name="Picture 17">
            <a:extLst>
              <a:ext uri="{FF2B5EF4-FFF2-40B4-BE49-F238E27FC236}">
                <a16:creationId xmlns:a16="http://schemas.microsoft.com/office/drawing/2014/main" id="{34492440-72BE-4F37-B996-CABA923E81AF}"/>
              </a:ext>
            </a:extLst>
          </p:cNvPr>
          <p:cNvPicPr>
            <a:picLocks noChangeAspect="1"/>
          </p:cNvPicPr>
          <p:nvPr/>
        </p:nvPicPr>
        <p:blipFill>
          <a:blip r:embed="rId5"/>
          <a:stretch>
            <a:fillRect/>
          </a:stretch>
        </p:blipFill>
        <p:spPr>
          <a:xfrm>
            <a:off x="5379374" y="1318291"/>
            <a:ext cx="5095875" cy="2647950"/>
          </a:xfrm>
          <a:prstGeom prst="rect">
            <a:avLst/>
          </a:prstGeom>
        </p:spPr>
      </p:pic>
    </p:spTree>
    <p:extLst>
      <p:ext uri="{BB962C8B-B14F-4D97-AF65-F5344CB8AC3E}">
        <p14:creationId xmlns:p14="http://schemas.microsoft.com/office/powerpoint/2010/main" val="1997439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normAutofit/>
          </a:bodyPr>
          <a:lstStyle/>
          <a:p>
            <a:r>
              <a:rPr lang="en-US" dirty="0">
                <a:solidFill>
                  <a:srgbClr val="E7E6E6">
                    <a:lumMod val="25000"/>
                  </a:srgbClr>
                </a:solidFill>
                <a:latin typeface="Segoe UI Light" panose="020B0502040204020203" pitchFamily="34" charset="0"/>
                <a:cs typeface="Segoe UI Light" panose="020B0502040204020203" pitchFamily="34" charset="0"/>
              </a:rPr>
              <a:t>Experimenting with classification models</a:t>
            </a:r>
            <a:endParaRPr lang="en-US" dirty="0"/>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33459" y="1485932"/>
            <a:ext cx="4321175" cy="2247169"/>
          </a:xfrm>
          <a:prstGeom prst="rect">
            <a:avLst/>
          </a:prstGeom>
        </p:spPr>
        <p:txBody>
          <a:bodyPr vert="horz" lIns="91440" tIns="45720" rIns="91440" bIns="45720" numCol="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600"/>
              </a:spcBef>
              <a:buNone/>
            </a:pPr>
            <a:r>
              <a:rPr lang="en-US" sz="1200" dirty="0">
                <a:solidFill>
                  <a:prstClr val="black">
                    <a:lumMod val="75000"/>
                    <a:lumOff val="25000"/>
                  </a:prstClr>
                </a:solidFill>
                <a:latin typeface="Segoe UI Semibold" panose="020B0702040204020203" pitchFamily="34" charset="0"/>
                <a:cs typeface="Segoe UI Semibold" panose="020B0702040204020203" pitchFamily="34" charset="0"/>
              </a:rPr>
              <a:t>The following models were used for predictions</a:t>
            </a:r>
            <a:r>
              <a:rPr lang="en-US" sz="1200" dirty="0">
                <a:solidFill>
                  <a:prstClr val="black">
                    <a:lumMod val="75000"/>
                    <a:lumOff val="25000"/>
                  </a:prstClr>
                </a:solidFill>
                <a:latin typeface="Segoe UI" panose="020B0502040204020203" pitchFamily="34" charset="0"/>
                <a:cs typeface="Segoe UI" panose="020B0502040204020203" pitchFamily="34" charset="0"/>
              </a:rPr>
              <a:t>:</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Logistic Regression</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Random Forest Classifier </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Decision Tree Classifier</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Naïve Bayes</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Gradient Boosting </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KNN</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Linear Discriminant</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Bagging Classifier</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Stochastic Gradient Descent Classifier</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1" name="Directions">
            <a:extLst>
              <a:ext uri="{FF2B5EF4-FFF2-40B4-BE49-F238E27FC236}">
                <a16:creationId xmlns:a16="http://schemas.microsoft.com/office/drawing/2014/main" id="{1AF2FBBE-B7D3-452C-9253-F7C472312B69}"/>
              </a:ext>
            </a:extLst>
          </p:cNvPr>
          <p:cNvSpPr txBox="1">
            <a:spLocks/>
          </p:cNvSpPr>
          <p:nvPr/>
        </p:nvSpPr>
        <p:spPr>
          <a:xfrm>
            <a:off x="444179" y="3954696"/>
            <a:ext cx="2175299" cy="2995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Performance:</a:t>
            </a:r>
          </a:p>
        </p:txBody>
      </p:sp>
      <p:sp>
        <p:nvSpPr>
          <p:cNvPr id="9" name="Number 1" descr="Number 1">
            <a:extLst>
              <a:ext uri="{FF2B5EF4-FFF2-40B4-BE49-F238E27FC236}">
                <a16:creationId xmlns:a16="http://schemas.microsoft.com/office/drawing/2014/main" id="{60C7D78B-18F1-458F-AF3B-1293CFF9F517}"/>
              </a:ext>
            </a:extLst>
          </p:cNvPr>
          <p:cNvSpPr/>
          <p:nvPr/>
        </p:nvSpPr>
        <p:spPr bwMode="blackWhite">
          <a:xfrm>
            <a:off x="325277" y="4381112"/>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712299" y="4352576"/>
            <a:ext cx="3671989" cy="163521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3 algorithms are suggested for this model to predict future outcomes based on the accuracy and precision and recall scores</a:t>
            </a:r>
          </a:p>
          <a:p>
            <a:pPr lvl="0">
              <a:spcBef>
                <a:spcPts val="600"/>
              </a:spcBef>
              <a:spcAft>
                <a:spcPts val="0"/>
              </a:spcAft>
              <a:buFont typeface="+mj-lt"/>
              <a:buAutoNum type="arabicPeriod"/>
              <a:defRPr/>
            </a:pPr>
            <a:r>
              <a:rPr lang="en-US" dirty="0">
                <a:solidFill>
                  <a:srgbClr val="D24726"/>
                </a:solidFill>
                <a:latin typeface="Segoe UI Semibold" panose="020B0702040204020203" pitchFamily="34" charset="0"/>
                <a:cs typeface="Segoe UI Semibold" panose="020B0702040204020203" pitchFamily="34" charset="0"/>
              </a:rPr>
              <a:t>Random Forest</a:t>
            </a:r>
          </a:p>
          <a:p>
            <a:pPr lvl="0">
              <a:spcBef>
                <a:spcPts val="600"/>
              </a:spcBef>
              <a:spcAft>
                <a:spcPts val="0"/>
              </a:spcAft>
              <a:buFont typeface="+mj-lt"/>
              <a:buAutoNum type="arabicPeriod"/>
              <a:defRPr/>
            </a:pPr>
            <a:r>
              <a:rPr lang="en-US" dirty="0">
                <a:solidFill>
                  <a:srgbClr val="D24726"/>
                </a:solidFill>
                <a:latin typeface="Segoe UI Semibold" panose="020B0702040204020203" pitchFamily="34" charset="0"/>
                <a:cs typeface="Segoe UI Semibold" panose="020B0702040204020203" pitchFamily="34" charset="0"/>
              </a:rPr>
              <a:t>Gradient Boosting</a:t>
            </a:r>
          </a:p>
          <a:p>
            <a:pPr lvl="0">
              <a:spcBef>
                <a:spcPts val="600"/>
              </a:spcBef>
              <a:spcAft>
                <a:spcPts val="0"/>
              </a:spcAft>
              <a:buFont typeface="+mj-lt"/>
              <a:buAutoNum type="arabicPeriod"/>
              <a:defRPr/>
            </a:pPr>
            <a:r>
              <a:rPr lang="en-US" dirty="0">
                <a:solidFill>
                  <a:srgbClr val="D24726"/>
                </a:solidFill>
                <a:latin typeface="Segoe UI Semibold" panose="020B0702040204020203" pitchFamily="34" charset="0"/>
                <a:cs typeface="Segoe UI Semibold" panose="020B0702040204020203" pitchFamily="34" charset="0"/>
              </a:rPr>
              <a:t>Bagging Classifier</a:t>
            </a: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Number 2" descr="Number 2">
            <a:extLst>
              <a:ext uri="{FF2B5EF4-FFF2-40B4-BE49-F238E27FC236}">
                <a16:creationId xmlns:a16="http://schemas.microsoft.com/office/drawing/2014/main" id="{95D049CF-C399-43F8-9E11-8273E7ED2B3D}"/>
              </a:ext>
            </a:extLst>
          </p:cNvPr>
          <p:cNvSpPr/>
          <p:nvPr/>
        </p:nvSpPr>
        <p:spPr bwMode="blackWhite">
          <a:xfrm>
            <a:off x="4483558" y="435789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8" name="Step 2" descr="Insert the 3D model by selecting the file and clicking on Insert.&#10;The 3D Model will now be placed onto your PowerPoint slide">
            <a:extLst>
              <a:ext uri="{FF2B5EF4-FFF2-40B4-BE49-F238E27FC236}">
                <a16:creationId xmlns:a16="http://schemas.microsoft.com/office/drawing/2014/main" id="{6505E4CF-C408-4CF2-86B6-BD142EBF6F92}"/>
              </a:ext>
            </a:extLst>
          </p:cNvPr>
          <p:cNvSpPr txBox="1">
            <a:spLocks/>
          </p:cNvSpPr>
          <p:nvPr/>
        </p:nvSpPr>
        <p:spPr>
          <a:xfrm>
            <a:off x="4854633" y="4381112"/>
            <a:ext cx="7012089" cy="470858"/>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These are the algorithms that I would recommend based on the dataset for predicting the target value</a:t>
            </a:r>
            <a:endParaRPr lang="en-US" dirty="0">
              <a:solidFill>
                <a:prstClr val="black">
                  <a:lumMod val="75000"/>
                  <a:lumOff val="25000"/>
                </a:prstClr>
              </a:solidFill>
              <a:cs typeface="Segoe UI"/>
            </a:endParaRPr>
          </a:p>
        </p:txBody>
      </p:sp>
      <p:sp>
        <p:nvSpPr>
          <p:cNvPr id="3" name="Rectangle 2">
            <a:extLst>
              <a:ext uri="{FF2B5EF4-FFF2-40B4-BE49-F238E27FC236}">
                <a16:creationId xmlns:a16="http://schemas.microsoft.com/office/drawing/2014/main" id="{6E41D473-73BD-403B-8CC7-EDE9320AD735}"/>
              </a:ext>
              <a:ext uri="{C183D7F6-B498-43B3-948B-1728B52AA6E4}">
                <adec:decorative xmlns:adec="http://schemas.microsoft.com/office/drawing/2017/decorative" val="1"/>
              </a:ext>
            </a:extLst>
          </p:cNvPr>
          <p:cNvSpPr/>
          <p:nvPr/>
        </p:nvSpPr>
        <p:spPr>
          <a:xfrm>
            <a:off x="4483558" y="1518113"/>
            <a:ext cx="7261029" cy="2736137"/>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20747CAC-F3CB-4212-A786-9FB8FC4E1599}"/>
              </a:ext>
              <a:ext uri="{C183D7F6-B498-43B3-948B-1728B52AA6E4}">
                <adec:decorative xmlns:adec="http://schemas.microsoft.com/office/drawing/2017/decorative"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a:extLst>
              <a:ext uri="{FF2B5EF4-FFF2-40B4-BE49-F238E27FC236}">
                <a16:creationId xmlns:a16="http://schemas.microsoft.com/office/drawing/2014/main" id="{E0AD7A19-0C53-4E4D-8DE9-96A36379C9D3}"/>
              </a:ext>
            </a:extLst>
          </p:cNvPr>
          <p:cNvPicPr>
            <a:picLocks noChangeAspect="1"/>
          </p:cNvPicPr>
          <p:nvPr/>
        </p:nvPicPr>
        <p:blipFill>
          <a:blip r:embed="rId2"/>
          <a:stretch>
            <a:fillRect/>
          </a:stretch>
        </p:blipFill>
        <p:spPr>
          <a:xfrm>
            <a:off x="4559981" y="1619760"/>
            <a:ext cx="5340067" cy="757248"/>
          </a:xfrm>
          <a:prstGeom prst="rect">
            <a:avLst/>
          </a:prstGeom>
        </p:spPr>
      </p:pic>
      <p:pic>
        <p:nvPicPr>
          <p:cNvPr id="18" name="Picture 17">
            <a:extLst>
              <a:ext uri="{FF2B5EF4-FFF2-40B4-BE49-F238E27FC236}">
                <a16:creationId xmlns:a16="http://schemas.microsoft.com/office/drawing/2014/main" id="{5B2F392C-4009-478A-B8E6-BB6821E21153}"/>
              </a:ext>
            </a:extLst>
          </p:cNvPr>
          <p:cNvPicPr>
            <a:picLocks noChangeAspect="1"/>
          </p:cNvPicPr>
          <p:nvPr/>
        </p:nvPicPr>
        <p:blipFill>
          <a:blip r:embed="rId3"/>
          <a:stretch>
            <a:fillRect/>
          </a:stretch>
        </p:blipFill>
        <p:spPr>
          <a:xfrm>
            <a:off x="4559981" y="2479108"/>
            <a:ext cx="5260115" cy="724219"/>
          </a:xfrm>
          <a:prstGeom prst="rect">
            <a:avLst/>
          </a:prstGeom>
        </p:spPr>
      </p:pic>
      <p:pic>
        <p:nvPicPr>
          <p:cNvPr id="19" name="Picture 18">
            <a:extLst>
              <a:ext uri="{FF2B5EF4-FFF2-40B4-BE49-F238E27FC236}">
                <a16:creationId xmlns:a16="http://schemas.microsoft.com/office/drawing/2014/main" id="{37A4B392-1452-4880-8728-C54E91EDEE5F}"/>
              </a:ext>
            </a:extLst>
          </p:cNvPr>
          <p:cNvPicPr>
            <a:picLocks noChangeAspect="1"/>
          </p:cNvPicPr>
          <p:nvPr/>
        </p:nvPicPr>
        <p:blipFill>
          <a:blip r:embed="rId4"/>
          <a:stretch>
            <a:fillRect/>
          </a:stretch>
        </p:blipFill>
        <p:spPr>
          <a:xfrm>
            <a:off x="4626054" y="3294871"/>
            <a:ext cx="5194042" cy="736609"/>
          </a:xfrm>
          <a:prstGeom prst="rect">
            <a:avLst/>
          </a:prstGeom>
        </p:spPr>
      </p:pic>
      <p:pic>
        <p:nvPicPr>
          <p:cNvPr id="21" name="Picture 20">
            <a:extLst>
              <a:ext uri="{FF2B5EF4-FFF2-40B4-BE49-F238E27FC236}">
                <a16:creationId xmlns:a16="http://schemas.microsoft.com/office/drawing/2014/main" id="{95902278-FA2F-4C91-8CEA-B5194E8B8FE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918668" y="4858425"/>
            <a:ext cx="7085978" cy="1416539"/>
          </a:xfrm>
          <a:prstGeom prst="rect">
            <a:avLst/>
          </a:prstGeom>
          <a:noFill/>
          <a:ln>
            <a:noFill/>
          </a:ln>
        </p:spPr>
      </p:pic>
    </p:spTree>
    <p:extLst>
      <p:ext uri="{BB962C8B-B14F-4D97-AF65-F5344CB8AC3E}">
        <p14:creationId xmlns:p14="http://schemas.microsoft.com/office/powerpoint/2010/main" val="3665633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11105934" cy="640080"/>
          </a:xfrm>
        </p:spPr>
        <p:txBody>
          <a:bodyPr/>
          <a:lstStyle/>
          <a:p>
            <a:pPr>
              <a:spcAft>
                <a:spcPts val="600"/>
              </a:spcAft>
              <a:defRPr/>
            </a:pPr>
            <a:r>
              <a:rPr lang="en-US" dirty="0">
                <a:latin typeface="Segoe UI" panose="020B0502040204020203" pitchFamily="34" charset="0"/>
                <a:cs typeface="Segoe UI" panose="020B0502040204020203" pitchFamily="34" charset="0"/>
              </a:rPr>
              <a:t>Other opportunities with similar approaches (drug abuse &amp; drug use) </a:t>
            </a:r>
          </a:p>
        </p:txBody>
      </p:sp>
      <p:sp>
        <p:nvSpPr>
          <p:cNvPr id="25" name="Content Placeholder 17"/>
          <p:cNvSpPr txBox="1">
            <a:spLocks/>
          </p:cNvSpPr>
          <p:nvPr/>
        </p:nvSpPr>
        <p:spPr>
          <a:xfrm>
            <a:off x="541609" y="1455491"/>
            <a:ext cx="10506692"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Although the model primarily focuses on opioid prescribing behavior (abuse) this model can be applicable for tracking drug usage as well</a:t>
            </a:r>
            <a:endParaRPr lang="en-US" dirty="0">
              <a:latin typeface="Segoe UI" panose="020B0502040204020203" pitchFamily="34" charset="0"/>
              <a:cs typeface="Segoe UI" panose="020B0502040204020203" pitchFamily="34" charset="0"/>
            </a:endParaRPr>
          </a:p>
        </p:txBody>
      </p:sp>
      <p:grpSp>
        <p:nvGrpSpPr>
          <p:cNvPr id="18" name="Group 17" descr="Small circle with number 1 inside  indicating step 1"/>
          <p:cNvGrpSpPr/>
          <p:nvPr/>
        </p:nvGrpSpPr>
        <p:grpSpPr bwMode="blackWhite">
          <a:xfrm>
            <a:off x="574555" y="1925792"/>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2" y="1886151"/>
            <a:ext cx="10746797" cy="83269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b="1" dirty="0">
                <a:solidFill>
                  <a:schemeClr val="accent1">
                    <a:lumMod val="75000"/>
                  </a:schemeClr>
                </a:solidFill>
                <a:latin typeface="Segoe UI" panose="020B0502040204020203" pitchFamily="34" charset="0"/>
                <a:cs typeface="Segoe UI" panose="020B0502040204020203" pitchFamily="34" charset="0"/>
              </a:rPr>
              <a:t>Drug monitoring for use and abuse: </a:t>
            </a:r>
            <a:r>
              <a:rPr lang="en-US" dirty="0">
                <a:solidFill>
                  <a:prstClr val="black">
                    <a:lumMod val="75000"/>
                    <a:lumOff val="25000"/>
                  </a:prstClr>
                </a:solidFill>
                <a:latin typeface="Segoe UI" panose="020B0502040204020203" pitchFamily="34" charset="0"/>
                <a:cs typeface="Segoe UI" panose="020B0502040204020203" pitchFamily="34" charset="0"/>
              </a:rPr>
              <a:t>If the model is extrapolated to drug warning systems where pertinent medications have not been picked up on a timely basis (e.g., seizure drug for epilepsy, insulin for diabetes, anti platelet drugs in patients with recent coronary stunt and HIV medication where it is mandatory for the patients to pick up timely medications on an ongoing basis), this model can prevent the onset of critical care and hospitalization</a:t>
            </a:r>
            <a:endParaRPr lang="en-US" b="1" dirty="0">
              <a:solidFill>
                <a:schemeClr val="accent1">
                  <a:lumMod val="75000"/>
                </a:schemeClr>
              </a:solidFill>
              <a:cs typeface="Segoe UI"/>
            </a:endParaRPr>
          </a:p>
        </p:txBody>
      </p:sp>
      <p:grpSp>
        <p:nvGrpSpPr>
          <p:cNvPr id="33" name="Group 32" descr="Small circle with number 2 inside  indicating step 2"/>
          <p:cNvGrpSpPr/>
          <p:nvPr/>
        </p:nvGrpSpPr>
        <p:grpSpPr bwMode="blackWhite">
          <a:xfrm>
            <a:off x="553214" y="2886876"/>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78174" y="2872222"/>
            <a:ext cx="10823158" cy="12603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b="1" dirty="0">
                <a:solidFill>
                  <a:schemeClr val="accent1">
                    <a:lumMod val="75000"/>
                  </a:schemeClr>
                </a:solidFill>
                <a:latin typeface="Segoe UI" panose="020B0502040204020203" pitchFamily="34" charset="0"/>
                <a:cs typeface="Segoe UI" panose="020B0502040204020203" pitchFamily="34" charset="0"/>
              </a:rPr>
              <a:t>Drug compliance </a:t>
            </a:r>
            <a:r>
              <a:rPr lang="en-US" dirty="0">
                <a:solidFill>
                  <a:prstClr val="black">
                    <a:lumMod val="75000"/>
                    <a:lumOff val="25000"/>
                  </a:prstClr>
                </a:solidFill>
                <a:latin typeface="Segoe UI" panose="020B0502040204020203" pitchFamily="34" charset="0"/>
                <a:cs typeface="Segoe UI" panose="020B0502040204020203" pitchFamily="34" charset="0"/>
              </a:rPr>
              <a:t>is a major issue in the medical industry and a cure is yet to be found. As medical insurance companies, pharmacies, and doctors struggle to align cure for critical and chronic diagnosis with drug usage, patients do not pick up life saving drugs on time and tend to skip prescriptions which causes a substantial loss leading to unnecessary hospitalization, unwanted emergency care, or death. To complicate matters doctors are consistently sued for not warning the patients to pick up these life saving prescriptions on time. A model that would predict patients who are prone to not picking up drugs on a timely basis based on age, gender, medical conditions and other important variables will be useful in sending out frequent reminders before tragedy strikes</a:t>
            </a:r>
          </a:p>
        </p:txBody>
      </p:sp>
      <p:grpSp>
        <p:nvGrpSpPr>
          <p:cNvPr id="26" name="Group 25" descr="Small circle with number 3 inside  indicating step 3">
            <a:extLst>
              <a:ext uri="{FF2B5EF4-FFF2-40B4-BE49-F238E27FC236}">
                <a16:creationId xmlns:a16="http://schemas.microsoft.com/office/drawing/2014/main" id="{88634901-E201-44E0-8E21-FE393AF1EAB6}"/>
              </a:ext>
            </a:extLst>
          </p:cNvPr>
          <p:cNvGrpSpPr/>
          <p:nvPr/>
        </p:nvGrpSpPr>
        <p:grpSpPr bwMode="blackWhite">
          <a:xfrm>
            <a:off x="541609" y="4748813"/>
            <a:ext cx="558179" cy="409838"/>
            <a:chOff x="6953426" y="711274"/>
            <a:chExt cx="558179" cy="409838"/>
          </a:xfrm>
        </p:grpSpPr>
        <p:sp>
          <p:nvSpPr>
            <p:cNvPr id="27" name="Oval 26" descr="Small circle">
              <a:extLst>
                <a:ext uri="{FF2B5EF4-FFF2-40B4-BE49-F238E27FC236}">
                  <a16:creationId xmlns:a16="http://schemas.microsoft.com/office/drawing/2014/main" id="{EE0EB367-AFD4-4CEB-9821-D84181597F3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a:extLst>
                <a:ext uri="{FF2B5EF4-FFF2-40B4-BE49-F238E27FC236}">
                  <a16:creationId xmlns:a16="http://schemas.microsoft.com/office/drawing/2014/main" id="{C8116A6A-6788-4E3C-972C-E74EF657F48B}"/>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1" name="Content Placeholder 17">
            <a:extLst>
              <a:ext uri="{FF2B5EF4-FFF2-40B4-BE49-F238E27FC236}">
                <a16:creationId xmlns:a16="http://schemas.microsoft.com/office/drawing/2014/main" id="{173B05E5-800F-45D2-BA85-AE049B4DE0CA}"/>
              </a:ext>
            </a:extLst>
          </p:cNvPr>
          <p:cNvSpPr txBox="1">
            <a:spLocks/>
          </p:cNvSpPr>
          <p:nvPr/>
        </p:nvSpPr>
        <p:spPr>
          <a:xfrm>
            <a:off x="1105516" y="4683534"/>
            <a:ext cx="10855854" cy="183471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cs typeface="Segoe UI"/>
              </a:rPr>
              <a:t>Free flow of information is necessary for this process to work without hiccups. If small insurance companies do not want to share data, it can hurt their programs. An outreach program is required from sales ensuring indirect access to data by contacting hospitals directly for frequent "offenders"- patients who show up on regular basis for not refilling drugs and to warn them on a regular basis. In the end it is the doctors and the hospitals who have to endure medical litigations associated with patient/family  member negligence. From this perspective I believe that hospitals will be more than willing to share patient prescription data even if medical insurance companies want to protect their data.</a:t>
            </a:r>
          </a:p>
        </p:txBody>
      </p:sp>
      <p:sp>
        <p:nvSpPr>
          <p:cNvPr id="44" name="Content Placeholder 17">
            <a:extLst>
              <a:ext uri="{FF2B5EF4-FFF2-40B4-BE49-F238E27FC236}">
                <a16:creationId xmlns:a16="http://schemas.microsoft.com/office/drawing/2014/main" id="{CF414580-63FA-484F-B88D-5E4F65C5F1C7}"/>
              </a:ext>
            </a:extLst>
          </p:cNvPr>
          <p:cNvSpPr txBox="1">
            <a:spLocks/>
          </p:cNvSpPr>
          <p:nvPr/>
        </p:nvSpPr>
        <p:spPr>
          <a:xfrm>
            <a:off x="553214" y="4189925"/>
            <a:ext cx="10506692"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Limitations</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200477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Sources</a:t>
            </a:r>
          </a:p>
        </p:txBody>
      </p:sp>
      <p:sp>
        <p:nvSpPr>
          <p:cNvPr id="5" name="Content Placeholder 4"/>
          <p:cNvSpPr>
            <a:spLocks noGrp="1"/>
          </p:cNvSpPr>
          <p:nvPr>
            <p:ph sz="half" idx="4294967295"/>
          </p:nvPr>
        </p:nvSpPr>
        <p:spPr>
          <a:xfrm>
            <a:off x="475590" y="2413091"/>
            <a:ext cx="9442648" cy="3978275"/>
          </a:xfrm>
        </p:spPr>
        <p:txBody>
          <a:bodyPr>
            <a:normAutofit/>
          </a:bodyPr>
          <a:lstStyle/>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Primary Data Source</a:t>
            </a:r>
            <a:endParaRPr lang="en-US" sz="2000" u="sng"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Secondary Data source</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Pertinent articles in this subject matter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8" name="Picture 7" descr="Arrow pointing right with a hyperlink to the PowerPoint team blog. Select the image to visit the PowerPoint team blog ">
            <a:hlinkClick r:id="rId6" tooltip="Select here to visit the PowerPoint team blo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24419" y="2383228"/>
            <a:ext cx="661940" cy="661940"/>
          </a:xfrm>
          <a:prstGeom prst="rect">
            <a:avLst/>
          </a:prstGeom>
        </p:spPr>
      </p:pic>
      <p:pic>
        <p:nvPicPr>
          <p:cNvPr id="7" name="Picture 6" descr="Arrow pointing right with a hyperlink to free PowerPoint training. Select the image to access free PowerPoint training">
            <a:hlinkClick r:id="rId8" tooltip="Select here to go to free PowerPoint trainin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24419" y="3633379"/>
            <a:ext cx="661940" cy="661940"/>
          </a:xfrm>
          <a:prstGeom prst="rect">
            <a:avLst/>
          </a:prstGeom>
        </p:spPr>
      </p:pic>
      <p:pic>
        <p:nvPicPr>
          <p:cNvPr id="12" name="Picture 11" descr="Arrow pointing right with a hyperlink to give feedback about this tour. Select the image to give feedback about this tour">
            <a:hlinkClick r:id="rId9"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24419" y="4883530"/>
            <a:ext cx="661940" cy="661940"/>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11061" y="468709"/>
            <a:ext cx="11643919" cy="640080"/>
          </a:xfrm>
        </p:spPr>
        <p:txBody>
          <a:bodyPr>
            <a:noAutofit/>
          </a:bodyPr>
          <a:lstStyle/>
          <a:p>
            <a:r>
              <a:rPr lang="en-US" dirty="0">
                <a:latin typeface="Segoe UI Light" panose="020B0502040204020203" pitchFamily="34" charset="0"/>
                <a:cs typeface="Segoe UI Light" panose="020B0502040204020203" pitchFamily="34" charset="0"/>
              </a:rPr>
              <a:t>Prescription Opioid Overdose Prescription Prediction (</a:t>
            </a:r>
            <a:r>
              <a:rPr lang="en-US" b="1" dirty="0">
                <a:latin typeface="Segoe UI Light" panose="020B0502040204020203" pitchFamily="34" charset="0"/>
                <a:cs typeface="Segoe UI Light" panose="020B0502040204020203" pitchFamily="34" charset="0"/>
              </a:rPr>
              <a:t>Drug Abuse &amp; Use</a:t>
            </a:r>
            <a:r>
              <a:rPr lang="en-US" dirty="0">
                <a:latin typeface="Segoe UI Light" panose="020B0502040204020203" pitchFamily="34" charset="0"/>
                <a:cs typeface="Segoe UI Light" panose="020B0502040204020203" pitchFamily="34" charset="0"/>
              </a:rPr>
              <a:t>)</a:t>
            </a:r>
          </a:p>
        </p:txBody>
      </p:sp>
      <p:sp>
        <p:nvSpPr>
          <p:cNvPr id="38" name="Content Placeholder 17"/>
          <p:cNvSpPr txBox="1">
            <a:spLocks/>
          </p:cNvSpPr>
          <p:nvPr/>
        </p:nvSpPr>
        <p:spPr>
          <a:xfrm>
            <a:off x="541610" y="1524708"/>
            <a:ext cx="3661274" cy="511098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Understanding product and client</a:t>
            </a:r>
            <a:endParaRPr lang="en-US" b="1" dirty="0">
              <a:latin typeface="Segoe UI" panose="020B0502040204020203" pitchFamily="34" charset="0"/>
              <a:cs typeface="Segoe UI" panose="020B0502040204020203" pitchFamily="34" charset="0"/>
            </a:endParaRP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Hypothesis Formulation</a:t>
            </a: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Data Sources</a:t>
            </a:r>
            <a:endParaRPr lang="en-US" b="1" dirty="0">
              <a:latin typeface="Segoe UI" panose="020B0502040204020203" pitchFamily="34" charset="0"/>
              <a:cs typeface="Segoe UI" panose="020B0502040204020203" pitchFamily="34" charset="0"/>
            </a:endParaRP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Data analytics/exploration results</a:t>
            </a:r>
            <a:endParaRPr lang="en-US" b="1" dirty="0">
              <a:latin typeface="Segoe UI" panose="020B0502040204020203" pitchFamily="34" charset="0"/>
              <a:cs typeface="Segoe UI" panose="020B0502040204020203" pitchFamily="34" charset="0"/>
            </a:endParaRP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Data massaging/ reformatting to fit classification models</a:t>
            </a:r>
            <a:endParaRPr lang="en-US" b="1" dirty="0">
              <a:latin typeface="Segoe UI" panose="020B0502040204020203" pitchFamily="34" charset="0"/>
              <a:cs typeface="Segoe UI" panose="020B0502040204020203" pitchFamily="34" charset="0"/>
            </a:endParaRP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Experimenting with Classification models</a:t>
            </a: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Spin off/extrapolating the model to other opportunity and use cases in the health care industry and limitations</a:t>
            </a:r>
            <a:endParaRPr lang="en-US" b="1"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7569AF56-FA3C-42D2-B663-1E83E66F6100}"/>
              </a:ext>
            </a:extLst>
          </p:cNvPr>
          <p:cNvPicPr>
            <a:picLocks noChangeAspect="1"/>
          </p:cNvPicPr>
          <p:nvPr/>
        </p:nvPicPr>
        <p:blipFill>
          <a:blip r:embed="rId2"/>
          <a:stretch>
            <a:fillRect/>
          </a:stretch>
        </p:blipFill>
        <p:spPr>
          <a:xfrm>
            <a:off x="4697397" y="1377236"/>
            <a:ext cx="6996882" cy="4654448"/>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spcAft>
                <a:spcPts val="600"/>
              </a:spcAft>
              <a:defRPr/>
            </a:pPr>
            <a:r>
              <a:rPr lang="en-US" dirty="0">
                <a:latin typeface="Segoe UI" panose="020B0502040204020203" pitchFamily="34" charset="0"/>
                <a:cs typeface="Segoe UI" panose="020B0502040204020203" pitchFamily="34" charset="0"/>
              </a:rPr>
              <a:t>Understanding product and client</a:t>
            </a:r>
          </a:p>
        </p:txBody>
      </p:sp>
      <p:sp>
        <p:nvSpPr>
          <p:cNvPr id="25" name="Content Placeholder 17"/>
          <p:cNvSpPr txBox="1">
            <a:spLocks/>
          </p:cNvSpPr>
          <p:nvPr/>
        </p:nvSpPr>
        <p:spPr>
          <a:xfrm>
            <a:off x="541609" y="1455491"/>
            <a:ext cx="7679602"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The model has high ramifications in the following areas:</a:t>
            </a:r>
          </a:p>
        </p:txBody>
      </p:sp>
      <p:grpSp>
        <p:nvGrpSpPr>
          <p:cNvPr id="18" name="Group 17" descr="Small circle with number 1 inside  indicating step 1"/>
          <p:cNvGrpSpPr/>
          <p:nvPr/>
        </p:nvGrpSpPr>
        <p:grpSpPr bwMode="blackWhite">
          <a:xfrm>
            <a:off x="574555" y="1925792"/>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2" y="1886151"/>
            <a:ext cx="10746797" cy="86130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Government agencies associated with the health sector- </a:t>
            </a:r>
            <a:r>
              <a:rPr lang="en-US" b="1" dirty="0">
                <a:solidFill>
                  <a:schemeClr val="accent1">
                    <a:lumMod val="75000"/>
                  </a:schemeClr>
                </a:solidFill>
                <a:latin typeface="Segoe UI" panose="020B0502040204020203" pitchFamily="34" charset="0"/>
                <a:cs typeface="Segoe UI" panose="020B0502040204020203" pitchFamily="34" charset="0"/>
              </a:rPr>
              <a:t>Medicare</a:t>
            </a:r>
            <a:r>
              <a:rPr lang="en-US" dirty="0">
                <a:solidFill>
                  <a:prstClr val="black">
                    <a:lumMod val="75000"/>
                    <a:lumOff val="25000"/>
                  </a:prstClr>
                </a:solidFill>
                <a:latin typeface="Segoe UI" panose="020B0502040204020203" pitchFamily="34" charset="0"/>
                <a:cs typeface="Segoe UI" panose="020B0502040204020203" pitchFamily="34" charset="0"/>
              </a:rPr>
              <a:t>,</a:t>
            </a:r>
            <a:r>
              <a:rPr lang="en-US" b="1" dirty="0">
                <a:solidFill>
                  <a:prstClr val="black">
                    <a:lumMod val="75000"/>
                    <a:lumOff val="25000"/>
                  </a:prstClr>
                </a:solidFill>
                <a:latin typeface="Segoe UI" panose="020B0502040204020203" pitchFamily="34" charset="0"/>
                <a:cs typeface="Segoe UI" panose="020B0502040204020203" pitchFamily="34" charset="0"/>
              </a:rPr>
              <a:t> </a:t>
            </a:r>
            <a:r>
              <a:rPr lang="en-US" b="1" dirty="0">
                <a:solidFill>
                  <a:schemeClr val="accent1">
                    <a:lumMod val="75000"/>
                  </a:schemeClr>
                </a:solidFill>
                <a:latin typeface="Segoe UI" panose="020B0502040204020203" pitchFamily="34" charset="0"/>
                <a:cs typeface="Segoe UI" panose="020B0502040204020203" pitchFamily="34" charset="0"/>
              </a:rPr>
              <a:t>Medicaid, Federal and State Regulatory Agencies </a:t>
            </a:r>
            <a:r>
              <a:rPr lang="en-US" dirty="0">
                <a:solidFill>
                  <a:prstClr val="black">
                    <a:lumMod val="75000"/>
                    <a:lumOff val="25000"/>
                  </a:prstClr>
                </a:solidFill>
                <a:latin typeface="Segoe UI" panose="020B0502040204020203" pitchFamily="34" charset="0"/>
                <a:cs typeface="Segoe UI" panose="020B0502040204020203" pitchFamily="34" charset="0"/>
              </a:rPr>
              <a:t>including </a:t>
            </a:r>
            <a:r>
              <a:rPr lang="en-US" b="1" dirty="0">
                <a:solidFill>
                  <a:schemeClr val="accent1">
                    <a:lumMod val="75000"/>
                  </a:schemeClr>
                </a:solidFill>
                <a:latin typeface="Segoe UI" panose="020B0502040204020203" pitchFamily="34" charset="0"/>
                <a:cs typeface="Segoe UI" panose="020B0502040204020203" pitchFamily="34" charset="0"/>
              </a:rPr>
              <a:t>DEA (Drug Enforcement Administration)</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b="1" dirty="0">
                <a:solidFill>
                  <a:schemeClr val="accent1">
                    <a:lumMod val="75000"/>
                  </a:schemeClr>
                </a:solidFill>
                <a:latin typeface="Segoe UI" panose="020B0502040204020203" pitchFamily="34" charset="0"/>
                <a:cs typeface="Segoe UI" panose="020B0502040204020203" pitchFamily="34" charset="0"/>
              </a:rPr>
              <a:t>Tobacco Drugs and Firearms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b="1" dirty="0">
                <a:solidFill>
                  <a:schemeClr val="accent1">
                    <a:lumMod val="75000"/>
                  </a:schemeClr>
                </a:solidFill>
                <a:latin typeface="Segoe UI" panose="020B0502040204020203" pitchFamily="34" charset="0"/>
                <a:cs typeface="Segoe UI" panose="020B0502040204020203" pitchFamily="34" charset="0"/>
              </a:rPr>
              <a:t>US Customs &amp; Border Control </a:t>
            </a:r>
            <a:r>
              <a:rPr lang="en-US" dirty="0">
                <a:solidFill>
                  <a:prstClr val="black">
                    <a:lumMod val="75000"/>
                    <a:lumOff val="25000"/>
                  </a:prstClr>
                </a:solidFill>
                <a:latin typeface="Segoe UI" panose="020B0502040204020203" pitchFamily="34" charset="0"/>
                <a:cs typeface="Segoe UI" panose="020B0502040204020203" pitchFamily="34" charset="0"/>
              </a:rPr>
              <a:t>who can track patients with high risk conditions. This model is also useful for the </a:t>
            </a:r>
            <a:r>
              <a:rPr lang="en-US" b="1" dirty="0">
                <a:solidFill>
                  <a:schemeClr val="accent1">
                    <a:lumMod val="75000"/>
                  </a:schemeClr>
                </a:solidFill>
                <a:latin typeface="Segoe UI" panose="020B0502040204020203" pitchFamily="34" charset="0"/>
                <a:cs typeface="Segoe UI" panose="020B0502040204020203" pitchFamily="34" charset="0"/>
              </a:rPr>
              <a:t>Narcotics division (NDDS) </a:t>
            </a:r>
            <a:r>
              <a:rPr lang="en-US" dirty="0">
                <a:solidFill>
                  <a:prstClr val="black">
                    <a:lumMod val="75000"/>
                    <a:lumOff val="25000"/>
                  </a:prstClr>
                </a:solidFill>
                <a:latin typeface="Segoe UI" panose="020B0502040204020203" pitchFamily="34" charset="0"/>
                <a:cs typeface="Segoe UI" panose="020B0502040204020203" pitchFamily="34" charset="0"/>
              </a:rPr>
              <a:t>which will help them identify prescription drug dealers by reviewing the patient list of the opioid prescribing doctor</a:t>
            </a:r>
            <a:endParaRPr lang="en-US" b="1" dirty="0">
              <a:solidFill>
                <a:schemeClr val="accent1">
                  <a:lumMod val="75000"/>
                </a:schemeClr>
              </a:solidFill>
              <a:cs typeface="Segoe UI"/>
            </a:endParaRPr>
          </a:p>
        </p:txBody>
      </p:sp>
      <p:grpSp>
        <p:nvGrpSpPr>
          <p:cNvPr id="33" name="Group 32" descr="Small circle with number 2 inside  indicating step 2"/>
          <p:cNvGrpSpPr/>
          <p:nvPr/>
        </p:nvGrpSpPr>
        <p:grpSpPr bwMode="blackWhite">
          <a:xfrm>
            <a:off x="531551" y="2676230"/>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1" y="2716424"/>
            <a:ext cx="10746798" cy="6903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b="1" dirty="0">
                <a:solidFill>
                  <a:schemeClr val="accent1">
                    <a:lumMod val="75000"/>
                  </a:schemeClr>
                </a:solidFill>
                <a:latin typeface="Segoe UI" panose="020B0502040204020203" pitchFamily="34" charset="0"/>
                <a:cs typeface="Segoe UI" panose="020B0502040204020203" pitchFamily="34" charset="0"/>
              </a:rPr>
              <a:t>Pharmaceuticals</a:t>
            </a:r>
            <a:r>
              <a:rPr lang="en-US" dirty="0">
                <a:solidFill>
                  <a:prstClr val="black">
                    <a:lumMod val="75000"/>
                    <a:lumOff val="25000"/>
                  </a:prstClr>
                </a:solidFill>
                <a:latin typeface="Segoe UI" panose="020B0502040204020203" pitchFamily="34" charset="0"/>
                <a:cs typeface="Segoe UI" panose="020B0502040204020203" pitchFamily="34" charset="0"/>
              </a:rPr>
              <a:t> and drug dispensing agencies who have records of the total number of opioid prescriptions per patients and the opioid prescriber list and can pick out exceeding dosages and caution the patient/doctor in a timely manner. </a:t>
            </a:r>
          </a:p>
        </p:txBody>
      </p:sp>
      <p:grpSp>
        <p:nvGrpSpPr>
          <p:cNvPr id="22" name="Group 21" descr="Small circle with number 3 inside  indicating step 3"/>
          <p:cNvGrpSpPr/>
          <p:nvPr/>
        </p:nvGrpSpPr>
        <p:grpSpPr bwMode="blackWhite">
          <a:xfrm>
            <a:off x="506898" y="3406782"/>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60022" y="3321472"/>
            <a:ext cx="10855854" cy="635140"/>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b="1" dirty="0">
                <a:solidFill>
                  <a:schemeClr val="accent1">
                    <a:lumMod val="75000"/>
                  </a:schemeClr>
                </a:solidFill>
                <a:cs typeface="Segoe UI"/>
              </a:rPr>
              <a:t>Medical Insurance companies</a:t>
            </a:r>
            <a:r>
              <a:rPr lang="en-US" dirty="0">
                <a:solidFill>
                  <a:prstClr val="black">
                    <a:lumMod val="75000"/>
                    <a:lumOff val="25000"/>
                  </a:prstClr>
                </a:solidFill>
                <a:cs typeface="Segoe UI"/>
              </a:rPr>
              <a:t> that cover pharmacy claims especially from the </a:t>
            </a:r>
            <a:r>
              <a:rPr lang="en-US" dirty="0">
                <a:solidFill>
                  <a:schemeClr val="tx1"/>
                </a:solidFill>
                <a:latin typeface="Segoe UI Semibold" panose="020B0702040204020203" pitchFamily="34" charset="0"/>
                <a:cs typeface="Segoe UI Semibold" panose="020B0702040204020203" pitchFamily="34" charset="0"/>
              </a:rPr>
              <a:t>”Part D Drug Formulary List”</a:t>
            </a:r>
            <a:r>
              <a:rPr lang="en-US" dirty="0">
                <a:solidFill>
                  <a:schemeClr val="tx1"/>
                </a:solidFill>
                <a:cs typeface="Segoe UI"/>
              </a:rPr>
              <a:t>. </a:t>
            </a:r>
            <a:r>
              <a:rPr lang="en-US" dirty="0">
                <a:solidFill>
                  <a:prstClr val="black">
                    <a:lumMod val="75000"/>
                    <a:lumOff val="25000"/>
                  </a:prstClr>
                </a:solidFill>
                <a:cs typeface="Segoe UI"/>
              </a:rPr>
              <a:t>This predictive model is of great value to this industry since it can effectively reduce the substantial cost incurred due to the aftermath of opioid overdose such as hospitalization and emergency care and following law suits</a:t>
            </a:r>
          </a:p>
        </p:txBody>
      </p:sp>
      <p:grpSp>
        <p:nvGrpSpPr>
          <p:cNvPr id="37" name="Group 36" descr="Small circle with number 4 inside  indicating step 4"/>
          <p:cNvGrpSpPr/>
          <p:nvPr/>
        </p:nvGrpSpPr>
        <p:grpSpPr bwMode="blackWhite">
          <a:xfrm>
            <a:off x="493027" y="4215584"/>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65077" y="4129408"/>
            <a:ext cx="10469739" cy="92811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b="1" dirty="0">
                <a:solidFill>
                  <a:schemeClr val="accent1">
                    <a:lumMod val="75000"/>
                  </a:schemeClr>
                </a:solidFill>
                <a:latin typeface="Segoe UI" panose="020B0502040204020203" pitchFamily="34" charset="0"/>
                <a:cs typeface="Segoe UI" panose="020B0502040204020203" pitchFamily="34" charset="0"/>
              </a:rPr>
              <a:t>Doctors </a:t>
            </a:r>
            <a:r>
              <a:rPr lang="en-US" dirty="0">
                <a:solidFill>
                  <a:schemeClr val="tx1"/>
                </a:solidFill>
                <a:latin typeface="Segoe UI" panose="020B0502040204020203" pitchFamily="34" charset="0"/>
                <a:cs typeface="Segoe UI" panose="020B0502040204020203" pitchFamily="34" charset="0"/>
              </a:rPr>
              <a:t>(affiliated to hospitals or private practitioners) </a:t>
            </a:r>
            <a:r>
              <a:rPr lang="en-US" dirty="0">
                <a:solidFill>
                  <a:prstClr val="black">
                    <a:lumMod val="75000"/>
                    <a:lumOff val="25000"/>
                  </a:prstClr>
                </a:solidFill>
                <a:latin typeface="Segoe UI" panose="020B0502040204020203" pitchFamily="34" charset="0"/>
                <a:cs typeface="Segoe UI" panose="020B0502040204020203" pitchFamily="34" charset="0"/>
              </a:rPr>
              <a:t>would also benefit from this model. As a doctor it is hard to keep tab of all the drugs that have been dispensed under their badge. If there is a risk of high end opioid prescription, pharmacists and medical insurance agencies can caution the doctor about the exceeding opioid prescribing rate thereby controlling the distribution of  opioids which would reduce fatality rate on a grand scale</a:t>
            </a:r>
          </a:p>
        </p:txBody>
      </p:sp>
      <p:grpSp>
        <p:nvGrpSpPr>
          <p:cNvPr id="26" name="Group 25" descr="Small circle with number 3 inside  indicating step 3">
            <a:extLst>
              <a:ext uri="{FF2B5EF4-FFF2-40B4-BE49-F238E27FC236}">
                <a16:creationId xmlns:a16="http://schemas.microsoft.com/office/drawing/2014/main" id="{88634901-E201-44E0-8E21-FE393AF1EAB6}"/>
              </a:ext>
            </a:extLst>
          </p:cNvPr>
          <p:cNvGrpSpPr/>
          <p:nvPr/>
        </p:nvGrpSpPr>
        <p:grpSpPr bwMode="blackWhite">
          <a:xfrm>
            <a:off x="487299" y="5158935"/>
            <a:ext cx="558179" cy="409838"/>
            <a:chOff x="6953426" y="711274"/>
            <a:chExt cx="558179" cy="409838"/>
          </a:xfrm>
        </p:grpSpPr>
        <p:sp>
          <p:nvSpPr>
            <p:cNvPr id="27" name="Oval 26" descr="Small circle">
              <a:extLst>
                <a:ext uri="{FF2B5EF4-FFF2-40B4-BE49-F238E27FC236}">
                  <a16:creationId xmlns:a16="http://schemas.microsoft.com/office/drawing/2014/main" id="{EE0EB367-AFD4-4CEB-9821-D84181597F3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a:extLst>
                <a:ext uri="{FF2B5EF4-FFF2-40B4-BE49-F238E27FC236}">
                  <a16:creationId xmlns:a16="http://schemas.microsoft.com/office/drawing/2014/main" id="{C8116A6A-6788-4E3C-972C-E74EF657F48B}"/>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sp>
        <p:nvSpPr>
          <p:cNvPr id="31" name="Content Placeholder 17">
            <a:extLst>
              <a:ext uri="{FF2B5EF4-FFF2-40B4-BE49-F238E27FC236}">
                <a16:creationId xmlns:a16="http://schemas.microsoft.com/office/drawing/2014/main" id="{173B05E5-800F-45D2-BA85-AE049B4DE0CA}"/>
              </a:ext>
            </a:extLst>
          </p:cNvPr>
          <p:cNvSpPr txBox="1">
            <a:spLocks/>
          </p:cNvSpPr>
          <p:nvPr/>
        </p:nvSpPr>
        <p:spPr>
          <a:xfrm>
            <a:off x="1051206" y="5093657"/>
            <a:ext cx="10855854" cy="63514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b="1" dirty="0">
                <a:solidFill>
                  <a:schemeClr val="accent1">
                    <a:lumMod val="75000"/>
                  </a:schemeClr>
                </a:solidFill>
                <a:cs typeface="Segoe UI"/>
              </a:rPr>
              <a:t>Public Health sectors </a:t>
            </a:r>
            <a:r>
              <a:rPr lang="en-US" dirty="0">
                <a:solidFill>
                  <a:prstClr val="black">
                    <a:lumMod val="75000"/>
                    <a:lumOff val="25000"/>
                  </a:prstClr>
                </a:solidFill>
                <a:cs typeface="Segoe UI"/>
              </a:rPr>
              <a:t>involved in counseling services and protecting and improving the health of people and their communities. Statistics shows that opioid abusers are also prone to depression with higher suicidal rates. This model will help reduce mortality rates related to opioid overdose </a:t>
            </a:r>
          </a:p>
        </p:txBody>
      </p:sp>
      <p:grpSp>
        <p:nvGrpSpPr>
          <p:cNvPr id="29" name="Group 28" descr="Small circle with number 3 inside  indicating step 3">
            <a:extLst>
              <a:ext uri="{FF2B5EF4-FFF2-40B4-BE49-F238E27FC236}">
                <a16:creationId xmlns:a16="http://schemas.microsoft.com/office/drawing/2014/main" id="{C31568B3-B5BA-4243-9DC1-C2742C882F37}"/>
              </a:ext>
            </a:extLst>
          </p:cNvPr>
          <p:cNvGrpSpPr/>
          <p:nvPr/>
        </p:nvGrpSpPr>
        <p:grpSpPr bwMode="blackWhite">
          <a:xfrm>
            <a:off x="481571" y="5912068"/>
            <a:ext cx="558179" cy="409838"/>
            <a:chOff x="6953426" y="711274"/>
            <a:chExt cx="558179" cy="409838"/>
          </a:xfrm>
        </p:grpSpPr>
        <p:sp>
          <p:nvSpPr>
            <p:cNvPr id="41" name="Oval 40" descr="Small circle">
              <a:extLst>
                <a:ext uri="{FF2B5EF4-FFF2-40B4-BE49-F238E27FC236}">
                  <a16:creationId xmlns:a16="http://schemas.microsoft.com/office/drawing/2014/main" id="{BEA2B70C-B0AF-4985-AB9C-8A495E3EF83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descr="Number 3">
              <a:extLst>
                <a:ext uri="{FF2B5EF4-FFF2-40B4-BE49-F238E27FC236}">
                  <a16:creationId xmlns:a16="http://schemas.microsoft.com/office/drawing/2014/main" id="{3D246D79-59CC-4C2E-917B-BEFF6A77C021}"/>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6</a:t>
              </a:r>
            </a:p>
          </p:txBody>
        </p:sp>
      </p:grpSp>
      <p:sp>
        <p:nvSpPr>
          <p:cNvPr id="43" name="Content Placeholder 17">
            <a:extLst>
              <a:ext uri="{FF2B5EF4-FFF2-40B4-BE49-F238E27FC236}">
                <a16:creationId xmlns:a16="http://schemas.microsoft.com/office/drawing/2014/main" id="{EA870A04-86A4-4C9B-A023-424592FA282D}"/>
              </a:ext>
            </a:extLst>
          </p:cNvPr>
          <p:cNvSpPr txBox="1">
            <a:spLocks/>
          </p:cNvSpPr>
          <p:nvPr/>
        </p:nvSpPr>
        <p:spPr>
          <a:xfrm>
            <a:off x="1045478" y="5728798"/>
            <a:ext cx="10855854" cy="92367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b="1" dirty="0">
                <a:solidFill>
                  <a:schemeClr val="accent1">
                    <a:lumMod val="75000"/>
                  </a:schemeClr>
                </a:solidFill>
                <a:cs typeface="Segoe UI"/>
              </a:rPr>
              <a:t>Patients </a:t>
            </a:r>
            <a:r>
              <a:rPr lang="en-US" dirty="0">
                <a:solidFill>
                  <a:prstClr val="black">
                    <a:lumMod val="75000"/>
                    <a:lumOff val="25000"/>
                  </a:prstClr>
                </a:solidFill>
                <a:cs typeface="Segoe UI"/>
              </a:rPr>
              <a:t>with access to the database will have a chance to alter their drug abusive behavior- cautioning patients of an impending death related to high dosage of opioid and counseling them of the ramifications of impact of other substances such as alcohol and opioid interaction will not only reduce mortality rates but it will also decrease the substantial cost of hospitalization</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spcAft>
                <a:spcPts val="600"/>
              </a:spcAft>
              <a:defRPr/>
            </a:pPr>
            <a:r>
              <a:rPr lang="en-US" dirty="0">
                <a:latin typeface="Segoe UI" panose="020B0502040204020203" pitchFamily="34" charset="0"/>
                <a:cs typeface="Segoe UI" panose="020B0502040204020203" pitchFamily="34" charset="0"/>
              </a:rPr>
              <a:t>Hypothesis formulation</a:t>
            </a:r>
          </a:p>
        </p:txBody>
      </p:sp>
      <p:sp>
        <p:nvSpPr>
          <p:cNvPr id="5" name="Content Placeholder 4"/>
          <p:cNvSpPr>
            <a:spLocks noGrp="1"/>
          </p:cNvSpPr>
          <p:nvPr>
            <p:ph sz="half" idx="4294967295"/>
          </p:nvPr>
        </p:nvSpPr>
        <p:spPr>
          <a:xfrm>
            <a:off x="541610" y="1431010"/>
            <a:ext cx="10959696" cy="5104014"/>
          </a:xfrm>
        </p:spPr>
        <p:txBody>
          <a:bodyPr vert="horz" lIns="91440" tIns="45720" rIns="91440" bIns="45720" rtlCol="0">
            <a:normAutofit fontScale="92500" lnSpcReduction="20000"/>
          </a:bodyPr>
          <a:lstStyle/>
          <a:p>
            <a:pPr>
              <a:lnSpc>
                <a:spcPts val="1800"/>
              </a:lnSpc>
              <a:spcAft>
                <a:spcPts val="600"/>
              </a:spcAft>
            </a:pPr>
            <a:r>
              <a:rPr lang="en-US" dirty="0">
                <a:solidFill>
                  <a:prstClr val="black">
                    <a:lumMod val="75000"/>
                    <a:lumOff val="25000"/>
                  </a:prstClr>
                </a:solidFill>
                <a:latin typeface="Segoe UI" panose="020B0502040204020203" pitchFamily="34" charset="0"/>
                <a:cs typeface="Segoe UI" panose="020B0502040204020203" pitchFamily="34" charset="0"/>
              </a:rPr>
              <a:t>Source: </a:t>
            </a:r>
            <a:r>
              <a:rPr lang="en-US" dirty="0">
                <a:hlinkClick r:id="rId2"/>
              </a:rPr>
              <a:t>https://www.ncbi.nlm.nih.gov/pmc/articles/PMC5741109/</a:t>
            </a: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r>
              <a:rPr lang="en-US" dirty="0">
                <a:solidFill>
                  <a:prstClr val="black">
                    <a:lumMod val="75000"/>
                    <a:lumOff val="25000"/>
                  </a:prstClr>
                </a:solidFill>
                <a:latin typeface="Segoe UI" panose="020B0502040204020203" pitchFamily="34" charset="0"/>
                <a:cs typeface="Segoe UI" panose="020B0502040204020203" pitchFamily="34" charset="0"/>
              </a:rPr>
              <a:t>“The United States is the world's largest consumer of opioids, and as prescriptions increased from 76 million in 1991 to 219 million in 2011, there were corresponding increases in opioid-related emergency room visits, treatment admissions, and overdose fatalities. An estimated 25 million people initiated nonmedical use of pain relievers between 2002 and 2011, and by 2014, 10.3 million Americans were reporting the nonmedical use of prescription opioids. The Centers for Disease Control and Prevention (CDC) estimated that over 60,000 drug overdose deaths occurred in 2016, with overdose death rates three times the rate of 1999.”</a:t>
            </a:r>
          </a:p>
          <a:p>
            <a:pPr marL="0" indent="0">
              <a:lnSpc>
                <a:spcPts val="1800"/>
              </a:lnSpc>
              <a:spcBef>
                <a:spcPts val="1000"/>
              </a:spcBef>
              <a:spcAft>
                <a:spcPts val="600"/>
              </a:spcAft>
              <a:buNone/>
            </a:pPr>
            <a:r>
              <a:rPr lang="en-US" sz="1200" b="1" dirty="0">
                <a:solidFill>
                  <a:schemeClr val="accent1">
                    <a:lumMod val="50000"/>
                  </a:schemeClr>
                </a:solidFill>
                <a:latin typeface="Segoe UI" panose="020B0502040204020203" pitchFamily="34" charset="0"/>
                <a:cs typeface="Segoe UI" panose="020B0502040204020203" pitchFamily="34" charset="0"/>
              </a:rPr>
              <a:t>Hypothesis</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a:t>
            </a:r>
          </a:p>
          <a:p>
            <a:pPr>
              <a:lnSpc>
                <a:spcPts val="1800"/>
              </a:lnSpc>
              <a:spcAft>
                <a:spcPts val="600"/>
              </a:spcAft>
            </a:pPr>
            <a:r>
              <a:rPr lang="en-US" dirty="0">
                <a:solidFill>
                  <a:srgbClr val="D24726"/>
                </a:solidFill>
                <a:latin typeface="Segoe UI Semibold" panose="020B0702040204020203" pitchFamily="34" charset="0"/>
                <a:cs typeface="Segoe UI Semibold" panose="020B0702040204020203" pitchFamily="34" charset="0"/>
              </a:rPr>
              <a:t>Identifying opioid prescription behavior based on non-opioid prescription trends ( the lists comprises of drugs typically used for the treatment of chronic or acute conditions associated with pain symptoms such as body aches, heart burn, arthritis or HIV to name a few), state, gender, and specialty of the prescribing physician</a:t>
            </a:r>
          </a:p>
          <a:p>
            <a:pPr>
              <a:lnSpc>
                <a:spcPts val="1800"/>
              </a:lnSpc>
              <a:spcAft>
                <a:spcPts val="600"/>
              </a:spcAft>
            </a:pPr>
            <a:r>
              <a:rPr lang="en-US" dirty="0">
                <a:solidFill>
                  <a:prstClr val="black">
                    <a:lumMod val="75000"/>
                    <a:lumOff val="25000"/>
                  </a:prstClr>
                </a:solidFill>
                <a:latin typeface="Segoe UI" panose="020B0502040204020203" pitchFamily="34" charset="0"/>
                <a:cs typeface="Segoe UI" panose="020B0502040204020203" pitchFamily="34" charset="0"/>
              </a:rPr>
              <a:t>Total of 240 non-opioid drug prescriptions are included in the dataset. Some of these are:</a:t>
            </a:r>
          </a:p>
          <a:p>
            <a:pPr marL="171450" indent="-171450">
              <a:lnSpc>
                <a:spcPct val="100000"/>
              </a:lnSpc>
              <a:spcBef>
                <a:spcPts val="600"/>
              </a:spcBef>
              <a:spcAft>
                <a:spcPts val="600"/>
              </a:spcAft>
              <a:buFont typeface="Arial" panose="020B0604020202020204" pitchFamily="34" charset="0"/>
              <a:buChar char="•"/>
            </a:pPr>
            <a:r>
              <a:rPr lang="en-US" b="1" dirty="0">
                <a:solidFill>
                  <a:prstClr val="black">
                    <a:lumMod val="75000"/>
                    <a:lumOff val="25000"/>
                  </a:prstClr>
                </a:solidFill>
                <a:latin typeface="Segoe UI" panose="020B0502040204020203" pitchFamily="34" charset="0"/>
                <a:cs typeface="Segoe UI" panose="020B0502040204020203" pitchFamily="34" charset="0"/>
              </a:rPr>
              <a:t>ACYCLOVIR</a:t>
            </a:r>
            <a:r>
              <a:rPr lang="en-US" dirty="0">
                <a:solidFill>
                  <a:prstClr val="black">
                    <a:lumMod val="75000"/>
                    <a:lumOff val="25000"/>
                  </a:prstClr>
                </a:solidFill>
                <a:latin typeface="Segoe UI" panose="020B0502040204020203" pitchFamily="34" charset="0"/>
                <a:cs typeface="Segoe UI" panose="020B0502040204020203" pitchFamily="34" charset="0"/>
              </a:rPr>
              <a:t>: Used for herpes virus infections or excruciatingly painful conditions such as shingles and also used by HIV patients for the treatment of various infections</a:t>
            </a:r>
          </a:p>
          <a:p>
            <a:pPr marL="171450" indent="-171450">
              <a:lnSpc>
                <a:spcPct val="100000"/>
              </a:lnSpc>
              <a:spcBef>
                <a:spcPts val="600"/>
              </a:spcBef>
              <a:spcAft>
                <a:spcPts val="600"/>
              </a:spcAft>
              <a:buFont typeface="Arial" panose="020B0604020202020204" pitchFamily="34" charset="0"/>
              <a:buChar char="•"/>
            </a:pPr>
            <a:r>
              <a:rPr lang="en-US" b="1" dirty="0">
                <a:solidFill>
                  <a:prstClr val="black">
                    <a:lumMod val="75000"/>
                    <a:lumOff val="25000"/>
                  </a:prstClr>
                </a:solidFill>
                <a:latin typeface="Segoe UI" panose="020B0502040204020203" pitchFamily="34" charset="0"/>
                <a:cs typeface="Segoe UI" panose="020B0502040204020203" pitchFamily="34" charset="0"/>
              </a:rPr>
              <a:t>DIAZEPAM</a:t>
            </a:r>
            <a:r>
              <a:rPr lang="en-US" dirty="0">
                <a:solidFill>
                  <a:prstClr val="black">
                    <a:lumMod val="75000"/>
                    <a:lumOff val="25000"/>
                  </a:prstClr>
                </a:solidFill>
                <a:latin typeface="Segoe UI" panose="020B0502040204020203" pitchFamily="34" charset="0"/>
                <a:cs typeface="Segoe UI" panose="020B0502040204020203" pitchFamily="34" charset="0"/>
              </a:rPr>
              <a:t>: Subdues anxiety, muscle spasms, and seizures- typically characterized by painful aftermath</a:t>
            </a:r>
          </a:p>
          <a:p>
            <a:pPr marL="171450" indent="-171450">
              <a:lnSpc>
                <a:spcPct val="100000"/>
              </a:lnSpc>
              <a:spcBef>
                <a:spcPts val="600"/>
              </a:spcBef>
              <a:spcAft>
                <a:spcPts val="600"/>
              </a:spcAft>
              <a:buFont typeface="Arial" panose="020B0604020202020204" pitchFamily="34" charset="0"/>
              <a:buChar char="•"/>
            </a:pPr>
            <a:r>
              <a:rPr lang="en-US" b="1" dirty="0">
                <a:solidFill>
                  <a:prstClr val="black">
                    <a:lumMod val="75000"/>
                    <a:lumOff val="25000"/>
                  </a:prstClr>
                </a:solidFill>
                <a:latin typeface="Segoe UI" panose="020B0502040204020203" pitchFamily="34" charset="0"/>
                <a:cs typeface="Segoe UI" panose="020B0502040204020203" pitchFamily="34" charset="0"/>
              </a:rPr>
              <a:t>LAMOTRIGINE</a:t>
            </a:r>
            <a:r>
              <a:rPr lang="en-US" dirty="0">
                <a:solidFill>
                  <a:prstClr val="black">
                    <a:lumMod val="75000"/>
                    <a:lumOff val="25000"/>
                  </a:prstClr>
                </a:solidFill>
                <a:latin typeface="Segoe UI" panose="020B0502040204020203" pitchFamily="34" charset="0"/>
                <a:cs typeface="Segoe UI" panose="020B0502040204020203" pitchFamily="34" charset="0"/>
              </a:rPr>
              <a:t>: Bipolar disorder- (studies indicate that these patients are typically prone to depression and tend to abuse drugs over time)- </a:t>
            </a:r>
          </a:p>
          <a:p>
            <a:pPr>
              <a:lnSpc>
                <a:spcPct val="100000"/>
              </a:lnSpc>
              <a:spcBef>
                <a:spcPts val="600"/>
              </a:spcBef>
              <a:spcAft>
                <a:spcPts val="600"/>
              </a:spcAft>
            </a:pPr>
            <a:r>
              <a:rPr lang="en-US" dirty="0">
                <a:solidFill>
                  <a:prstClr val="black">
                    <a:lumMod val="75000"/>
                    <a:lumOff val="25000"/>
                  </a:prstClr>
                </a:solidFill>
                <a:latin typeface="Segoe UI" panose="020B0502040204020203" pitchFamily="34" charset="0"/>
                <a:cs typeface="Segoe UI" panose="020B0502040204020203" pitchFamily="34" charset="0"/>
              </a:rPr>
              <a:t>     reference: https://www.addictioncenter.com/addiction/bipolar-disorder/</a:t>
            </a:r>
          </a:p>
          <a:p>
            <a:pPr marL="171450" indent="-171450">
              <a:lnSpc>
                <a:spcPct val="100000"/>
              </a:lnSpc>
              <a:spcBef>
                <a:spcPts val="600"/>
              </a:spcBef>
              <a:spcAft>
                <a:spcPts val="600"/>
              </a:spcAft>
              <a:buFont typeface="Arial" panose="020B0604020202020204" pitchFamily="34" charset="0"/>
              <a:buChar char="•"/>
            </a:pPr>
            <a:r>
              <a:rPr lang="en-US" b="1" dirty="0">
                <a:solidFill>
                  <a:prstClr val="black">
                    <a:lumMod val="75000"/>
                    <a:lumOff val="25000"/>
                  </a:prstClr>
                </a:solidFill>
                <a:latin typeface="Segoe UI" panose="020B0502040204020203" pitchFamily="34" charset="0"/>
                <a:cs typeface="Segoe UI" panose="020B0502040204020203" pitchFamily="34" charset="0"/>
              </a:rPr>
              <a:t>IBUPROFEN</a:t>
            </a:r>
            <a:r>
              <a:rPr lang="en-US" dirty="0">
                <a:solidFill>
                  <a:prstClr val="black">
                    <a:lumMod val="75000"/>
                    <a:lumOff val="25000"/>
                  </a:prstClr>
                </a:solidFill>
                <a:latin typeface="Segoe UI" panose="020B0502040204020203" pitchFamily="34" charset="0"/>
                <a:cs typeface="Segoe UI" panose="020B0502040204020203" pitchFamily="34" charset="0"/>
              </a:rPr>
              <a:t>: Used to quell severe pain and is a very strong form of drug associated with kidney failure with chronic usage</a:t>
            </a:r>
          </a:p>
          <a:p>
            <a:pPr marL="171450" indent="-171450">
              <a:lnSpc>
                <a:spcPct val="100000"/>
              </a:lnSpc>
              <a:spcBef>
                <a:spcPts val="600"/>
              </a:spcBef>
              <a:spcAft>
                <a:spcPts val="600"/>
              </a:spcAft>
              <a:buFont typeface="Arial" panose="020B0604020202020204" pitchFamily="34" charset="0"/>
              <a:buChar char="•"/>
            </a:pPr>
            <a:r>
              <a:rPr lang="en-US" b="1" dirty="0">
                <a:solidFill>
                  <a:prstClr val="black">
                    <a:lumMod val="75000"/>
                    <a:lumOff val="25000"/>
                  </a:prstClr>
                </a:solidFill>
                <a:latin typeface="Segoe UI" panose="020B0502040204020203" pitchFamily="34" charset="0"/>
                <a:cs typeface="Segoe UI" panose="020B0502040204020203" pitchFamily="34" charset="0"/>
              </a:rPr>
              <a:t>FAMOTIDINE</a:t>
            </a:r>
            <a:r>
              <a:rPr lang="en-US" dirty="0">
                <a:solidFill>
                  <a:prstClr val="black">
                    <a:lumMod val="75000"/>
                    <a:lumOff val="25000"/>
                  </a:prstClr>
                </a:solidFill>
                <a:latin typeface="Segoe UI" panose="020B0502040204020203" pitchFamily="34" charset="0"/>
                <a:cs typeface="Segoe UI" panose="020B0502040204020203" pitchFamily="34" charset="0"/>
              </a:rPr>
              <a:t>: Used for the treatment of ulcers, gastroesophageal reflux disease, or heart burn pains</a:t>
            </a:r>
          </a:p>
          <a:p>
            <a:pPr marL="171450" indent="-171450">
              <a:lnSpc>
                <a:spcPct val="100000"/>
              </a:lnSpc>
              <a:spcBef>
                <a:spcPts val="600"/>
              </a:spcBef>
              <a:spcAft>
                <a:spcPts val="600"/>
              </a:spcAft>
              <a:buFont typeface="Arial" panose="020B0604020202020204" pitchFamily="34" charset="0"/>
              <a:buChar char="•"/>
            </a:pPr>
            <a:r>
              <a:rPr lang="en-US" b="1" dirty="0"/>
              <a:t>LIDOCAINE</a:t>
            </a:r>
            <a:r>
              <a:rPr lang="en-US" dirty="0">
                <a:solidFill>
                  <a:prstClr val="black">
                    <a:lumMod val="75000"/>
                    <a:lumOff val="25000"/>
                  </a:prstClr>
                </a:solidFill>
                <a:latin typeface="Segoe UI" panose="020B0502040204020203" pitchFamily="34" charset="0"/>
                <a:cs typeface="Segoe UI" panose="020B0502040204020203" pitchFamily="34" charset="0"/>
              </a:rPr>
              <a:t>: Relieves pain and numbs skin (analgesic)</a:t>
            </a:r>
            <a:endParaRPr lang="en-US" b="1"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endParaRPr lang="en-US" dirty="0">
              <a:solidFill>
                <a:srgbClr val="D24726"/>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Data Sources</a:t>
            </a:r>
          </a:p>
        </p:txBody>
      </p:sp>
      <p:sp>
        <p:nvSpPr>
          <p:cNvPr id="5" name="Content Placeholder 4"/>
          <p:cNvSpPr>
            <a:spLocks noGrp="1"/>
          </p:cNvSpPr>
          <p:nvPr>
            <p:ph sz="half" idx="4294967295"/>
          </p:nvPr>
        </p:nvSpPr>
        <p:spPr>
          <a:xfrm>
            <a:off x="333578" y="1431010"/>
            <a:ext cx="3471439" cy="4911067"/>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Overdose data sources</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33" name="Group 32" descr="Small circle with number 1 inside indicating step 1"/>
          <p:cNvGrpSpPr/>
          <p:nvPr/>
        </p:nvGrpSpPr>
        <p:grpSpPr bwMode="blackWhite">
          <a:xfrm>
            <a:off x="261935" y="5393314"/>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769251" y="5433506"/>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Comprises of data related to prescription drug overdose mortality rates with population figures</a:t>
            </a:r>
          </a:p>
        </p:txBody>
      </p:sp>
      <p:grpSp>
        <p:nvGrpSpPr>
          <p:cNvPr id="36" name="Group 35" descr="Small circle with number 2 inside indicating step 2"/>
          <p:cNvGrpSpPr/>
          <p:nvPr/>
        </p:nvGrpSpPr>
        <p:grpSpPr bwMode="blackWhite">
          <a:xfrm>
            <a:off x="3616712" y="5296415"/>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115465" y="5336607"/>
            <a:ext cx="3106367" cy="93308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Identifies the Opioid drugs in the prescription dataset</a:t>
            </a:r>
          </a:p>
        </p:txBody>
      </p:sp>
      <p:grpSp>
        <p:nvGrpSpPr>
          <p:cNvPr id="39" name="Group 38" descr="Small circle with number 3 inside  indicating step 3"/>
          <p:cNvGrpSpPr/>
          <p:nvPr/>
        </p:nvGrpSpPr>
        <p:grpSpPr bwMode="blackWhite">
          <a:xfrm>
            <a:off x="7090847" y="5191729"/>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7589593" y="5231920"/>
            <a:ext cx="4330145" cy="133665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primary dataset used to predict physicians who are prone to dispensing generous amounts of opioids. Caution must be observed in sticking labels as the physicians might not be aware of number of prescriptions dispensed and might be exhibiting compassion to the patient</a:t>
            </a:r>
          </a:p>
        </p:txBody>
      </p:sp>
      <p:sp>
        <p:nvSpPr>
          <p:cNvPr id="20" name="Content Placeholder 4">
            <a:extLst>
              <a:ext uri="{FF2B5EF4-FFF2-40B4-BE49-F238E27FC236}">
                <a16:creationId xmlns:a16="http://schemas.microsoft.com/office/drawing/2014/main" id="{90A903D4-091B-4F4A-9B78-65B2DBA3FEC8}"/>
              </a:ext>
            </a:extLst>
          </p:cNvPr>
          <p:cNvSpPr txBox="1">
            <a:spLocks/>
          </p:cNvSpPr>
          <p:nvPr/>
        </p:nvSpPr>
        <p:spPr>
          <a:xfrm>
            <a:off x="3728319" y="1431009"/>
            <a:ext cx="3535007" cy="42818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1800"/>
              </a:lnSpc>
              <a:spcAft>
                <a:spcPts val="2000"/>
              </a:spcAft>
            </a:pPr>
            <a:r>
              <a:rPr lang="en-US" dirty="0">
                <a:solidFill>
                  <a:prstClr val="black">
                    <a:lumMod val="75000"/>
                    <a:lumOff val="25000"/>
                  </a:prstClr>
                </a:solidFill>
                <a:latin typeface="Segoe UI" panose="020B0502040204020203" pitchFamily="34" charset="0"/>
                <a:cs typeface="Segoe UI" panose="020B0502040204020203" pitchFamily="34" charset="0"/>
              </a:rPr>
              <a:t>Opioid dataset</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1" name="Content Placeholder 4">
            <a:extLst>
              <a:ext uri="{FF2B5EF4-FFF2-40B4-BE49-F238E27FC236}">
                <a16:creationId xmlns:a16="http://schemas.microsoft.com/office/drawing/2014/main" id="{44C2B90C-4BA5-4410-A6CC-E727EBDFE74E}"/>
              </a:ext>
            </a:extLst>
          </p:cNvPr>
          <p:cNvSpPr txBox="1">
            <a:spLocks/>
          </p:cNvSpPr>
          <p:nvPr/>
        </p:nvSpPr>
        <p:spPr>
          <a:xfrm>
            <a:off x="7384719" y="1431010"/>
            <a:ext cx="4413626" cy="412588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1800"/>
              </a:lnSpc>
              <a:spcAft>
                <a:spcPts val="2000"/>
              </a:spcAft>
            </a:pPr>
            <a:r>
              <a:rPr lang="en-US" dirty="0">
                <a:solidFill>
                  <a:prstClr val="black">
                    <a:lumMod val="75000"/>
                    <a:lumOff val="25000"/>
                  </a:prstClr>
                </a:solidFill>
                <a:latin typeface="Segoe UI" panose="020B0502040204020203" pitchFamily="34" charset="0"/>
                <a:cs typeface="Segoe UI" panose="020B0502040204020203" pitchFamily="34" charset="0"/>
              </a:rPr>
              <a:t>Prescription details</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5C79AC0-4D91-4C06-B28B-B32B2B990994}"/>
              </a:ext>
            </a:extLst>
          </p:cNvPr>
          <p:cNvPicPr>
            <a:picLocks noChangeAspect="1"/>
          </p:cNvPicPr>
          <p:nvPr/>
        </p:nvPicPr>
        <p:blipFill>
          <a:blip r:embed="rId2"/>
          <a:stretch>
            <a:fillRect/>
          </a:stretch>
        </p:blipFill>
        <p:spPr>
          <a:xfrm>
            <a:off x="442489" y="1800705"/>
            <a:ext cx="2505075" cy="1209675"/>
          </a:xfrm>
          <a:prstGeom prst="rect">
            <a:avLst/>
          </a:prstGeom>
        </p:spPr>
      </p:pic>
      <p:pic>
        <p:nvPicPr>
          <p:cNvPr id="6" name="Picture 5">
            <a:extLst>
              <a:ext uri="{FF2B5EF4-FFF2-40B4-BE49-F238E27FC236}">
                <a16:creationId xmlns:a16="http://schemas.microsoft.com/office/drawing/2014/main" id="{D7B42802-50EE-47DA-B401-92479E250EC2}"/>
              </a:ext>
            </a:extLst>
          </p:cNvPr>
          <p:cNvPicPr>
            <a:picLocks noChangeAspect="1"/>
          </p:cNvPicPr>
          <p:nvPr/>
        </p:nvPicPr>
        <p:blipFill>
          <a:blip r:embed="rId3"/>
          <a:stretch>
            <a:fillRect/>
          </a:stretch>
        </p:blipFill>
        <p:spPr>
          <a:xfrm>
            <a:off x="440383" y="3116852"/>
            <a:ext cx="2438400" cy="2105025"/>
          </a:xfrm>
          <a:prstGeom prst="rect">
            <a:avLst/>
          </a:prstGeom>
        </p:spPr>
      </p:pic>
      <p:pic>
        <p:nvPicPr>
          <p:cNvPr id="7" name="Picture 6">
            <a:extLst>
              <a:ext uri="{FF2B5EF4-FFF2-40B4-BE49-F238E27FC236}">
                <a16:creationId xmlns:a16="http://schemas.microsoft.com/office/drawing/2014/main" id="{B5862A16-E565-4A10-98ED-EF89C5B91B2E}"/>
              </a:ext>
            </a:extLst>
          </p:cNvPr>
          <p:cNvPicPr>
            <a:picLocks noChangeAspect="1"/>
          </p:cNvPicPr>
          <p:nvPr/>
        </p:nvPicPr>
        <p:blipFill>
          <a:blip r:embed="rId4"/>
          <a:stretch>
            <a:fillRect/>
          </a:stretch>
        </p:blipFill>
        <p:spPr>
          <a:xfrm>
            <a:off x="3509133" y="1863039"/>
            <a:ext cx="3695100" cy="1076325"/>
          </a:xfrm>
          <a:prstGeom prst="rect">
            <a:avLst/>
          </a:prstGeom>
        </p:spPr>
      </p:pic>
      <p:pic>
        <p:nvPicPr>
          <p:cNvPr id="8" name="Picture 7">
            <a:extLst>
              <a:ext uri="{FF2B5EF4-FFF2-40B4-BE49-F238E27FC236}">
                <a16:creationId xmlns:a16="http://schemas.microsoft.com/office/drawing/2014/main" id="{649420BE-9748-4C16-8DD5-3BD8BA2BA8B3}"/>
              </a:ext>
            </a:extLst>
          </p:cNvPr>
          <p:cNvPicPr>
            <a:picLocks noChangeAspect="1"/>
          </p:cNvPicPr>
          <p:nvPr/>
        </p:nvPicPr>
        <p:blipFill>
          <a:blip r:embed="rId5"/>
          <a:stretch>
            <a:fillRect/>
          </a:stretch>
        </p:blipFill>
        <p:spPr>
          <a:xfrm>
            <a:off x="5006436" y="3703488"/>
            <a:ext cx="6524625" cy="1076325"/>
          </a:xfrm>
          <a:prstGeom prst="rect">
            <a:avLst/>
          </a:prstGeo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48056"/>
            <a:ext cx="11022044" cy="640080"/>
          </a:xfrm>
        </p:spPr>
        <p:txBody>
          <a:bodyPr/>
          <a:lstStyle/>
          <a:p>
            <a:pPr>
              <a:spcAft>
                <a:spcPts val="600"/>
              </a:spcAft>
              <a:defRPr/>
            </a:pPr>
            <a:r>
              <a:rPr lang="en-US" dirty="0">
                <a:latin typeface="Segoe UI" panose="020B0502040204020203" pitchFamily="34" charset="0"/>
                <a:cs typeface="Segoe UI" panose="020B0502040204020203" pitchFamily="34" charset="0"/>
              </a:rPr>
              <a:t>Data analytics/exploration- Overdose mortality trends</a:t>
            </a:r>
          </a:p>
        </p:txBody>
      </p:sp>
      <p:grpSp>
        <p:nvGrpSpPr>
          <p:cNvPr id="13" name="Group 12" descr="Small circle with number 1 inside  indicating step 1"/>
          <p:cNvGrpSpPr/>
          <p:nvPr/>
        </p:nvGrpSpPr>
        <p:grpSpPr bwMode="blackWhite">
          <a:xfrm>
            <a:off x="553771" y="1347111"/>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1088" y="1387302"/>
            <a:ext cx="2486328" cy="128037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Top 5 states based on population</a:t>
            </a: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18" name="Group 17" descr="Small circle with number 2 inside  indicating step 2"/>
          <p:cNvGrpSpPr/>
          <p:nvPr/>
        </p:nvGrpSpPr>
        <p:grpSpPr bwMode="blackWhite">
          <a:xfrm>
            <a:off x="543012" y="293330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50327" y="2973497"/>
            <a:ext cx="2651153" cy="124043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Mortality graph exhibits </a:t>
            </a:r>
            <a:r>
              <a:rPr lang="en-US" b="1" dirty="0">
                <a:solidFill>
                  <a:prstClr val="black">
                    <a:lumMod val="75000"/>
                    <a:lumOff val="25000"/>
                  </a:prstClr>
                </a:solidFill>
                <a:latin typeface="Segoe UI" panose="020B0502040204020203" pitchFamily="34" charset="0"/>
                <a:cs typeface="Segoe UI" panose="020B0502040204020203" pitchFamily="34" charset="0"/>
              </a:rPr>
              <a:t>continuous increase in fatality rates</a:t>
            </a:r>
            <a:r>
              <a:rPr lang="en-US" dirty="0">
                <a:solidFill>
                  <a:prstClr val="black">
                    <a:lumMod val="75000"/>
                    <a:lumOff val="25000"/>
                  </a:prstClr>
                </a:solidFill>
                <a:latin typeface="Segoe UI" panose="020B0502040204020203" pitchFamily="34" charset="0"/>
                <a:cs typeface="Segoe UI" panose="020B0502040204020203" pitchFamily="34" charset="0"/>
              </a:rPr>
              <a:t> from 1999- 2015 attributed to prescription based opioid overdose </a:t>
            </a:r>
          </a:p>
        </p:txBody>
      </p:sp>
      <p:grpSp>
        <p:nvGrpSpPr>
          <p:cNvPr id="26" name="Group 25" descr="Small circle with number 3 inside  indicating step 3"/>
          <p:cNvGrpSpPr/>
          <p:nvPr/>
        </p:nvGrpSpPr>
        <p:grpSpPr bwMode="blackWhite">
          <a:xfrm>
            <a:off x="541608" y="4286561"/>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61088" y="4237836"/>
            <a:ext cx="2784602" cy="13940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b="1" dirty="0">
                <a:solidFill>
                  <a:prstClr val="black">
                    <a:lumMod val="75000"/>
                    <a:lumOff val="25000"/>
                  </a:prstClr>
                </a:solidFill>
                <a:latin typeface="Segoe UI" panose="020B0502040204020203" pitchFamily="34" charset="0"/>
                <a:cs typeface="Segoe UI" panose="020B0502040204020203" pitchFamily="34" charset="0"/>
              </a:rPr>
              <a:t>Future trend analysis and </a:t>
            </a:r>
            <a:r>
              <a:rPr lang="en-US" b="1">
                <a:solidFill>
                  <a:prstClr val="black">
                    <a:lumMod val="75000"/>
                    <a:lumOff val="25000"/>
                  </a:prstClr>
                </a:solidFill>
                <a:latin typeface="Segoe UI" panose="020B0502040204020203" pitchFamily="34" charset="0"/>
                <a:cs typeface="Segoe UI" panose="020B0502040204020203" pitchFamily="34" charset="0"/>
              </a:rPr>
              <a:t>projections were </a:t>
            </a:r>
            <a:r>
              <a:rPr lang="en-US" b="1" dirty="0">
                <a:solidFill>
                  <a:prstClr val="black">
                    <a:lumMod val="75000"/>
                    <a:lumOff val="25000"/>
                  </a:prstClr>
                </a:solidFill>
                <a:latin typeface="Segoe UI" panose="020B0502040204020203" pitchFamily="34" charset="0"/>
                <a:cs typeface="Segoe UI" panose="020B0502040204020203" pitchFamily="34" charset="0"/>
              </a:rPr>
              <a:t>inconclusive</a:t>
            </a:r>
            <a:r>
              <a:rPr lang="en-US" dirty="0">
                <a:solidFill>
                  <a:prstClr val="black">
                    <a:lumMod val="75000"/>
                    <a:lumOff val="25000"/>
                  </a:prstClr>
                </a:solidFill>
                <a:latin typeface="Segoe UI" panose="020B0502040204020203" pitchFamily="34" charset="0"/>
                <a:cs typeface="Segoe UI" panose="020B0502040204020203" pitchFamily="34" charset="0"/>
              </a:rPr>
              <a:t> due to small data size but exhibited a steady rate in death rate- the model needs more granularity for accurate figures</a:t>
            </a:r>
          </a:p>
        </p:txBody>
      </p:sp>
      <p:sp>
        <p:nvSpPr>
          <p:cNvPr id="17" name="Content Placeholder 17"/>
          <p:cNvSpPr txBox="1">
            <a:spLocks/>
          </p:cNvSpPr>
          <p:nvPr/>
        </p:nvSpPr>
        <p:spPr>
          <a:xfrm>
            <a:off x="283650" y="5564518"/>
            <a:ext cx="3500885" cy="1094454"/>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b="1" dirty="0">
                <a:solidFill>
                  <a:srgbClr val="D24726"/>
                </a:solidFill>
                <a:latin typeface="Segoe UI Semibold" panose="020B0702040204020203" pitchFamily="34" charset="0"/>
                <a:cs typeface="Segoe UI Semibold" panose="020B0702040204020203" pitchFamily="34" charset="0"/>
              </a:rPr>
              <a:t>Inference</a:t>
            </a:r>
            <a:r>
              <a:rPr lang="en-US" dirty="0">
                <a:solidFill>
                  <a:srgbClr val="D24726"/>
                </a:solidFill>
                <a:latin typeface="Segoe UI Semibold" panose="020B0702040204020203" pitchFamily="34" charset="0"/>
                <a:cs typeface="Segoe UI Semibold" panose="020B0702040204020203" pitchFamily="34" charset="0"/>
              </a:rPr>
              <a:t>: </a:t>
            </a:r>
            <a:r>
              <a:rPr lang="en-US" dirty="0">
                <a:solidFill>
                  <a:srgbClr val="404040"/>
                </a:solidFill>
                <a:latin typeface="Segoe UI Semibold" panose="020B0702040204020203" pitchFamily="34" charset="0"/>
                <a:cs typeface="Segoe UI Semibold" panose="020B0702040204020203" pitchFamily="34" charset="0"/>
              </a:rPr>
              <a:t>Model indicates that rigorous mandates and government intervention along with powerful predictive models is required to decrease the mortality rates associated with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 opioid overdose</a:t>
            </a:r>
            <a:endParaRPr lang="en-US" dirty="0">
              <a:solidFill>
                <a:prstClr val="black">
                  <a:lumMod val="75000"/>
                  <a:lumOff val="25000"/>
                </a:prstClr>
              </a:solidFill>
            </a:endParaRPr>
          </a:p>
        </p:txBody>
      </p:sp>
      <p:cxnSp>
        <p:nvCxnSpPr>
          <p:cNvPr id="20" name="Straight Connector 19" descr="Light grey line separating Morph text and images"/>
          <p:cNvCxnSpPr>
            <a:cxnSpLocks/>
          </p:cNvCxnSpPr>
          <p:nvPr/>
        </p:nvCxnSpPr>
        <p:spPr>
          <a:xfrm>
            <a:off x="3867591" y="1337948"/>
            <a:ext cx="0" cy="5203777"/>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2042CA0-BCBC-4152-9331-B90CB3B6E2DA}"/>
              </a:ext>
            </a:extLst>
          </p:cNvPr>
          <p:cNvPicPr>
            <a:picLocks noChangeAspect="1"/>
          </p:cNvPicPr>
          <p:nvPr/>
        </p:nvPicPr>
        <p:blipFill>
          <a:blip r:embed="rId2"/>
          <a:stretch>
            <a:fillRect/>
          </a:stretch>
        </p:blipFill>
        <p:spPr>
          <a:xfrm>
            <a:off x="3974377" y="1337948"/>
            <a:ext cx="3114317" cy="1974342"/>
          </a:xfrm>
          <a:prstGeom prst="rect">
            <a:avLst/>
          </a:prstGeom>
        </p:spPr>
      </p:pic>
      <p:pic>
        <p:nvPicPr>
          <p:cNvPr id="7" name="Picture 6">
            <a:extLst>
              <a:ext uri="{FF2B5EF4-FFF2-40B4-BE49-F238E27FC236}">
                <a16:creationId xmlns:a16="http://schemas.microsoft.com/office/drawing/2014/main" id="{0181071A-BB84-40D6-8D7C-8C53001854E8}"/>
              </a:ext>
            </a:extLst>
          </p:cNvPr>
          <p:cNvPicPr>
            <a:picLocks noChangeAspect="1"/>
          </p:cNvPicPr>
          <p:nvPr/>
        </p:nvPicPr>
        <p:blipFill>
          <a:blip r:embed="rId3"/>
          <a:stretch>
            <a:fillRect/>
          </a:stretch>
        </p:blipFill>
        <p:spPr>
          <a:xfrm>
            <a:off x="7163271" y="1375793"/>
            <a:ext cx="4866535" cy="1974342"/>
          </a:xfrm>
          <a:prstGeom prst="rect">
            <a:avLst/>
          </a:prstGeom>
        </p:spPr>
      </p:pic>
      <p:pic>
        <p:nvPicPr>
          <p:cNvPr id="8" name="Picture 7">
            <a:extLst>
              <a:ext uri="{FF2B5EF4-FFF2-40B4-BE49-F238E27FC236}">
                <a16:creationId xmlns:a16="http://schemas.microsoft.com/office/drawing/2014/main" id="{33F0AC20-912B-4605-9E7D-44E14C765123}"/>
              </a:ext>
            </a:extLst>
          </p:cNvPr>
          <p:cNvPicPr>
            <a:picLocks noChangeAspect="1"/>
          </p:cNvPicPr>
          <p:nvPr/>
        </p:nvPicPr>
        <p:blipFill>
          <a:blip r:embed="rId4"/>
          <a:stretch>
            <a:fillRect/>
          </a:stretch>
        </p:blipFill>
        <p:spPr>
          <a:xfrm>
            <a:off x="4177641" y="3412230"/>
            <a:ext cx="7605818" cy="1582577"/>
          </a:xfrm>
          <a:prstGeom prst="rect">
            <a:avLst/>
          </a:prstGeom>
        </p:spPr>
      </p:pic>
      <p:pic>
        <p:nvPicPr>
          <p:cNvPr id="19" name="Picture 18">
            <a:extLst>
              <a:ext uri="{FF2B5EF4-FFF2-40B4-BE49-F238E27FC236}">
                <a16:creationId xmlns:a16="http://schemas.microsoft.com/office/drawing/2014/main" id="{4B35D5E3-2628-402E-8CB2-6682DE39DA43}"/>
              </a:ext>
            </a:extLst>
          </p:cNvPr>
          <p:cNvPicPr>
            <a:picLocks noChangeAspect="1"/>
          </p:cNvPicPr>
          <p:nvPr/>
        </p:nvPicPr>
        <p:blipFill>
          <a:blip r:embed="rId5"/>
          <a:stretch>
            <a:fillRect/>
          </a:stretch>
        </p:blipFill>
        <p:spPr>
          <a:xfrm>
            <a:off x="4177641" y="4947226"/>
            <a:ext cx="7694722" cy="1546918"/>
          </a:xfrm>
          <a:prstGeom prst="rect">
            <a:avLst/>
          </a:prstGeom>
        </p:spPr>
      </p:pic>
      <p:pic>
        <p:nvPicPr>
          <p:cNvPr id="21" name="Picture 20">
            <a:extLst>
              <a:ext uri="{FF2B5EF4-FFF2-40B4-BE49-F238E27FC236}">
                <a16:creationId xmlns:a16="http://schemas.microsoft.com/office/drawing/2014/main" id="{9FCE32E7-06ED-43C5-92D9-DADB74808856}"/>
              </a:ext>
            </a:extLst>
          </p:cNvPr>
          <p:cNvPicPr>
            <a:picLocks noChangeAspect="1"/>
          </p:cNvPicPr>
          <p:nvPr/>
        </p:nvPicPr>
        <p:blipFill>
          <a:blip r:embed="rId6"/>
          <a:stretch>
            <a:fillRect/>
          </a:stretch>
        </p:blipFill>
        <p:spPr>
          <a:xfrm>
            <a:off x="635457" y="1810871"/>
            <a:ext cx="3185063" cy="962717"/>
          </a:xfrm>
          <a:prstGeom prst="rect">
            <a:avLst/>
          </a:prstGeom>
        </p:spPr>
      </p:pic>
    </p:spTree>
    <p:extLst>
      <p:ext uri="{BB962C8B-B14F-4D97-AF65-F5344CB8AC3E}">
        <p14:creationId xmlns:p14="http://schemas.microsoft.com/office/powerpoint/2010/main" val="259683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1207" y="448056"/>
            <a:ext cx="11282103" cy="640080"/>
          </a:xfrm>
        </p:spPr>
        <p:txBody>
          <a:bodyPr/>
          <a:lstStyle/>
          <a:p>
            <a:r>
              <a:rPr lang="en-US" dirty="0">
                <a:latin typeface="Segoe UI" panose="020B0502040204020203" pitchFamily="34" charset="0"/>
                <a:cs typeface="Segoe UI" panose="020B0502040204020203" pitchFamily="34" charset="0"/>
              </a:rPr>
              <a:t>Data analytics/exploration- Prescription data - 1</a:t>
            </a:r>
            <a:endParaRPr lang="en-US" dirty="0">
              <a:latin typeface="Segoe UI Light" panose="020B0502040204020203" pitchFamily="34" charset="0"/>
              <a:cs typeface="Segoe UI Light" panose="020B0502040204020203" pitchFamily="34" charset="0"/>
            </a:endParaRPr>
          </a:p>
        </p:txBody>
      </p:sp>
      <p:grpSp>
        <p:nvGrpSpPr>
          <p:cNvPr id="4" name="Group 3" descr="Small circle with number 1 inside  indicating step 1"/>
          <p:cNvGrpSpPr/>
          <p:nvPr/>
        </p:nvGrpSpPr>
        <p:grpSpPr bwMode="blackWhite">
          <a:xfrm>
            <a:off x="505407" y="1395301"/>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12723" y="1435493"/>
            <a:ext cx="3121671" cy="53052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Top 5 opioid prescription states based on population</a:t>
            </a:r>
          </a:p>
        </p:txBody>
      </p:sp>
      <p:grpSp>
        <p:nvGrpSpPr>
          <p:cNvPr id="19" name="Group 18" descr="Small circle with number 2 inside  indicating step 2"/>
          <p:cNvGrpSpPr/>
          <p:nvPr/>
        </p:nvGrpSpPr>
        <p:grpSpPr bwMode="blackWhite">
          <a:xfrm>
            <a:off x="531484" y="20802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38800" y="21204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945A73D3-E5D6-4E75-A28A-E7E9849D4587}"/>
              </a:ext>
            </a:extLst>
          </p:cNvPr>
          <p:cNvPicPr>
            <a:picLocks noChangeAspect="1"/>
          </p:cNvPicPr>
          <p:nvPr/>
        </p:nvPicPr>
        <p:blipFill>
          <a:blip r:embed="rId2"/>
          <a:stretch>
            <a:fillRect/>
          </a:stretch>
        </p:blipFill>
        <p:spPr>
          <a:xfrm>
            <a:off x="4266441" y="1314314"/>
            <a:ext cx="5542583" cy="2616783"/>
          </a:xfrm>
          <a:prstGeom prst="rect">
            <a:avLst/>
          </a:prstGeom>
        </p:spPr>
      </p:pic>
      <p:cxnSp>
        <p:nvCxnSpPr>
          <p:cNvPr id="26" name="Straight Connector 25" descr="Light grey line separating Morph text and images">
            <a:extLst>
              <a:ext uri="{FF2B5EF4-FFF2-40B4-BE49-F238E27FC236}">
                <a16:creationId xmlns:a16="http://schemas.microsoft.com/office/drawing/2014/main" id="{2262807A-C908-4E01-918F-B6481A153C2B}"/>
              </a:ext>
            </a:extLst>
          </p:cNvPr>
          <p:cNvCxnSpPr>
            <a:cxnSpLocks/>
          </p:cNvCxnSpPr>
          <p:nvPr/>
        </p:nvCxnSpPr>
        <p:spPr>
          <a:xfrm>
            <a:off x="4159827" y="1242600"/>
            <a:ext cx="0" cy="5203777"/>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4CF7582-EA75-4A3D-9080-1E257EA524D1}"/>
              </a:ext>
            </a:extLst>
          </p:cNvPr>
          <p:cNvPicPr>
            <a:picLocks noChangeAspect="1"/>
          </p:cNvPicPr>
          <p:nvPr/>
        </p:nvPicPr>
        <p:blipFill>
          <a:blip r:embed="rId3"/>
          <a:stretch>
            <a:fillRect/>
          </a:stretch>
        </p:blipFill>
        <p:spPr>
          <a:xfrm>
            <a:off x="4290944" y="4066828"/>
            <a:ext cx="6031491" cy="2299194"/>
          </a:xfrm>
          <a:prstGeom prst="rect">
            <a:avLst/>
          </a:prstGeom>
        </p:spPr>
      </p:pic>
      <p:sp>
        <p:nvSpPr>
          <p:cNvPr id="27" name="Content Placeholder 17">
            <a:extLst>
              <a:ext uri="{FF2B5EF4-FFF2-40B4-BE49-F238E27FC236}">
                <a16:creationId xmlns:a16="http://schemas.microsoft.com/office/drawing/2014/main" id="{42EDC35C-4790-49F0-8522-D2332712C622}"/>
              </a:ext>
            </a:extLst>
          </p:cNvPr>
          <p:cNvSpPr txBox="1">
            <a:spLocks/>
          </p:cNvSpPr>
          <p:nvPr/>
        </p:nvSpPr>
        <p:spPr>
          <a:xfrm>
            <a:off x="1063586" y="2139610"/>
            <a:ext cx="3121671" cy="17914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Gender classification: In the dataset women tend to prescribe more opioids in particular states, but overall they were fewer women physicians prescribing opioids</a:t>
            </a:r>
          </a:p>
        </p:txBody>
      </p:sp>
      <p:pic>
        <p:nvPicPr>
          <p:cNvPr id="10" name="Picture 9">
            <a:extLst>
              <a:ext uri="{FF2B5EF4-FFF2-40B4-BE49-F238E27FC236}">
                <a16:creationId xmlns:a16="http://schemas.microsoft.com/office/drawing/2014/main" id="{4CFD5AA5-9AC9-40B4-B59F-D14BD61A6409}"/>
              </a:ext>
            </a:extLst>
          </p:cNvPr>
          <p:cNvPicPr>
            <a:picLocks noChangeAspect="1"/>
          </p:cNvPicPr>
          <p:nvPr/>
        </p:nvPicPr>
        <p:blipFill>
          <a:blip r:embed="rId4"/>
          <a:stretch>
            <a:fillRect/>
          </a:stretch>
        </p:blipFill>
        <p:spPr>
          <a:xfrm>
            <a:off x="1012723" y="4234168"/>
            <a:ext cx="2790825" cy="1028700"/>
          </a:xfrm>
          <a:prstGeom prst="rect">
            <a:avLst/>
          </a:prstGeom>
        </p:spPr>
      </p:pic>
      <p:pic>
        <p:nvPicPr>
          <p:cNvPr id="11" name="Picture 10">
            <a:extLst>
              <a:ext uri="{FF2B5EF4-FFF2-40B4-BE49-F238E27FC236}">
                <a16:creationId xmlns:a16="http://schemas.microsoft.com/office/drawing/2014/main" id="{539FB812-09E5-4CE2-B582-620BE4700686}"/>
              </a:ext>
            </a:extLst>
          </p:cNvPr>
          <p:cNvPicPr>
            <a:picLocks noChangeAspect="1"/>
          </p:cNvPicPr>
          <p:nvPr/>
        </p:nvPicPr>
        <p:blipFill>
          <a:blip r:embed="rId5"/>
          <a:stretch>
            <a:fillRect/>
          </a:stretch>
        </p:blipFill>
        <p:spPr>
          <a:xfrm>
            <a:off x="1063586" y="3134261"/>
            <a:ext cx="2438400" cy="1000125"/>
          </a:xfrm>
          <a:prstGeom prst="rect">
            <a:avLst/>
          </a:prstGeom>
        </p:spPr>
      </p:pic>
      <p:pic>
        <p:nvPicPr>
          <p:cNvPr id="12" name="Picture 11">
            <a:extLst>
              <a:ext uri="{FF2B5EF4-FFF2-40B4-BE49-F238E27FC236}">
                <a16:creationId xmlns:a16="http://schemas.microsoft.com/office/drawing/2014/main" id="{9DDFE360-4A5C-47C9-9C47-BA636F250E35}"/>
              </a:ext>
            </a:extLst>
          </p:cNvPr>
          <p:cNvPicPr>
            <a:picLocks noChangeAspect="1"/>
          </p:cNvPicPr>
          <p:nvPr/>
        </p:nvPicPr>
        <p:blipFill>
          <a:blip r:embed="rId6"/>
          <a:stretch>
            <a:fillRect/>
          </a:stretch>
        </p:blipFill>
        <p:spPr>
          <a:xfrm>
            <a:off x="1063586" y="5334075"/>
            <a:ext cx="2886075" cy="100965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1015797" cy="640080"/>
          </a:xfrm>
        </p:spPr>
        <p:txBody>
          <a:bodyPr/>
          <a:lstStyle/>
          <a:p>
            <a:r>
              <a:rPr lang="en-US" dirty="0">
                <a:latin typeface="Segoe UI" panose="020B0502040204020203" pitchFamily="34" charset="0"/>
                <a:cs typeface="Segoe UI" panose="020B0502040204020203" pitchFamily="34" charset="0"/>
              </a:rPr>
              <a:t>Data analytics/exploration- Prescription data - 2</a:t>
            </a:r>
            <a:endParaRPr lang="en-US" dirty="0">
              <a:latin typeface="Segoe UI Light" panose="020B0502040204020203" pitchFamily="34" charset="0"/>
              <a:cs typeface="Segoe UI Light" panose="020B0502040204020203" pitchFamily="34" charset="0"/>
            </a:endParaRPr>
          </a:p>
        </p:txBody>
      </p:sp>
      <p:sp>
        <p:nvSpPr>
          <p:cNvPr id="16" name="Content Placeholder 17"/>
          <p:cNvSpPr txBox="1">
            <a:spLocks/>
          </p:cNvSpPr>
          <p:nvPr/>
        </p:nvSpPr>
        <p:spPr>
          <a:xfrm>
            <a:off x="541608" y="1296101"/>
            <a:ext cx="10380857" cy="3816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Percentage prescription of prescription opioids based on population grouped by </a:t>
            </a:r>
            <a:r>
              <a:rPr lang="en-US" dirty="0">
                <a:solidFill>
                  <a:srgbClr val="D24726"/>
                </a:solidFill>
                <a:latin typeface="Segoe UI Semibold" panose="020B0702040204020203" pitchFamily="34" charset="0"/>
                <a:cs typeface="Segoe UI Semibold" panose="020B0702040204020203" pitchFamily="34" charset="0"/>
              </a:rPr>
              <a:t>Gender </a:t>
            </a:r>
            <a:r>
              <a:rPr lang="en-US" dirty="0">
                <a:latin typeface="Segoe UI" panose="020B0502040204020203" pitchFamily="34" charset="0"/>
                <a:cs typeface="Segoe UI" panose="020B0502040204020203" pitchFamily="34" charset="0"/>
              </a:rPr>
              <a:t>and </a:t>
            </a:r>
            <a:r>
              <a:rPr lang="en-US" dirty="0">
                <a:solidFill>
                  <a:srgbClr val="D24726"/>
                </a:solidFill>
                <a:latin typeface="Segoe UI Semibold" panose="020B0702040204020203" pitchFamily="34" charset="0"/>
                <a:cs typeface="Segoe UI Semibold" panose="020B0702040204020203" pitchFamily="34" charset="0"/>
              </a:rPr>
              <a:t>State</a:t>
            </a:r>
            <a:endParaRPr lang="en-US" dirty="0">
              <a:latin typeface="Segoe UI" panose="020B0502040204020203" pitchFamily="34" charset="0"/>
              <a:cs typeface="Segoe UI" panose="020B0502040204020203" pitchFamily="34" charset="0"/>
            </a:endParaRPr>
          </a:p>
        </p:txBody>
      </p:sp>
      <p:grpSp>
        <p:nvGrpSpPr>
          <p:cNvPr id="33" name="Group 32" descr="Small circle with number 1 inside  indicating step 1"/>
          <p:cNvGrpSpPr/>
          <p:nvPr/>
        </p:nvGrpSpPr>
        <p:grpSpPr bwMode="blackWhite">
          <a:xfrm>
            <a:off x="408354" y="464108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915669" y="4681278"/>
            <a:ext cx="3034090" cy="146357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most number of opioid prescriptions were from </a:t>
            </a:r>
            <a:r>
              <a:rPr lang="en-US" dirty="0">
                <a:solidFill>
                  <a:srgbClr val="D24726"/>
                </a:solidFill>
                <a:latin typeface="Segoe UI Semibold" panose="020B0702040204020203" pitchFamily="34" charset="0"/>
                <a:cs typeface="Segoe UI Semibold" panose="020B0702040204020203" pitchFamily="34" charset="0"/>
              </a:rPr>
              <a:t>Maryland</a:t>
            </a:r>
            <a:r>
              <a:rPr lang="en-US" dirty="0">
                <a:solidFill>
                  <a:prstClr val="black">
                    <a:lumMod val="75000"/>
                    <a:lumOff val="25000"/>
                  </a:prstClr>
                </a:solidFill>
                <a:latin typeface="Segoe UI" panose="020B0502040204020203" pitchFamily="34" charset="0"/>
                <a:cs typeface="Segoe UI" panose="020B0502040204020203" pitchFamily="34" charset="0"/>
              </a:rPr>
              <a:t> with </a:t>
            </a:r>
            <a:r>
              <a:rPr lang="en-US" dirty="0">
                <a:solidFill>
                  <a:srgbClr val="D24726"/>
                </a:solidFill>
                <a:latin typeface="Segoe UI Semibold" panose="020B0702040204020203" pitchFamily="34" charset="0"/>
                <a:cs typeface="Segoe UI Semibold" panose="020B0702040204020203" pitchFamily="34" charset="0"/>
              </a:rPr>
              <a:t>Female</a:t>
            </a:r>
            <a:r>
              <a:rPr lang="en-US" dirty="0">
                <a:solidFill>
                  <a:prstClr val="black">
                    <a:lumMod val="75000"/>
                    <a:lumOff val="25000"/>
                  </a:prstClr>
                </a:solidFill>
                <a:latin typeface="Segoe UI" panose="020B0502040204020203" pitchFamily="34" charset="0"/>
                <a:cs typeface="Segoe UI" panose="020B0502040204020203" pitchFamily="34" charset="0"/>
              </a:rPr>
              <a:t> physicians prescribing more opioids overall when the data was grouped by Gender and State. This could be attributed to compassion</a:t>
            </a: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36" name="Group 35" descr="Small circle with number 2 inside  indicating step 2"/>
          <p:cNvGrpSpPr/>
          <p:nvPr/>
        </p:nvGrpSpPr>
        <p:grpSpPr bwMode="blackWhite">
          <a:xfrm>
            <a:off x="4098100" y="4628260"/>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grpSp>
        <p:nvGrpSpPr>
          <p:cNvPr id="39" name="Group 38" descr="Small circle with number 3 inside  indicating step 3"/>
          <p:cNvGrpSpPr/>
          <p:nvPr/>
        </p:nvGrpSpPr>
        <p:grpSpPr bwMode="blackWhite">
          <a:xfrm>
            <a:off x="7756655" y="477709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333043" y="4707622"/>
            <a:ext cx="3491088" cy="1044050"/>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Total number of opioid prescribed for the year 2014: </a:t>
            </a:r>
            <a:r>
              <a:rPr lang="en-US" sz="1600" dirty="0">
                <a:solidFill>
                  <a:srgbClr val="D24726"/>
                </a:solidFill>
                <a:latin typeface="Segoe UI Semibold" panose="020B0702040204020203" pitchFamily="34" charset="0"/>
                <a:cs typeface="Segoe UI Semibold" panose="020B0702040204020203" pitchFamily="34" charset="0"/>
              </a:rPr>
              <a:t>HYDROCODONE </a:t>
            </a:r>
            <a:r>
              <a:rPr lang="en-US" dirty="0">
                <a:latin typeface="Segoe UI" panose="020B0502040204020203" pitchFamily="34" charset="0"/>
                <a:cs typeface="Segoe UI" panose="020B0502040204020203" pitchFamily="34" charset="0"/>
              </a:rPr>
              <a:t>tops the list as the most prescribed drug followed by </a:t>
            </a:r>
            <a:r>
              <a:rPr lang="en-US" sz="1500" dirty="0">
                <a:solidFill>
                  <a:srgbClr val="D24726"/>
                </a:solidFill>
                <a:latin typeface="Segoe UI Semibold" panose="020B0702040204020203" pitchFamily="34" charset="0"/>
                <a:cs typeface="Segoe UI Semibold" panose="020B0702040204020203" pitchFamily="34" charset="0"/>
              </a:rPr>
              <a:t>TRAMADOL</a:t>
            </a:r>
            <a:endParaRPr lang="en-US" sz="1500" dirty="0">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endParaRPr>
          </a:p>
        </p:txBody>
      </p:sp>
      <p:pic>
        <p:nvPicPr>
          <p:cNvPr id="4" name="Picture 3">
            <a:extLst>
              <a:ext uri="{FF2B5EF4-FFF2-40B4-BE49-F238E27FC236}">
                <a16:creationId xmlns:a16="http://schemas.microsoft.com/office/drawing/2014/main" id="{459AE067-8450-434A-9433-F554609DDA64}"/>
              </a:ext>
            </a:extLst>
          </p:cNvPr>
          <p:cNvPicPr>
            <a:picLocks noChangeAspect="1"/>
          </p:cNvPicPr>
          <p:nvPr/>
        </p:nvPicPr>
        <p:blipFill>
          <a:blip r:embed="rId2"/>
          <a:stretch>
            <a:fillRect/>
          </a:stretch>
        </p:blipFill>
        <p:spPr>
          <a:xfrm>
            <a:off x="630366" y="1694089"/>
            <a:ext cx="7223856" cy="2806390"/>
          </a:xfrm>
          <a:prstGeom prst="rect">
            <a:avLst/>
          </a:prstGeom>
        </p:spPr>
      </p:pic>
      <p:pic>
        <p:nvPicPr>
          <p:cNvPr id="5" name="Picture 4">
            <a:extLst>
              <a:ext uri="{FF2B5EF4-FFF2-40B4-BE49-F238E27FC236}">
                <a16:creationId xmlns:a16="http://schemas.microsoft.com/office/drawing/2014/main" id="{C2F2DE9F-DF33-442C-AF01-71B59A90C6EC}"/>
              </a:ext>
            </a:extLst>
          </p:cNvPr>
          <p:cNvPicPr>
            <a:picLocks noChangeAspect="1"/>
          </p:cNvPicPr>
          <p:nvPr/>
        </p:nvPicPr>
        <p:blipFill>
          <a:blip r:embed="rId3"/>
          <a:stretch>
            <a:fillRect/>
          </a:stretch>
        </p:blipFill>
        <p:spPr>
          <a:xfrm>
            <a:off x="8271012" y="1691096"/>
            <a:ext cx="3121238" cy="2939325"/>
          </a:xfrm>
          <a:prstGeom prst="rect">
            <a:avLst/>
          </a:prstGeom>
        </p:spPr>
      </p:pic>
      <p:sp>
        <p:nvSpPr>
          <p:cNvPr id="22" name="Content Placeholder 17">
            <a:extLst>
              <a:ext uri="{FF2B5EF4-FFF2-40B4-BE49-F238E27FC236}">
                <a16:creationId xmlns:a16="http://schemas.microsoft.com/office/drawing/2014/main" id="{4B1A0CDE-143F-41A5-91CA-F59B8841F34E}"/>
              </a:ext>
            </a:extLst>
          </p:cNvPr>
          <p:cNvSpPr txBox="1">
            <a:spLocks/>
          </p:cNvSpPr>
          <p:nvPr/>
        </p:nvSpPr>
        <p:spPr>
          <a:xfrm>
            <a:off x="4760288" y="4644016"/>
            <a:ext cx="2919669" cy="77115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Alabama</a:t>
            </a:r>
            <a:r>
              <a:rPr lang="en-US" dirty="0">
                <a:solidFill>
                  <a:prstClr val="black">
                    <a:lumMod val="75000"/>
                    <a:lumOff val="25000"/>
                  </a:prstClr>
                </a:solidFill>
                <a:latin typeface="Segoe UI" panose="020B0502040204020203" pitchFamily="34" charset="0"/>
                <a:cs typeface="Segoe UI" panose="020B0502040204020203" pitchFamily="34" charset="0"/>
              </a:rPr>
              <a:t> topped the list for </a:t>
            </a:r>
            <a:r>
              <a:rPr lang="en-US" dirty="0">
                <a:solidFill>
                  <a:srgbClr val="D24726"/>
                </a:solidFill>
                <a:latin typeface="Segoe UI Semibold" panose="020B0702040204020203" pitchFamily="34" charset="0"/>
                <a:cs typeface="Segoe UI Semibold" panose="020B0702040204020203" pitchFamily="34" charset="0"/>
              </a:rPr>
              <a:t>Male</a:t>
            </a:r>
            <a:r>
              <a:rPr lang="en-US" dirty="0">
                <a:solidFill>
                  <a:prstClr val="black">
                    <a:lumMod val="75000"/>
                    <a:lumOff val="25000"/>
                  </a:prstClr>
                </a:solidFill>
                <a:latin typeface="Segoe UI" panose="020B0502040204020203" pitchFamily="34" charset="0"/>
                <a:cs typeface="Segoe UI" panose="020B0502040204020203" pitchFamily="34" charset="0"/>
              </a:rPr>
              <a:t> physicians when the data was grouped by Gender and State</a:t>
            </a: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00A1570D-778C-467A-84FE-8083D91D86B8}"/>
              </a:ext>
            </a:extLst>
          </p:cNvPr>
          <p:cNvSpPr/>
          <p:nvPr/>
        </p:nvSpPr>
        <p:spPr>
          <a:xfrm>
            <a:off x="4814867" y="5520453"/>
            <a:ext cx="7242377" cy="1015663"/>
          </a:xfrm>
          <a:prstGeom prst="rect">
            <a:avLst/>
          </a:prstGeom>
        </p:spPr>
        <p:txBody>
          <a:bodyPr wrap="square">
            <a:spAutoFit/>
          </a:bodyPr>
          <a:lstStyle/>
          <a:p>
            <a:r>
              <a:rPr lang="en-US" sz="1200" b="1" dirty="0">
                <a:solidFill>
                  <a:schemeClr val="accent1">
                    <a:lumMod val="50000"/>
                  </a:schemeClr>
                </a:solidFill>
                <a:latin typeface="Segoe UI" panose="020B0502040204020203" pitchFamily="34" charset="0"/>
                <a:cs typeface="Segoe UI" panose="020B0502040204020203" pitchFamily="34" charset="0"/>
              </a:rPr>
              <a:t>Trivia</a:t>
            </a:r>
            <a:r>
              <a:rPr lang="en-US" sz="1200" dirty="0"/>
              <a:t>: Hydrocodone is used to treat moderate to severe pain due to chronic condition, injury, or surgery. It should only be taken as prescribed by the doctor because of the risk of addiction. Because of the way it’s prescribed, hydrocodone appears more likely to be prescribed compared to other opioids. It’s misused more than any other opioid in the United States. The drug is already banned in European nations due to its abusive tendencies. (healthline.com)</a:t>
            </a:r>
          </a:p>
        </p:txBody>
      </p:sp>
      <p:grpSp>
        <p:nvGrpSpPr>
          <p:cNvPr id="28" name="Group 27">
            <a:extLst>
              <a:ext uri="{FF2B5EF4-FFF2-40B4-BE49-F238E27FC236}">
                <a16:creationId xmlns:a16="http://schemas.microsoft.com/office/drawing/2014/main" id="{71671FE4-C9C2-460D-925F-33E820BD9BE8}"/>
              </a:ext>
              <a:ext uri="{C183D7F6-B498-43B3-948B-1728B52AA6E4}">
                <adec:decorative xmlns:adec="http://schemas.microsoft.com/office/drawing/2017/decorative" val="1"/>
              </a:ext>
            </a:extLst>
          </p:cNvPr>
          <p:cNvGrpSpPr/>
          <p:nvPr/>
        </p:nvGrpSpPr>
        <p:grpSpPr>
          <a:xfrm>
            <a:off x="4579581" y="5578136"/>
            <a:ext cx="187380" cy="278885"/>
            <a:chOff x="5052041" y="3023897"/>
            <a:chExt cx="1009650" cy="1502702"/>
          </a:xfrm>
        </p:grpSpPr>
        <p:sp>
          <p:nvSpPr>
            <p:cNvPr id="29" name="Freeform: Shape 28">
              <a:extLst>
                <a:ext uri="{FF2B5EF4-FFF2-40B4-BE49-F238E27FC236}">
                  <a16:creationId xmlns:a16="http://schemas.microsoft.com/office/drawing/2014/main" id="{BCFA203D-C6C4-4855-B9B4-5F3DF1F56CE1}"/>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30" name="Freeform: Shape 29">
              <a:extLst>
                <a:ext uri="{FF2B5EF4-FFF2-40B4-BE49-F238E27FC236}">
                  <a16:creationId xmlns:a16="http://schemas.microsoft.com/office/drawing/2014/main" id="{7EB95080-C00E-4B16-99A4-81395E151446}"/>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31" name="Freeform: Shape 30">
              <a:extLst>
                <a:ext uri="{FF2B5EF4-FFF2-40B4-BE49-F238E27FC236}">
                  <a16:creationId xmlns:a16="http://schemas.microsoft.com/office/drawing/2014/main" id="{9CFFFD43-EA3C-41BF-BBFE-24BEF58933A8}"/>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1015797" cy="640080"/>
          </a:xfrm>
        </p:spPr>
        <p:txBody>
          <a:bodyPr/>
          <a:lstStyle/>
          <a:p>
            <a:r>
              <a:rPr lang="en-US" dirty="0">
                <a:latin typeface="Segoe UI" panose="020B0502040204020203" pitchFamily="34" charset="0"/>
                <a:cs typeface="Segoe UI" panose="020B0502040204020203" pitchFamily="34" charset="0"/>
              </a:rPr>
              <a:t>Data analytics/exploration- Prescription data - 3</a:t>
            </a:r>
            <a:endParaRPr lang="en-US" dirty="0">
              <a:latin typeface="Segoe UI Light" panose="020B0502040204020203" pitchFamily="34" charset="0"/>
              <a:cs typeface="Segoe UI Light" panose="020B0502040204020203" pitchFamily="34" charset="0"/>
            </a:endParaRPr>
          </a:p>
        </p:txBody>
      </p:sp>
      <p:sp>
        <p:nvSpPr>
          <p:cNvPr id="16" name="Content Placeholder 17"/>
          <p:cNvSpPr txBox="1">
            <a:spLocks/>
          </p:cNvSpPr>
          <p:nvPr/>
        </p:nvSpPr>
        <p:spPr>
          <a:xfrm>
            <a:off x="541608" y="1296101"/>
            <a:ext cx="10380857" cy="3816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Percentage prescription of opioids based on population grouped by </a:t>
            </a:r>
            <a:r>
              <a:rPr lang="en-US" dirty="0">
                <a:solidFill>
                  <a:srgbClr val="D24726"/>
                </a:solidFill>
                <a:latin typeface="Segoe UI Semibold" panose="020B0702040204020203" pitchFamily="34" charset="0"/>
                <a:cs typeface="Segoe UI Semibold" panose="020B0702040204020203" pitchFamily="34" charset="0"/>
              </a:rPr>
              <a:t>Gender</a:t>
            </a:r>
            <a:r>
              <a:rPr lang="en-US" dirty="0">
                <a:latin typeface="Segoe UI" panose="020B0502040204020203" pitchFamily="34" charset="0"/>
                <a:cs typeface="Segoe UI" panose="020B0502040204020203" pitchFamily="34" charset="0"/>
              </a:rPr>
              <a:t>, </a:t>
            </a:r>
            <a:r>
              <a:rPr lang="en-US" dirty="0">
                <a:solidFill>
                  <a:srgbClr val="D24726"/>
                </a:solidFill>
                <a:latin typeface="Segoe UI Semibold" panose="020B0702040204020203" pitchFamily="34" charset="0"/>
                <a:cs typeface="Segoe UI Semibold" panose="020B0702040204020203" pitchFamily="34" charset="0"/>
              </a:rPr>
              <a:t>State</a:t>
            </a:r>
            <a:r>
              <a:rPr lang="en-US" dirty="0">
                <a:latin typeface="Segoe UI" panose="020B0502040204020203" pitchFamily="34" charset="0"/>
                <a:cs typeface="Segoe UI" panose="020B0502040204020203" pitchFamily="34" charset="0"/>
              </a:rPr>
              <a:t>, and </a:t>
            </a:r>
            <a:r>
              <a:rPr lang="en-US" dirty="0">
                <a:solidFill>
                  <a:srgbClr val="D24726"/>
                </a:solidFill>
                <a:latin typeface="Segoe UI Semibold" panose="020B0702040204020203" pitchFamily="34" charset="0"/>
                <a:cs typeface="Segoe UI Semibold" panose="020B0702040204020203" pitchFamily="34" charset="0"/>
              </a:rPr>
              <a:t>Specialty </a:t>
            </a:r>
            <a:endParaRPr lang="en-US" dirty="0">
              <a:latin typeface="Segoe UI" panose="020B0502040204020203" pitchFamily="34" charset="0"/>
              <a:cs typeface="Segoe UI" panose="020B0502040204020203" pitchFamily="34" charset="0"/>
            </a:endParaRPr>
          </a:p>
        </p:txBody>
      </p:sp>
      <p:grpSp>
        <p:nvGrpSpPr>
          <p:cNvPr id="33" name="Group 32" descr="Small circle with number 1 inside  indicating step 1"/>
          <p:cNvGrpSpPr/>
          <p:nvPr/>
        </p:nvGrpSpPr>
        <p:grpSpPr bwMode="blackWhite">
          <a:xfrm>
            <a:off x="735525" y="4714539"/>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288649" y="4510551"/>
            <a:ext cx="4331036" cy="146357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Nurse Practitioners, Family Practice, </a:t>
            </a:r>
            <a:r>
              <a:rPr lang="en-US" dirty="0">
                <a:solidFill>
                  <a:prstClr val="black">
                    <a:lumMod val="75000"/>
                    <a:lumOff val="25000"/>
                  </a:prstClr>
                </a:solidFill>
                <a:latin typeface="Segoe UI" panose="020B0502040204020203" pitchFamily="34" charset="0"/>
                <a:cs typeface="Segoe UI" panose="020B0502040204020203" pitchFamily="34" charset="0"/>
              </a:rPr>
              <a:t>and </a:t>
            </a:r>
            <a:r>
              <a:rPr lang="en-US" dirty="0">
                <a:solidFill>
                  <a:srgbClr val="D24726"/>
                </a:solidFill>
                <a:latin typeface="Segoe UI Semibold" panose="020B0702040204020203" pitchFamily="34" charset="0"/>
                <a:cs typeface="Segoe UI Semibold" panose="020B0702040204020203" pitchFamily="34" charset="0"/>
              </a:rPr>
              <a:t>Internal Medicine </a:t>
            </a:r>
            <a:r>
              <a:rPr lang="en-US" dirty="0">
                <a:solidFill>
                  <a:prstClr val="black">
                    <a:lumMod val="75000"/>
                    <a:lumOff val="25000"/>
                  </a:prstClr>
                </a:solidFill>
                <a:latin typeface="Segoe UI" panose="020B0502040204020203" pitchFamily="34" charset="0"/>
                <a:cs typeface="Segoe UI" panose="020B0502040204020203" pitchFamily="34" charset="0"/>
              </a:rPr>
              <a:t> tend to prescribe more opioids compared to other specialties in the female category (these specialties tend to treat patients from diverse background with both acute and chronic conditions)</a:t>
            </a: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6572316" y="4677943"/>
            <a:ext cx="588833"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pic>
        <p:nvPicPr>
          <p:cNvPr id="2" name="Picture 1">
            <a:extLst>
              <a:ext uri="{FF2B5EF4-FFF2-40B4-BE49-F238E27FC236}">
                <a16:creationId xmlns:a16="http://schemas.microsoft.com/office/drawing/2014/main" id="{89D4166C-C3C7-4123-8935-A8502F456465}"/>
              </a:ext>
            </a:extLst>
          </p:cNvPr>
          <p:cNvPicPr>
            <a:picLocks noChangeAspect="1"/>
          </p:cNvPicPr>
          <p:nvPr/>
        </p:nvPicPr>
        <p:blipFill>
          <a:blip r:embed="rId2"/>
          <a:stretch>
            <a:fillRect/>
          </a:stretch>
        </p:blipFill>
        <p:spPr>
          <a:xfrm>
            <a:off x="389805" y="1654774"/>
            <a:ext cx="5582074" cy="2374250"/>
          </a:xfrm>
          <a:prstGeom prst="rect">
            <a:avLst/>
          </a:prstGeom>
        </p:spPr>
      </p:pic>
      <p:pic>
        <p:nvPicPr>
          <p:cNvPr id="3" name="Picture 2">
            <a:extLst>
              <a:ext uri="{FF2B5EF4-FFF2-40B4-BE49-F238E27FC236}">
                <a16:creationId xmlns:a16="http://schemas.microsoft.com/office/drawing/2014/main" id="{C99A3218-B611-4BDA-9458-A2FC0EFFD453}"/>
              </a:ext>
            </a:extLst>
          </p:cNvPr>
          <p:cNvPicPr>
            <a:picLocks noChangeAspect="1"/>
          </p:cNvPicPr>
          <p:nvPr/>
        </p:nvPicPr>
        <p:blipFill>
          <a:blip r:embed="rId3"/>
          <a:stretch>
            <a:fillRect/>
          </a:stretch>
        </p:blipFill>
        <p:spPr>
          <a:xfrm>
            <a:off x="6123682" y="1622631"/>
            <a:ext cx="5845474" cy="2461561"/>
          </a:xfrm>
          <a:prstGeom prst="rect">
            <a:avLst/>
          </a:prstGeom>
        </p:spPr>
      </p:pic>
      <p:sp>
        <p:nvSpPr>
          <p:cNvPr id="20" name="Content Placeholder 17">
            <a:extLst>
              <a:ext uri="{FF2B5EF4-FFF2-40B4-BE49-F238E27FC236}">
                <a16:creationId xmlns:a16="http://schemas.microsoft.com/office/drawing/2014/main" id="{D04CE54D-08D7-4CB6-BC32-AEA4071515DB}"/>
              </a:ext>
            </a:extLst>
          </p:cNvPr>
          <p:cNvSpPr txBox="1">
            <a:spLocks/>
          </p:cNvSpPr>
          <p:nvPr/>
        </p:nvSpPr>
        <p:spPr>
          <a:xfrm>
            <a:off x="7125439" y="4535644"/>
            <a:ext cx="4493313" cy="146357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Family Practice, Internal medicine, </a:t>
            </a:r>
            <a:r>
              <a:rPr lang="en-US" dirty="0">
                <a:solidFill>
                  <a:prstClr val="black">
                    <a:lumMod val="75000"/>
                    <a:lumOff val="25000"/>
                  </a:prstClr>
                </a:solidFill>
                <a:latin typeface="Segoe UI" panose="020B0502040204020203" pitchFamily="34" charset="0"/>
                <a:cs typeface="Segoe UI" panose="020B0502040204020203" pitchFamily="34" charset="0"/>
              </a:rPr>
              <a:t>and </a:t>
            </a:r>
            <a:r>
              <a:rPr lang="en-US" dirty="0">
                <a:solidFill>
                  <a:srgbClr val="D24726"/>
                </a:solidFill>
                <a:latin typeface="Segoe UI Semibold" panose="020B0702040204020203" pitchFamily="34" charset="0"/>
                <a:cs typeface="Segoe UI Semibold" panose="020B0702040204020203" pitchFamily="34" charset="0"/>
              </a:rPr>
              <a:t>Orthopedic surgery </a:t>
            </a:r>
            <a:r>
              <a:rPr lang="en-US" dirty="0">
                <a:solidFill>
                  <a:prstClr val="black">
                    <a:lumMod val="75000"/>
                    <a:lumOff val="25000"/>
                  </a:prstClr>
                </a:solidFill>
                <a:latin typeface="Segoe UI" panose="020B0502040204020203" pitchFamily="34" charset="0"/>
                <a:cs typeface="Segoe UI" panose="020B0502040204020203" pitchFamily="34" charset="0"/>
              </a:rPr>
              <a:t>tend to prescribe more opioids compared to other specialties in the male category. The top 2 specialty tends to see patients from diverse backgrounds, however orthopedic surgeons have patients with chronic pain conditions</a:t>
            </a: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36005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documentManagement/types"/>
    <ds:schemaRef ds:uri="http://schemas.openxmlformats.org/package/2006/metadata/core-properties"/>
    <ds:schemaRef ds:uri="http://www.w3.org/XML/1998/namespace"/>
    <ds:schemaRef ds:uri="http://purl.org/dc/dcmitype/"/>
    <ds:schemaRef ds:uri="http://purl.org/dc/elements/1.1/"/>
    <ds:schemaRef ds:uri="16c05727-aa75-4e4a-9b5f-8a80a1165891"/>
    <ds:schemaRef ds:uri="http://purl.org/dc/terms/"/>
    <ds:schemaRef ds:uri="http://schemas.microsoft.com/office/infopath/2007/PartnerControls"/>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1829</Words>
  <Application>Microsoft Office PowerPoint</Application>
  <PresentationFormat>Widescreen</PresentationFormat>
  <Paragraphs>125</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Segoe UI</vt:lpstr>
      <vt:lpstr>Segoe UI Light</vt:lpstr>
      <vt:lpstr>Segoe UI Semibold</vt:lpstr>
      <vt:lpstr>WelcomeDoc</vt:lpstr>
      <vt:lpstr>Opioid Prescription Prediction Model</vt:lpstr>
      <vt:lpstr>Prescription Opioid Overdose Prescription Prediction (Drug Abuse &amp; Use)</vt:lpstr>
      <vt:lpstr>Understanding product and client</vt:lpstr>
      <vt:lpstr>Hypothesis formulation</vt:lpstr>
      <vt:lpstr>Data Sources</vt:lpstr>
      <vt:lpstr>Data analytics/exploration- Overdose mortality trends</vt:lpstr>
      <vt:lpstr>Data analytics/exploration- Prescription data - 1</vt:lpstr>
      <vt:lpstr>Data analytics/exploration- Prescription data - 2</vt:lpstr>
      <vt:lpstr>Data analytics/exploration- Prescription data - 3</vt:lpstr>
      <vt:lpstr>Data Massaging and reformatting to fit model</vt:lpstr>
      <vt:lpstr>Experimenting with classification models</vt:lpstr>
      <vt:lpstr>Other opportunities with similar approaches (drug abuse &amp; drug use) </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2019-11-12T15:41:23Z</dcterms:created>
  <dcterms:modified xsi:type="dcterms:W3CDTF">2019-11-14T21:37:40Z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