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57" r:id="rId9"/>
    <p:sldId id="280" r:id="rId10"/>
    <p:sldId id="275" r:id="rId11"/>
    <p:sldId id="276" r:id="rId12"/>
    <p:sldId id="283" r:id="rId13"/>
    <p:sldId id="259" r:id="rId14"/>
    <p:sldId id="260"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world/datasets/opioids" TargetMode="External"/><Relationship Id="rId3" Type="http://schemas.openxmlformats.org/officeDocument/2006/relationships/hyperlink" Target="http://go.microsoft.com/fwlink/?LinkId=617172" TargetMode="External"/><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kaggle.com/apryor6/us-opiate-prescriptions/data" TargetMode="External"/><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 Id="rId9" Type="http://schemas.openxmlformats.org/officeDocument/2006/relationships/hyperlink" Target="https://www.ncbi.nlm.nih.gov/pmc/articles/PMC574110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384596"/>
            <a:ext cx="4739353" cy="5167206"/>
          </a:xfrm>
        </p:spPr>
        <p:txBody>
          <a:bodyPr>
            <a:normAutofit fontScale="92500"/>
          </a:bodyPr>
          <a:lstStyle/>
          <a:p>
            <a:r>
              <a:rPr lang="en-US" dirty="0"/>
              <a:t>Selected and reject columns and test-train split:</a:t>
            </a:r>
          </a:p>
          <a:p>
            <a:pPr marL="457200" lvl="1" indent="-47625">
              <a:lnSpc>
                <a:spcPts val="1800"/>
              </a:lnSpc>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 and acute illness associated with pain</a:t>
            </a:r>
            <a:br>
              <a:rPr lang="en-US" dirty="0"/>
            </a:br>
            <a:r>
              <a:rPr lang="en-US" b="1" dirty="0"/>
              <a:t>Excluded columns</a:t>
            </a:r>
            <a:r>
              <a:rPr lang="en-US" dirty="0"/>
              <a:t>: </a:t>
            </a:r>
            <a:br>
              <a:rPr lang="en-US" dirty="0"/>
            </a:b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for all of the models so I believe these induce data leaks?? Domain expertise required to confirm- I have rejected them</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09575" lvl="1" indent="0">
              <a:lnSpc>
                <a:spcPts val="1800"/>
              </a:lnSpc>
              <a:buNone/>
            </a:pPr>
            <a:r>
              <a:rPr lang="en-US" dirty="0"/>
              <a:t>Data Factorization to convert string to numeric values</a:t>
            </a:r>
          </a:p>
          <a:p>
            <a:pPr marL="457200" lvl="1" indent="-47625"/>
            <a:r>
              <a:rPr lang="en-US" dirty="0"/>
              <a:t>Test- Train split on the target column =&gt; 30%: 70%</a:t>
            </a:r>
          </a:p>
          <a:p>
            <a:pPr marL="457200" lvl="1" indent="-47625"/>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39554" y="193198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920348" y="305604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581024" y="389213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568845" y="457892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568845" y="508030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568845" y="55816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43786"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379374"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367195"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379374" y="1318291"/>
            <a:ext cx="5095875" cy="2647950"/>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44179" y="3954696"/>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25277" y="438111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12299" y="4352576"/>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18668" y="4858425"/>
            <a:ext cx="7085978" cy="1416539"/>
          </a:xfrm>
          <a:prstGeom prst="rect">
            <a:avLst/>
          </a:prstGeom>
          <a:noFill/>
          <a:ln>
            <a:noFill/>
          </a:ln>
        </p:spPr>
      </p:pic>
    </p:spTree>
    <p:extLst>
      <p:ext uri="{BB962C8B-B14F-4D97-AF65-F5344CB8AC3E}">
        <p14:creationId xmlns:p14="http://schemas.microsoft.com/office/powerpoint/2010/main" val="366563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260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drugs on time and tend to skip prescriptions which causes a substantial loss leading to unnecessary hospitalization, unwanted emergency care, or death. To complicate matters doctors are consistently sued for not warning the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u="sng"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2383228"/>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3633379"/>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4883530"/>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2"/>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Since this is a health care related model the primary sectors under consideration are as follows: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generous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913121"/>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might be given a chance to alter their drug abusive behavior- cautioning patients of an impending death due to dangerous amounts of Opioid prescriptions dispensed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41608" y="4286561"/>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61088" y="4237836"/>
            <a:ext cx="2784602" cy="13940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a:t>
            </a:r>
            <a:r>
              <a:rPr lang="en-US" b="1">
                <a:solidFill>
                  <a:prstClr val="black">
                    <a:lumMod val="75000"/>
                    <a:lumOff val="25000"/>
                  </a:prstClr>
                </a:solidFill>
                <a:latin typeface="Segoe UI" panose="020B0502040204020203" pitchFamily="34" charset="0"/>
                <a:cs typeface="Segoe UI" panose="020B0502040204020203" pitchFamily="34" charset="0"/>
              </a:rPr>
              <a:t>projections were </a:t>
            </a:r>
            <a:r>
              <a:rPr lang="en-US" b="1" dirty="0">
                <a:solidFill>
                  <a:prstClr val="black">
                    <a:lumMod val="75000"/>
                    <a:lumOff val="25000"/>
                  </a:prstClr>
                </a:solidFill>
                <a:latin typeface="Segoe UI" panose="020B0502040204020203" pitchFamily="34" charset="0"/>
                <a:cs typeface="Segoe UI" panose="020B0502040204020203" pitchFamily="34" charset="0"/>
              </a:rPr>
              <a:t>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exhibited a steady rate in death rate- the model needs more granularity for accurate figures</a:t>
            </a:r>
          </a:p>
        </p:txBody>
      </p:sp>
      <p:sp>
        <p:nvSpPr>
          <p:cNvPr id="17" name="Content Placeholder 17"/>
          <p:cNvSpPr txBox="1">
            <a:spLocks/>
          </p:cNvSpPr>
          <p:nvPr/>
        </p:nvSpPr>
        <p:spPr>
          <a:xfrm>
            <a:off x="283650" y="5564518"/>
            <a:ext cx="3500885" cy="109445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indicates that rigorous mandates and government intervention along with powerful predictive models is required to decrease the mortality rates associated with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 opioid overdose</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08354" y="464108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098100" y="4628260"/>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9"/>
            <a:ext cx="7223856" cy="2806390"/>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State</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735525" y="4714539"/>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88649" y="4510551"/>
            <a:ext cx="4331036"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6572316" y="4677943"/>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125439" y="4535644"/>
            <a:ext cx="4493313"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16c05727-aa75-4e4a-9b5f-8a80a1165891"/>
    <ds:schemaRef ds:uri="http://purl.org/dc/terms/"/>
    <ds:schemaRef ds:uri="http://schemas.microsoft.com/office/infopath/2007/PartnerControl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1821</Words>
  <Application>Microsoft Office PowerPoint</Application>
  <PresentationFormat>Widescreen</PresentationFormat>
  <Paragraphs>125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2019-11-14T19:37:45Z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