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85" r:id="rId4"/>
    <p:sldId id="286" r:id="rId5"/>
    <p:sldId id="268" r:id="rId6"/>
    <p:sldId id="284" r:id="rId7"/>
    <p:sldId id="269" r:id="rId8"/>
    <p:sldId id="271" r:id="rId9"/>
    <p:sldId id="270" r:id="rId10"/>
    <p:sldId id="272" r:id="rId11"/>
    <p:sldId id="273" r:id="rId12"/>
    <p:sldId id="274" r:id="rId13"/>
    <p:sldId id="275" r:id="rId14"/>
    <p:sldId id="278" r:id="rId15"/>
    <p:sldId id="279" r:id="rId16"/>
    <p:sldId id="280" r:id="rId17"/>
    <p:sldId id="281" r:id="rId18"/>
    <p:sldId id="282" r:id="rId19"/>
    <p:sldId id="283" r:id="rId20"/>
    <p:sldId id="267" r:id="rId21"/>
    <p:sldId id="264" r:id="rId2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kim Blix Prestmo" initials="JBP" lastIdx="2" clrIdx="0">
    <p:extLst>
      <p:ext uri="{19B8F6BF-5375-455C-9EA6-DF929625EA0E}">
        <p15:presenceInfo xmlns:p15="http://schemas.microsoft.com/office/powerpoint/2012/main" userId="S::joakim.blix.prestmo@bnbank.no::e2d4a0d1-65ff-48c5-a075-4eadd4fdc3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26"/>
  </p:normalViewPr>
  <p:slideViewPr>
    <p:cSldViewPr snapToGrid="0" snapToObjects="1" showGuides="1">
      <p:cViewPr varScale="1">
        <p:scale>
          <a:sx n="123" d="100"/>
          <a:sy n="123" d="100"/>
        </p:scale>
        <p:origin x="114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5418" tIns="47709" rIns="95418" bIns="4770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5418" tIns="47709" rIns="95418" bIns="47709" rtlCol="0"/>
          <a:lstStyle>
            <a:lvl1pPr algn="r">
              <a:defRPr sz="1300"/>
            </a:lvl1pPr>
          </a:lstStyle>
          <a:p>
            <a:fld id="{839D90DF-6590-5A40-962E-8704CD7FA6E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7938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18" tIns="47709" rIns="95418" bIns="4770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5418" tIns="47709" rIns="95418" bIns="4770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5418" tIns="47709" rIns="95418" bIns="4770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5418" tIns="47709" rIns="95418" bIns="47709" rtlCol="0" anchor="b"/>
          <a:lstStyle>
            <a:lvl1pPr algn="r">
              <a:defRPr sz="1300"/>
            </a:lvl1pPr>
          </a:lstStyle>
          <a:p>
            <a:fld id="{258FC8A4-CD5D-6342-87B3-7AD01220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71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ammen"/>
          <p:cNvSpPr>
            <a:spLocks noGrp="1"/>
          </p:cNvSpPr>
          <p:nvPr>
            <p:ph type="pic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09220" y="4279768"/>
            <a:ext cx="9973559" cy="1319753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098" y="2817362"/>
            <a:ext cx="1537804" cy="1138941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DB8FA1C3-2555-1E48-B1F9-87300CD81E8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36737" y="5893313"/>
            <a:ext cx="2118523" cy="3354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09220" y="3541924"/>
            <a:ext cx="9973559" cy="1319753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79" y="1168773"/>
            <a:ext cx="1666240" cy="166624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46052227-19FC-5341-8D03-1317AFDE0A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36737" y="5858140"/>
            <a:ext cx="2118523" cy="3354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88823"/>
            <a:ext cx="10944225" cy="635889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3888" y="1124712"/>
            <a:ext cx="109442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23888" y="1258957"/>
            <a:ext cx="10944225" cy="447923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 charset="0"/>
              <a:buChar char="•"/>
              <a:defRPr sz="22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charset="0"/>
              <a:buChar char="•"/>
              <a:defRPr sz="20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pos="3840">
          <p15:clr>
            <a:srgbClr val="FBAE40"/>
          </p15:clr>
        </p15:guide>
        <p15:guide id="3" pos="393" userDrawn="1">
          <p15:clr>
            <a:srgbClr val="FBAE40"/>
          </p15:clr>
        </p15:guide>
        <p15:guide id="4" pos="7491">
          <p15:clr>
            <a:srgbClr val="FBAE40"/>
          </p15:clr>
        </p15:guide>
        <p15:guide id="5" pos="3659">
          <p15:clr>
            <a:srgbClr val="FBAE40"/>
          </p15:clr>
        </p15:guide>
        <p15:guide id="6" pos="4021">
          <p15:clr>
            <a:srgbClr val="FBAE40"/>
          </p15:clr>
        </p15:guide>
        <p15:guide id="7" orient="horz" pos="41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88823"/>
            <a:ext cx="10948988" cy="635889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3888" y="1124712"/>
            <a:ext cx="109442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23888" y="1351723"/>
            <a:ext cx="5111750" cy="44394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charset="0"/>
              <a:buNone/>
              <a:defRPr sz="2200"/>
            </a:lvl1pPr>
            <a:lvl2pPr marL="457200" indent="0">
              <a:lnSpc>
                <a:spcPct val="100000"/>
              </a:lnSpc>
              <a:buFont typeface="Arial" charset="0"/>
              <a:buNone/>
              <a:defRPr sz="2000"/>
            </a:lvl2pPr>
            <a:lvl3pPr marL="914400" indent="0">
              <a:lnSpc>
                <a:spcPct val="100000"/>
              </a:lnSpc>
              <a:buFont typeface="Arial" charset="0"/>
              <a:buNone/>
              <a:defRPr sz="1800"/>
            </a:lvl3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6456363" y="1351722"/>
            <a:ext cx="5111750" cy="44394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charset="0"/>
              <a:buNone/>
              <a:defRPr sz="2200"/>
            </a:lvl1pPr>
            <a:lvl2pPr marL="457200" indent="0">
              <a:lnSpc>
                <a:spcPct val="100000"/>
              </a:lnSpc>
              <a:buFont typeface="Arial" charset="0"/>
              <a:buNone/>
              <a:defRPr sz="2000"/>
            </a:lvl2pPr>
            <a:lvl3pPr marL="914400" indent="0">
              <a:lnSpc>
                <a:spcPct val="100000"/>
              </a:lnSpc>
              <a:buFont typeface="Arial" charset="0"/>
              <a:buNone/>
              <a:defRPr sz="1800"/>
            </a:lvl3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88823"/>
            <a:ext cx="10944225" cy="635889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3888" y="1124712"/>
            <a:ext cx="109442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91">
          <p15:clr>
            <a:srgbClr val="FBAE40"/>
          </p15:clr>
        </p15:guide>
        <p15:guide id="5" pos="3659">
          <p15:clr>
            <a:srgbClr val="FBAE40"/>
          </p15:clr>
        </p15:guide>
        <p15:guide id="6" pos="4021">
          <p15:clr>
            <a:srgbClr val="FBAE40"/>
          </p15:clr>
        </p15:guide>
        <p15:guide id="7" orient="horz" pos="41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54479" y="1261872"/>
            <a:ext cx="9015985" cy="430682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000" i="1">
                <a:solidFill>
                  <a:schemeClr val="accent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554479" y="1261872"/>
            <a:ext cx="9015985" cy="430682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000" i="1">
                <a:solidFill>
                  <a:schemeClr val="accent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32" y="2268704"/>
            <a:ext cx="1666240" cy="1666240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D56E5BB5-4FB8-0A43-9F87-6CDB8E122F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0104" y="5217009"/>
            <a:ext cx="2118523" cy="335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5149" y="-5243"/>
            <a:ext cx="6180423" cy="696263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184" y="4379341"/>
            <a:ext cx="115397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6082747"/>
            <a:ext cx="621901" cy="62190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23887" y="5950226"/>
            <a:ext cx="109442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46AD41A-64B4-5040-B202-9BB9B96CE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7028E45A-4914-6C4D-930B-56B479F0548C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49589" y="6225973"/>
            <a:ext cx="2118523" cy="33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3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81" r:id="rId3"/>
    <p:sldLayoutId id="2147483672" r:id="rId4"/>
    <p:sldLayoutId id="2147483699" r:id="rId5"/>
    <p:sldLayoutId id="2147483698" r:id="rId6"/>
    <p:sldLayoutId id="2147483684" r:id="rId7"/>
    <p:sldLayoutId id="2147483697" r:id="rId8"/>
    <p:sldLayoutId id="2147483689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pos="393" userDrawn="1">
          <p15:clr>
            <a:srgbClr val="F26B43"/>
          </p15:clr>
        </p15:guide>
        <p15:guide id="4" pos="4067" userDrawn="1">
          <p15:clr>
            <a:srgbClr val="F26B43"/>
          </p15:clr>
        </p15:guide>
        <p15:guide id="5" pos="36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Forelesning 7: ELE 3729</a:t>
            </a:r>
            <a:br>
              <a:rPr lang="nb-NO" dirty="0"/>
            </a:br>
            <a:r>
              <a:rPr lang="nb-NO" dirty="0"/>
              <a:t>Offentlig sektor og offentlig styringssvikt</a:t>
            </a:r>
            <a:br>
              <a:rPr lang="nb-NO" dirty="0"/>
            </a:br>
            <a:r>
              <a:rPr lang="nb-NO" sz="1300" dirty="0"/>
              <a:t>Joakim Blix Prestmo, 18. februar 2021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8612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1A91AB-67C2-4B58-88E7-6583EAC7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Public </a:t>
            </a:r>
            <a:r>
              <a:rPr lang="nb-NO" dirty="0" err="1"/>
              <a:t>choice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4A0DBF4-7358-44A0-9F1A-084A017118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Studerer politiske beslutninger</a:t>
            </a:r>
          </a:p>
          <a:p>
            <a:r>
              <a:rPr lang="nb-NO" dirty="0"/>
              <a:t>Teorier som forklarer hvordan aktørene maksimerer både samfunnets og byråkratens nytte</a:t>
            </a:r>
          </a:p>
          <a:p>
            <a:r>
              <a:rPr lang="nb-NO" dirty="0"/>
              <a:t>Public choice-teorien kan brukes for å designe institusjoner, særlig hvis en forutsetter at aktørene motiveres av egennytte i tillegg til samfunnets nytte</a:t>
            </a:r>
          </a:p>
          <a:p>
            <a:r>
              <a:rPr lang="nb-NO" dirty="0"/>
              <a:t>Forskningsfeltet retter et kritisk til statlig intervensjon og impliserer at den offentlig styringssvikt er stor</a:t>
            </a:r>
          </a:p>
          <a:p>
            <a:r>
              <a:rPr lang="nb-NO" i="1" dirty="0"/>
              <a:t>Offentlig styringssvikt </a:t>
            </a:r>
            <a:r>
              <a:rPr lang="nb-NO" dirty="0"/>
              <a:t>skjer enten fordi det gjøres </a:t>
            </a:r>
            <a:r>
              <a:rPr lang="nb-NO" b="1" dirty="0"/>
              <a:t>feil</a:t>
            </a:r>
            <a:r>
              <a:rPr lang="nb-NO" dirty="0"/>
              <a:t> eller offentlige ansatte med </a:t>
            </a:r>
            <a:r>
              <a:rPr lang="nb-NO" b="1" dirty="0"/>
              <a:t>private målsetninger</a:t>
            </a:r>
            <a:r>
              <a:rPr lang="nb-NO" dirty="0"/>
              <a:t> som går på tvers av fellesskapets målsetninger</a:t>
            </a:r>
            <a:endParaRPr lang="nb-NO" b="1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432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CB71AB-BD29-4078-9C07-7E1AFEC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kjennetegner offentlige </a:t>
            </a:r>
            <a:r>
              <a:rPr lang="nb-NO" dirty="0" err="1"/>
              <a:t>virksomhter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442BE1-0D0F-4786-A3CE-81A960E4EC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Fravær av konkurranse</a:t>
            </a:r>
          </a:p>
          <a:p>
            <a:r>
              <a:rPr lang="nb-NO" dirty="0"/>
              <a:t>Selvseleksjon blant offentlig ansatte</a:t>
            </a:r>
          </a:p>
          <a:p>
            <a:pPr lvl="1"/>
            <a:r>
              <a:rPr lang="nb-NO" dirty="0"/>
              <a:t>Dette kan trekke i begge retninger</a:t>
            </a:r>
          </a:p>
          <a:p>
            <a:r>
              <a:rPr lang="nb-NO" dirty="0"/>
              <a:t>Må prioritere svært ulike oppgaver uten en tydelig </a:t>
            </a:r>
            <a:r>
              <a:rPr lang="nb-NO" dirty="0" err="1"/>
              <a:t>prismekansime</a:t>
            </a:r>
            <a:r>
              <a:rPr lang="nb-NO" dirty="0"/>
              <a:t> som hjelp til styring </a:t>
            </a:r>
          </a:p>
          <a:p>
            <a:pPr lvl="1"/>
            <a:r>
              <a:rPr lang="nb-NO" dirty="0"/>
              <a:t>Eks: Politi skal fange forbrytere og kontrollere trafikken</a:t>
            </a:r>
          </a:p>
          <a:p>
            <a:r>
              <a:rPr lang="nb-NO" dirty="0"/>
              <a:t>Mangelfull og skjevinformasjon, usikkerhet og irrasjonelle aktører gjør politiske beslutninger mer krevende</a:t>
            </a:r>
          </a:p>
          <a:p>
            <a:r>
              <a:rPr lang="nb-NO" dirty="0"/>
              <a:t>Det fundamentale privatiseringsteoremet: </a:t>
            </a:r>
            <a:r>
              <a:rPr lang="nb-NO" i="1" dirty="0"/>
              <a:t>Staten kan alltids duplisere privat atferd, og vil i tillegg øke den nasjonale velferden fordi den rår over flere virkemidler enn de private</a:t>
            </a:r>
          </a:p>
        </p:txBody>
      </p:sp>
    </p:spTree>
    <p:extLst>
      <p:ext uri="{BB962C8B-B14F-4D97-AF65-F5344CB8AC3E}">
        <p14:creationId xmlns:p14="http://schemas.microsoft.com/office/powerpoint/2010/main" val="295341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88CD3F-40D2-44C9-BCA8-65E188B5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Forts…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029649C-E49D-4C81-92C2-3BBB2BE83D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Men det fundamentale privatiseringsteoremet gjelder kun i en verden som minner om fullkommen konkurranse. </a:t>
            </a:r>
          </a:p>
          <a:p>
            <a:r>
              <a:rPr lang="nb-NO" dirty="0"/>
              <a:t>I </a:t>
            </a:r>
            <a:r>
              <a:rPr lang="nb-NO" dirty="0" err="1"/>
              <a:t>reele</a:t>
            </a:r>
            <a:r>
              <a:rPr lang="nb-NO" dirty="0"/>
              <a:t> økonomier vil myndighetene møte problemer og innsikten fra </a:t>
            </a:r>
            <a:r>
              <a:rPr lang="nb-NO" dirty="0" err="1"/>
              <a:t>public</a:t>
            </a:r>
            <a:r>
              <a:rPr lang="nb-NO" dirty="0"/>
              <a:t> </a:t>
            </a:r>
            <a:r>
              <a:rPr lang="nb-NO" dirty="0" err="1"/>
              <a:t>choice</a:t>
            </a:r>
            <a:r>
              <a:rPr lang="nb-NO" dirty="0"/>
              <a:t> kan være nyttig </a:t>
            </a:r>
          </a:p>
          <a:p>
            <a:endParaRPr lang="nb-NO" dirty="0"/>
          </a:p>
          <a:p>
            <a:r>
              <a:rPr lang="nb-NO" dirty="0"/>
              <a:t>Fortsetter med to modeller som grenser mot </a:t>
            </a:r>
            <a:r>
              <a:rPr lang="nb-NO" dirty="0" err="1"/>
              <a:t>public</a:t>
            </a:r>
            <a:r>
              <a:rPr lang="nb-NO" dirty="0"/>
              <a:t> </a:t>
            </a:r>
            <a:r>
              <a:rPr lang="nb-NO" dirty="0" err="1"/>
              <a:t>choice</a:t>
            </a:r>
            <a:r>
              <a:rPr lang="nb-NO" dirty="0"/>
              <a:t> teoriene</a:t>
            </a:r>
          </a:p>
        </p:txBody>
      </p:sp>
    </p:spTree>
    <p:extLst>
      <p:ext uri="{BB962C8B-B14F-4D97-AF65-F5344CB8AC3E}">
        <p14:creationId xmlns:p14="http://schemas.microsoft.com/office/powerpoint/2010/main" val="331244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9F6C93-0387-4D06-995E-9821B84D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Niskanens</a:t>
            </a:r>
            <a:r>
              <a:rPr lang="nb-NO" dirty="0"/>
              <a:t> byråkratimodell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236AC2-ECF3-4A12-A887-BAF034E96E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Modellrammeverk som sier noe om byråkratens nytte og tilpasning for å optimalisere egen nytte/velferd</a:t>
            </a:r>
          </a:p>
          <a:p>
            <a:r>
              <a:rPr lang="nb-NO" dirty="0"/>
              <a:t>Resultatet av modellen er at den impliserer en større, enn optimal, offentlig sektor</a:t>
            </a:r>
          </a:p>
          <a:p>
            <a:r>
              <a:rPr lang="nb-NO" dirty="0"/>
              <a:t>Årsaken er at individene har egennytte av at virksomhetene skal være størst mulig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908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4A5AC6-7DAE-428D-8E05-EADC0718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8A27987A-F70A-4734-BC00-8F2E9F8586B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ø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𝑟𝑟𝑒𝑙𝑠𝑒𝑛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𝑒𝑙𝑙𝑒𝑟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𝑎𝑘𝑡𝑖𝑣𝑖𝑡𝑒𝑡𝑒𝑛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å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𝑑𝑒𝑛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𝑜𝑓𝑓𝑒𝑛𝑡𝑙𝑖𝑔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𝑣𝑖𝑟𝑘𝑠𝑜𝑚h𝑒𝑡𝑒𝑛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𝑒𝑟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𝑘𝑜𝑠𝑡𝑛𝑎𝑑𝑒𝑟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𝑜𝑔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𝑒𝑟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𝑛𝑦𝑡𝑡𝑒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𝑣𝑒𝑟𝑑𝑖𝑒𝑛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+5&gt;0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=2&gt;0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+20&gt;0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&gt;20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=−1&lt;0</m:t>
                      </m:r>
                    </m:oMath>
                  </m:oMathPara>
                </a14:m>
                <a:endParaRPr lang="nb-NO" b="0" dirty="0"/>
              </a:p>
              <a:p>
                <a:pPr marL="0" indent="0">
                  <a:buNone/>
                </a:pPr>
                <a:r>
                  <a:rPr lang="nb-NO" dirty="0"/>
                  <a:t>Altså, C(x) er stigende og konveks, B(x) er stigende (til x=20) og konkav</a:t>
                </a:r>
                <a:endParaRPr lang="nb-NO" b="0" dirty="0"/>
              </a:p>
              <a:p>
                <a:pPr marL="0" indent="0">
                  <a:buNone/>
                </a:pPr>
                <a:endParaRPr lang="nb-NO" b="0" dirty="0"/>
              </a:p>
              <a:p>
                <a:endParaRPr lang="nb-NO" b="0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8A27987A-F70A-4734-BC00-8F2E9F8586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22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456931-32E1-4CA5-BFA5-60EA6ABA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Forts…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8B591DE2-6591-41DC-A08C-658C28C0BDC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55044" y="1258957"/>
                <a:ext cx="5113069" cy="4479234"/>
              </a:xfrm>
            </p:spPr>
            <p:txBody>
              <a:bodyPr/>
              <a:lstStyle/>
              <a:p>
                <a:r>
                  <a:rPr lang="nb-NO" dirty="0"/>
                  <a:t>Hva bør skje i denne modellen? </a:t>
                </a:r>
              </a:p>
              <a:p>
                <a:pPr lvl="1"/>
                <a:r>
                  <a:rPr lang="nb-NO" dirty="0"/>
                  <a:t>Jo maks </a:t>
                </a:r>
                <a:r>
                  <a:rPr lang="nb-NO" dirty="0" err="1"/>
                  <a:t>samfunnsnytte</a:t>
                </a:r>
                <a:r>
                  <a:rPr lang="nb-NO" dirty="0"/>
                  <a:t> 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nb-NO" dirty="0"/>
              </a:p>
              <a:p>
                <a:pPr lvl="1"/>
                <a:r>
                  <a:rPr lang="nb-NO" dirty="0"/>
                  <a:t>Men hvis byråkratene tar hensyn til sin nytte og gjør virksomheten så stor at den akkurat er lønnsom så får vi en tilpasning der: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nb-NO" b="0" dirty="0"/>
              </a:p>
              <a:p>
                <a:pPr lvl="1"/>
                <a:r>
                  <a:rPr lang="nb-NO" dirty="0"/>
                  <a:t>Det gir høyere produksjon enn ønskelig</a:t>
                </a:r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8B591DE2-6591-41DC-A08C-658C28C0B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55044" y="1258957"/>
                <a:ext cx="5113069" cy="4479234"/>
              </a:xfrm>
              <a:blipFill>
                <a:blip r:embed="rId2"/>
                <a:stretch>
                  <a:fillRect l="-1430" t="-1090" r="-23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E1D2E098-8232-49FF-884D-E43C32CDA73F}"/>
              </a:ext>
            </a:extLst>
          </p:cNvPr>
          <p:cNvCxnSpPr/>
          <p:nvPr/>
        </p:nvCxnSpPr>
        <p:spPr>
          <a:xfrm flipV="1">
            <a:off x="984142" y="1759058"/>
            <a:ext cx="0" cy="378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CBEEB17F-0DDB-48E6-BC8E-A5EA624C9BFD}"/>
              </a:ext>
            </a:extLst>
          </p:cNvPr>
          <p:cNvCxnSpPr>
            <a:cxnSpLocks/>
          </p:cNvCxnSpPr>
          <p:nvPr/>
        </p:nvCxnSpPr>
        <p:spPr>
          <a:xfrm>
            <a:off x="984142" y="5548393"/>
            <a:ext cx="416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587BB59-93B3-4120-8A7C-95450A7739B7}"/>
              </a:ext>
            </a:extLst>
          </p:cNvPr>
          <p:cNvSpPr/>
          <p:nvPr/>
        </p:nvSpPr>
        <p:spPr>
          <a:xfrm>
            <a:off x="1321515" y="1991532"/>
            <a:ext cx="4502258" cy="3285638"/>
          </a:xfrm>
          <a:custGeom>
            <a:avLst/>
            <a:gdLst>
              <a:gd name="connsiteX0" fmla="*/ 0 w 3766088"/>
              <a:gd name="connsiteY0" fmla="*/ 2905932 h 2905932"/>
              <a:gd name="connsiteX1" fmla="*/ 23247 w 3766088"/>
              <a:gd name="connsiteY1" fmla="*/ 2836190 h 2905932"/>
              <a:gd name="connsiteX2" fmla="*/ 30997 w 3766088"/>
              <a:gd name="connsiteY2" fmla="*/ 2797444 h 2905932"/>
              <a:gd name="connsiteX3" fmla="*/ 46495 w 3766088"/>
              <a:gd name="connsiteY3" fmla="*/ 2774197 h 2905932"/>
              <a:gd name="connsiteX4" fmla="*/ 69742 w 3766088"/>
              <a:gd name="connsiteY4" fmla="*/ 2704454 h 2905932"/>
              <a:gd name="connsiteX5" fmla="*/ 108488 w 3766088"/>
              <a:gd name="connsiteY5" fmla="*/ 2642461 h 2905932"/>
              <a:gd name="connsiteX6" fmla="*/ 154983 w 3766088"/>
              <a:gd name="connsiteY6" fmla="*/ 2526224 h 2905932"/>
              <a:gd name="connsiteX7" fmla="*/ 209227 w 3766088"/>
              <a:gd name="connsiteY7" fmla="*/ 2433234 h 2905932"/>
              <a:gd name="connsiteX8" fmla="*/ 232474 w 3766088"/>
              <a:gd name="connsiteY8" fmla="*/ 2378990 h 2905932"/>
              <a:gd name="connsiteX9" fmla="*/ 294468 w 3766088"/>
              <a:gd name="connsiteY9" fmla="*/ 2286000 h 2905932"/>
              <a:gd name="connsiteX10" fmla="*/ 340963 w 3766088"/>
              <a:gd name="connsiteY10" fmla="*/ 2224007 h 2905932"/>
              <a:gd name="connsiteX11" fmla="*/ 395207 w 3766088"/>
              <a:gd name="connsiteY11" fmla="*/ 2131017 h 2905932"/>
              <a:gd name="connsiteX12" fmla="*/ 418454 w 3766088"/>
              <a:gd name="connsiteY12" fmla="*/ 2092271 h 2905932"/>
              <a:gd name="connsiteX13" fmla="*/ 449451 w 3766088"/>
              <a:gd name="connsiteY13" fmla="*/ 2053526 h 2905932"/>
              <a:gd name="connsiteX14" fmla="*/ 480447 w 3766088"/>
              <a:gd name="connsiteY14" fmla="*/ 1999281 h 2905932"/>
              <a:gd name="connsiteX15" fmla="*/ 550190 w 3766088"/>
              <a:gd name="connsiteY15" fmla="*/ 1921790 h 2905932"/>
              <a:gd name="connsiteX16" fmla="*/ 627681 w 3766088"/>
              <a:gd name="connsiteY16" fmla="*/ 1821051 h 2905932"/>
              <a:gd name="connsiteX17" fmla="*/ 643180 w 3766088"/>
              <a:gd name="connsiteY17" fmla="*/ 1805553 h 2905932"/>
              <a:gd name="connsiteX18" fmla="*/ 697424 w 3766088"/>
              <a:gd name="connsiteY18" fmla="*/ 1735810 h 2905932"/>
              <a:gd name="connsiteX19" fmla="*/ 790413 w 3766088"/>
              <a:gd name="connsiteY19" fmla="*/ 1650570 h 2905932"/>
              <a:gd name="connsiteX20" fmla="*/ 883403 w 3766088"/>
              <a:gd name="connsiteY20" fmla="*/ 1557580 h 2905932"/>
              <a:gd name="connsiteX21" fmla="*/ 914400 w 3766088"/>
              <a:gd name="connsiteY21" fmla="*/ 1534332 h 2905932"/>
              <a:gd name="connsiteX22" fmla="*/ 968644 w 3766088"/>
              <a:gd name="connsiteY22" fmla="*/ 1472339 h 2905932"/>
              <a:gd name="connsiteX23" fmla="*/ 999641 w 3766088"/>
              <a:gd name="connsiteY23" fmla="*/ 1449092 h 2905932"/>
              <a:gd name="connsiteX24" fmla="*/ 1053885 w 3766088"/>
              <a:gd name="connsiteY24" fmla="*/ 1394848 h 2905932"/>
              <a:gd name="connsiteX25" fmla="*/ 1077132 w 3766088"/>
              <a:gd name="connsiteY25" fmla="*/ 1363851 h 2905932"/>
              <a:gd name="connsiteX26" fmla="*/ 1216617 w 3766088"/>
              <a:gd name="connsiteY26" fmla="*/ 1239865 h 2905932"/>
              <a:gd name="connsiteX27" fmla="*/ 1278610 w 3766088"/>
              <a:gd name="connsiteY27" fmla="*/ 1208868 h 2905932"/>
              <a:gd name="connsiteX28" fmla="*/ 1348352 w 3766088"/>
              <a:gd name="connsiteY28" fmla="*/ 1162373 h 2905932"/>
              <a:gd name="connsiteX29" fmla="*/ 1410346 w 3766088"/>
              <a:gd name="connsiteY29" fmla="*/ 1131376 h 2905932"/>
              <a:gd name="connsiteX30" fmla="*/ 1472339 w 3766088"/>
              <a:gd name="connsiteY30" fmla="*/ 1084881 h 2905932"/>
              <a:gd name="connsiteX31" fmla="*/ 1495586 w 3766088"/>
              <a:gd name="connsiteY31" fmla="*/ 1077132 h 2905932"/>
              <a:gd name="connsiteX32" fmla="*/ 1596325 w 3766088"/>
              <a:gd name="connsiteY32" fmla="*/ 1007390 h 2905932"/>
              <a:gd name="connsiteX33" fmla="*/ 1619573 w 3766088"/>
              <a:gd name="connsiteY33" fmla="*/ 991892 h 2905932"/>
              <a:gd name="connsiteX34" fmla="*/ 1658319 w 3766088"/>
              <a:gd name="connsiteY34" fmla="*/ 976393 h 2905932"/>
              <a:gd name="connsiteX35" fmla="*/ 1774556 w 3766088"/>
              <a:gd name="connsiteY35" fmla="*/ 914400 h 2905932"/>
              <a:gd name="connsiteX36" fmla="*/ 1805552 w 3766088"/>
              <a:gd name="connsiteY36" fmla="*/ 891153 h 2905932"/>
              <a:gd name="connsiteX37" fmla="*/ 1836549 w 3766088"/>
              <a:gd name="connsiteY37" fmla="*/ 875654 h 2905932"/>
              <a:gd name="connsiteX38" fmla="*/ 1875295 w 3766088"/>
              <a:gd name="connsiteY38" fmla="*/ 852407 h 2905932"/>
              <a:gd name="connsiteX39" fmla="*/ 1914041 w 3766088"/>
              <a:gd name="connsiteY39" fmla="*/ 844658 h 2905932"/>
              <a:gd name="connsiteX40" fmla="*/ 1983783 w 3766088"/>
              <a:gd name="connsiteY40" fmla="*/ 798163 h 2905932"/>
              <a:gd name="connsiteX41" fmla="*/ 2022529 w 3766088"/>
              <a:gd name="connsiteY41" fmla="*/ 782665 h 2905932"/>
              <a:gd name="connsiteX42" fmla="*/ 2092271 w 3766088"/>
              <a:gd name="connsiteY42" fmla="*/ 743919 h 2905932"/>
              <a:gd name="connsiteX43" fmla="*/ 2224007 w 3766088"/>
              <a:gd name="connsiteY43" fmla="*/ 658678 h 2905932"/>
              <a:gd name="connsiteX44" fmla="*/ 2293749 w 3766088"/>
              <a:gd name="connsiteY44" fmla="*/ 612183 h 2905932"/>
              <a:gd name="connsiteX45" fmla="*/ 2332495 w 3766088"/>
              <a:gd name="connsiteY45" fmla="*/ 596685 h 2905932"/>
              <a:gd name="connsiteX46" fmla="*/ 2394488 w 3766088"/>
              <a:gd name="connsiteY46" fmla="*/ 550190 h 2905932"/>
              <a:gd name="connsiteX47" fmla="*/ 2456481 w 3766088"/>
              <a:gd name="connsiteY47" fmla="*/ 519193 h 2905932"/>
              <a:gd name="connsiteX48" fmla="*/ 2526224 w 3766088"/>
              <a:gd name="connsiteY48" fmla="*/ 480448 h 2905932"/>
              <a:gd name="connsiteX49" fmla="*/ 2557220 w 3766088"/>
              <a:gd name="connsiteY49" fmla="*/ 472698 h 2905932"/>
              <a:gd name="connsiteX50" fmla="*/ 2572719 w 3766088"/>
              <a:gd name="connsiteY50" fmla="*/ 457200 h 2905932"/>
              <a:gd name="connsiteX51" fmla="*/ 2634712 w 3766088"/>
              <a:gd name="connsiteY51" fmla="*/ 426204 h 2905932"/>
              <a:gd name="connsiteX52" fmla="*/ 2681207 w 3766088"/>
              <a:gd name="connsiteY52" fmla="*/ 402956 h 2905932"/>
              <a:gd name="connsiteX53" fmla="*/ 2719952 w 3766088"/>
              <a:gd name="connsiteY53" fmla="*/ 379709 h 2905932"/>
              <a:gd name="connsiteX54" fmla="*/ 2812942 w 3766088"/>
              <a:gd name="connsiteY54" fmla="*/ 333214 h 2905932"/>
              <a:gd name="connsiteX55" fmla="*/ 2859437 w 3766088"/>
              <a:gd name="connsiteY55" fmla="*/ 317715 h 2905932"/>
              <a:gd name="connsiteX56" fmla="*/ 2898183 w 3766088"/>
              <a:gd name="connsiteY56" fmla="*/ 294468 h 2905932"/>
              <a:gd name="connsiteX57" fmla="*/ 2952427 w 3766088"/>
              <a:gd name="connsiteY57" fmla="*/ 278970 h 2905932"/>
              <a:gd name="connsiteX58" fmla="*/ 2998922 w 3766088"/>
              <a:gd name="connsiteY58" fmla="*/ 255722 h 2905932"/>
              <a:gd name="connsiteX59" fmla="*/ 3122908 w 3766088"/>
              <a:gd name="connsiteY59" fmla="*/ 209227 h 2905932"/>
              <a:gd name="connsiteX60" fmla="*/ 3184902 w 3766088"/>
              <a:gd name="connsiteY60" fmla="*/ 178231 h 2905932"/>
              <a:gd name="connsiteX61" fmla="*/ 3246895 w 3766088"/>
              <a:gd name="connsiteY61" fmla="*/ 162732 h 2905932"/>
              <a:gd name="connsiteX62" fmla="*/ 3277891 w 3766088"/>
              <a:gd name="connsiteY62" fmla="*/ 147234 h 2905932"/>
              <a:gd name="connsiteX63" fmla="*/ 3316637 w 3766088"/>
              <a:gd name="connsiteY63" fmla="*/ 131736 h 2905932"/>
              <a:gd name="connsiteX64" fmla="*/ 3347634 w 3766088"/>
              <a:gd name="connsiteY64" fmla="*/ 116237 h 2905932"/>
              <a:gd name="connsiteX65" fmla="*/ 3394129 w 3766088"/>
              <a:gd name="connsiteY65" fmla="*/ 108488 h 2905932"/>
              <a:gd name="connsiteX66" fmla="*/ 3440624 w 3766088"/>
              <a:gd name="connsiteY66" fmla="*/ 92990 h 2905932"/>
              <a:gd name="connsiteX67" fmla="*/ 3479369 w 3766088"/>
              <a:gd name="connsiteY67" fmla="*/ 85241 h 2905932"/>
              <a:gd name="connsiteX68" fmla="*/ 3556861 w 3766088"/>
              <a:gd name="connsiteY68" fmla="*/ 61993 h 2905932"/>
              <a:gd name="connsiteX69" fmla="*/ 3587858 w 3766088"/>
              <a:gd name="connsiteY69" fmla="*/ 54244 h 2905932"/>
              <a:gd name="connsiteX70" fmla="*/ 3626603 w 3766088"/>
              <a:gd name="connsiteY70" fmla="*/ 38746 h 2905932"/>
              <a:gd name="connsiteX71" fmla="*/ 3680847 w 3766088"/>
              <a:gd name="connsiteY71" fmla="*/ 30997 h 2905932"/>
              <a:gd name="connsiteX72" fmla="*/ 3711844 w 3766088"/>
              <a:gd name="connsiteY72" fmla="*/ 23248 h 2905932"/>
              <a:gd name="connsiteX73" fmla="*/ 3742841 w 3766088"/>
              <a:gd name="connsiteY73" fmla="*/ 7749 h 2905932"/>
              <a:gd name="connsiteX74" fmla="*/ 3766088 w 3766088"/>
              <a:gd name="connsiteY74" fmla="*/ 0 h 290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766088" h="2905932">
                <a:moveTo>
                  <a:pt x="0" y="2905932"/>
                </a:moveTo>
                <a:cubicBezTo>
                  <a:pt x="15824" y="2866373"/>
                  <a:pt x="14904" y="2873733"/>
                  <a:pt x="23247" y="2836190"/>
                </a:cubicBezTo>
                <a:cubicBezTo>
                  <a:pt x="26104" y="2823333"/>
                  <a:pt x="26372" y="2809777"/>
                  <a:pt x="30997" y="2797444"/>
                </a:cubicBezTo>
                <a:cubicBezTo>
                  <a:pt x="34267" y="2788724"/>
                  <a:pt x="42330" y="2782527"/>
                  <a:pt x="46495" y="2774197"/>
                </a:cubicBezTo>
                <a:cubicBezTo>
                  <a:pt x="80418" y="2706350"/>
                  <a:pt x="47541" y="2763656"/>
                  <a:pt x="69742" y="2704454"/>
                </a:cubicBezTo>
                <a:cubicBezTo>
                  <a:pt x="90959" y="2647877"/>
                  <a:pt x="78375" y="2698384"/>
                  <a:pt x="108488" y="2642461"/>
                </a:cubicBezTo>
                <a:cubicBezTo>
                  <a:pt x="159410" y="2547892"/>
                  <a:pt x="122906" y="2603210"/>
                  <a:pt x="154983" y="2526224"/>
                </a:cubicBezTo>
                <a:cubicBezTo>
                  <a:pt x="188146" y="2446630"/>
                  <a:pt x="166913" y="2511817"/>
                  <a:pt x="209227" y="2433234"/>
                </a:cubicBezTo>
                <a:cubicBezTo>
                  <a:pt x="218553" y="2415914"/>
                  <a:pt x="222618" y="2396015"/>
                  <a:pt x="232474" y="2378990"/>
                </a:cubicBezTo>
                <a:cubicBezTo>
                  <a:pt x="251139" y="2346750"/>
                  <a:pt x="273803" y="2316997"/>
                  <a:pt x="294468" y="2286000"/>
                </a:cubicBezTo>
                <a:cubicBezTo>
                  <a:pt x="329519" y="2233424"/>
                  <a:pt x="312292" y="2252676"/>
                  <a:pt x="340963" y="2224007"/>
                </a:cubicBezTo>
                <a:cubicBezTo>
                  <a:pt x="378838" y="2148256"/>
                  <a:pt x="347828" y="2205469"/>
                  <a:pt x="395207" y="2131017"/>
                </a:cubicBezTo>
                <a:cubicBezTo>
                  <a:pt x="403293" y="2118310"/>
                  <a:pt x="409817" y="2104610"/>
                  <a:pt x="418454" y="2092271"/>
                </a:cubicBezTo>
                <a:cubicBezTo>
                  <a:pt x="427939" y="2078721"/>
                  <a:pt x="440277" y="2067288"/>
                  <a:pt x="449451" y="2053526"/>
                </a:cubicBezTo>
                <a:cubicBezTo>
                  <a:pt x="461003" y="2036198"/>
                  <a:pt x="468895" y="2016609"/>
                  <a:pt x="480447" y="1999281"/>
                </a:cubicBezTo>
                <a:cubicBezTo>
                  <a:pt x="517959" y="1943012"/>
                  <a:pt x="505154" y="1975833"/>
                  <a:pt x="550190" y="1921790"/>
                </a:cubicBezTo>
                <a:cubicBezTo>
                  <a:pt x="577311" y="1889244"/>
                  <a:pt x="597723" y="1851007"/>
                  <a:pt x="627681" y="1821051"/>
                </a:cubicBezTo>
                <a:cubicBezTo>
                  <a:pt x="632847" y="1815885"/>
                  <a:pt x="638554" y="1811208"/>
                  <a:pt x="643180" y="1805553"/>
                </a:cubicBezTo>
                <a:cubicBezTo>
                  <a:pt x="661830" y="1782759"/>
                  <a:pt x="677938" y="1757894"/>
                  <a:pt x="697424" y="1735810"/>
                </a:cubicBezTo>
                <a:cubicBezTo>
                  <a:pt x="837923" y="1576577"/>
                  <a:pt x="705379" y="1730289"/>
                  <a:pt x="790413" y="1650570"/>
                </a:cubicBezTo>
                <a:cubicBezTo>
                  <a:pt x="822393" y="1620589"/>
                  <a:pt x="848334" y="1583882"/>
                  <a:pt x="883403" y="1557580"/>
                </a:cubicBezTo>
                <a:cubicBezTo>
                  <a:pt x="893735" y="1549831"/>
                  <a:pt x="905267" y="1543465"/>
                  <a:pt x="914400" y="1534332"/>
                </a:cubicBezTo>
                <a:cubicBezTo>
                  <a:pt x="933816" y="1514916"/>
                  <a:pt x="949228" y="1491755"/>
                  <a:pt x="968644" y="1472339"/>
                </a:cubicBezTo>
                <a:cubicBezTo>
                  <a:pt x="977777" y="1463207"/>
                  <a:pt x="990084" y="1457780"/>
                  <a:pt x="999641" y="1449092"/>
                </a:cubicBezTo>
                <a:cubicBezTo>
                  <a:pt x="1018562" y="1431891"/>
                  <a:pt x="1036684" y="1413769"/>
                  <a:pt x="1053885" y="1394848"/>
                </a:cubicBezTo>
                <a:cubicBezTo>
                  <a:pt x="1062573" y="1385291"/>
                  <a:pt x="1068492" y="1373451"/>
                  <a:pt x="1077132" y="1363851"/>
                </a:cubicBezTo>
                <a:cubicBezTo>
                  <a:pt x="1111030" y="1326186"/>
                  <a:pt x="1182500" y="1262611"/>
                  <a:pt x="1216617" y="1239865"/>
                </a:cubicBezTo>
                <a:cubicBezTo>
                  <a:pt x="1308531" y="1178585"/>
                  <a:pt x="1145944" y="1284677"/>
                  <a:pt x="1278610" y="1208868"/>
                </a:cubicBezTo>
                <a:cubicBezTo>
                  <a:pt x="1302869" y="1195006"/>
                  <a:pt x="1324270" y="1176539"/>
                  <a:pt x="1348352" y="1162373"/>
                </a:cubicBezTo>
                <a:cubicBezTo>
                  <a:pt x="1368266" y="1150659"/>
                  <a:pt x="1391863" y="1145238"/>
                  <a:pt x="1410346" y="1131376"/>
                </a:cubicBezTo>
                <a:cubicBezTo>
                  <a:pt x="1431010" y="1115878"/>
                  <a:pt x="1450547" y="1098749"/>
                  <a:pt x="1472339" y="1084881"/>
                </a:cubicBezTo>
                <a:cubicBezTo>
                  <a:pt x="1479230" y="1080496"/>
                  <a:pt x="1488659" y="1081461"/>
                  <a:pt x="1495586" y="1077132"/>
                </a:cubicBezTo>
                <a:cubicBezTo>
                  <a:pt x="1530220" y="1055486"/>
                  <a:pt x="1562670" y="1030528"/>
                  <a:pt x="1596325" y="1007390"/>
                </a:cubicBezTo>
                <a:cubicBezTo>
                  <a:pt x="1604000" y="1002114"/>
                  <a:pt x="1610926" y="995351"/>
                  <a:pt x="1619573" y="991892"/>
                </a:cubicBezTo>
                <a:lnTo>
                  <a:pt x="1658319" y="976393"/>
                </a:lnTo>
                <a:cubicBezTo>
                  <a:pt x="1710918" y="923794"/>
                  <a:pt x="1654266" y="974545"/>
                  <a:pt x="1774556" y="914400"/>
                </a:cubicBezTo>
                <a:cubicBezTo>
                  <a:pt x="1786108" y="908624"/>
                  <a:pt x="1794600" y="897998"/>
                  <a:pt x="1805552" y="891153"/>
                </a:cubicBezTo>
                <a:cubicBezTo>
                  <a:pt x="1815348" y="885030"/>
                  <a:pt x="1826451" y="881264"/>
                  <a:pt x="1836549" y="875654"/>
                </a:cubicBezTo>
                <a:cubicBezTo>
                  <a:pt x="1849715" y="868339"/>
                  <a:pt x="1861311" y="858001"/>
                  <a:pt x="1875295" y="852407"/>
                </a:cubicBezTo>
                <a:cubicBezTo>
                  <a:pt x="1887524" y="847515"/>
                  <a:pt x="1901126" y="847241"/>
                  <a:pt x="1914041" y="844658"/>
                </a:cubicBezTo>
                <a:cubicBezTo>
                  <a:pt x="1937288" y="829160"/>
                  <a:pt x="1959524" y="812025"/>
                  <a:pt x="1983783" y="798163"/>
                </a:cubicBezTo>
                <a:cubicBezTo>
                  <a:pt x="1995860" y="791262"/>
                  <a:pt x="2010317" y="789326"/>
                  <a:pt x="2022529" y="782665"/>
                </a:cubicBezTo>
                <a:cubicBezTo>
                  <a:pt x="2106275" y="736986"/>
                  <a:pt x="2037998" y="762010"/>
                  <a:pt x="2092271" y="743919"/>
                </a:cubicBezTo>
                <a:cubicBezTo>
                  <a:pt x="2167149" y="669041"/>
                  <a:pt x="2021715" y="810397"/>
                  <a:pt x="2224007" y="658678"/>
                </a:cubicBezTo>
                <a:cubicBezTo>
                  <a:pt x="2249963" y="639211"/>
                  <a:pt x="2263859" y="627128"/>
                  <a:pt x="2293749" y="612183"/>
                </a:cubicBezTo>
                <a:cubicBezTo>
                  <a:pt x="2306191" y="605962"/>
                  <a:pt x="2319580" y="601851"/>
                  <a:pt x="2332495" y="596685"/>
                </a:cubicBezTo>
                <a:cubicBezTo>
                  <a:pt x="2373396" y="555782"/>
                  <a:pt x="2336718" y="588702"/>
                  <a:pt x="2394488" y="550190"/>
                </a:cubicBezTo>
                <a:cubicBezTo>
                  <a:pt x="2441909" y="518577"/>
                  <a:pt x="2406438" y="531705"/>
                  <a:pt x="2456481" y="519193"/>
                </a:cubicBezTo>
                <a:cubicBezTo>
                  <a:pt x="2479729" y="506278"/>
                  <a:pt x="2502078" y="491593"/>
                  <a:pt x="2526224" y="480448"/>
                </a:cubicBezTo>
                <a:cubicBezTo>
                  <a:pt x="2535894" y="475985"/>
                  <a:pt x="2547694" y="477461"/>
                  <a:pt x="2557220" y="472698"/>
                </a:cubicBezTo>
                <a:cubicBezTo>
                  <a:pt x="2563755" y="469431"/>
                  <a:pt x="2566454" y="460959"/>
                  <a:pt x="2572719" y="457200"/>
                </a:cubicBezTo>
                <a:cubicBezTo>
                  <a:pt x="2592530" y="445314"/>
                  <a:pt x="2634712" y="426204"/>
                  <a:pt x="2634712" y="426204"/>
                </a:cubicBezTo>
                <a:cubicBezTo>
                  <a:pt x="2666884" y="394030"/>
                  <a:pt x="2629794" y="425806"/>
                  <a:pt x="2681207" y="402956"/>
                </a:cubicBezTo>
                <a:cubicBezTo>
                  <a:pt x="2694970" y="396839"/>
                  <a:pt x="2706641" y="386756"/>
                  <a:pt x="2719952" y="379709"/>
                </a:cubicBezTo>
                <a:cubicBezTo>
                  <a:pt x="2750580" y="363494"/>
                  <a:pt x="2780065" y="344173"/>
                  <a:pt x="2812942" y="333214"/>
                </a:cubicBezTo>
                <a:cubicBezTo>
                  <a:pt x="2828440" y="328048"/>
                  <a:pt x="2844565" y="324475"/>
                  <a:pt x="2859437" y="317715"/>
                </a:cubicBezTo>
                <a:cubicBezTo>
                  <a:pt x="2873149" y="311482"/>
                  <a:pt x="2884280" y="300261"/>
                  <a:pt x="2898183" y="294468"/>
                </a:cubicBezTo>
                <a:cubicBezTo>
                  <a:pt x="2915541" y="287236"/>
                  <a:pt x="2934876" y="285721"/>
                  <a:pt x="2952427" y="278970"/>
                </a:cubicBezTo>
                <a:cubicBezTo>
                  <a:pt x="2968600" y="272750"/>
                  <a:pt x="2982884" y="262283"/>
                  <a:pt x="2998922" y="255722"/>
                </a:cubicBezTo>
                <a:cubicBezTo>
                  <a:pt x="3039775" y="239009"/>
                  <a:pt x="3083429" y="228966"/>
                  <a:pt x="3122908" y="209227"/>
                </a:cubicBezTo>
                <a:cubicBezTo>
                  <a:pt x="3143573" y="198895"/>
                  <a:pt x="3163269" y="186343"/>
                  <a:pt x="3184902" y="178231"/>
                </a:cubicBezTo>
                <a:cubicBezTo>
                  <a:pt x="3204846" y="170752"/>
                  <a:pt x="3226688" y="169468"/>
                  <a:pt x="3246895" y="162732"/>
                </a:cubicBezTo>
                <a:cubicBezTo>
                  <a:pt x="3257854" y="159079"/>
                  <a:pt x="3267335" y="151925"/>
                  <a:pt x="3277891" y="147234"/>
                </a:cubicBezTo>
                <a:cubicBezTo>
                  <a:pt x="3290602" y="141585"/>
                  <a:pt x="3303926" y="137385"/>
                  <a:pt x="3316637" y="131736"/>
                </a:cubicBezTo>
                <a:cubicBezTo>
                  <a:pt x="3327193" y="127044"/>
                  <a:pt x="3336569" y="119556"/>
                  <a:pt x="3347634" y="116237"/>
                </a:cubicBezTo>
                <a:cubicBezTo>
                  <a:pt x="3362683" y="111722"/>
                  <a:pt x="3378886" y="112299"/>
                  <a:pt x="3394129" y="108488"/>
                </a:cubicBezTo>
                <a:cubicBezTo>
                  <a:pt x="3409978" y="104526"/>
                  <a:pt x="3424863" y="97288"/>
                  <a:pt x="3440624" y="92990"/>
                </a:cubicBezTo>
                <a:cubicBezTo>
                  <a:pt x="3453331" y="89525"/>
                  <a:pt x="3466512" y="88098"/>
                  <a:pt x="3479369" y="85241"/>
                </a:cubicBezTo>
                <a:cubicBezTo>
                  <a:pt x="3590112" y="60632"/>
                  <a:pt x="3402249" y="100645"/>
                  <a:pt x="3556861" y="61993"/>
                </a:cubicBezTo>
                <a:cubicBezTo>
                  <a:pt x="3567193" y="59410"/>
                  <a:pt x="3577754" y="57612"/>
                  <a:pt x="3587858" y="54244"/>
                </a:cubicBezTo>
                <a:cubicBezTo>
                  <a:pt x="3601054" y="49845"/>
                  <a:pt x="3613108" y="42120"/>
                  <a:pt x="3626603" y="38746"/>
                </a:cubicBezTo>
                <a:cubicBezTo>
                  <a:pt x="3644323" y="34316"/>
                  <a:pt x="3662877" y="34264"/>
                  <a:pt x="3680847" y="30997"/>
                </a:cubicBezTo>
                <a:cubicBezTo>
                  <a:pt x="3691326" y="29092"/>
                  <a:pt x="3701512" y="25831"/>
                  <a:pt x="3711844" y="23248"/>
                </a:cubicBezTo>
                <a:cubicBezTo>
                  <a:pt x="3722176" y="18082"/>
                  <a:pt x="3732223" y="12300"/>
                  <a:pt x="3742841" y="7749"/>
                </a:cubicBezTo>
                <a:cubicBezTo>
                  <a:pt x="3750349" y="4531"/>
                  <a:pt x="3766088" y="0"/>
                  <a:pt x="376608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Frihåndsform: figur 9">
            <a:extLst>
              <a:ext uri="{FF2B5EF4-FFF2-40B4-BE49-F238E27FC236}">
                <a16:creationId xmlns:a16="http://schemas.microsoft.com/office/drawing/2014/main" id="{6DD5F92C-01AB-4983-B14D-A42F291CB173}"/>
              </a:ext>
            </a:extLst>
          </p:cNvPr>
          <p:cNvSpPr/>
          <p:nvPr/>
        </p:nvSpPr>
        <p:spPr>
          <a:xfrm>
            <a:off x="1092631" y="1906292"/>
            <a:ext cx="4099870" cy="3533613"/>
          </a:xfrm>
          <a:custGeom>
            <a:avLst/>
            <a:gdLst>
              <a:gd name="connsiteX0" fmla="*/ 0 w 4099870"/>
              <a:gd name="connsiteY0" fmla="*/ 3533613 h 3533613"/>
              <a:gd name="connsiteX1" fmla="*/ 77491 w 4099870"/>
              <a:gd name="connsiteY1" fmla="*/ 3525864 h 3533613"/>
              <a:gd name="connsiteX2" fmla="*/ 123986 w 4099870"/>
              <a:gd name="connsiteY2" fmla="*/ 3510366 h 3533613"/>
              <a:gd name="connsiteX3" fmla="*/ 209227 w 4099870"/>
              <a:gd name="connsiteY3" fmla="*/ 3502616 h 3533613"/>
              <a:gd name="connsiteX4" fmla="*/ 240223 w 4099870"/>
              <a:gd name="connsiteY4" fmla="*/ 3487118 h 3533613"/>
              <a:gd name="connsiteX5" fmla="*/ 278969 w 4099870"/>
              <a:gd name="connsiteY5" fmla="*/ 3479369 h 3533613"/>
              <a:gd name="connsiteX6" fmla="*/ 302216 w 4099870"/>
              <a:gd name="connsiteY6" fmla="*/ 3471620 h 3533613"/>
              <a:gd name="connsiteX7" fmla="*/ 340962 w 4099870"/>
              <a:gd name="connsiteY7" fmla="*/ 3463871 h 3533613"/>
              <a:gd name="connsiteX8" fmla="*/ 379708 w 4099870"/>
              <a:gd name="connsiteY8" fmla="*/ 3448372 h 3533613"/>
              <a:gd name="connsiteX9" fmla="*/ 433952 w 4099870"/>
              <a:gd name="connsiteY9" fmla="*/ 3425125 h 3533613"/>
              <a:gd name="connsiteX10" fmla="*/ 464949 w 4099870"/>
              <a:gd name="connsiteY10" fmla="*/ 3401877 h 3533613"/>
              <a:gd name="connsiteX11" fmla="*/ 488196 w 4099870"/>
              <a:gd name="connsiteY11" fmla="*/ 3378630 h 3533613"/>
              <a:gd name="connsiteX12" fmla="*/ 519193 w 4099870"/>
              <a:gd name="connsiteY12" fmla="*/ 3363132 h 3533613"/>
              <a:gd name="connsiteX13" fmla="*/ 588935 w 4099870"/>
              <a:gd name="connsiteY13" fmla="*/ 3308888 h 3533613"/>
              <a:gd name="connsiteX14" fmla="*/ 627681 w 4099870"/>
              <a:gd name="connsiteY14" fmla="*/ 3285640 h 3533613"/>
              <a:gd name="connsiteX15" fmla="*/ 658677 w 4099870"/>
              <a:gd name="connsiteY15" fmla="*/ 3262393 h 3533613"/>
              <a:gd name="connsiteX16" fmla="*/ 697423 w 4099870"/>
              <a:gd name="connsiteY16" fmla="*/ 3239145 h 3533613"/>
              <a:gd name="connsiteX17" fmla="*/ 767166 w 4099870"/>
              <a:gd name="connsiteY17" fmla="*/ 3200400 h 3533613"/>
              <a:gd name="connsiteX18" fmla="*/ 860155 w 4099870"/>
              <a:gd name="connsiteY18" fmla="*/ 3146155 h 3533613"/>
              <a:gd name="connsiteX19" fmla="*/ 898901 w 4099870"/>
              <a:gd name="connsiteY19" fmla="*/ 3130657 h 3533613"/>
              <a:gd name="connsiteX20" fmla="*/ 929898 w 4099870"/>
              <a:gd name="connsiteY20" fmla="*/ 3107410 h 3533613"/>
              <a:gd name="connsiteX21" fmla="*/ 991891 w 4099870"/>
              <a:gd name="connsiteY21" fmla="*/ 3076413 h 3533613"/>
              <a:gd name="connsiteX22" fmla="*/ 1053884 w 4099870"/>
              <a:gd name="connsiteY22" fmla="*/ 3045416 h 3533613"/>
              <a:gd name="connsiteX23" fmla="*/ 1077132 w 4099870"/>
              <a:gd name="connsiteY23" fmla="*/ 3029918 h 3533613"/>
              <a:gd name="connsiteX24" fmla="*/ 1123627 w 4099870"/>
              <a:gd name="connsiteY24" fmla="*/ 3014420 h 3533613"/>
              <a:gd name="connsiteX25" fmla="*/ 1162372 w 4099870"/>
              <a:gd name="connsiteY25" fmla="*/ 2998922 h 3533613"/>
              <a:gd name="connsiteX26" fmla="*/ 1193369 w 4099870"/>
              <a:gd name="connsiteY26" fmla="*/ 2983423 h 3533613"/>
              <a:gd name="connsiteX27" fmla="*/ 1255362 w 4099870"/>
              <a:gd name="connsiteY27" fmla="*/ 2967925 h 3533613"/>
              <a:gd name="connsiteX28" fmla="*/ 1286359 w 4099870"/>
              <a:gd name="connsiteY28" fmla="*/ 2952427 h 3533613"/>
              <a:gd name="connsiteX29" fmla="*/ 1317355 w 4099870"/>
              <a:gd name="connsiteY29" fmla="*/ 2944677 h 3533613"/>
              <a:gd name="connsiteX30" fmla="*/ 1402596 w 4099870"/>
              <a:gd name="connsiteY30" fmla="*/ 2905932 h 3533613"/>
              <a:gd name="connsiteX31" fmla="*/ 1472338 w 4099870"/>
              <a:gd name="connsiteY31" fmla="*/ 2874935 h 3533613"/>
              <a:gd name="connsiteX32" fmla="*/ 1495586 w 4099870"/>
              <a:gd name="connsiteY32" fmla="*/ 2867186 h 3533613"/>
              <a:gd name="connsiteX33" fmla="*/ 1518833 w 4099870"/>
              <a:gd name="connsiteY33" fmla="*/ 2851688 h 3533613"/>
              <a:gd name="connsiteX34" fmla="*/ 1573077 w 4099870"/>
              <a:gd name="connsiteY34" fmla="*/ 2836189 h 3533613"/>
              <a:gd name="connsiteX35" fmla="*/ 1588576 w 4099870"/>
              <a:gd name="connsiteY35" fmla="*/ 2820691 h 3533613"/>
              <a:gd name="connsiteX36" fmla="*/ 1642820 w 4099870"/>
              <a:gd name="connsiteY36" fmla="*/ 2797444 h 3533613"/>
              <a:gd name="connsiteX37" fmla="*/ 1681566 w 4099870"/>
              <a:gd name="connsiteY37" fmla="*/ 2781945 h 3533613"/>
              <a:gd name="connsiteX38" fmla="*/ 1720311 w 4099870"/>
              <a:gd name="connsiteY38" fmla="*/ 2758698 h 3533613"/>
              <a:gd name="connsiteX39" fmla="*/ 1759057 w 4099870"/>
              <a:gd name="connsiteY39" fmla="*/ 2743200 h 3533613"/>
              <a:gd name="connsiteX40" fmla="*/ 1797803 w 4099870"/>
              <a:gd name="connsiteY40" fmla="*/ 2719952 h 3533613"/>
              <a:gd name="connsiteX41" fmla="*/ 1844298 w 4099870"/>
              <a:gd name="connsiteY41" fmla="*/ 2696705 h 3533613"/>
              <a:gd name="connsiteX42" fmla="*/ 1937288 w 4099870"/>
              <a:gd name="connsiteY42" fmla="*/ 2642461 h 3533613"/>
              <a:gd name="connsiteX43" fmla="*/ 1968284 w 4099870"/>
              <a:gd name="connsiteY43" fmla="*/ 2626962 h 3533613"/>
              <a:gd name="connsiteX44" fmla="*/ 2038027 w 4099870"/>
              <a:gd name="connsiteY44" fmla="*/ 2572718 h 3533613"/>
              <a:gd name="connsiteX45" fmla="*/ 2107769 w 4099870"/>
              <a:gd name="connsiteY45" fmla="*/ 2526223 h 3533613"/>
              <a:gd name="connsiteX46" fmla="*/ 2146515 w 4099870"/>
              <a:gd name="connsiteY46" fmla="*/ 2502976 h 3533613"/>
              <a:gd name="connsiteX47" fmla="*/ 2185261 w 4099870"/>
              <a:gd name="connsiteY47" fmla="*/ 2471979 h 3533613"/>
              <a:gd name="connsiteX48" fmla="*/ 2224006 w 4099870"/>
              <a:gd name="connsiteY48" fmla="*/ 2448732 h 3533613"/>
              <a:gd name="connsiteX49" fmla="*/ 2239505 w 4099870"/>
              <a:gd name="connsiteY49" fmla="*/ 2433233 h 3533613"/>
              <a:gd name="connsiteX50" fmla="*/ 2270501 w 4099870"/>
              <a:gd name="connsiteY50" fmla="*/ 2409986 h 3533613"/>
              <a:gd name="connsiteX51" fmla="*/ 2340244 w 4099870"/>
              <a:gd name="connsiteY51" fmla="*/ 2363491 h 3533613"/>
              <a:gd name="connsiteX52" fmla="*/ 2363491 w 4099870"/>
              <a:gd name="connsiteY52" fmla="*/ 2347993 h 3533613"/>
              <a:gd name="connsiteX53" fmla="*/ 2417735 w 4099870"/>
              <a:gd name="connsiteY53" fmla="*/ 2309247 h 3533613"/>
              <a:gd name="connsiteX54" fmla="*/ 2448732 w 4099870"/>
              <a:gd name="connsiteY54" fmla="*/ 2293749 h 3533613"/>
              <a:gd name="connsiteX55" fmla="*/ 2518474 w 4099870"/>
              <a:gd name="connsiteY55" fmla="*/ 2239505 h 3533613"/>
              <a:gd name="connsiteX56" fmla="*/ 2541722 w 4099870"/>
              <a:gd name="connsiteY56" fmla="*/ 2224006 h 3533613"/>
              <a:gd name="connsiteX57" fmla="*/ 2595966 w 4099870"/>
              <a:gd name="connsiteY57" fmla="*/ 2169762 h 3533613"/>
              <a:gd name="connsiteX58" fmla="*/ 2657959 w 4099870"/>
              <a:gd name="connsiteY58" fmla="*/ 2131016 h 3533613"/>
              <a:gd name="connsiteX59" fmla="*/ 2681206 w 4099870"/>
              <a:gd name="connsiteY59" fmla="*/ 2107769 h 3533613"/>
              <a:gd name="connsiteX60" fmla="*/ 2743200 w 4099870"/>
              <a:gd name="connsiteY60" fmla="*/ 2061274 h 3533613"/>
              <a:gd name="connsiteX61" fmla="*/ 2805193 w 4099870"/>
              <a:gd name="connsiteY61" fmla="*/ 2007030 h 3533613"/>
              <a:gd name="connsiteX62" fmla="*/ 2859437 w 4099870"/>
              <a:gd name="connsiteY62" fmla="*/ 1952786 h 3533613"/>
              <a:gd name="connsiteX63" fmla="*/ 2921430 w 4099870"/>
              <a:gd name="connsiteY63" fmla="*/ 1883044 h 3533613"/>
              <a:gd name="connsiteX64" fmla="*/ 2952427 w 4099870"/>
              <a:gd name="connsiteY64" fmla="*/ 1859796 h 3533613"/>
              <a:gd name="connsiteX65" fmla="*/ 2991172 w 4099870"/>
              <a:gd name="connsiteY65" fmla="*/ 1821050 h 3533613"/>
              <a:gd name="connsiteX66" fmla="*/ 3006671 w 4099870"/>
              <a:gd name="connsiteY66" fmla="*/ 1805552 h 3533613"/>
              <a:gd name="connsiteX67" fmla="*/ 3045416 w 4099870"/>
              <a:gd name="connsiteY67" fmla="*/ 1774555 h 3533613"/>
              <a:gd name="connsiteX68" fmla="*/ 3099661 w 4099870"/>
              <a:gd name="connsiteY68" fmla="*/ 1712562 h 3533613"/>
              <a:gd name="connsiteX69" fmla="*/ 3130657 w 4099870"/>
              <a:gd name="connsiteY69" fmla="*/ 1689315 h 3533613"/>
              <a:gd name="connsiteX70" fmla="*/ 3161654 w 4099870"/>
              <a:gd name="connsiteY70" fmla="*/ 1658318 h 3533613"/>
              <a:gd name="connsiteX71" fmla="*/ 3192650 w 4099870"/>
              <a:gd name="connsiteY71" fmla="*/ 1635071 h 3533613"/>
              <a:gd name="connsiteX72" fmla="*/ 3208149 w 4099870"/>
              <a:gd name="connsiteY72" fmla="*/ 1619572 h 3533613"/>
              <a:gd name="connsiteX73" fmla="*/ 3239145 w 4099870"/>
              <a:gd name="connsiteY73" fmla="*/ 1596325 h 3533613"/>
              <a:gd name="connsiteX74" fmla="*/ 3270142 w 4099870"/>
              <a:gd name="connsiteY74" fmla="*/ 1565328 h 3533613"/>
              <a:gd name="connsiteX75" fmla="*/ 3293389 w 4099870"/>
              <a:gd name="connsiteY75" fmla="*/ 1549830 h 3533613"/>
              <a:gd name="connsiteX76" fmla="*/ 3308888 w 4099870"/>
              <a:gd name="connsiteY76" fmla="*/ 1534332 h 3533613"/>
              <a:gd name="connsiteX77" fmla="*/ 3355383 w 4099870"/>
              <a:gd name="connsiteY77" fmla="*/ 1503335 h 3533613"/>
              <a:gd name="connsiteX78" fmla="*/ 3425125 w 4099870"/>
              <a:gd name="connsiteY78" fmla="*/ 1433593 h 3533613"/>
              <a:gd name="connsiteX79" fmla="*/ 3448372 w 4099870"/>
              <a:gd name="connsiteY79" fmla="*/ 1410345 h 3533613"/>
              <a:gd name="connsiteX80" fmla="*/ 3487118 w 4099870"/>
              <a:gd name="connsiteY80" fmla="*/ 1363850 h 3533613"/>
              <a:gd name="connsiteX81" fmla="*/ 3510366 w 4099870"/>
              <a:gd name="connsiteY81" fmla="*/ 1332854 h 3533613"/>
              <a:gd name="connsiteX82" fmla="*/ 3549111 w 4099870"/>
              <a:gd name="connsiteY82" fmla="*/ 1301857 h 3533613"/>
              <a:gd name="connsiteX83" fmla="*/ 3580108 w 4099870"/>
              <a:gd name="connsiteY83" fmla="*/ 1255362 h 3533613"/>
              <a:gd name="connsiteX84" fmla="*/ 3595606 w 4099870"/>
              <a:gd name="connsiteY84" fmla="*/ 1232115 h 3533613"/>
              <a:gd name="connsiteX85" fmla="*/ 3634352 w 4099870"/>
              <a:gd name="connsiteY85" fmla="*/ 1193369 h 3533613"/>
              <a:gd name="connsiteX86" fmla="*/ 3649850 w 4099870"/>
              <a:gd name="connsiteY86" fmla="*/ 1170122 h 3533613"/>
              <a:gd name="connsiteX87" fmla="*/ 3665349 w 4099870"/>
              <a:gd name="connsiteY87" fmla="*/ 1154623 h 3533613"/>
              <a:gd name="connsiteX88" fmla="*/ 3696345 w 4099870"/>
              <a:gd name="connsiteY88" fmla="*/ 1108128 h 3533613"/>
              <a:gd name="connsiteX89" fmla="*/ 3735091 w 4099870"/>
              <a:gd name="connsiteY89" fmla="*/ 1061633 h 3533613"/>
              <a:gd name="connsiteX90" fmla="*/ 3766088 w 4099870"/>
              <a:gd name="connsiteY90" fmla="*/ 1015139 h 3533613"/>
              <a:gd name="connsiteX91" fmla="*/ 3773837 w 4099870"/>
              <a:gd name="connsiteY91" fmla="*/ 991891 h 3533613"/>
              <a:gd name="connsiteX92" fmla="*/ 3797084 w 4099870"/>
              <a:gd name="connsiteY92" fmla="*/ 960894 h 3533613"/>
              <a:gd name="connsiteX93" fmla="*/ 3820332 w 4099870"/>
              <a:gd name="connsiteY93" fmla="*/ 922149 h 3533613"/>
              <a:gd name="connsiteX94" fmla="*/ 3828081 w 4099870"/>
              <a:gd name="connsiteY94" fmla="*/ 898901 h 3533613"/>
              <a:gd name="connsiteX95" fmla="*/ 3843579 w 4099870"/>
              <a:gd name="connsiteY95" fmla="*/ 875654 h 3533613"/>
              <a:gd name="connsiteX96" fmla="*/ 3851328 w 4099870"/>
              <a:gd name="connsiteY96" fmla="*/ 852406 h 3533613"/>
              <a:gd name="connsiteX97" fmla="*/ 3882325 w 4099870"/>
              <a:gd name="connsiteY97" fmla="*/ 805911 h 3533613"/>
              <a:gd name="connsiteX98" fmla="*/ 3890074 w 4099870"/>
              <a:gd name="connsiteY98" fmla="*/ 782664 h 3533613"/>
              <a:gd name="connsiteX99" fmla="*/ 3905572 w 4099870"/>
              <a:gd name="connsiteY99" fmla="*/ 759416 h 3533613"/>
              <a:gd name="connsiteX100" fmla="*/ 3921071 w 4099870"/>
              <a:gd name="connsiteY100" fmla="*/ 712922 h 3533613"/>
              <a:gd name="connsiteX101" fmla="*/ 3928820 w 4099870"/>
              <a:gd name="connsiteY101" fmla="*/ 689674 h 3533613"/>
              <a:gd name="connsiteX102" fmla="*/ 3944318 w 4099870"/>
              <a:gd name="connsiteY102" fmla="*/ 666427 h 3533613"/>
              <a:gd name="connsiteX103" fmla="*/ 3952067 w 4099870"/>
              <a:gd name="connsiteY103" fmla="*/ 635430 h 3533613"/>
              <a:gd name="connsiteX104" fmla="*/ 3959816 w 4099870"/>
              <a:gd name="connsiteY104" fmla="*/ 612183 h 3533613"/>
              <a:gd name="connsiteX105" fmla="*/ 3967566 w 4099870"/>
              <a:gd name="connsiteY105" fmla="*/ 557939 h 3533613"/>
              <a:gd name="connsiteX106" fmla="*/ 3975315 w 4099870"/>
              <a:gd name="connsiteY106" fmla="*/ 526942 h 3533613"/>
              <a:gd name="connsiteX107" fmla="*/ 3983064 w 4099870"/>
              <a:gd name="connsiteY107" fmla="*/ 488196 h 3533613"/>
              <a:gd name="connsiteX108" fmla="*/ 3990813 w 4099870"/>
              <a:gd name="connsiteY108" fmla="*/ 433952 h 3533613"/>
              <a:gd name="connsiteX109" fmla="*/ 3998562 w 4099870"/>
              <a:gd name="connsiteY109" fmla="*/ 410705 h 3533613"/>
              <a:gd name="connsiteX110" fmla="*/ 4014061 w 4099870"/>
              <a:gd name="connsiteY110" fmla="*/ 356461 h 3533613"/>
              <a:gd name="connsiteX111" fmla="*/ 4029559 w 4099870"/>
              <a:gd name="connsiteY111" fmla="*/ 325464 h 3533613"/>
              <a:gd name="connsiteX112" fmla="*/ 4037308 w 4099870"/>
              <a:gd name="connsiteY112" fmla="*/ 286718 h 3533613"/>
              <a:gd name="connsiteX113" fmla="*/ 4052806 w 4099870"/>
              <a:gd name="connsiteY113" fmla="*/ 240223 h 3533613"/>
              <a:gd name="connsiteX114" fmla="*/ 4060555 w 4099870"/>
              <a:gd name="connsiteY114" fmla="*/ 216976 h 3533613"/>
              <a:gd name="connsiteX115" fmla="*/ 4068305 w 4099870"/>
              <a:gd name="connsiteY115" fmla="*/ 185979 h 3533613"/>
              <a:gd name="connsiteX116" fmla="*/ 4076054 w 4099870"/>
              <a:gd name="connsiteY116" fmla="*/ 139484 h 3533613"/>
              <a:gd name="connsiteX117" fmla="*/ 4083803 w 4099870"/>
              <a:gd name="connsiteY117" fmla="*/ 116237 h 3533613"/>
              <a:gd name="connsiteX118" fmla="*/ 4091552 w 4099870"/>
              <a:gd name="connsiteY118" fmla="*/ 61993 h 3533613"/>
              <a:gd name="connsiteX119" fmla="*/ 4099301 w 4099870"/>
              <a:gd name="connsiteY119" fmla="*/ 30996 h 3533613"/>
              <a:gd name="connsiteX120" fmla="*/ 4099301 w 4099870"/>
              <a:gd name="connsiteY120" fmla="*/ 0 h 353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4099870" h="3533613">
                <a:moveTo>
                  <a:pt x="0" y="3533613"/>
                </a:moveTo>
                <a:cubicBezTo>
                  <a:pt x="25830" y="3531030"/>
                  <a:pt x="51976" y="3530648"/>
                  <a:pt x="77491" y="3525864"/>
                </a:cubicBezTo>
                <a:cubicBezTo>
                  <a:pt x="93548" y="3522853"/>
                  <a:pt x="107716" y="3511845"/>
                  <a:pt x="123986" y="3510366"/>
                </a:cubicBezTo>
                <a:lnTo>
                  <a:pt x="209227" y="3502616"/>
                </a:lnTo>
                <a:cubicBezTo>
                  <a:pt x="219559" y="3497450"/>
                  <a:pt x="229264" y="3490771"/>
                  <a:pt x="240223" y="3487118"/>
                </a:cubicBezTo>
                <a:cubicBezTo>
                  <a:pt x="252718" y="3482953"/>
                  <a:pt x="266191" y="3482563"/>
                  <a:pt x="278969" y="3479369"/>
                </a:cubicBezTo>
                <a:cubicBezTo>
                  <a:pt x="286893" y="3477388"/>
                  <a:pt x="294292" y="3473601"/>
                  <a:pt x="302216" y="3471620"/>
                </a:cubicBezTo>
                <a:cubicBezTo>
                  <a:pt x="314994" y="3468426"/>
                  <a:pt x="328047" y="3466454"/>
                  <a:pt x="340962" y="3463871"/>
                </a:cubicBezTo>
                <a:cubicBezTo>
                  <a:pt x="353877" y="3458705"/>
                  <a:pt x="366997" y="3454022"/>
                  <a:pt x="379708" y="3448372"/>
                </a:cubicBezTo>
                <a:cubicBezTo>
                  <a:pt x="437156" y="3422839"/>
                  <a:pt x="386209" y="3441039"/>
                  <a:pt x="433952" y="3425125"/>
                </a:cubicBezTo>
                <a:cubicBezTo>
                  <a:pt x="444284" y="3417376"/>
                  <a:pt x="455143" y="3410282"/>
                  <a:pt x="464949" y="3401877"/>
                </a:cubicBezTo>
                <a:cubicBezTo>
                  <a:pt x="473269" y="3394745"/>
                  <a:pt x="479278" y="3385000"/>
                  <a:pt x="488196" y="3378630"/>
                </a:cubicBezTo>
                <a:cubicBezTo>
                  <a:pt x="497596" y="3371916"/>
                  <a:pt x="509695" y="3369707"/>
                  <a:pt x="519193" y="3363132"/>
                </a:cubicBezTo>
                <a:cubicBezTo>
                  <a:pt x="543408" y="3346368"/>
                  <a:pt x="563681" y="3324041"/>
                  <a:pt x="588935" y="3308888"/>
                </a:cubicBezTo>
                <a:cubicBezTo>
                  <a:pt x="601850" y="3301139"/>
                  <a:pt x="615149" y="3293995"/>
                  <a:pt x="627681" y="3285640"/>
                </a:cubicBezTo>
                <a:cubicBezTo>
                  <a:pt x="638427" y="3278476"/>
                  <a:pt x="647931" y="3269557"/>
                  <a:pt x="658677" y="3262393"/>
                </a:cubicBezTo>
                <a:cubicBezTo>
                  <a:pt x="671209" y="3254038"/>
                  <a:pt x="684716" y="3247231"/>
                  <a:pt x="697423" y="3239145"/>
                </a:cubicBezTo>
                <a:cubicBezTo>
                  <a:pt x="756042" y="3201842"/>
                  <a:pt x="723911" y="3214818"/>
                  <a:pt x="767166" y="3200400"/>
                </a:cubicBezTo>
                <a:cubicBezTo>
                  <a:pt x="813526" y="3169493"/>
                  <a:pt x="810538" y="3168708"/>
                  <a:pt x="860155" y="3146155"/>
                </a:cubicBezTo>
                <a:cubicBezTo>
                  <a:pt x="872818" y="3140399"/>
                  <a:pt x="886741" y="3137412"/>
                  <a:pt x="898901" y="3130657"/>
                </a:cubicBezTo>
                <a:cubicBezTo>
                  <a:pt x="910191" y="3124385"/>
                  <a:pt x="918742" y="3113918"/>
                  <a:pt x="929898" y="3107410"/>
                </a:cubicBezTo>
                <a:cubicBezTo>
                  <a:pt x="949854" y="3095769"/>
                  <a:pt x="971227" y="3086745"/>
                  <a:pt x="991891" y="3076413"/>
                </a:cubicBezTo>
                <a:cubicBezTo>
                  <a:pt x="1012555" y="3066081"/>
                  <a:pt x="1034660" y="3058231"/>
                  <a:pt x="1053884" y="3045416"/>
                </a:cubicBezTo>
                <a:cubicBezTo>
                  <a:pt x="1061633" y="3040250"/>
                  <a:pt x="1068621" y="3033700"/>
                  <a:pt x="1077132" y="3029918"/>
                </a:cubicBezTo>
                <a:cubicBezTo>
                  <a:pt x="1092061" y="3023283"/>
                  <a:pt x="1108459" y="3020487"/>
                  <a:pt x="1123627" y="3014420"/>
                </a:cubicBezTo>
                <a:cubicBezTo>
                  <a:pt x="1136542" y="3009254"/>
                  <a:pt x="1149661" y="3004571"/>
                  <a:pt x="1162372" y="2998922"/>
                </a:cubicBezTo>
                <a:cubicBezTo>
                  <a:pt x="1172928" y="2994230"/>
                  <a:pt x="1182751" y="2987974"/>
                  <a:pt x="1193369" y="2983423"/>
                </a:cubicBezTo>
                <a:cubicBezTo>
                  <a:pt x="1214218" y="2974487"/>
                  <a:pt x="1232622" y="2972473"/>
                  <a:pt x="1255362" y="2967925"/>
                </a:cubicBezTo>
                <a:cubicBezTo>
                  <a:pt x="1265694" y="2962759"/>
                  <a:pt x="1275543" y="2956483"/>
                  <a:pt x="1286359" y="2952427"/>
                </a:cubicBezTo>
                <a:cubicBezTo>
                  <a:pt x="1296331" y="2948687"/>
                  <a:pt x="1307524" y="2948773"/>
                  <a:pt x="1317355" y="2944677"/>
                </a:cubicBezTo>
                <a:cubicBezTo>
                  <a:pt x="1455938" y="2886934"/>
                  <a:pt x="1332936" y="2929152"/>
                  <a:pt x="1402596" y="2905932"/>
                </a:cubicBezTo>
                <a:cubicBezTo>
                  <a:pt x="1439436" y="2881371"/>
                  <a:pt x="1417009" y="2893378"/>
                  <a:pt x="1472338" y="2874935"/>
                </a:cubicBezTo>
                <a:lnTo>
                  <a:pt x="1495586" y="2867186"/>
                </a:lnTo>
                <a:cubicBezTo>
                  <a:pt x="1503335" y="2862020"/>
                  <a:pt x="1510503" y="2855853"/>
                  <a:pt x="1518833" y="2851688"/>
                </a:cubicBezTo>
                <a:cubicBezTo>
                  <a:pt x="1529946" y="2846132"/>
                  <a:pt x="1563151" y="2838671"/>
                  <a:pt x="1573077" y="2836189"/>
                </a:cubicBezTo>
                <a:cubicBezTo>
                  <a:pt x="1578243" y="2831023"/>
                  <a:pt x="1582497" y="2824744"/>
                  <a:pt x="1588576" y="2820691"/>
                </a:cubicBezTo>
                <a:cubicBezTo>
                  <a:pt x="1611906" y="2805138"/>
                  <a:pt x="1619201" y="2806301"/>
                  <a:pt x="1642820" y="2797444"/>
                </a:cubicBezTo>
                <a:cubicBezTo>
                  <a:pt x="1655845" y="2792560"/>
                  <a:pt x="1669124" y="2788166"/>
                  <a:pt x="1681566" y="2781945"/>
                </a:cubicBezTo>
                <a:cubicBezTo>
                  <a:pt x="1695037" y="2775209"/>
                  <a:pt x="1706840" y="2765434"/>
                  <a:pt x="1720311" y="2758698"/>
                </a:cubicBezTo>
                <a:cubicBezTo>
                  <a:pt x="1732753" y="2752477"/>
                  <a:pt x="1746615" y="2749421"/>
                  <a:pt x="1759057" y="2743200"/>
                </a:cubicBezTo>
                <a:cubicBezTo>
                  <a:pt x="1772529" y="2736464"/>
                  <a:pt x="1784580" y="2727164"/>
                  <a:pt x="1797803" y="2719952"/>
                </a:cubicBezTo>
                <a:cubicBezTo>
                  <a:pt x="1813015" y="2711655"/>
                  <a:pt x="1828800" y="2704454"/>
                  <a:pt x="1844298" y="2696705"/>
                </a:cubicBezTo>
                <a:cubicBezTo>
                  <a:pt x="1880217" y="2660784"/>
                  <a:pt x="1853259" y="2684475"/>
                  <a:pt x="1937288" y="2642461"/>
                </a:cubicBezTo>
                <a:cubicBezTo>
                  <a:pt x="1947620" y="2637295"/>
                  <a:pt x="1959166" y="2634054"/>
                  <a:pt x="1968284" y="2626962"/>
                </a:cubicBezTo>
                <a:cubicBezTo>
                  <a:pt x="1991532" y="2608881"/>
                  <a:pt x="2011685" y="2585889"/>
                  <a:pt x="2038027" y="2572718"/>
                </a:cubicBezTo>
                <a:cubicBezTo>
                  <a:pt x="2100499" y="2541482"/>
                  <a:pt x="2036117" y="2576379"/>
                  <a:pt x="2107769" y="2526223"/>
                </a:cubicBezTo>
                <a:cubicBezTo>
                  <a:pt x="2120108" y="2517586"/>
                  <a:pt x="2134176" y="2511613"/>
                  <a:pt x="2146515" y="2502976"/>
                </a:cubicBezTo>
                <a:cubicBezTo>
                  <a:pt x="2160065" y="2493491"/>
                  <a:pt x="2171711" y="2481464"/>
                  <a:pt x="2185261" y="2471979"/>
                </a:cubicBezTo>
                <a:cubicBezTo>
                  <a:pt x="2197600" y="2463342"/>
                  <a:pt x="2211750" y="2457486"/>
                  <a:pt x="2224006" y="2448732"/>
                </a:cubicBezTo>
                <a:cubicBezTo>
                  <a:pt x="2229951" y="2444485"/>
                  <a:pt x="2233892" y="2437910"/>
                  <a:pt x="2239505" y="2433233"/>
                </a:cubicBezTo>
                <a:cubicBezTo>
                  <a:pt x="2249427" y="2424965"/>
                  <a:pt x="2259921" y="2417392"/>
                  <a:pt x="2270501" y="2409986"/>
                </a:cubicBezTo>
                <a:cubicBezTo>
                  <a:pt x="2270569" y="2409938"/>
                  <a:pt x="2328585" y="2371263"/>
                  <a:pt x="2340244" y="2363491"/>
                </a:cubicBezTo>
                <a:cubicBezTo>
                  <a:pt x="2347993" y="2358325"/>
                  <a:pt x="2356041" y="2353581"/>
                  <a:pt x="2363491" y="2347993"/>
                </a:cubicBezTo>
                <a:cubicBezTo>
                  <a:pt x="2376796" y="2338014"/>
                  <a:pt x="2401872" y="2318312"/>
                  <a:pt x="2417735" y="2309247"/>
                </a:cubicBezTo>
                <a:cubicBezTo>
                  <a:pt x="2427765" y="2303516"/>
                  <a:pt x="2439234" y="2300324"/>
                  <a:pt x="2448732" y="2293749"/>
                </a:cubicBezTo>
                <a:cubicBezTo>
                  <a:pt x="2472947" y="2276985"/>
                  <a:pt x="2493969" y="2255842"/>
                  <a:pt x="2518474" y="2239505"/>
                </a:cubicBezTo>
                <a:cubicBezTo>
                  <a:pt x="2526223" y="2234339"/>
                  <a:pt x="2534799" y="2230236"/>
                  <a:pt x="2541722" y="2224006"/>
                </a:cubicBezTo>
                <a:cubicBezTo>
                  <a:pt x="2560729" y="2206900"/>
                  <a:pt x="2573095" y="2181198"/>
                  <a:pt x="2595966" y="2169762"/>
                </a:cubicBezTo>
                <a:cubicBezTo>
                  <a:pt x="2627718" y="2153886"/>
                  <a:pt x="2629792" y="2155160"/>
                  <a:pt x="2657959" y="2131016"/>
                </a:cubicBezTo>
                <a:cubicBezTo>
                  <a:pt x="2666279" y="2123884"/>
                  <a:pt x="2672724" y="2114708"/>
                  <a:pt x="2681206" y="2107769"/>
                </a:cubicBezTo>
                <a:cubicBezTo>
                  <a:pt x="2701198" y="2091412"/>
                  <a:pt x="2728872" y="2082766"/>
                  <a:pt x="2743200" y="2061274"/>
                </a:cubicBezTo>
                <a:cubicBezTo>
                  <a:pt x="2776475" y="2011361"/>
                  <a:pt x="2736059" y="2065528"/>
                  <a:pt x="2805193" y="2007030"/>
                </a:cubicBezTo>
                <a:cubicBezTo>
                  <a:pt x="2824713" y="1990513"/>
                  <a:pt x="2844095" y="1973243"/>
                  <a:pt x="2859437" y="1952786"/>
                </a:cubicBezTo>
                <a:cubicBezTo>
                  <a:pt x="2885181" y="1918460"/>
                  <a:pt x="2885518" y="1914965"/>
                  <a:pt x="2921430" y="1883044"/>
                </a:cubicBezTo>
                <a:cubicBezTo>
                  <a:pt x="2931083" y="1874463"/>
                  <a:pt x="2942774" y="1868377"/>
                  <a:pt x="2952427" y="1859796"/>
                </a:cubicBezTo>
                <a:cubicBezTo>
                  <a:pt x="2966078" y="1847661"/>
                  <a:pt x="2978257" y="1833965"/>
                  <a:pt x="2991172" y="1821050"/>
                </a:cubicBezTo>
                <a:cubicBezTo>
                  <a:pt x="2996338" y="1815884"/>
                  <a:pt x="3000966" y="1810116"/>
                  <a:pt x="3006671" y="1805552"/>
                </a:cubicBezTo>
                <a:cubicBezTo>
                  <a:pt x="3019586" y="1795220"/>
                  <a:pt x="3033721" y="1786250"/>
                  <a:pt x="3045416" y="1774555"/>
                </a:cubicBezTo>
                <a:cubicBezTo>
                  <a:pt x="3099185" y="1720786"/>
                  <a:pt x="2999147" y="1787948"/>
                  <a:pt x="3099661" y="1712562"/>
                </a:cubicBezTo>
                <a:cubicBezTo>
                  <a:pt x="3109993" y="1704813"/>
                  <a:pt x="3120937" y="1697820"/>
                  <a:pt x="3130657" y="1689315"/>
                </a:cubicBezTo>
                <a:cubicBezTo>
                  <a:pt x="3141654" y="1679693"/>
                  <a:pt x="3149964" y="1667085"/>
                  <a:pt x="3161654" y="1658318"/>
                </a:cubicBezTo>
                <a:cubicBezTo>
                  <a:pt x="3171986" y="1650569"/>
                  <a:pt x="3182728" y="1643339"/>
                  <a:pt x="3192650" y="1635071"/>
                </a:cubicBezTo>
                <a:cubicBezTo>
                  <a:pt x="3198263" y="1630394"/>
                  <a:pt x="3202536" y="1624249"/>
                  <a:pt x="3208149" y="1619572"/>
                </a:cubicBezTo>
                <a:cubicBezTo>
                  <a:pt x="3218071" y="1611304"/>
                  <a:pt x="3229425" y="1604830"/>
                  <a:pt x="3239145" y="1596325"/>
                </a:cubicBezTo>
                <a:cubicBezTo>
                  <a:pt x="3250142" y="1586703"/>
                  <a:pt x="3257984" y="1573433"/>
                  <a:pt x="3270142" y="1565328"/>
                </a:cubicBezTo>
                <a:cubicBezTo>
                  <a:pt x="3277891" y="1560162"/>
                  <a:pt x="3286117" y="1555648"/>
                  <a:pt x="3293389" y="1549830"/>
                </a:cubicBezTo>
                <a:cubicBezTo>
                  <a:pt x="3299094" y="1545266"/>
                  <a:pt x="3303043" y="1538716"/>
                  <a:pt x="3308888" y="1534332"/>
                </a:cubicBezTo>
                <a:cubicBezTo>
                  <a:pt x="3323789" y="1523156"/>
                  <a:pt x="3342212" y="1516506"/>
                  <a:pt x="3355383" y="1503335"/>
                </a:cubicBezTo>
                <a:lnTo>
                  <a:pt x="3425125" y="1433593"/>
                </a:lnTo>
                <a:cubicBezTo>
                  <a:pt x="3432874" y="1425844"/>
                  <a:pt x="3442293" y="1419463"/>
                  <a:pt x="3448372" y="1410345"/>
                </a:cubicBezTo>
                <a:cubicBezTo>
                  <a:pt x="3482627" y="1358967"/>
                  <a:pt x="3442369" y="1416056"/>
                  <a:pt x="3487118" y="1363850"/>
                </a:cubicBezTo>
                <a:cubicBezTo>
                  <a:pt x="3495523" y="1354044"/>
                  <a:pt x="3502098" y="1342776"/>
                  <a:pt x="3510366" y="1332854"/>
                </a:cubicBezTo>
                <a:cubicBezTo>
                  <a:pt x="3524171" y="1316288"/>
                  <a:pt x="3530338" y="1314373"/>
                  <a:pt x="3549111" y="1301857"/>
                </a:cubicBezTo>
                <a:cubicBezTo>
                  <a:pt x="3580351" y="1239380"/>
                  <a:pt x="3548553" y="1294807"/>
                  <a:pt x="3580108" y="1255362"/>
                </a:cubicBezTo>
                <a:cubicBezTo>
                  <a:pt x="3585926" y="1248090"/>
                  <a:pt x="3589473" y="1239124"/>
                  <a:pt x="3595606" y="1232115"/>
                </a:cubicBezTo>
                <a:cubicBezTo>
                  <a:pt x="3607634" y="1218369"/>
                  <a:pt x="3624220" y="1208566"/>
                  <a:pt x="3634352" y="1193369"/>
                </a:cubicBezTo>
                <a:cubicBezTo>
                  <a:pt x="3639518" y="1185620"/>
                  <a:pt x="3644032" y="1177394"/>
                  <a:pt x="3649850" y="1170122"/>
                </a:cubicBezTo>
                <a:cubicBezTo>
                  <a:pt x="3654414" y="1164417"/>
                  <a:pt x="3660965" y="1160468"/>
                  <a:pt x="3665349" y="1154623"/>
                </a:cubicBezTo>
                <a:cubicBezTo>
                  <a:pt x="3676525" y="1139722"/>
                  <a:pt x="3683174" y="1121299"/>
                  <a:pt x="3696345" y="1108128"/>
                </a:cubicBezTo>
                <a:cubicBezTo>
                  <a:pt x="3720977" y="1083498"/>
                  <a:pt x="3707460" y="1098475"/>
                  <a:pt x="3735091" y="1061633"/>
                </a:cubicBezTo>
                <a:cubicBezTo>
                  <a:pt x="3753517" y="1006356"/>
                  <a:pt x="3727389" y="1073187"/>
                  <a:pt x="3766088" y="1015139"/>
                </a:cubicBezTo>
                <a:cubicBezTo>
                  <a:pt x="3770619" y="1008342"/>
                  <a:pt x="3769784" y="998983"/>
                  <a:pt x="3773837" y="991891"/>
                </a:cubicBezTo>
                <a:cubicBezTo>
                  <a:pt x="3780245" y="980677"/>
                  <a:pt x="3789335" y="971226"/>
                  <a:pt x="3797084" y="960894"/>
                </a:cubicBezTo>
                <a:cubicBezTo>
                  <a:pt x="3819036" y="895037"/>
                  <a:pt x="3788419" y="975336"/>
                  <a:pt x="3820332" y="922149"/>
                </a:cubicBezTo>
                <a:cubicBezTo>
                  <a:pt x="3824535" y="915145"/>
                  <a:pt x="3824428" y="906207"/>
                  <a:pt x="3828081" y="898901"/>
                </a:cubicBezTo>
                <a:cubicBezTo>
                  <a:pt x="3832246" y="890571"/>
                  <a:pt x="3838413" y="883403"/>
                  <a:pt x="3843579" y="875654"/>
                </a:cubicBezTo>
                <a:cubicBezTo>
                  <a:pt x="3846162" y="867905"/>
                  <a:pt x="3847361" y="859547"/>
                  <a:pt x="3851328" y="852406"/>
                </a:cubicBezTo>
                <a:cubicBezTo>
                  <a:pt x="3860374" y="836123"/>
                  <a:pt x="3876435" y="823582"/>
                  <a:pt x="3882325" y="805911"/>
                </a:cubicBezTo>
                <a:cubicBezTo>
                  <a:pt x="3884908" y="798162"/>
                  <a:pt x="3886421" y="789970"/>
                  <a:pt x="3890074" y="782664"/>
                </a:cubicBezTo>
                <a:cubicBezTo>
                  <a:pt x="3894239" y="774334"/>
                  <a:pt x="3901789" y="767927"/>
                  <a:pt x="3905572" y="759416"/>
                </a:cubicBezTo>
                <a:cubicBezTo>
                  <a:pt x="3912207" y="744488"/>
                  <a:pt x="3915905" y="728420"/>
                  <a:pt x="3921071" y="712922"/>
                </a:cubicBezTo>
                <a:cubicBezTo>
                  <a:pt x="3923654" y="705173"/>
                  <a:pt x="3924289" y="696471"/>
                  <a:pt x="3928820" y="689674"/>
                </a:cubicBezTo>
                <a:lnTo>
                  <a:pt x="3944318" y="666427"/>
                </a:lnTo>
                <a:cubicBezTo>
                  <a:pt x="3946901" y="656095"/>
                  <a:pt x="3949141" y="645671"/>
                  <a:pt x="3952067" y="635430"/>
                </a:cubicBezTo>
                <a:cubicBezTo>
                  <a:pt x="3954311" y="627576"/>
                  <a:pt x="3958214" y="620193"/>
                  <a:pt x="3959816" y="612183"/>
                </a:cubicBezTo>
                <a:cubicBezTo>
                  <a:pt x="3963398" y="594273"/>
                  <a:pt x="3964299" y="575909"/>
                  <a:pt x="3967566" y="557939"/>
                </a:cubicBezTo>
                <a:cubicBezTo>
                  <a:pt x="3969471" y="547460"/>
                  <a:pt x="3973005" y="537339"/>
                  <a:pt x="3975315" y="526942"/>
                </a:cubicBezTo>
                <a:cubicBezTo>
                  <a:pt x="3978172" y="514085"/>
                  <a:pt x="3980899" y="501188"/>
                  <a:pt x="3983064" y="488196"/>
                </a:cubicBezTo>
                <a:cubicBezTo>
                  <a:pt x="3986067" y="470180"/>
                  <a:pt x="3987231" y="451862"/>
                  <a:pt x="3990813" y="433952"/>
                </a:cubicBezTo>
                <a:cubicBezTo>
                  <a:pt x="3992415" y="425942"/>
                  <a:pt x="3996318" y="418559"/>
                  <a:pt x="3998562" y="410705"/>
                </a:cubicBezTo>
                <a:cubicBezTo>
                  <a:pt x="4004183" y="391030"/>
                  <a:pt x="4006094" y="375050"/>
                  <a:pt x="4014061" y="356461"/>
                </a:cubicBezTo>
                <a:cubicBezTo>
                  <a:pt x="4018612" y="345843"/>
                  <a:pt x="4024393" y="335796"/>
                  <a:pt x="4029559" y="325464"/>
                </a:cubicBezTo>
                <a:cubicBezTo>
                  <a:pt x="4032142" y="312549"/>
                  <a:pt x="4033843" y="299425"/>
                  <a:pt x="4037308" y="286718"/>
                </a:cubicBezTo>
                <a:cubicBezTo>
                  <a:pt x="4041606" y="270957"/>
                  <a:pt x="4047640" y="255721"/>
                  <a:pt x="4052806" y="240223"/>
                </a:cubicBezTo>
                <a:cubicBezTo>
                  <a:pt x="4055389" y="232474"/>
                  <a:pt x="4058574" y="224900"/>
                  <a:pt x="4060555" y="216976"/>
                </a:cubicBezTo>
                <a:cubicBezTo>
                  <a:pt x="4063138" y="206644"/>
                  <a:pt x="4066216" y="196423"/>
                  <a:pt x="4068305" y="185979"/>
                </a:cubicBezTo>
                <a:cubicBezTo>
                  <a:pt x="4071387" y="170572"/>
                  <a:pt x="4072646" y="154822"/>
                  <a:pt x="4076054" y="139484"/>
                </a:cubicBezTo>
                <a:cubicBezTo>
                  <a:pt x="4077826" y="131510"/>
                  <a:pt x="4081220" y="123986"/>
                  <a:pt x="4083803" y="116237"/>
                </a:cubicBezTo>
                <a:cubicBezTo>
                  <a:pt x="4086386" y="98156"/>
                  <a:pt x="4088285" y="79963"/>
                  <a:pt x="4091552" y="61993"/>
                </a:cubicBezTo>
                <a:cubicBezTo>
                  <a:pt x="4093457" y="51514"/>
                  <a:pt x="4097980" y="41564"/>
                  <a:pt x="4099301" y="30996"/>
                </a:cubicBezTo>
                <a:cubicBezTo>
                  <a:pt x="4100583" y="20744"/>
                  <a:pt x="4099301" y="10332"/>
                  <a:pt x="409930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732BC6-7ED4-4634-863A-28D87D7ADA3B}"/>
              </a:ext>
            </a:extLst>
          </p:cNvPr>
          <p:cNvSpPr txBox="1"/>
          <p:nvPr/>
        </p:nvSpPr>
        <p:spPr>
          <a:xfrm>
            <a:off x="4963337" y="1513712"/>
            <a:ext cx="69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C(x)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54A55359-B5EE-46C3-ADCA-48732B00DA5B}"/>
              </a:ext>
            </a:extLst>
          </p:cNvPr>
          <p:cNvSpPr txBox="1"/>
          <p:nvPr/>
        </p:nvSpPr>
        <p:spPr>
          <a:xfrm>
            <a:off x="5475062" y="2128436"/>
            <a:ext cx="69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B(x)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FCC00BC3-0561-4D15-B891-36BAC900DFCA}"/>
              </a:ext>
            </a:extLst>
          </p:cNvPr>
          <p:cNvSpPr txBox="1"/>
          <p:nvPr/>
        </p:nvSpPr>
        <p:spPr>
          <a:xfrm>
            <a:off x="635431" y="1347106"/>
            <a:ext cx="69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ECB2E019-5505-4F26-86A8-60BD2019D99B}"/>
              </a:ext>
            </a:extLst>
          </p:cNvPr>
          <p:cNvSpPr txBox="1"/>
          <p:nvPr/>
        </p:nvSpPr>
        <p:spPr>
          <a:xfrm>
            <a:off x="5215181" y="5344288"/>
            <a:ext cx="69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x</a:t>
            </a:r>
          </a:p>
        </p:txBody>
      </p: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BABA3904-DD72-42A2-B7E6-83513EFB4824}"/>
              </a:ext>
            </a:extLst>
          </p:cNvPr>
          <p:cNvCxnSpPr>
            <a:cxnSpLocks/>
            <a:endCxn id="9" idx="30"/>
          </p:cNvCxnSpPr>
          <p:nvPr/>
        </p:nvCxnSpPr>
        <p:spPr>
          <a:xfrm flipV="1">
            <a:off x="3062883" y="3218170"/>
            <a:ext cx="18774" cy="23069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26D88F44-03DC-453B-BF65-E09B7EAF6BC9}"/>
              </a:ext>
            </a:extLst>
          </p:cNvPr>
          <p:cNvCxnSpPr>
            <a:cxnSpLocks/>
          </p:cNvCxnSpPr>
          <p:nvPr/>
        </p:nvCxnSpPr>
        <p:spPr>
          <a:xfrm flipV="1">
            <a:off x="2097059" y="3910042"/>
            <a:ext cx="1918656" cy="122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2BE6169E-581A-47E8-8522-F609DE2E5419}"/>
              </a:ext>
            </a:extLst>
          </p:cNvPr>
          <p:cNvCxnSpPr>
            <a:cxnSpLocks/>
          </p:cNvCxnSpPr>
          <p:nvPr/>
        </p:nvCxnSpPr>
        <p:spPr>
          <a:xfrm flipV="1">
            <a:off x="1980168" y="2680045"/>
            <a:ext cx="1918656" cy="122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059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259AF4-5A0E-434B-85D5-AE199841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Sofistikering</a:t>
            </a:r>
            <a:r>
              <a:rPr lang="nb-NO" dirty="0"/>
              <a:t> av </a:t>
            </a:r>
            <a:r>
              <a:rPr lang="nb-NO" dirty="0" err="1"/>
              <a:t>Niskanens</a:t>
            </a:r>
            <a:r>
              <a:rPr lang="nb-NO" dirty="0"/>
              <a:t> modell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5147BC76-33C8-4B84-A27F-0142246C3C6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nb-NO" dirty="0"/>
                  <a:t>La byråkratenes nyttefunksjon være gitt av følgende modell</a:t>
                </a:r>
              </a:p>
              <a:p>
                <a:r>
                  <a:rPr lang="nb-NO" dirty="0"/>
                  <a:t>Der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nb-NO" dirty="0"/>
                  <a:t> er de ansatte lønn – bestemt av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nb-NO" dirty="0"/>
                  <a:t> og velferden,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nb-NO" dirty="0"/>
                  <a:t>, er en funksjon av lønn og </a:t>
                </a:r>
                <a:r>
                  <a:rPr lang="nb-NO" dirty="0" err="1"/>
                  <a:t>samfunnsnytte</a:t>
                </a:r>
                <a:r>
                  <a:rPr lang="nb-NO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𝑑𝑒𝑟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0≥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nb-NO" dirty="0"/>
              </a:p>
              <a:p>
                <a:r>
                  <a:rPr lang="nb-NO" dirty="0"/>
                  <a:t>Byråkratene ønsker å maksimere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nb-NO" dirty="0"/>
                  <a:t> gitt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nb-NO" dirty="0"/>
              </a:p>
              <a:p>
                <a:r>
                  <a:rPr lang="nb-NO" dirty="0"/>
                  <a:t>Vi ser på tre muligheter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nb-NO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nb-NO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nb-NO" i="1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nb-NO" i="1" dirty="0"/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5147BC76-33C8-4B84-A27F-0142246C3C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68" t="-1090" r="-111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71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0817B6-4141-4B70-9049-6C19A4BD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Rent-</a:t>
            </a:r>
            <a:r>
              <a:rPr lang="nb-NO" dirty="0" err="1"/>
              <a:t>seeking</a:t>
            </a:r>
            <a:r>
              <a:rPr lang="nb-NO" dirty="0"/>
              <a:t> eller tilraning av monopolfordeler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AB8FDC6-2074-4343-8393-2E8D539FFD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b="1" dirty="0"/>
              <a:t>Def</a:t>
            </a:r>
            <a:r>
              <a:rPr lang="nb-NO" dirty="0"/>
              <a:t>: </a:t>
            </a:r>
            <a:r>
              <a:rPr lang="nb-NO" i="1" dirty="0"/>
              <a:t>Uproduktiv bruk av ressurser for å oppnå fordeler, spesielt fra staten og </a:t>
            </a:r>
            <a:r>
              <a:rPr lang="nb-NO" i="1" dirty="0" err="1"/>
              <a:t>myndightene</a:t>
            </a:r>
            <a:endParaRPr lang="nb-NO" i="1" dirty="0"/>
          </a:p>
          <a:p>
            <a:r>
              <a:rPr lang="nb-NO" dirty="0"/>
              <a:t>Eks urimelig ressursbruk i </a:t>
            </a:r>
            <a:r>
              <a:rPr lang="nb-NO" dirty="0" err="1"/>
              <a:t>fbm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Tildeling av offentlige oppdrag </a:t>
            </a:r>
          </a:p>
          <a:p>
            <a:pPr lvl="1"/>
            <a:r>
              <a:rPr lang="nb-NO" dirty="0"/>
              <a:t>Tildeling av lisenser</a:t>
            </a:r>
          </a:p>
          <a:p>
            <a:pPr lvl="1"/>
            <a:r>
              <a:rPr lang="nb-NO" dirty="0" err="1"/>
              <a:t>osv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49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927E34-1C91-4496-A359-5C473170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Forts…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3DFC3F-FF3F-4594-A3C2-F40F83071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2671" y="1258957"/>
            <a:ext cx="6275442" cy="4479234"/>
          </a:xfrm>
        </p:spPr>
        <p:txBody>
          <a:bodyPr/>
          <a:lstStyle/>
          <a:p>
            <a:r>
              <a:rPr lang="nb-NO" dirty="0"/>
              <a:t>Den som «vinner» tilgang/anbudet </a:t>
            </a:r>
            <a:r>
              <a:rPr lang="nb-NO" dirty="0" err="1"/>
              <a:t>etc</a:t>
            </a:r>
            <a:r>
              <a:rPr lang="nb-NO" dirty="0"/>
              <a:t> vil får monopolprofitt </a:t>
            </a:r>
          </a:p>
          <a:p>
            <a:r>
              <a:rPr lang="nb-NO" dirty="0"/>
              <a:t>Vil være villig til å bruke eller dele litt av monopolprofitten for å vinne tildelingen</a:t>
            </a:r>
          </a:p>
          <a:p>
            <a:endParaRPr lang="nb-NO" dirty="0"/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27FE3835-9BFE-4B7F-AEFD-DCC9876448CB}"/>
              </a:ext>
            </a:extLst>
          </p:cNvPr>
          <p:cNvCxnSpPr>
            <a:cxnSpLocks/>
          </p:cNvCxnSpPr>
          <p:nvPr/>
        </p:nvCxnSpPr>
        <p:spPr>
          <a:xfrm flipV="1">
            <a:off x="805910" y="1670910"/>
            <a:ext cx="0" cy="378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CB95079A-3A54-47D9-B86D-F3685E43E903}"/>
              </a:ext>
            </a:extLst>
          </p:cNvPr>
          <p:cNvCxnSpPr>
            <a:cxnSpLocks/>
          </p:cNvCxnSpPr>
          <p:nvPr/>
        </p:nvCxnSpPr>
        <p:spPr>
          <a:xfrm>
            <a:off x="805910" y="5460244"/>
            <a:ext cx="416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F3A45B0-2E50-44B1-B5DD-5FFA7A144AC8}"/>
              </a:ext>
            </a:extLst>
          </p:cNvPr>
          <p:cNvSpPr txBox="1"/>
          <p:nvPr/>
        </p:nvSpPr>
        <p:spPr>
          <a:xfrm>
            <a:off x="457199" y="1258957"/>
            <a:ext cx="69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079BBB8B-CF74-4294-9271-CD197BAED8E2}"/>
              </a:ext>
            </a:extLst>
          </p:cNvPr>
          <p:cNvSpPr txBox="1"/>
          <p:nvPr/>
        </p:nvSpPr>
        <p:spPr>
          <a:xfrm>
            <a:off x="5036949" y="5256139"/>
            <a:ext cx="69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x</a:t>
            </a:r>
          </a:p>
        </p:txBody>
      </p: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FE8C2FDA-F5DE-4156-AB60-0877B8A655E3}"/>
              </a:ext>
            </a:extLst>
          </p:cNvPr>
          <p:cNvCxnSpPr>
            <a:cxnSpLocks/>
          </p:cNvCxnSpPr>
          <p:nvPr/>
        </p:nvCxnSpPr>
        <p:spPr>
          <a:xfrm>
            <a:off x="805910" y="4584990"/>
            <a:ext cx="4052807" cy="56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C86CED0E-B14B-48D9-9DD3-DA04CBA90FE7}"/>
              </a:ext>
            </a:extLst>
          </p:cNvPr>
          <p:cNvCxnSpPr>
            <a:cxnSpLocks/>
          </p:cNvCxnSpPr>
          <p:nvPr/>
        </p:nvCxnSpPr>
        <p:spPr>
          <a:xfrm>
            <a:off x="805910" y="1999967"/>
            <a:ext cx="3797085" cy="346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93EE89BA-D4BA-4FF3-9CF8-E6B42725922D}"/>
              </a:ext>
            </a:extLst>
          </p:cNvPr>
          <p:cNvCxnSpPr>
            <a:cxnSpLocks/>
          </p:cNvCxnSpPr>
          <p:nvPr/>
        </p:nvCxnSpPr>
        <p:spPr>
          <a:xfrm>
            <a:off x="805909" y="1999966"/>
            <a:ext cx="2185263" cy="3831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728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03E983-5373-4714-BECB-84B19A60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kan gjøres?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85F4C4-B911-4E99-A810-EF986CA2BD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b-NO" dirty="0"/>
              <a:t>Begrens offentlig intervensjoner dere det er sterke spesialinteresser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Stimuler til mest mulig konkurranse og hindre å sette i gang aktiviteter som begrenser denne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Offentlig beslutninger skal fattes med mest mulig åpenhet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Stimulere til privat produksjon for å øke konkurranse med staten og bidra til å synliggjøre folks preferanser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Søke balanse mellom å bruke eksperter og lytte til folkevalgte </a:t>
            </a:r>
          </a:p>
        </p:txBody>
      </p:sp>
    </p:spTree>
    <p:extLst>
      <p:ext uri="{BB962C8B-B14F-4D97-AF65-F5344CB8AC3E}">
        <p14:creationId xmlns:p14="http://schemas.microsoft.com/office/powerpoint/2010/main" val="93176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Økonomiske styringssystemer og offentlig sektors rolle</a:t>
            </a:r>
          </a:p>
          <a:p>
            <a:r>
              <a:rPr lang="nb-NO" dirty="0"/>
              <a:t>Offentlig sektors virkemidler</a:t>
            </a:r>
          </a:p>
          <a:p>
            <a:r>
              <a:rPr lang="nb-NO" dirty="0"/>
              <a:t>Kjennetegn på offentlig sektor</a:t>
            </a:r>
          </a:p>
          <a:p>
            <a:r>
              <a:rPr lang="nb-NO" dirty="0"/>
              <a:t>Offentlig sektor i Norge sett i et internasjonalt perspektiv</a:t>
            </a:r>
          </a:p>
          <a:p>
            <a:r>
              <a:rPr lang="nb-NO" dirty="0"/>
              <a:t>Styringssvikt: Byråkratimodellen og rent-</a:t>
            </a:r>
            <a:r>
              <a:rPr lang="nb-NO" dirty="0" err="1"/>
              <a:t>seeking</a:t>
            </a:r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Neste forelesning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4835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9DFD79-8803-4548-9E10-EA7A6E7B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Neste forelesning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ECD221D-BC0B-4852-B369-23663E52E7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Kapittel 13</a:t>
            </a:r>
          </a:p>
          <a:p>
            <a:r>
              <a:rPr lang="nb-NO" dirty="0"/>
              <a:t>Skatteøkonomi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35346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46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2AFF93-1D71-4CED-A132-677D9100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Økonomiske styringssystemer og offentlig sektors rolle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0358F1E-52E2-43A1-827A-0EE15576EB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Markedsøkonomi</a:t>
            </a:r>
          </a:p>
          <a:p>
            <a:r>
              <a:rPr lang="nb-NO" dirty="0"/>
              <a:t>Sosialisme</a:t>
            </a:r>
          </a:p>
          <a:p>
            <a:r>
              <a:rPr lang="nb-NO" dirty="0"/>
              <a:t>Statlig regulering</a:t>
            </a:r>
          </a:p>
          <a:p>
            <a:r>
              <a:rPr lang="nb-NO" dirty="0"/>
              <a:t>Blandingsøkonomi</a:t>
            </a:r>
          </a:p>
          <a:p>
            <a:r>
              <a:rPr lang="nb-NO" dirty="0"/>
              <a:t>Velferdsstat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3324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CB0ADF-BDEE-48D4-82F7-B738B909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Forts….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A2FCDB-9D3E-4B86-A3A2-EEBBE093C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Inntektsfordeling</a:t>
            </a:r>
          </a:p>
          <a:p>
            <a:r>
              <a:rPr lang="nb-NO" dirty="0"/>
              <a:t>Effektiv ressursbruk</a:t>
            </a:r>
          </a:p>
          <a:p>
            <a:r>
              <a:rPr lang="nb-NO" dirty="0"/>
              <a:t>Sørge for riktig nivå på konsum og produksjon</a:t>
            </a:r>
          </a:p>
          <a:p>
            <a:r>
              <a:rPr lang="nb-NO" dirty="0"/>
              <a:t>Makroøkonomisk rolle</a:t>
            </a:r>
          </a:p>
        </p:txBody>
      </p:sp>
    </p:spTree>
    <p:extLst>
      <p:ext uri="{BB962C8B-B14F-4D97-AF65-F5344CB8AC3E}">
        <p14:creationId xmlns:p14="http://schemas.microsoft.com/office/powerpoint/2010/main" val="284287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11F846-050B-4E5A-8A08-25925EA0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Offentlig sektors virkemidler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7DA8D32-DDFD-4143-9D87-2C00DA31D9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Direkte kontroll gjennom produksjon og tjenesteyting</a:t>
            </a:r>
          </a:p>
          <a:p>
            <a:r>
              <a:rPr lang="nb-NO" dirty="0"/>
              <a:t>Skatter og avgifter, men også overføringer</a:t>
            </a:r>
          </a:p>
          <a:p>
            <a:r>
              <a:rPr lang="nb-NO" dirty="0"/>
              <a:t>Indirekte kontroll gjennom lover og reguleringer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0096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2D9BF5-CB3D-4F34-A4E5-FD027B9B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Kjennetegn på offentlig sektor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9DF25F8-5C09-47F3-9810-16CF9D8CEE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Monopol på tvangsmidler (politi, domstol mv)</a:t>
            </a:r>
          </a:p>
          <a:p>
            <a:r>
              <a:rPr lang="nb-NO" dirty="0"/>
              <a:t>Medlemskapet er universelt</a:t>
            </a:r>
          </a:p>
          <a:p>
            <a:r>
              <a:rPr lang="nb-NO" dirty="0"/>
              <a:t>Myke budsjettskranker (ikke bare bedriftsøkonomisk lønnsomhet)</a:t>
            </a:r>
          </a:p>
          <a:p>
            <a:r>
              <a:rPr lang="nb-NO" dirty="0"/>
              <a:t>Ansvarlig ovenfor folkemeningen</a:t>
            </a:r>
          </a:p>
          <a:p>
            <a:r>
              <a:rPr lang="nb-NO" dirty="0"/>
              <a:t>Foregår i en politisk atmosfære</a:t>
            </a:r>
          </a:p>
          <a:p>
            <a:r>
              <a:rPr lang="nb-NO" dirty="0"/>
              <a:t>Troverdige bindende forpliktelser</a:t>
            </a:r>
          </a:p>
          <a:p>
            <a:r>
              <a:rPr lang="nb-NO" dirty="0"/>
              <a:t>Treghet i byråkratiet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066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87F2DE-EEB3-4E38-BD1A-A8BA7D7A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57087"/>
            <a:ext cx="10944225" cy="635889"/>
          </a:xfrm>
        </p:spPr>
        <p:txBody>
          <a:bodyPr>
            <a:normAutofit fontScale="90000"/>
          </a:bodyPr>
          <a:lstStyle/>
          <a:p>
            <a:r>
              <a:rPr lang="nb-NO" dirty="0"/>
              <a:t>Størrelsen på offentlig sektor (2019-tall </a:t>
            </a:r>
            <a:r>
              <a:rPr lang="nb-NO" dirty="0" err="1"/>
              <a:t>pga</a:t>
            </a:r>
            <a:r>
              <a:rPr lang="nb-NO" dirty="0"/>
              <a:t> midlertidige tiltak i 2020)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9B66D4-B81D-40EF-B870-37BAE7F944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Totale inntekter: 1407</a:t>
            </a:r>
          </a:p>
          <a:p>
            <a:pPr lvl="1"/>
            <a:r>
              <a:rPr lang="nb-NO" dirty="0"/>
              <a:t>Herav oljeinntekter: 283</a:t>
            </a:r>
          </a:p>
          <a:p>
            <a:r>
              <a:rPr lang="nb-NO" dirty="0"/>
              <a:t>Totale utgifter: 1378</a:t>
            </a:r>
          </a:p>
          <a:p>
            <a:r>
              <a:rPr lang="nb-NO" dirty="0"/>
              <a:t>Oljekorrigert overskudd: -227</a:t>
            </a:r>
          </a:p>
          <a:p>
            <a:endParaRPr lang="nb-NO" dirty="0"/>
          </a:p>
          <a:p>
            <a:r>
              <a:rPr lang="nb-NO" dirty="0"/>
              <a:t>Relative størrelser</a:t>
            </a:r>
          </a:p>
          <a:p>
            <a:pPr lvl="1"/>
            <a:r>
              <a:rPr lang="nb-NO" dirty="0" err="1"/>
              <a:t>Oljepengbruk</a:t>
            </a:r>
            <a:r>
              <a:rPr lang="nb-NO" dirty="0"/>
              <a:t>/utgifter = 227/1378 (2019)</a:t>
            </a:r>
          </a:p>
          <a:p>
            <a:pPr lvl="1"/>
            <a:r>
              <a:rPr lang="nb-NO" dirty="0"/>
              <a:t>Oljepengebruk/BNP F-N = 7,9 % i 2019</a:t>
            </a:r>
          </a:p>
          <a:p>
            <a:pPr lvl="1"/>
            <a:r>
              <a:rPr lang="nb-NO" dirty="0"/>
              <a:t>Offentlige konsum og investeringer (G) som andel av BNP F-N: </a:t>
            </a:r>
          </a:p>
        </p:txBody>
      </p:sp>
    </p:spTree>
    <p:extLst>
      <p:ext uri="{BB962C8B-B14F-4D97-AF65-F5344CB8AC3E}">
        <p14:creationId xmlns:p14="http://schemas.microsoft.com/office/powerpoint/2010/main" val="175556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238C4CCC-EBBF-40ED-99EB-EBE79D20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E59B65B4-6441-4CB6-982C-D817F828A1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887" y="2276729"/>
            <a:ext cx="4023611" cy="3514472"/>
          </a:xfrm>
        </p:spPr>
      </p:pic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0103D6C-ABD8-41ED-94FF-F371C6ADF535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3889" y="1351722"/>
            <a:ext cx="2504223" cy="4439479"/>
          </a:xfrm>
        </p:spPr>
        <p:txBody>
          <a:bodyPr/>
          <a:lstStyle/>
          <a:p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3ACF478F-E35A-4299-BF49-3B261E0E1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461" y="2392386"/>
            <a:ext cx="3992466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8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17DC4C-CE2E-4895-9960-9E0731DD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087E542-CC95-4E53-AA4E-E0E5C23BA1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3E1963E-DEFC-4C00-BA90-F079B82C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16" y="1739398"/>
            <a:ext cx="3460256" cy="337920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C31340E5-36E8-4514-BBAE-9947FA463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788" y="1597688"/>
            <a:ext cx="3939881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4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I fargepalet">
      <a:dk1>
        <a:srgbClr val="000000"/>
      </a:dk1>
      <a:lt1>
        <a:srgbClr val="FFFFFF"/>
      </a:lt1>
      <a:dk2>
        <a:srgbClr val="001B32"/>
      </a:dk2>
      <a:lt2>
        <a:srgbClr val="F7F7E5"/>
      </a:lt2>
      <a:accent1>
        <a:srgbClr val="00457F"/>
      </a:accent1>
      <a:accent2>
        <a:srgbClr val="006AB3"/>
      </a:accent2>
      <a:accent3>
        <a:srgbClr val="18B1FF"/>
      </a:accent3>
      <a:accent4>
        <a:srgbClr val="CFE8F8"/>
      </a:accent4>
      <a:accent5>
        <a:srgbClr val="9B9083"/>
      </a:accent5>
      <a:accent6>
        <a:srgbClr val="C5C0B8"/>
      </a:accent6>
      <a:hlink>
        <a:srgbClr val="C5A769"/>
      </a:hlink>
      <a:folHlink>
        <a:srgbClr val="EFE9E1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A59BD85-8CDA-4CD9-BFA2-219B77E7C5BF}" vid="{6D129FB2-5D44-47A5-A71D-B45FE177F0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Forelesning4</Template>
  <TotalTime>4150</TotalTime>
  <Words>819</Words>
  <Application>Microsoft Office PowerPoint</Application>
  <PresentationFormat>Widescreen</PresentationFormat>
  <Paragraphs>114</Paragraphs>
  <Slides>21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Trebuchet MS</vt:lpstr>
      <vt:lpstr>Office-tema</vt:lpstr>
      <vt:lpstr>Forelesning 7: ELE 3729 Offentlig sektor og offentlig styringssvikt Joakim Blix Prestmo, 18. februar 2021</vt:lpstr>
      <vt:lpstr>Agenda</vt:lpstr>
      <vt:lpstr>Økonomiske styringssystemer og offentlig sektors rolle</vt:lpstr>
      <vt:lpstr>Forts….</vt:lpstr>
      <vt:lpstr>Offentlig sektors virkemidler</vt:lpstr>
      <vt:lpstr>Kjennetegn på offentlig sektor</vt:lpstr>
      <vt:lpstr>Størrelsen på offentlig sektor (2019-tall pga midlertidige tiltak i 2020)</vt:lpstr>
      <vt:lpstr>PowerPoint-presentasjon</vt:lpstr>
      <vt:lpstr>PowerPoint-presentasjon</vt:lpstr>
      <vt:lpstr>Public choice</vt:lpstr>
      <vt:lpstr>Hva kjennetegner offentlige virksomhter</vt:lpstr>
      <vt:lpstr>Forts…</vt:lpstr>
      <vt:lpstr>Niskanens byråkratimodell</vt:lpstr>
      <vt:lpstr>Modellen</vt:lpstr>
      <vt:lpstr>Forts…</vt:lpstr>
      <vt:lpstr>Sofistikering av Niskanens modell</vt:lpstr>
      <vt:lpstr>Rent-seeking eller tilraning av monopolfordeler</vt:lpstr>
      <vt:lpstr>Forts…</vt:lpstr>
      <vt:lpstr>Hva kan gjøres?</vt:lpstr>
      <vt:lpstr>Neste forelesning</vt:lpstr>
      <vt:lpstr>PowerPoint-presentasjon</vt:lpstr>
    </vt:vector>
  </TitlesOfParts>
  <Company>BI Norwegian Business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Forelesning 4: ELE 3729 Kollektive goder Joakim Blix Prestmo, 4. februar 2021</dc:title>
  <dc:creator>Joakim Blix Prestmo</dc:creator>
  <cp:lastModifiedBy>Joakim Blix Prestmo</cp:lastModifiedBy>
  <cp:revision>67</cp:revision>
  <cp:lastPrinted>2021-02-18T12:12:08Z</cp:lastPrinted>
  <dcterms:created xsi:type="dcterms:W3CDTF">2021-02-09T15:36:44Z</dcterms:created>
  <dcterms:modified xsi:type="dcterms:W3CDTF">2021-02-25T14:44:26Z</dcterms:modified>
</cp:coreProperties>
</file>