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5" r:id="rId10"/>
    <p:sldId id="263"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18"/>
    <p:restoredTop sz="84094"/>
  </p:normalViewPr>
  <p:slideViewPr>
    <p:cSldViewPr snapToGrid="0" snapToObjects="1">
      <p:cViewPr varScale="1">
        <p:scale>
          <a:sx n="75" d="100"/>
          <a:sy n="75" d="100"/>
        </p:scale>
        <p:origin x="16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7CB2C-7F52-324F-B5C4-FEF0A02AD93E}"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64173-FD31-EE43-A022-68C7FC3135F7}" type="slidenum">
              <a:rPr lang="en-US" smtClean="0"/>
              <a:t>‹#›</a:t>
            </a:fld>
            <a:endParaRPr lang="en-US"/>
          </a:p>
        </p:txBody>
      </p:sp>
    </p:spTree>
    <p:extLst>
      <p:ext uri="{BB962C8B-B14F-4D97-AF65-F5344CB8AC3E}">
        <p14:creationId xmlns:p14="http://schemas.microsoft.com/office/powerpoint/2010/main" val="121711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 that leave to company is about 1/5th</a:t>
            </a:r>
          </a:p>
        </p:txBody>
      </p:sp>
      <p:sp>
        <p:nvSpPr>
          <p:cNvPr id="4" name="Slide Number Placeholder 3"/>
          <p:cNvSpPr>
            <a:spLocks noGrp="1"/>
          </p:cNvSpPr>
          <p:nvPr>
            <p:ph type="sldNum" sz="quarter" idx="5"/>
          </p:nvPr>
        </p:nvSpPr>
        <p:spPr/>
        <p:txBody>
          <a:bodyPr/>
          <a:lstStyle/>
          <a:p>
            <a:fld id="{4D164173-FD31-EE43-A022-68C7FC3135F7}" type="slidenum">
              <a:rPr lang="en-US" smtClean="0"/>
              <a:t>2</a:t>
            </a:fld>
            <a:endParaRPr lang="en-US"/>
          </a:p>
        </p:txBody>
      </p:sp>
    </p:spTree>
    <p:extLst>
      <p:ext uri="{BB962C8B-B14F-4D97-AF65-F5344CB8AC3E}">
        <p14:creationId xmlns:p14="http://schemas.microsoft.com/office/powerpoint/2010/main" val="4417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is much higher at lower pay ranges</a:t>
            </a:r>
          </a:p>
        </p:txBody>
      </p:sp>
      <p:sp>
        <p:nvSpPr>
          <p:cNvPr id="4" name="Slide Number Placeholder 3"/>
          <p:cNvSpPr>
            <a:spLocks noGrp="1"/>
          </p:cNvSpPr>
          <p:nvPr>
            <p:ph type="sldNum" sz="quarter" idx="5"/>
          </p:nvPr>
        </p:nvSpPr>
        <p:spPr/>
        <p:txBody>
          <a:bodyPr/>
          <a:lstStyle/>
          <a:p>
            <a:fld id="{4D164173-FD31-EE43-A022-68C7FC3135F7}" type="slidenum">
              <a:rPr lang="en-US" smtClean="0"/>
              <a:t>3</a:t>
            </a:fld>
            <a:endParaRPr lang="en-US"/>
          </a:p>
        </p:txBody>
      </p:sp>
    </p:spTree>
    <p:extLst>
      <p:ext uri="{BB962C8B-B14F-4D97-AF65-F5344CB8AC3E}">
        <p14:creationId xmlns:p14="http://schemas.microsoft.com/office/powerpoint/2010/main" val="940403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Male and female employee ages have similar distributions.  The median ages is around 37 years old.  Young families </a:t>
            </a:r>
          </a:p>
        </p:txBody>
      </p:sp>
      <p:sp>
        <p:nvSpPr>
          <p:cNvPr id="4" name="Slide Number Placeholder 3"/>
          <p:cNvSpPr>
            <a:spLocks noGrp="1"/>
          </p:cNvSpPr>
          <p:nvPr>
            <p:ph type="sldNum" sz="quarter" idx="5"/>
          </p:nvPr>
        </p:nvSpPr>
        <p:spPr/>
        <p:txBody>
          <a:bodyPr/>
          <a:lstStyle/>
          <a:p>
            <a:fld id="{4D164173-FD31-EE43-A022-68C7FC3135F7}" type="slidenum">
              <a:rPr lang="en-US" smtClean="0"/>
              <a:t>4</a:t>
            </a:fld>
            <a:endParaRPr lang="en-US"/>
          </a:p>
        </p:txBody>
      </p:sp>
    </p:spTree>
    <p:extLst>
      <p:ext uri="{BB962C8B-B14F-4D97-AF65-F5344CB8AC3E}">
        <p14:creationId xmlns:p14="http://schemas.microsoft.com/office/powerpoint/2010/main" val="158097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education levels have higher turn over </a:t>
            </a:r>
          </a:p>
        </p:txBody>
      </p:sp>
      <p:sp>
        <p:nvSpPr>
          <p:cNvPr id="4" name="Slide Number Placeholder 3"/>
          <p:cNvSpPr>
            <a:spLocks noGrp="1"/>
          </p:cNvSpPr>
          <p:nvPr>
            <p:ph type="sldNum" sz="quarter" idx="5"/>
          </p:nvPr>
        </p:nvSpPr>
        <p:spPr/>
        <p:txBody>
          <a:bodyPr/>
          <a:lstStyle/>
          <a:p>
            <a:fld id="{4D164173-FD31-EE43-A022-68C7FC3135F7}" type="slidenum">
              <a:rPr lang="en-US" smtClean="0"/>
              <a:t>6</a:t>
            </a:fld>
            <a:endParaRPr lang="en-US"/>
          </a:p>
        </p:txBody>
      </p:sp>
    </p:spTree>
    <p:extLst>
      <p:ext uri="{BB962C8B-B14F-4D97-AF65-F5344CB8AC3E}">
        <p14:creationId xmlns:p14="http://schemas.microsoft.com/office/powerpoint/2010/main" val="204580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tell us? Job </a:t>
            </a:r>
            <a:r>
              <a:rPr lang="en-US" dirty="0" err="1"/>
              <a:t>roless</a:t>
            </a:r>
            <a:r>
              <a:rPr lang="en-US" dirty="0"/>
              <a:t> such as Research Director, Manager, Human Resources have very low Job satisfaction score amongst who have churned. The score in these job roles is low for employees who have not churned but this indicates that they are likely to churn</a:t>
            </a:r>
          </a:p>
        </p:txBody>
      </p:sp>
      <p:sp>
        <p:nvSpPr>
          <p:cNvPr id="4" name="Slide Number Placeholder 3"/>
          <p:cNvSpPr>
            <a:spLocks noGrp="1"/>
          </p:cNvSpPr>
          <p:nvPr>
            <p:ph type="sldNum" sz="quarter" idx="5"/>
          </p:nvPr>
        </p:nvSpPr>
        <p:spPr/>
        <p:txBody>
          <a:bodyPr/>
          <a:lstStyle/>
          <a:p>
            <a:fld id="{4D164173-FD31-EE43-A022-68C7FC3135F7}" type="slidenum">
              <a:rPr lang="en-US" smtClean="0"/>
              <a:t>7</a:t>
            </a:fld>
            <a:endParaRPr lang="en-US"/>
          </a:p>
        </p:txBody>
      </p:sp>
    </p:spTree>
    <p:extLst>
      <p:ext uri="{BB962C8B-B14F-4D97-AF65-F5344CB8AC3E}">
        <p14:creationId xmlns:p14="http://schemas.microsoft.com/office/powerpoint/2010/main" val="163623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64173-FD31-EE43-A022-68C7FC3135F7}" type="slidenum">
              <a:rPr lang="en-US" smtClean="0"/>
              <a:t>8</a:t>
            </a:fld>
            <a:endParaRPr lang="en-US"/>
          </a:p>
        </p:txBody>
      </p:sp>
    </p:spTree>
    <p:extLst>
      <p:ext uri="{BB962C8B-B14F-4D97-AF65-F5344CB8AC3E}">
        <p14:creationId xmlns:p14="http://schemas.microsoft.com/office/powerpoint/2010/main" val="177915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idea</a:t>
            </a:r>
          </a:p>
        </p:txBody>
      </p:sp>
      <p:sp>
        <p:nvSpPr>
          <p:cNvPr id="4" name="Slide Number Placeholder 3"/>
          <p:cNvSpPr>
            <a:spLocks noGrp="1"/>
          </p:cNvSpPr>
          <p:nvPr>
            <p:ph type="sldNum" sz="quarter" idx="5"/>
          </p:nvPr>
        </p:nvSpPr>
        <p:spPr/>
        <p:txBody>
          <a:bodyPr/>
          <a:lstStyle/>
          <a:p>
            <a:fld id="{4D164173-FD31-EE43-A022-68C7FC3135F7}" type="slidenum">
              <a:rPr lang="en-US" smtClean="0"/>
              <a:t>9</a:t>
            </a:fld>
            <a:endParaRPr lang="en-US"/>
          </a:p>
        </p:txBody>
      </p:sp>
    </p:spTree>
    <p:extLst>
      <p:ext uri="{BB962C8B-B14F-4D97-AF65-F5344CB8AC3E}">
        <p14:creationId xmlns:p14="http://schemas.microsoft.com/office/powerpoint/2010/main" val="383845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tree is </a:t>
            </a:r>
            <a:r>
              <a:rPr lang="en-US" dirty="0" err="1"/>
              <a:t>muchless</a:t>
            </a:r>
            <a:r>
              <a:rPr lang="en-US" dirty="0"/>
              <a:t> ??</a:t>
            </a:r>
          </a:p>
        </p:txBody>
      </p:sp>
      <p:sp>
        <p:nvSpPr>
          <p:cNvPr id="4" name="Slide Number Placeholder 3"/>
          <p:cNvSpPr>
            <a:spLocks noGrp="1"/>
          </p:cNvSpPr>
          <p:nvPr>
            <p:ph type="sldNum" sz="quarter" idx="5"/>
          </p:nvPr>
        </p:nvSpPr>
        <p:spPr/>
        <p:txBody>
          <a:bodyPr/>
          <a:lstStyle/>
          <a:p>
            <a:fld id="{4D164173-FD31-EE43-A022-68C7FC3135F7}" type="slidenum">
              <a:rPr lang="en-US" smtClean="0"/>
              <a:t>10</a:t>
            </a:fld>
            <a:endParaRPr lang="en-US"/>
          </a:p>
        </p:txBody>
      </p:sp>
    </p:spTree>
    <p:extLst>
      <p:ext uri="{BB962C8B-B14F-4D97-AF65-F5344CB8AC3E}">
        <p14:creationId xmlns:p14="http://schemas.microsoft.com/office/powerpoint/2010/main" val="207271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Monthly income most important?</a:t>
            </a:r>
          </a:p>
        </p:txBody>
      </p:sp>
      <p:sp>
        <p:nvSpPr>
          <p:cNvPr id="4" name="Slide Number Placeholder 3"/>
          <p:cNvSpPr>
            <a:spLocks noGrp="1"/>
          </p:cNvSpPr>
          <p:nvPr>
            <p:ph type="sldNum" sz="quarter" idx="5"/>
          </p:nvPr>
        </p:nvSpPr>
        <p:spPr/>
        <p:txBody>
          <a:bodyPr/>
          <a:lstStyle/>
          <a:p>
            <a:fld id="{4D164173-FD31-EE43-A022-68C7FC3135F7}" type="slidenum">
              <a:rPr lang="en-US" smtClean="0"/>
              <a:t>11</a:t>
            </a:fld>
            <a:endParaRPr lang="en-US"/>
          </a:p>
        </p:txBody>
      </p:sp>
    </p:spTree>
    <p:extLst>
      <p:ext uri="{BB962C8B-B14F-4D97-AF65-F5344CB8AC3E}">
        <p14:creationId xmlns:p14="http://schemas.microsoft.com/office/powerpoint/2010/main" val="307930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6927-7CAB-0F49-B15B-8960DB9F0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61D9A-9B53-DD41-BC11-3E674B736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9FB173-145F-3A4F-BE2B-8BD513AF1365}"/>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A54C66AA-C722-9A4C-94E5-DAF7B6CB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0825-004F-374C-B6C0-C7B4AA553903}"/>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68107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B916-962F-854B-8C11-1CDCD3DAD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8DD73-DDD9-B141-8F5D-F39ECC42F5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51DBE-F8AC-E048-A13C-A43AF72FACC5}"/>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8C07663C-1F81-D447-8575-F211A5393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DE7A8-20EC-A24C-B930-4F7F29490AF0}"/>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158746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92431-B92D-5447-9D5D-F9899554C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D1463-3764-DC42-847A-BB29B0BAA9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FCA70-0320-8E41-A73C-2005410FFECF}"/>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F0DA4C57-8E03-D549-9A4B-E40F49921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DC877-590E-8D44-9046-C2BF45577825}"/>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419317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6F7A-97FC-5A40-BD60-DC241B6B7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6ABEC-5CA1-8241-A669-7310780361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E6C36-75D8-714E-8662-8AE0AA59009F}"/>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7C5A948C-84E2-E941-B045-5672A458F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2C805-78DE-3540-8182-581E3F368A7A}"/>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46313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64CB-D927-8F45-A80B-12EDEB1E5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1098E-655D-744B-A494-0309A3EF8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49323D-4B9A-E445-8610-F0252402B9FF}"/>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199CDB03-F4CB-9743-B272-857C1111D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0F30B-BE87-4A42-BD76-6D6939D6806F}"/>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112548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C1E6-233C-FD4B-824B-17A35C65B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46036-BB99-E546-B34F-AB90B40B1E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DE723-32CE-7C4D-8CDB-A06DAAB105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33486-414F-634B-BC47-2E9CAF9CBD2D}"/>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6" name="Footer Placeholder 5">
            <a:extLst>
              <a:ext uri="{FF2B5EF4-FFF2-40B4-BE49-F238E27FC236}">
                <a16:creationId xmlns:a16="http://schemas.microsoft.com/office/drawing/2014/main" id="{69FCEDCC-F20E-2346-A4AC-D11A940AA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E8C1A-9E1E-5D4F-B214-99E21854991E}"/>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349639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33F0-7BF9-8E42-AB58-2563383B1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C7ABAA-7523-A44A-83F6-AF15A286B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1B6D3E-294E-054D-97AD-4A095B6EE1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8309D-CA5D-1941-BE2D-951318B34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8BDD4-75BA-B347-A8A5-5A121917F9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0A61C7-7469-7148-AED8-C0DF0E1CB8FC}"/>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8" name="Footer Placeholder 7">
            <a:extLst>
              <a:ext uri="{FF2B5EF4-FFF2-40B4-BE49-F238E27FC236}">
                <a16:creationId xmlns:a16="http://schemas.microsoft.com/office/drawing/2014/main" id="{92BDCD96-B4C4-2942-B9B1-3FE6A03DA2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AC3E59-B7E7-2C4F-BD32-3E23FD15FAEC}"/>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206775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DEBF-0D94-4543-BEC8-BC76A675C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8A8B1-223C-A747-B814-63EDADCC151A}"/>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4" name="Footer Placeholder 3">
            <a:extLst>
              <a:ext uri="{FF2B5EF4-FFF2-40B4-BE49-F238E27FC236}">
                <a16:creationId xmlns:a16="http://schemas.microsoft.com/office/drawing/2014/main" id="{D1667789-B703-E744-838B-5786A1FE9E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93979-A07E-CF42-A69C-B1C2CD01B783}"/>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352384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9FD25-BCC1-344D-9D00-6DF3C6A10D80}"/>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3" name="Footer Placeholder 2">
            <a:extLst>
              <a:ext uri="{FF2B5EF4-FFF2-40B4-BE49-F238E27FC236}">
                <a16:creationId xmlns:a16="http://schemas.microsoft.com/office/drawing/2014/main" id="{CC62C6B5-0407-3346-980E-FAA7714776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39496D-299B-5341-A375-CB34E11D9446}"/>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325869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B6FA-67DB-1848-BB13-1EF2CD05C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1704D6-FAF1-FD40-99C0-F2AC3FBCE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2B711-1DD6-044D-9688-B00EFF102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B3A0D8-95BD-9748-B1A9-DBA0E2FA12D0}"/>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6" name="Footer Placeholder 5">
            <a:extLst>
              <a:ext uri="{FF2B5EF4-FFF2-40B4-BE49-F238E27FC236}">
                <a16:creationId xmlns:a16="http://schemas.microsoft.com/office/drawing/2014/main" id="{27D3987B-8A5B-8C4C-AD8B-B7E047800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F70C1-FDFD-4147-8FA0-09DED5296BB3}"/>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115073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BCDA-7283-2B48-BA67-7F135B8CA9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B38489-52FD-EF47-88E1-9C62EA2F8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266C14-B573-8742-8D82-C08224B3E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145755-0A45-6743-8120-5B77E32B2D20}"/>
              </a:ext>
            </a:extLst>
          </p:cNvPr>
          <p:cNvSpPr>
            <a:spLocks noGrp="1"/>
          </p:cNvSpPr>
          <p:nvPr>
            <p:ph type="dt" sz="half" idx="10"/>
          </p:nvPr>
        </p:nvSpPr>
        <p:spPr/>
        <p:txBody>
          <a:bodyPr/>
          <a:lstStyle/>
          <a:p>
            <a:fld id="{162138A6-4C27-3345-A2C0-0C2F84E1A82C}" type="datetimeFigureOut">
              <a:rPr lang="en-US" smtClean="0"/>
              <a:t>4/18/20</a:t>
            </a:fld>
            <a:endParaRPr lang="en-US"/>
          </a:p>
        </p:txBody>
      </p:sp>
      <p:sp>
        <p:nvSpPr>
          <p:cNvPr id="6" name="Footer Placeholder 5">
            <a:extLst>
              <a:ext uri="{FF2B5EF4-FFF2-40B4-BE49-F238E27FC236}">
                <a16:creationId xmlns:a16="http://schemas.microsoft.com/office/drawing/2014/main" id="{AA4DCAE9-3153-BD48-867B-58925D779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A2BAE-FA47-504B-8144-5E1C030F15E5}"/>
              </a:ext>
            </a:extLst>
          </p:cNvPr>
          <p:cNvSpPr>
            <a:spLocks noGrp="1"/>
          </p:cNvSpPr>
          <p:nvPr>
            <p:ph type="sldNum" sz="quarter" idx="12"/>
          </p:nvPr>
        </p:nvSpPr>
        <p:spPr/>
        <p:txBody>
          <a:bodyPr/>
          <a:lstStyle/>
          <a:p>
            <a:fld id="{EECE3E12-DA40-F54C-BDA9-BF3F4CFDA9CE}" type="slidenum">
              <a:rPr lang="en-US" smtClean="0"/>
              <a:t>‹#›</a:t>
            </a:fld>
            <a:endParaRPr lang="en-US"/>
          </a:p>
        </p:txBody>
      </p:sp>
    </p:spTree>
    <p:extLst>
      <p:ext uri="{BB962C8B-B14F-4D97-AF65-F5344CB8AC3E}">
        <p14:creationId xmlns:p14="http://schemas.microsoft.com/office/powerpoint/2010/main" val="74244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B04EB-0B15-F648-A73E-E0DE1A410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9ABFE1-F12F-A64E-968E-275116E04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8438F-F5DE-EA40-90D9-466255910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138A6-4C27-3345-A2C0-0C2F84E1A82C}" type="datetimeFigureOut">
              <a:rPr lang="en-US" smtClean="0"/>
              <a:t>4/18/20</a:t>
            </a:fld>
            <a:endParaRPr lang="en-US"/>
          </a:p>
        </p:txBody>
      </p:sp>
      <p:sp>
        <p:nvSpPr>
          <p:cNvPr id="5" name="Footer Placeholder 4">
            <a:extLst>
              <a:ext uri="{FF2B5EF4-FFF2-40B4-BE49-F238E27FC236}">
                <a16:creationId xmlns:a16="http://schemas.microsoft.com/office/drawing/2014/main" id="{E19B1F31-380A-C345-B688-37A5EC632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AC52C3-5982-B343-8CEE-23F713EB4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E3E12-DA40-F54C-BDA9-BF3F4CFDA9CE}" type="slidenum">
              <a:rPr lang="en-US" smtClean="0"/>
              <a:t>‹#›</a:t>
            </a:fld>
            <a:endParaRPr lang="en-US"/>
          </a:p>
        </p:txBody>
      </p:sp>
    </p:spTree>
    <p:extLst>
      <p:ext uri="{BB962C8B-B14F-4D97-AF65-F5344CB8AC3E}">
        <p14:creationId xmlns:p14="http://schemas.microsoft.com/office/powerpoint/2010/main" val="1440076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E570-3389-7546-A983-BCDA32E60CBC}"/>
              </a:ext>
            </a:extLst>
          </p:cNvPr>
          <p:cNvSpPr>
            <a:spLocks noGrp="1"/>
          </p:cNvSpPr>
          <p:nvPr>
            <p:ph type="ctrTitle"/>
          </p:nvPr>
        </p:nvSpPr>
        <p:spPr/>
        <p:txBody>
          <a:bodyPr/>
          <a:lstStyle/>
          <a:p>
            <a:r>
              <a:rPr lang="en-US" dirty="0"/>
              <a:t>Attrition Analysis</a:t>
            </a:r>
          </a:p>
        </p:txBody>
      </p:sp>
      <p:sp>
        <p:nvSpPr>
          <p:cNvPr id="3" name="Subtitle 2">
            <a:extLst>
              <a:ext uri="{FF2B5EF4-FFF2-40B4-BE49-F238E27FC236}">
                <a16:creationId xmlns:a16="http://schemas.microsoft.com/office/drawing/2014/main" id="{5D99A75C-AFC1-0447-B7D8-069E425B40E4}"/>
              </a:ext>
            </a:extLst>
          </p:cNvPr>
          <p:cNvSpPr>
            <a:spLocks noGrp="1"/>
          </p:cNvSpPr>
          <p:nvPr>
            <p:ph type="subTitle" idx="1"/>
          </p:nvPr>
        </p:nvSpPr>
        <p:spPr/>
        <p:txBody>
          <a:bodyPr/>
          <a:lstStyle/>
          <a:p>
            <a:r>
              <a:rPr lang="en-US" dirty="0"/>
              <a:t>Anish Patel</a:t>
            </a:r>
          </a:p>
          <a:p>
            <a:r>
              <a:rPr lang="en-US" dirty="0"/>
              <a:t>Case Study 2</a:t>
            </a:r>
          </a:p>
        </p:txBody>
      </p:sp>
    </p:spTree>
    <p:extLst>
      <p:ext uri="{BB962C8B-B14F-4D97-AF65-F5344CB8AC3E}">
        <p14:creationId xmlns:p14="http://schemas.microsoft.com/office/powerpoint/2010/main" val="366210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DB6E-64E3-1644-A547-6DBC50DC92FC}"/>
              </a:ext>
            </a:extLst>
          </p:cNvPr>
          <p:cNvSpPr>
            <a:spLocks noGrp="1"/>
          </p:cNvSpPr>
          <p:nvPr>
            <p:ph type="title"/>
          </p:nvPr>
        </p:nvSpPr>
        <p:spPr/>
        <p:txBody>
          <a:bodyPr/>
          <a:lstStyle/>
          <a:p>
            <a:r>
              <a:rPr lang="en-US" dirty="0"/>
              <a:t>Decision Tree Levels</a:t>
            </a:r>
          </a:p>
        </p:txBody>
      </p:sp>
      <p:sp>
        <p:nvSpPr>
          <p:cNvPr id="11" name="TextBox 10">
            <a:extLst>
              <a:ext uri="{FF2B5EF4-FFF2-40B4-BE49-F238E27FC236}">
                <a16:creationId xmlns:a16="http://schemas.microsoft.com/office/drawing/2014/main" id="{F11498A0-CBD5-AE45-ADD9-70E7C268031F}"/>
              </a:ext>
            </a:extLst>
          </p:cNvPr>
          <p:cNvSpPr txBox="1"/>
          <p:nvPr/>
        </p:nvSpPr>
        <p:spPr>
          <a:xfrm>
            <a:off x="965200" y="1507067"/>
            <a:ext cx="8009467" cy="1754326"/>
          </a:xfrm>
          <a:prstGeom prst="rect">
            <a:avLst/>
          </a:prstGeom>
          <a:noFill/>
        </p:spPr>
        <p:txBody>
          <a:bodyPr wrap="square" rtlCol="0">
            <a:spAutoFit/>
          </a:bodyPr>
          <a:lstStyle/>
          <a:p>
            <a:r>
              <a:rPr lang="en-US" dirty="0"/>
              <a:t>---Overtime</a:t>
            </a:r>
          </a:p>
          <a:p>
            <a:r>
              <a:rPr lang="en-US" dirty="0"/>
              <a:t>------Stock Options</a:t>
            </a:r>
          </a:p>
          <a:p>
            <a:r>
              <a:rPr lang="en-US" dirty="0"/>
              <a:t>---------Monthly Income</a:t>
            </a:r>
          </a:p>
          <a:p>
            <a:r>
              <a:rPr lang="en-US" dirty="0"/>
              <a:t>------------Job Role</a:t>
            </a:r>
          </a:p>
          <a:p>
            <a:endParaRPr lang="en-US" dirty="0"/>
          </a:p>
          <a:p>
            <a:endParaRPr lang="en-US" dirty="0"/>
          </a:p>
        </p:txBody>
      </p:sp>
      <p:pic>
        <p:nvPicPr>
          <p:cNvPr id="14" name="Picture 13">
            <a:extLst>
              <a:ext uri="{FF2B5EF4-FFF2-40B4-BE49-F238E27FC236}">
                <a16:creationId xmlns:a16="http://schemas.microsoft.com/office/drawing/2014/main" id="{9E2812CA-B737-1A4F-B80E-D44D4904DE9D}"/>
              </a:ext>
            </a:extLst>
          </p:cNvPr>
          <p:cNvPicPr>
            <a:picLocks noChangeAspect="1"/>
          </p:cNvPicPr>
          <p:nvPr/>
        </p:nvPicPr>
        <p:blipFill>
          <a:blip r:embed="rId3"/>
          <a:stretch>
            <a:fillRect/>
          </a:stretch>
        </p:blipFill>
        <p:spPr>
          <a:xfrm>
            <a:off x="4089400" y="1354667"/>
            <a:ext cx="7264400" cy="5281360"/>
          </a:xfrm>
          <a:prstGeom prst="rect">
            <a:avLst/>
          </a:prstGeom>
        </p:spPr>
      </p:pic>
    </p:spTree>
    <p:extLst>
      <p:ext uri="{BB962C8B-B14F-4D97-AF65-F5344CB8AC3E}">
        <p14:creationId xmlns:p14="http://schemas.microsoft.com/office/powerpoint/2010/main" val="29132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9691-4BDF-FD4A-9FD2-8E91E6D70DFD}"/>
              </a:ext>
            </a:extLst>
          </p:cNvPr>
          <p:cNvSpPr>
            <a:spLocks noGrp="1"/>
          </p:cNvSpPr>
          <p:nvPr>
            <p:ph type="title"/>
          </p:nvPr>
        </p:nvSpPr>
        <p:spPr>
          <a:xfrm>
            <a:off x="482600" y="305858"/>
            <a:ext cx="11569700" cy="1325563"/>
          </a:xfrm>
        </p:spPr>
        <p:txBody>
          <a:bodyPr/>
          <a:lstStyle/>
          <a:p>
            <a:r>
              <a:rPr lang="en-US" dirty="0"/>
              <a:t>Future studies and Questions</a:t>
            </a:r>
          </a:p>
        </p:txBody>
      </p:sp>
      <p:sp>
        <p:nvSpPr>
          <p:cNvPr id="6" name="Content Placeholder 5">
            <a:extLst>
              <a:ext uri="{FF2B5EF4-FFF2-40B4-BE49-F238E27FC236}">
                <a16:creationId xmlns:a16="http://schemas.microsoft.com/office/drawing/2014/main" id="{B97F6793-06FB-4646-B5D8-262DDB4A1CB0}"/>
              </a:ext>
            </a:extLst>
          </p:cNvPr>
          <p:cNvSpPr>
            <a:spLocks noGrp="1"/>
          </p:cNvSpPr>
          <p:nvPr>
            <p:ph idx="1"/>
          </p:nvPr>
        </p:nvSpPr>
        <p:spPr>
          <a:xfrm>
            <a:off x="482600" y="1631421"/>
            <a:ext cx="11167534" cy="4701646"/>
          </a:xfrm>
        </p:spPr>
        <p:txBody>
          <a:bodyPr>
            <a:normAutofit/>
          </a:bodyPr>
          <a:lstStyle/>
          <a:p>
            <a:r>
              <a:rPr lang="en-US" dirty="0"/>
              <a:t>Should all employees be give stock options?</a:t>
            </a:r>
          </a:p>
          <a:p>
            <a:r>
              <a:rPr lang="en-US" dirty="0"/>
              <a:t>How should overtime be implemented in a way to lower attrition?</a:t>
            </a:r>
          </a:p>
          <a:p>
            <a:r>
              <a:rPr lang="en-US" dirty="0"/>
              <a:t>Investigate job roles with highest attrition further to gain insights on how to retain talent</a:t>
            </a:r>
          </a:p>
          <a:p>
            <a:endParaRPr lang="en-US" dirty="0"/>
          </a:p>
        </p:txBody>
      </p:sp>
    </p:spTree>
    <p:extLst>
      <p:ext uri="{BB962C8B-B14F-4D97-AF65-F5344CB8AC3E}">
        <p14:creationId xmlns:p14="http://schemas.microsoft.com/office/powerpoint/2010/main" val="390985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F89F-01EA-7C45-8F63-B7A61C0A256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0CCBAEC-EE0C-C645-AA72-7F6E589BCC3A}"/>
              </a:ext>
            </a:extLst>
          </p:cNvPr>
          <p:cNvSpPr>
            <a:spLocks noGrp="1"/>
          </p:cNvSpPr>
          <p:nvPr>
            <p:ph idx="1"/>
          </p:nvPr>
        </p:nvSpPr>
        <p:spPr/>
        <p:txBody>
          <a:bodyPr/>
          <a:lstStyle/>
          <a:p>
            <a:pPr marL="0" indent="0">
              <a:buNone/>
            </a:pPr>
            <a:r>
              <a:rPr lang="en-US" dirty="0"/>
              <a:t>For detail information on the data and methods please see the link below:</a:t>
            </a:r>
          </a:p>
          <a:p>
            <a:pPr marL="0" indent="0">
              <a:buNone/>
            </a:pPr>
            <a:endParaRPr lang="en-US" dirty="0"/>
          </a:p>
          <a:p>
            <a:pPr marL="0" indent="0">
              <a:buNone/>
            </a:pPr>
            <a:r>
              <a:rPr lang="en-US" dirty="0"/>
              <a:t>https://</a:t>
            </a:r>
            <a:r>
              <a:rPr lang="en-US" dirty="0" err="1"/>
              <a:t>github.com</a:t>
            </a:r>
            <a:r>
              <a:rPr lang="en-US" dirty="0"/>
              <a:t>/</a:t>
            </a:r>
            <a:r>
              <a:rPr lang="en-US" dirty="0" err="1"/>
              <a:t>DataScienceMustang</a:t>
            </a:r>
            <a:r>
              <a:rPr lang="en-US" dirty="0"/>
              <a:t>/CaseStudy2</a:t>
            </a:r>
          </a:p>
        </p:txBody>
      </p:sp>
    </p:spTree>
    <p:extLst>
      <p:ext uri="{BB962C8B-B14F-4D97-AF65-F5344CB8AC3E}">
        <p14:creationId xmlns:p14="http://schemas.microsoft.com/office/powerpoint/2010/main" val="32266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CEE-F477-9747-8955-52655FB860A8}"/>
              </a:ext>
            </a:extLst>
          </p:cNvPr>
          <p:cNvSpPr>
            <a:spLocks noGrp="1"/>
          </p:cNvSpPr>
          <p:nvPr>
            <p:ph type="title"/>
          </p:nvPr>
        </p:nvSpPr>
        <p:spPr/>
        <p:txBody>
          <a:bodyPr/>
          <a:lstStyle/>
          <a:p>
            <a:r>
              <a:rPr lang="en-US" dirty="0"/>
              <a:t>How much attrition do we currently see?</a:t>
            </a:r>
          </a:p>
        </p:txBody>
      </p:sp>
      <p:pic>
        <p:nvPicPr>
          <p:cNvPr id="5" name="Content Placeholder 4">
            <a:extLst>
              <a:ext uri="{FF2B5EF4-FFF2-40B4-BE49-F238E27FC236}">
                <a16:creationId xmlns:a16="http://schemas.microsoft.com/office/drawing/2014/main" id="{3D63ADEA-EA44-084F-8E04-1FF44990E0F4}"/>
              </a:ext>
            </a:extLst>
          </p:cNvPr>
          <p:cNvPicPr>
            <a:picLocks noGrp="1" noChangeAspect="1"/>
          </p:cNvPicPr>
          <p:nvPr>
            <p:ph idx="1"/>
          </p:nvPr>
        </p:nvPicPr>
        <p:blipFill>
          <a:blip r:embed="rId3"/>
          <a:stretch>
            <a:fillRect/>
          </a:stretch>
        </p:blipFill>
        <p:spPr>
          <a:xfrm>
            <a:off x="341811" y="1927642"/>
            <a:ext cx="7868920" cy="4721352"/>
          </a:xfrm>
        </p:spPr>
      </p:pic>
      <p:sp>
        <p:nvSpPr>
          <p:cNvPr id="6" name="TextBox 5">
            <a:extLst>
              <a:ext uri="{FF2B5EF4-FFF2-40B4-BE49-F238E27FC236}">
                <a16:creationId xmlns:a16="http://schemas.microsoft.com/office/drawing/2014/main" id="{59E3FDB2-9759-8047-9B51-BCF3590F135B}"/>
              </a:ext>
            </a:extLst>
          </p:cNvPr>
          <p:cNvSpPr txBox="1"/>
          <p:nvPr/>
        </p:nvSpPr>
        <p:spPr>
          <a:xfrm>
            <a:off x="8210732" y="2037805"/>
            <a:ext cx="36503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About 1/5 of the company is turned over</a:t>
            </a:r>
          </a:p>
          <a:p>
            <a:pPr marL="285750" indent="-285750">
              <a:buFont typeface="Arial" panose="020B0604020202020204" pitchFamily="34" charset="0"/>
              <a:buChar char="•"/>
            </a:pPr>
            <a:r>
              <a:rPr lang="en-US" dirty="0"/>
              <a:t>Retaining these worker could leave to massive savings in  employee training</a:t>
            </a:r>
          </a:p>
        </p:txBody>
      </p:sp>
    </p:spTree>
    <p:extLst>
      <p:ext uri="{BB962C8B-B14F-4D97-AF65-F5344CB8AC3E}">
        <p14:creationId xmlns:p14="http://schemas.microsoft.com/office/powerpoint/2010/main" val="26882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71DB-DD83-CC4C-BB37-77450DACA642}"/>
              </a:ext>
            </a:extLst>
          </p:cNvPr>
          <p:cNvSpPr>
            <a:spLocks noGrp="1"/>
          </p:cNvSpPr>
          <p:nvPr>
            <p:ph type="title"/>
          </p:nvPr>
        </p:nvSpPr>
        <p:spPr>
          <a:xfrm>
            <a:off x="916577" y="0"/>
            <a:ext cx="10515600" cy="1325563"/>
          </a:xfrm>
        </p:spPr>
        <p:txBody>
          <a:bodyPr/>
          <a:lstStyle/>
          <a:p>
            <a:r>
              <a:rPr lang="en-US" dirty="0"/>
              <a:t>Pay rate and attrition</a:t>
            </a:r>
          </a:p>
        </p:txBody>
      </p:sp>
      <p:pic>
        <p:nvPicPr>
          <p:cNvPr id="5" name="Content Placeholder 4">
            <a:extLst>
              <a:ext uri="{FF2B5EF4-FFF2-40B4-BE49-F238E27FC236}">
                <a16:creationId xmlns:a16="http://schemas.microsoft.com/office/drawing/2014/main" id="{A2E6EE03-9B87-ED43-9DB4-D4B89038CDB9}"/>
              </a:ext>
            </a:extLst>
          </p:cNvPr>
          <p:cNvPicPr>
            <a:picLocks noGrp="1" noChangeAspect="1"/>
          </p:cNvPicPr>
          <p:nvPr>
            <p:ph idx="1"/>
          </p:nvPr>
        </p:nvPicPr>
        <p:blipFill>
          <a:blip r:embed="rId3"/>
          <a:stretch>
            <a:fillRect/>
          </a:stretch>
        </p:blipFill>
        <p:spPr>
          <a:xfrm>
            <a:off x="1698171" y="933677"/>
            <a:ext cx="7670074" cy="4758577"/>
          </a:xfrm>
        </p:spPr>
      </p:pic>
      <p:sp>
        <p:nvSpPr>
          <p:cNvPr id="6" name="TextBox 5">
            <a:extLst>
              <a:ext uri="{FF2B5EF4-FFF2-40B4-BE49-F238E27FC236}">
                <a16:creationId xmlns:a16="http://schemas.microsoft.com/office/drawing/2014/main" id="{BA5C563F-C0AD-E943-A798-7E2CA02CC03E}"/>
              </a:ext>
            </a:extLst>
          </p:cNvPr>
          <p:cNvSpPr txBox="1"/>
          <p:nvPr/>
        </p:nvSpPr>
        <p:spPr>
          <a:xfrm>
            <a:off x="347254" y="5979600"/>
            <a:ext cx="107652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 evidence to suggest that there is more attrition at the lower income ranges and warrants a deeper look but not clear we need to look at other variables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0477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F058-92FA-1A4D-B029-2406FE2325B2}"/>
              </a:ext>
            </a:extLst>
          </p:cNvPr>
          <p:cNvSpPr>
            <a:spLocks noGrp="1"/>
          </p:cNvSpPr>
          <p:nvPr>
            <p:ph type="title"/>
          </p:nvPr>
        </p:nvSpPr>
        <p:spPr/>
        <p:txBody>
          <a:bodyPr/>
          <a:lstStyle/>
          <a:p>
            <a:r>
              <a:rPr lang="en-US" dirty="0"/>
              <a:t>Age distribution of workers</a:t>
            </a:r>
          </a:p>
        </p:txBody>
      </p:sp>
      <p:pic>
        <p:nvPicPr>
          <p:cNvPr id="5" name="Content Placeholder 4">
            <a:extLst>
              <a:ext uri="{FF2B5EF4-FFF2-40B4-BE49-F238E27FC236}">
                <a16:creationId xmlns:a16="http://schemas.microsoft.com/office/drawing/2014/main" id="{87759EA1-7092-3C4D-9BFE-A34010FFD138}"/>
              </a:ext>
            </a:extLst>
          </p:cNvPr>
          <p:cNvPicPr>
            <a:picLocks noGrp="1" noChangeAspect="1"/>
          </p:cNvPicPr>
          <p:nvPr>
            <p:ph idx="1"/>
          </p:nvPr>
        </p:nvPicPr>
        <p:blipFill>
          <a:blip r:embed="rId3"/>
          <a:stretch>
            <a:fillRect/>
          </a:stretch>
        </p:blipFill>
        <p:spPr>
          <a:xfrm>
            <a:off x="2273300" y="1372394"/>
            <a:ext cx="6350000" cy="3987800"/>
          </a:xfrm>
        </p:spPr>
      </p:pic>
      <p:sp>
        <p:nvSpPr>
          <p:cNvPr id="6" name="TextBox 5">
            <a:extLst>
              <a:ext uri="{FF2B5EF4-FFF2-40B4-BE49-F238E27FC236}">
                <a16:creationId xmlns:a16="http://schemas.microsoft.com/office/drawing/2014/main" id="{259E0B6B-61C0-E34C-B6EA-67571AE0A36F}"/>
              </a:ext>
            </a:extLst>
          </p:cNvPr>
          <p:cNvSpPr txBox="1"/>
          <p:nvPr/>
        </p:nvSpPr>
        <p:spPr>
          <a:xfrm>
            <a:off x="520700" y="5721132"/>
            <a:ext cx="114800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distribution of male and female employees are the same.</a:t>
            </a:r>
          </a:p>
          <a:p>
            <a:pPr marL="285750" indent="-285750">
              <a:buFont typeface="Arial" panose="020B0604020202020204" pitchFamily="34" charset="0"/>
              <a:buChar char="•"/>
            </a:pPr>
            <a:r>
              <a:rPr lang="en-US" dirty="0"/>
              <a:t>Doesn’t seem like male vs. female distribution of ages are different </a:t>
            </a:r>
          </a:p>
        </p:txBody>
      </p:sp>
    </p:spTree>
    <p:extLst>
      <p:ext uri="{BB962C8B-B14F-4D97-AF65-F5344CB8AC3E}">
        <p14:creationId xmlns:p14="http://schemas.microsoft.com/office/powerpoint/2010/main" val="356620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FAB9-43AE-F347-B1D0-DFAEFCA5D7A4}"/>
              </a:ext>
            </a:extLst>
          </p:cNvPr>
          <p:cNvSpPr>
            <a:spLocks noGrp="1"/>
          </p:cNvSpPr>
          <p:nvPr>
            <p:ph type="title"/>
          </p:nvPr>
        </p:nvSpPr>
        <p:spPr/>
        <p:txBody>
          <a:bodyPr/>
          <a:lstStyle/>
          <a:p>
            <a:r>
              <a:rPr lang="en-US" dirty="0"/>
              <a:t>Job Satisfaction and attrition</a:t>
            </a:r>
          </a:p>
        </p:txBody>
      </p:sp>
      <p:pic>
        <p:nvPicPr>
          <p:cNvPr id="5" name="Content Placeholder 4">
            <a:extLst>
              <a:ext uri="{FF2B5EF4-FFF2-40B4-BE49-F238E27FC236}">
                <a16:creationId xmlns:a16="http://schemas.microsoft.com/office/drawing/2014/main" id="{F2ED00AA-9E52-5F4A-BF96-88DF1643068C}"/>
              </a:ext>
            </a:extLst>
          </p:cNvPr>
          <p:cNvPicPr>
            <a:picLocks noGrp="1" noChangeAspect="1"/>
          </p:cNvPicPr>
          <p:nvPr>
            <p:ph idx="1"/>
          </p:nvPr>
        </p:nvPicPr>
        <p:blipFill>
          <a:blip r:embed="rId2"/>
          <a:stretch>
            <a:fillRect/>
          </a:stretch>
        </p:blipFill>
        <p:spPr>
          <a:xfrm>
            <a:off x="2857500" y="1480344"/>
            <a:ext cx="6248400" cy="3924300"/>
          </a:xfrm>
        </p:spPr>
      </p:pic>
      <p:sp>
        <p:nvSpPr>
          <p:cNvPr id="6" name="TextBox 5">
            <a:extLst>
              <a:ext uri="{FF2B5EF4-FFF2-40B4-BE49-F238E27FC236}">
                <a16:creationId xmlns:a16="http://schemas.microsoft.com/office/drawing/2014/main" id="{A326E60A-3E6E-634A-8A92-58E35AC64551}"/>
              </a:ext>
            </a:extLst>
          </p:cNvPr>
          <p:cNvSpPr txBox="1"/>
          <p:nvPr/>
        </p:nvSpPr>
        <p:spPr>
          <a:xfrm>
            <a:off x="1225732" y="5658644"/>
            <a:ext cx="100391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appears to be visual evidence that low job satisfaction leads to higher attrition.</a:t>
            </a:r>
          </a:p>
          <a:p>
            <a:pPr marL="285750" indent="-285750">
              <a:buFont typeface="Arial" panose="020B0604020202020204" pitchFamily="34" charset="0"/>
              <a:buChar char="•"/>
            </a:pPr>
            <a:r>
              <a:rPr lang="en-US" dirty="0"/>
              <a:t>here is higher attrition for males with low job satisfaction when compared to females</a:t>
            </a:r>
          </a:p>
        </p:txBody>
      </p:sp>
    </p:spTree>
    <p:extLst>
      <p:ext uri="{BB962C8B-B14F-4D97-AF65-F5344CB8AC3E}">
        <p14:creationId xmlns:p14="http://schemas.microsoft.com/office/powerpoint/2010/main" val="369320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B1D8-69E8-E743-8058-73EEFB4481E5}"/>
              </a:ext>
            </a:extLst>
          </p:cNvPr>
          <p:cNvSpPr>
            <a:spLocks noGrp="1"/>
          </p:cNvSpPr>
          <p:nvPr>
            <p:ph type="title"/>
          </p:nvPr>
        </p:nvSpPr>
        <p:spPr/>
        <p:txBody>
          <a:bodyPr/>
          <a:lstStyle/>
          <a:p>
            <a:r>
              <a:rPr lang="en-US" dirty="0"/>
              <a:t>Attrition by Education Level</a:t>
            </a:r>
          </a:p>
        </p:txBody>
      </p:sp>
      <p:pic>
        <p:nvPicPr>
          <p:cNvPr id="5" name="Content Placeholder 4">
            <a:extLst>
              <a:ext uri="{FF2B5EF4-FFF2-40B4-BE49-F238E27FC236}">
                <a16:creationId xmlns:a16="http://schemas.microsoft.com/office/drawing/2014/main" id="{C1D8F7B3-007F-684F-80A9-BF2A8EE968C4}"/>
              </a:ext>
            </a:extLst>
          </p:cNvPr>
          <p:cNvPicPr>
            <a:picLocks noGrp="1" noChangeAspect="1"/>
          </p:cNvPicPr>
          <p:nvPr>
            <p:ph idx="1"/>
          </p:nvPr>
        </p:nvPicPr>
        <p:blipFill>
          <a:blip r:embed="rId3"/>
          <a:stretch>
            <a:fillRect/>
          </a:stretch>
        </p:blipFill>
        <p:spPr>
          <a:xfrm>
            <a:off x="2717800" y="1690688"/>
            <a:ext cx="6197600" cy="3810000"/>
          </a:xfrm>
        </p:spPr>
      </p:pic>
      <p:sp>
        <p:nvSpPr>
          <p:cNvPr id="6" name="TextBox 5">
            <a:extLst>
              <a:ext uri="{FF2B5EF4-FFF2-40B4-BE49-F238E27FC236}">
                <a16:creationId xmlns:a16="http://schemas.microsoft.com/office/drawing/2014/main" id="{0A16C661-444F-054C-B2EA-DC625C860173}"/>
              </a:ext>
            </a:extLst>
          </p:cNvPr>
          <p:cNvSpPr txBox="1"/>
          <p:nvPr/>
        </p:nvSpPr>
        <p:spPr>
          <a:xfrm>
            <a:off x="1105263" y="5873205"/>
            <a:ext cx="9981474" cy="369332"/>
          </a:xfrm>
          <a:prstGeom prst="rect">
            <a:avLst/>
          </a:prstGeom>
          <a:noFill/>
        </p:spPr>
        <p:txBody>
          <a:bodyPr wrap="square" rtlCol="0">
            <a:spAutoFit/>
          </a:bodyPr>
          <a:lstStyle/>
          <a:p>
            <a:pPr marL="285750" indent="-285750">
              <a:buFont typeface="Arial" panose="020B0604020202020204" pitchFamily="34" charset="0"/>
              <a:buChar char="•"/>
            </a:pPr>
            <a:r>
              <a:rPr lang="en-US" dirty="0"/>
              <a:t>Employees with lower education are more likely to leave the company.</a:t>
            </a:r>
          </a:p>
        </p:txBody>
      </p:sp>
    </p:spTree>
    <p:extLst>
      <p:ext uri="{BB962C8B-B14F-4D97-AF65-F5344CB8AC3E}">
        <p14:creationId xmlns:p14="http://schemas.microsoft.com/office/powerpoint/2010/main" val="274893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3EEC-CE89-F74B-B3E4-B1FDE7EB8FFC}"/>
              </a:ext>
            </a:extLst>
          </p:cNvPr>
          <p:cNvSpPr>
            <a:spLocks noGrp="1"/>
          </p:cNvSpPr>
          <p:nvPr>
            <p:ph type="title"/>
          </p:nvPr>
        </p:nvSpPr>
        <p:spPr/>
        <p:txBody>
          <a:bodyPr/>
          <a:lstStyle/>
          <a:p>
            <a:r>
              <a:rPr lang="en-US" dirty="0"/>
              <a:t>Attrition by Job Satisfaction and Role</a:t>
            </a:r>
          </a:p>
        </p:txBody>
      </p:sp>
      <p:pic>
        <p:nvPicPr>
          <p:cNvPr id="5" name="Content Placeholder 4">
            <a:extLst>
              <a:ext uri="{FF2B5EF4-FFF2-40B4-BE49-F238E27FC236}">
                <a16:creationId xmlns:a16="http://schemas.microsoft.com/office/drawing/2014/main" id="{1315FA83-CF49-7D4B-9FFE-4FC7AADFA95D}"/>
              </a:ext>
            </a:extLst>
          </p:cNvPr>
          <p:cNvPicPr>
            <a:picLocks noGrp="1" noChangeAspect="1"/>
          </p:cNvPicPr>
          <p:nvPr>
            <p:ph idx="1"/>
          </p:nvPr>
        </p:nvPicPr>
        <p:blipFill>
          <a:blip r:embed="rId3"/>
          <a:stretch>
            <a:fillRect/>
          </a:stretch>
        </p:blipFill>
        <p:spPr>
          <a:xfrm>
            <a:off x="3028950" y="1442244"/>
            <a:ext cx="6134100" cy="3797300"/>
          </a:xfrm>
        </p:spPr>
      </p:pic>
      <p:sp>
        <p:nvSpPr>
          <p:cNvPr id="6" name="TextBox 5">
            <a:extLst>
              <a:ext uri="{FF2B5EF4-FFF2-40B4-BE49-F238E27FC236}">
                <a16:creationId xmlns:a16="http://schemas.microsoft.com/office/drawing/2014/main" id="{45DEC874-835F-154D-8959-02F8D75A04C8}"/>
              </a:ext>
            </a:extLst>
          </p:cNvPr>
          <p:cNvSpPr txBox="1"/>
          <p:nvPr/>
        </p:nvSpPr>
        <p:spPr>
          <a:xfrm>
            <a:off x="1028700" y="5568405"/>
            <a:ext cx="9867174" cy="369332"/>
          </a:xfrm>
          <a:prstGeom prst="rect">
            <a:avLst/>
          </a:prstGeom>
          <a:noFill/>
        </p:spPr>
        <p:txBody>
          <a:bodyPr wrap="square" rtlCol="0">
            <a:spAutoFit/>
          </a:bodyPr>
          <a:lstStyle/>
          <a:p>
            <a:pPr marL="285750" indent="-285750">
              <a:buFont typeface="Arial" panose="020B0604020202020204" pitchFamily="34" charset="0"/>
              <a:buChar char="•"/>
            </a:pPr>
            <a:r>
              <a:rPr lang="en-US" dirty="0"/>
              <a:t>Directors and Managers with low job satisfaction are likely to leave to company</a:t>
            </a:r>
          </a:p>
        </p:txBody>
      </p:sp>
    </p:spTree>
    <p:extLst>
      <p:ext uri="{BB962C8B-B14F-4D97-AF65-F5344CB8AC3E}">
        <p14:creationId xmlns:p14="http://schemas.microsoft.com/office/powerpoint/2010/main" val="101911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CB8F-E4D7-B344-BCF3-218A4ED0D213}"/>
              </a:ext>
            </a:extLst>
          </p:cNvPr>
          <p:cNvSpPr>
            <a:spLocks noGrp="1"/>
          </p:cNvSpPr>
          <p:nvPr>
            <p:ph type="title"/>
          </p:nvPr>
        </p:nvSpPr>
        <p:spPr>
          <a:xfrm>
            <a:off x="838200" y="365125"/>
            <a:ext cx="10515600" cy="835025"/>
          </a:xfrm>
        </p:spPr>
        <p:txBody>
          <a:bodyPr/>
          <a:lstStyle/>
          <a:p>
            <a:r>
              <a:rPr lang="en-US" b="1" dirty="0"/>
              <a:t>Results from Different Models</a:t>
            </a:r>
          </a:p>
        </p:txBody>
      </p:sp>
      <p:graphicFrame>
        <p:nvGraphicFramePr>
          <p:cNvPr id="6" name="Table 6">
            <a:extLst>
              <a:ext uri="{FF2B5EF4-FFF2-40B4-BE49-F238E27FC236}">
                <a16:creationId xmlns:a16="http://schemas.microsoft.com/office/drawing/2014/main" id="{4E2CED99-AC19-47A6-8CCD-E58FD6205A2A}"/>
              </a:ext>
            </a:extLst>
          </p:cNvPr>
          <p:cNvGraphicFramePr>
            <a:graphicFrameLocks noGrp="1"/>
          </p:cNvGraphicFramePr>
          <p:nvPr>
            <p:extLst>
              <p:ext uri="{D42A27DB-BD31-4B8C-83A1-F6EECF244321}">
                <p14:modId xmlns:p14="http://schemas.microsoft.com/office/powerpoint/2010/main" val="506343284"/>
              </p:ext>
            </p:extLst>
          </p:nvPr>
        </p:nvGraphicFramePr>
        <p:xfrm>
          <a:off x="980440" y="2122277"/>
          <a:ext cx="10049512" cy="2533228"/>
        </p:xfrm>
        <a:graphic>
          <a:graphicData uri="http://schemas.openxmlformats.org/drawingml/2006/table">
            <a:tbl>
              <a:tblPr firstRow="1" bandRow="1">
                <a:tableStyleId>{5C22544A-7EE6-4342-B048-85BDC9FD1C3A}</a:tableStyleId>
              </a:tblPr>
              <a:tblGrid>
                <a:gridCol w="2512378">
                  <a:extLst>
                    <a:ext uri="{9D8B030D-6E8A-4147-A177-3AD203B41FA5}">
                      <a16:colId xmlns:a16="http://schemas.microsoft.com/office/drawing/2014/main" val="405262245"/>
                    </a:ext>
                  </a:extLst>
                </a:gridCol>
                <a:gridCol w="2512378">
                  <a:extLst>
                    <a:ext uri="{9D8B030D-6E8A-4147-A177-3AD203B41FA5}">
                      <a16:colId xmlns:a16="http://schemas.microsoft.com/office/drawing/2014/main" val="1313833882"/>
                    </a:ext>
                  </a:extLst>
                </a:gridCol>
                <a:gridCol w="2512378">
                  <a:extLst>
                    <a:ext uri="{9D8B030D-6E8A-4147-A177-3AD203B41FA5}">
                      <a16:colId xmlns:a16="http://schemas.microsoft.com/office/drawing/2014/main" val="2859963878"/>
                    </a:ext>
                  </a:extLst>
                </a:gridCol>
                <a:gridCol w="2512378">
                  <a:extLst>
                    <a:ext uri="{9D8B030D-6E8A-4147-A177-3AD203B41FA5}">
                      <a16:colId xmlns:a16="http://schemas.microsoft.com/office/drawing/2014/main" val="4119423579"/>
                    </a:ext>
                  </a:extLst>
                </a:gridCol>
              </a:tblGrid>
              <a:tr h="633307">
                <a:tc>
                  <a:txBody>
                    <a:bodyPr/>
                    <a:lstStyle/>
                    <a:p>
                      <a:r>
                        <a:rPr lang="en-US" dirty="0"/>
                        <a:t>Models</a:t>
                      </a:r>
                    </a:p>
                  </a:txBody>
                  <a:tcPr/>
                </a:tc>
                <a:tc>
                  <a:txBody>
                    <a:bodyPr/>
                    <a:lstStyle/>
                    <a:p>
                      <a:r>
                        <a:rPr lang="en-US" dirty="0"/>
                        <a:t>Sensitivity</a:t>
                      </a:r>
                    </a:p>
                  </a:txBody>
                  <a:tcPr/>
                </a:tc>
                <a:tc>
                  <a:txBody>
                    <a:bodyPr/>
                    <a:lstStyle/>
                    <a:p>
                      <a:r>
                        <a:rPr lang="en-US" dirty="0"/>
                        <a:t>Specificity</a:t>
                      </a:r>
                    </a:p>
                  </a:txBody>
                  <a:tcPr/>
                </a:tc>
                <a:tc>
                  <a:txBody>
                    <a:bodyPr/>
                    <a:lstStyle/>
                    <a:p>
                      <a:r>
                        <a:rPr lang="en-US" dirty="0"/>
                        <a:t>Accuracy</a:t>
                      </a:r>
                    </a:p>
                  </a:txBody>
                  <a:tcPr/>
                </a:tc>
                <a:extLst>
                  <a:ext uri="{0D108BD9-81ED-4DB2-BD59-A6C34878D82A}">
                    <a16:rowId xmlns:a16="http://schemas.microsoft.com/office/drawing/2014/main" val="447982158"/>
                  </a:ext>
                </a:extLst>
              </a:tr>
              <a:tr h="633307">
                <a:tc>
                  <a:txBody>
                    <a:bodyPr/>
                    <a:lstStyle/>
                    <a:p>
                      <a:r>
                        <a:rPr lang="en-US" dirty="0"/>
                        <a:t>KNN</a:t>
                      </a:r>
                    </a:p>
                  </a:txBody>
                  <a:tcPr/>
                </a:tc>
                <a:tc>
                  <a:txBody>
                    <a:bodyPr/>
                    <a:lstStyle/>
                    <a:p>
                      <a:r>
                        <a:rPr lang="en-US" dirty="0"/>
                        <a:t>10%</a:t>
                      </a:r>
                    </a:p>
                  </a:txBody>
                  <a:tcPr/>
                </a:tc>
                <a:tc>
                  <a:txBody>
                    <a:bodyPr/>
                    <a:lstStyle/>
                    <a:p>
                      <a:r>
                        <a:rPr lang="en-US" dirty="0"/>
                        <a:t>93%</a:t>
                      </a:r>
                    </a:p>
                  </a:txBody>
                  <a:tcPr/>
                </a:tc>
                <a:tc>
                  <a:txBody>
                    <a:bodyPr/>
                    <a:lstStyle/>
                    <a:p>
                      <a:r>
                        <a:rPr lang="en-US" dirty="0"/>
                        <a:t>79%</a:t>
                      </a:r>
                    </a:p>
                  </a:txBody>
                  <a:tcPr/>
                </a:tc>
                <a:extLst>
                  <a:ext uri="{0D108BD9-81ED-4DB2-BD59-A6C34878D82A}">
                    <a16:rowId xmlns:a16="http://schemas.microsoft.com/office/drawing/2014/main" val="1442808835"/>
                  </a:ext>
                </a:extLst>
              </a:tr>
              <a:tr h="633307">
                <a:tc>
                  <a:txBody>
                    <a:bodyPr/>
                    <a:lstStyle/>
                    <a:p>
                      <a:r>
                        <a:rPr lang="en-US" dirty="0"/>
                        <a:t>Naïve Bayes</a:t>
                      </a:r>
                    </a:p>
                  </a:txBody>
                  <a:tcPr/>
                </a:tc>
                <a:tc>
                  <a:txBody>
                    <a:bodyPr/>
                    <a:lstStyle/>
                    <a:p>
                      <a:r>
                        <a:rPr lang="en-US" dirty="0"/>
                        <a:t>51%</a:t>
                      </a:r>
                    </a:p>
                  </a:txBody>
                  <a:tcPr/>
                </a:tc>
                <a:tc>
                  <a:txBody>
                    <a:bodyPr/>
                    <a:lstStyle/>
                    <a:p>
                      <a:r>
                        <a:rPr lang="en-US" dirty="0"/>
                        <a:t>92%</a:t>
                      </a:r>
                    </a:p>
                  </a:txBody>
                  <a:tcPr/>
                </a:tc>
                <a:tc>
                  <a:txBody>
                    <a:bodyPr/>
                    <a:lstStyle/>
                    <a:p>
                      <a:r>
                        <a:rPr lang="en-US" dirty="0"/>
                        <a:t>84%</a:t>
                      </a:r>
                    </a:p>
                  </a:txBody>
                  <a:tcPr/>
                </a:tc>
                <a:extLst>
                  <a:ext uri="{0D108BD9-81ED-4DB2-BD59-A6C34878D82A}">
                    <a16:rowId xmlns:a16="http://schemas.microsoft.com/office/drawing/2014/main" val="346361689"/>
                  </a:ext>
                </a:extLst>
              </a:tr>
              <a:tr h="633307">
                <a:tc>
                  <a:txBody>
                    <a:bodyPr/>
                    <a:lstStyle/>
                    <a:p>
                      <a:r>
                        <a:rPr lang="en-US" dirty="0"/>
                        <a:t>Decision Tree</a:t>
                      </a:r>
                    </a:p>
                  </a:txBody>
                  <a:tcPr/>
                </a:tc>
                <a:tc>
                  <a:txBody>
                    <a:bodyPr/>
                    <a:lstStyle/>
                    <a:p>
                      <a:r>
                        <a:rPr lang="en-US" dirty="0"/>
                        <a:t>64%</a:t>
                      </a:r>
                    </a:p>
                  </a:txBody>
                  <a:tcPr/>
                </a:tc>
                <a:tc>
                  <a:txBody>
                    <a:bodyPr/>
                    <a:lstStyle/>
                    <a:p>
                      <a:r>
                        <a:rPr lang="en-US" dirty="0"/>
                        <a:t>89%</a:t>
                      </a:r>
                    </a:p>
                  </a:txBody>
                  <a:tcPr/>
                </a:tc>
                <a:tc>
                  <a:txBody>
                    <a:bodyPr/>
                    <a:lstStyle/>
                    <a:p>
                      <a:r>
                        <a:rPr lang="en-US" dirty="0"/>
                        <a:t>86.78%</a:t>
                      </a:r>
                    </a:p>
                  </a:txBody>
                  <a:tcPr/>
                </a:tc>
                <a:extLst>
                  <a:ext uri="{0D108BD9-81ED-4DB2-BD59-A6C34878D82A}">
                    <a16:rowId xmlns:a16="http://schemas.microsoft.com/office/drawing/2014/main" val="1806265431"/>
                  </a:ext>
                </a:extLst>
              </a:tr>
            </a:tbl>
          </a:graphicData>
        </a:graphic>
      </p:graphicFrame>
      <p:sp>
        <p:nvSpPr>
          <p:cNvPr id="8" name="TextBox 7">
            <a:extLst>
              <a:ext uri="{FF2B5EF4-FFF2-40B4-BE49-F238E27FC236}">
                <a16:creationId xmlns:a16="http://schemas.microsoft.com/office/drawing/2014/main" id="{74239545-1BA5-475D-98CF-AF19B0FE32C8}"/>
              </a:ext>
            </a:extLst>
          </p:cNvPr>
          <p:cNvSpPr txBox="1"/>
          <p:nvPr/>
        </p:nvSpPr>
        <p:spPr>
          <a:xfrm>
            <a:off x="1074420" y="5063490"/>
            <a:ext cx="10279380" cy="707886"/>
          </a:xfrm>
          <a:prstGeom prst="rect">
            <a:avLst/>
          </a:prstGeom>
          <a:noFill/>
          <a:ln w="19050">
            <a:solidFill>
              <a:schemeClr val="bg2">
                <a:lumMod val="10000"/>
              </a:schemeClr>
            </a:solidFill>
          </a:ln>
        </p:spPr>
        <p:txBody>
          <a:bodyPr wrap="square" rtlCol="0">
            <a:spAutoFit/>
          </a:bodyPr>
          <a:lstStyle/>
          <a:p>
            <a:r>
              <a:rPr lang="en-US" sz="2000" dirty="0">
                <a:latin typeface="Arial" panose="020B0604020202020204" pitchFamily="34" charset="0"/>
                <a:cs typeface="Arial" panose="020B0604020202020204" pitchFamily="34" charset="0"/>
              </a:rPr>
              <a:t>Root mean square error from linear regression model for monthly income prediction is 208.34</a:t>
            </a:r>
          </a:p>
        </p:txBody>
      </p:sp>
    </p:spTree>
    <p:extLst>
      <p:ext uri="{BB962C8B-B14F-4D97-AF65-F5344CB8AC3E}">
        <p14:creationId xmlns:p14="http://schemas.microsoft.com/office/powerpoint/2010/main" val="410102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64DD-6F96-A04B-AD4C-F0C63EAC499F}"/>
              </a:ext>
            </a:extLst>
          </p:cNvPr>
          <p:cNvSpPr>
            <a:spLocks noGrp="1"/>
          </p:cNvSpPr>
          <p:nvPr>
            <p:ph type="title"/>
          </p:nvPr>
        </p:nvSpPr>
        <p:spPr/>
        <p:txBody>
          <a:bodyPr/>
          <a:lstStyle/>
          <a:p>
            <a:r>
              <a:rPr lang="en-US" dirty="0"/>
              <a:t>Confusion Matrix</a:t>
            </a:r>
          </a:p>
        </p:txBody>
      </p:sp>
      <p:pic>
        <p:nvPicPr>
          <p:cNvPr id="9" name="Content Placeholder 8">
            <a:extLst>
              <a:ext uri="{FF2B5EF4-FFF2-40B4-BE49-F238E27FC236}">
                <a16:creationId xmlns:a16="http://schemas.microsoft.com/office/drawing/2014/main" id="{34F77396-6F7F-7643-B474-21669B78C574}"/>
              </a:ext>
            </a:extLst>
          </p:cNvPr>
          <p:cNvPicPr>
            <a:picLocks noGrp="1" noChangeAspect="1"/>
          </p:cNvPicPr>
          <p:nvPr>
            <p:ph idx="1"/>
          </p:nvPr>
        </p:nvPicPr>
        <p:blipFill>
          <a:blip r:embed="rId3"/>
          <a:stretch>
            <a:fillRect/>
          </a:stretch>
        </p:blipFill>
        <p:spPr>
          <a:xfrm>
            <a:off x="2510366" y="1690688"/>
            <a:ext cx="6121400" cy="3784600"/>
          </a:xfrm>
        </p:spPr>
      </p:pic>
      <p:sp>
        <p:nvSpPr>
          <p:cNvPr id="10" name="TextBox 9">
            <a:extLst>
              <a:ext uri="{FF2B5EF4-FFF2-40B4-BE49-F238E27FC236}">
                <a16:creationId xmlns:a16="http://schemas.microsoft.com/office/drawing/2014/main" id="{203F989C-8785-B046-AEF6-1FFCD11CB6EE}"/>
              </a:ext>
            </a:extLst>
          </p:cNvPr>
          <p:cNvSpPr txBox="1"/>
          <p:nvPr/>
        </p:nvSpPr>
        <p:spPr>
          <a:xfrm>
            <a:off x="1028700" y="5568405"/>
            <a:ext cx="98671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decision tree model is best at predicting no attrition </a:t>
            </a:r>
          </a:p>
          <a:p>
            <a:pPr marL="285750" indent="-285750">
              <a:buFont typeface="Arial" panose="020B0604020202020204" pitchFamily="34" charset="0"/>
              <a:buChar char="•"/>
            </a:pPr>
            <a:r>
              <a:rPr lang="en-US" dirty="0"/>
              <a:t>Model makes correct prediction of 150 out of 174 with a total accuracy of 86%</a:t>
            </a:r>
          </a:p>
        </p:txBody>
      </p:sp>
    </p:spTree>
    <p:extLst>
      <p:ext uri="{BB962C8B-B14F-4D97-AF65-F5344CB8AC3E}">
        <p14:creationId xmlns:p14="http://schemas.microsoft.com/office/powerpoint/2010/main" val="64610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427</Words>
  <Application>Microsoft Macintosh PowerPoint</Application>
  <PresentationFormat>Widescreen</PresentationFormat>
  <Paragraphs>69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Attrition Analysis</vt:lpstr>
      <vt:lpstr>How much attrition do we currently see?</vt:lpstr>
      <vt:lpstr>Pay rate and attrition</vt:lpstr>
      <vt:lpstr>Age distribution of workers</vt:lpstr>
      <vt:lpstr>Job Satisfaction and attrition</vt:lpstr>
      <vt:lpstr>Attrition by Education Level</vt:lpstr>
      <vt:lpstr>Attrition by Job Satisfaction and Role</vt:lpstr>
      <vt:lpstr>Results from Different Models</vt:lpstr>
      <vt:lpstr>Confusion Matrix</vt:lpstr>
      <vt:lpstr>Decision Tree Levels</vt:lpstr>
      <vt:lpstr>Future studies and Questions</vt:lpstr>
      <vt:lpstr>Appendix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Analysis</dc:title>
  <dc:creator>Microsoft Office User</dc:creator>
  <cp:lastModifiedBy>Microsoft Office User</cp:lastModifiedBy>
  <cp:revision>14</cp:revision>
  <dcterms:created xsi:type="dcterms:W3CDTF">2020-04-19T01:32:13Z</dcterms:created>
  <dcterms:modified xsi:type="dcterms:W3CDTF">2020-04-19T14:07:58Z</dcterms:modified>
</cp:coreProperties>
</file>