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1"/>
  </p:notesMasterIdLst>
  <p:sldIdLst>
    <p:sldId id="256" r:id="rId6"/>
    <p:sldId id="630" r:id="rId7"/>
    <p:sldId id="657" r:id="rId8"/>
    <p:sldId id="662" r:id="rId9"/>
    <p:sldId id="6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30"/>
            <p14:sldId id="657"/>
            <p14:sldId id="662"/>
            <p14:sldId id="6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CE"/>
    <a:srgbClr val="D8EAD2"/>
    <a:srgbClr val="E7B6AF"/>
    <a:srgbClr val="CA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03A90-F935-4FD2-B013-6D4C685F1C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30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41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33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5231E1DB-78B2-47BE-B2C8-3D40581D9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23917" r="3744" b="18819"/>
          <a:stretch/>
        </p:blipFill>
        <p:spPr>
          <a:xfrm>
            <a:off x="0" y="0"/>
            <a:ext cx="12192000" cy="502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A07F9B-C816-48A1-B42E-556371DA48D1}"/>
              </a:ext>
            </a:extLst>
          </p:cNvPr>
          <p:cNvSpPr/>
          <p:nvPr userDrawn="1"/>
        </p:nvSpPr>
        <p:spPr>
          <a:xfrm>
            <a:off x="0" y="0"/>
            <a:ext cx="12192000" cy="5029200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2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B9A32EE4-838C-4AAA-98EA-7BC4D277D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2" r="17582"/>
          <a:stretch/>
        </p:blipFill>
        <p:spPr>
          <a:xfrm>
            <a:off x="5511804" y="0"/>
            <a:ext cx="6680196" cy="6877105"/>
          </a:xfrm>
          <a:custGeom>
            <a:avLst/>
            <a:gdLst>
              <a:gd name="connsiteX0" fmla="*/ 1575203 w 5892796"/>
              <a:gd name="connsiteY0" fmla="*/ 0 h 6877105"/>
              <a:gd name="connsiteX1" fmla="*/ 5892796 w 5892796"/>
              <a:gd name="connsiteY1" fmla="*/ 0 h 6877105"/>
              <a:gd name="connsiteX2" fmla="*/ 5892796 w 5892796"/>
              <a:gd name="connsiteY2" fmla="*/ 6877105 h 6877105"/>
              <a:gd name="connsiteX3" fmla="*/ 1575201 w 5892796"/>
              <a:gd name="connsiteY3" fmla="*/ 6877105 h 6877105"/>
              <a:gd name="connsiteX4" fmla="*/ 0 w 5892796"/>
              <a:gd name="connsiteY4" fmla="*/ 3438555 h 687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2796" h="6877105">
                <a:moveTo>
                  <a:pt x="1575203" y="0"/>
                </a:moveTo>
                <a:lnTo>
                  <a:pt x="5892796" y="0"/>
                </a:lnTo>
                <a:lnTo>
                  <a:pt x="5892796" y="6877105"/>
                </a:lnTo>
                <a:lnTo>
                  <a:pt x="1575201" y="6877105"/>
                </a:lnTo>
                <a:lnTo>
                  <a:pt x="0" y="3438555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3087EEB-636B-445E-BBE7-FD62796570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250" y="2933362"/>
            <a:ext cx="4272819" cy="680186"/>
          </a:xfrm>
        </p:spPr>
        <p:txBody>
          <a:bodyPr wrap="square" lIns="15240" tIns="7620" rIns="15240" bIns="7620" anchor="b">
            <a:sp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TRACKER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1F9D5A14-1973-441D-927B-58943E42468D}"/>
              </a:ext>
            </a:extLst>
          </p:cNvPr>
          <p:cNvSpPr/>
          <p:nvPr userDrawn="1"/>
        </p:nvSpPr>
        <p:spPr>
          <a:xfrm flipH="1">
            <a:off x="5511804" y="0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5231E1DB-78B2-47BE-B2C8-3D40581D9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23917" r="3744" b="18819"/>
          <a:stretch/>
        </p:blipFill>
        <p:spPr>
          <a:xfrm>
            <a:off x="0" y="0"/>
            <a:ext cx="12192000" cy="502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A07F9B-C816-48A1-B42E-556371DA48D1}"/>
              </a:ext>
            </a:extLst>
          </p:cNvPr>
          <p:cNvSpPr/>
          <p:nvPr userDrawn="1"/>
        </p:nvSpPr>
        <p:spPr>
          <a:xfrm>
            <a:off x="0" y="0"/>
            <a:ext cx="12192000" cy="5029200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060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2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B9A32EE4-838C-4AAA-98EA-7BC4D277D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2" r="17582"/>
          <a:stretch/>
        </p:blipFill>
        <p:spPr>
          <a:xfrm>
            <a:off x="5511804" y="0"/>
            <a:ext cx="6680196" cy="6877105"/>
          </a:xfrm>
          <a:custGeom>
            <a:avLst/>
            <a:gdLst>
              <a:gd name="connsiteX0" fmla="*/ 1575203 w 5892796"/>
              <a:gd name="connsiteY0" fmla="*/ 0 h 6877105"/>
              <a:gd name="connsiteX1" fmla="*/ 5892796 w 5892796"/>
              <a:gd name="connsiteY1" fmla="*/ 0 h 6877105"/>
              <a:gd name="connsiteX2" fmla="*/ 5892796 w 5892796"/>
              <a:gd name="connsiteY2" fmla="*/ 6877105 h 6877105"/>
              <a:gd name="connsiteX3" fmla="*/ 1575201 w 5892796"/>
              <a:gd name="connsiteY3" fmla="*/ 6877105 h 6877105"/>
              <a:gd name="connsiteX4" fmla="*/ 0 w 5892796"/>
              <a:gd name="connsiteY4" fmla="*/ 3438555 h 687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2796" h="6877105">
                <a:moveTo>
                  <a:pt x="1575203" y="0"/>
                </a:moveTo>
                <a:lnTo>
                  <a:pt x="5892796" y="0"/>
                </a:lnTo>
                <a:lnTo>
                  <a:pt x="5892796" y="6877105"/>
                </a:lnTo>
                <a:lnTo>
                  <a:pt x="1575201" y="6877105"/>
                </a:lnTo>
                <a:lnTo>
                  <a:pt x="0" y="3438555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3087EEB-636B-445E-BBE7-FD62796570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250" y="2933362"/>
            <a:ext cx="4272819" cy="680186"/>
          </a:xfrm>
        </p:spPr>
        <p:txBody>
          <a:bodyPr wrap="square" lIns="15240" tIns="7620" rIns="15240" bIns="7620" anchor="b">
            <a:sp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TRACKER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1F9D5A14-1973-441D-927B-58943E42468D}"/>
              </a:ext>
            </a:extLst>
          </p:cNvPr>
          <p:cNvSpPr/>
          <p:nvPr userDrawn="1"/>
        </p:nvSpPr>
        <p:spPr>
          <a:xfrm flipH="1">
            <a:off x="5511804" y="0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5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9.xml"/><Relationship Id="rId7" Type="http://schemas.openxmlformats.org/officeDocument/2006/relationships/vmlDrawing" Target="../drawings/vmlDrawing5.v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1.xml"/><Relationship Id="rId10" Type="http://schemas.openxmlformats.org/officeDocument/2006/relationships/oleObject" Target="../embeddings/oleObject5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rgbClr val="00A9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52" y="222876"/>
            <a:ext cx="964232" cy="485129"/>
          </a:xfrm>
          <a:prstGeom prst="rect">
            <a:avLst/>
          </a:prstGeom>
        </p:spPr>
      </p:pic>
      <p:sp>
        <p:nvSpPr>
          <p:cNvPr id="7" name="MSIPCMContentMarking" descr="{&quot;HashCode&quot;:777030729,&quot;Placement&quot;:&quot;Footer&quot;}"/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rgbClr val="00A9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52" y="222876"/>
            <a:ext cx="964232" cy="485129"/>
          </a:xfrm>
          <a:prstGeom prst="rect">
            <a:avLst/>
          </a:prstGeom>
        </p:spPr>
      </p:pic>
      <p:sp>
        <p:nvSpPr>
          <p:cNvPr id="8" name="MSIPCMContentMarking" descr="{&quot;HashCode&quot;:777030729,&quot;Placement&quot;:&quot;Footer&quot;}"/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1.xml"/><Relationship Id="rId7" Type="http://schemas.openxmlformats.org/officeDocument/2006/relationships/image" Target="../media/image5.emf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oo.gl/Hc5Bhd" TargetMode="External"/><Relationship Id="rId4" Type="http://schemas.openxmlformats.org/officeDocument/2006/relationships/hyperlink" Target="https://goo.gl/Vcjjy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253924" y="339648"/>
            <a:ext cx="5310637" cy="342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3600" dirty="0">
                <a:latin typeface="Gotham Light" pitchFamily="50" charset="0"/>
              </a:rPr>
              <a:t>AI Bootcamp 2020</a:t>
            </a:r>
            <a:br>
              <a:rPr lang="en-US" sz="3600" dirty="0">
                <a:latin typeface="Gotham Light" pitchFamily="50" charset="0"/>
              </a:rPr>
            </a:br>
            <a:br>
              <a:rPr lang="en-US" sz="3600" dirty="0">
                <a:latin typeface="Gotham Light" pitchFamily="50" charset="0"/>
              </a:rPr>
            </a:br>
            <a:br>
              <a:rPr lang="en-US" sz="3600" dirty="0">
                <a:latin typeface="Gotham Light" pitchFamily="50" charset="0"/>
              </a:rPr>
            </a:br>
            <a:br>
              <a:rPr lang="en-US" sz="3600" dirty="0">
                <a:latin typeface="Gotham Light" pitchFamily="50" charset="0"/>
              </a:rPr>
            </a:br>
            <a:r>
              <a:rPr lang="en-GB" sz="3200" dirty="0">
                <a:latin typeface="Gotham Light" pitchFamily="50" charset="0"/>
              </a:rPr>
              <a:t>R Programming end-to-end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latin typeface="Gotham Light" pitchFamily="50" charset="0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7440" y="1890187"/>
            <a:ext cx="4901399" cy="24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5">
            <a:extLst>
              <a:ext uri="{FF2B5EF4-FFF2-40B4-BE49-F238E27FC236}">
                <a16:creationId xmlns:a16="http://schemas.microsoft.com/office/drawing/2014/main" id="{5635F016-79B8-44BF-9037-E59A65CFA106}"/>
              </a:ext>
            </a:extLst>
          </p:cNvPr>
          <p:cNvSpPr txBox="1">
            <a:spLocks/>
          </p:cNvSpPr>
          <p:nvPr/>
        </p:nvSpPr>
        <p:spPr>
          <a:xfrm>
            <a:off x="253923" y="5990897"/>
            <a:ext cx="5310637" cy="7290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Gotham Light" pitchFamily="50" charset="0"/>
              </a:rPr>
              <a:t>Ogundepo Ezekiel Adebayo</a:t>
            </a:r>
          </a:p>
          <a:p>
            <a:endParaRPr lang="en-US" sz="2800" dirty="0">
              <a:latin typeface="Gotham Light" pitchFamily="50" charset="0"/>
            </a:endParaRPr>
          </a:p>
          <a:p>
            <a:r>
              <a:rPr lang="en-US" sz="2800" dirty="0">
                <a:latin typeface="Gotham Light" pitchFamily="50" charset="0"/>
              </a:rPr>
              <a:t>@gbganalyst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0F3F834-2B0A-423A-BF96-5EA412CA5A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0F3F834-2B0A-423A-BF96-5EA412CA5A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F88DADA3-5156-4333-9D7C-8528FF24E5B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77">
              <a:defRPr/>
            </a:pPr>
            <a:endParaRPr lang="en-US" sz="2800" b="1" dirty="0">
              <a:solidFill>
                <a:prstClr val="white"/>
              </a:solidFill>
              <a:latin typeface="Gotham Light" panose="02000603030000020004" pitchFamily="2" charset="0"/>
              <a:sym typeface="Gotham Light" panose="02000603030000020004" pitchFamily="2" charset="0"/>
            </a:endParaRPr>
          </a:p>
        </p:txBody>
      </p:sp>
      <p:pic>
        <p:nvPicPr>
          <p:cNvPr id="9223" name="Picture 7" descr="Presentation PNG Transparent Images | PNG All">
            <a:extLst>
              <a:ext uri="{FF2B5EF4-FFF2-40B4-BE49-F238E27FC236}">
                <a16:creationId xmlns:a16="http://schemas.microsoft.com/office/drawing/2014/main" id="{CB05707D-389F-4ABB-818A-35498C83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7" y="822813"/>
            <a:ext cx="8883326" cy="558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2;p6">
            <a:extLst>
              <a:ext uri="{FF2B5EF4-FFF2-40B4-BE49-F238E27FC236}">
                <a16:creationId xmlns:a16="http://schemas.microsoft.com/office/drawing/2014/main" id="{D2C83B5E-A6ED-43E8-9DE2-CBF90FA89477}"/>
              </a:ext>
            </a:extLst>
          </p:cNvPr>
          <p:cNvSpPr/>
          <p:nvPr/>
        </p:nvSpPr>
        <p:spPr>
          <a:xfrm>
            <a:off x="296478" y="287555"/>
            <a:ext cx="7160612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7030A0"/>
                </a:solidFill>
                <a:latin typeface="Gotham Light" pitchFamily="50" charset="0"/>
                <a:ea typeface="Calibri"/>
                <a:cs typeface="Calibri"/>
                <a:sym typeface="Calibri"/>
              </a:rPr>
              <a:t>Welcome to </a:t>
            </a:r>
            <a:r>
              <a:rPr lang="en-GB" sz="3200" dirty="0">
                <a:latin typeface="Gotham Light" pitchFamily="50" charset="0"/>
              </a:rPr>
              <a:t>R </a:t>
            </a:r>
            <a:r>
              <a:rPr lang="en-GB" sz="3200" b="1" dirty="0">
                <a:solidFill>
                  <a:srgbClr val="7030A0"/>
                </a:solidFill>
                <a:latin typeface="Gotham Light" pitchFamily="50" charset="0"/>
                <a:cs typeface="Calibri"/>
              </a:rPr>
              <a:t>Programming end-to-end</a:t>
            </a:r>
            <a:r>
              <a:rPr lang="en-US" sz="3200" b="1" dirty="0">
                <a:solidFill>
                  <a:srgbClr val="7030A0"/>
                </a:solidFill>
                <a:latin typeface="Gotham Light" pitchFamily="50" charset="0"/>
                <a:cs typeface="Calibri"/>
                <a:sym typeface="Calibri"/>
              </a:rPr>
              <a:t> </a:t>
            </a:r>
            <a:endParaRPr sz="3200" b="1" dirty="0">
              <a:solidFill>
                <a:srgbClr val="7030A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72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43254" y="1040018"/>
            <a:ext cx="11593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otham Light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otham Light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u="sng" dirty="0">
              <a:solidFill>
                <a:schemeClr val="tx1"/>
              </a:solidFill>
              <a:latin typeface="Gotham Light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u="sng" dirty="0">
              <a:solidFill>
                <a:schemeClr val="tx1"/>
              </a:solidFill>
              <a:latin typeface="Gotham Light" pitchFamily="50" charset="0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355601" y="235456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7030A0"/>
                </a:solidFill>
                <a:latin typeface="Gotham Light" pitchFamily="50" charset="0"/>
                <a:ea typeface="Calibri"/>
                <a:cs typeface="Calibri"/>
                <a:sym typeface="Calibri"/>
              </a:rPr>
              <a:t>Content</a:t>
            </a:r>
            <a:endParaRPr sz="3200" b="1" dirty="0">
              <a:solidFill>
                <a:srgbClr val="7030A0"/>
              </a:solidFill>
              <a:latin typeface="Gotham Light" pitchFamily="50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31561D-634D-4F8F-8864-B2040C0AB404}"/>
              </a:ext>
            </a:extLst>
          </p:cNvPr>
          <p:cNvSpPr/>
          <p:nvPr/>
        </p:nvSpPr>
        <p:spPr>
          <a:xfrm>
            <a:off x="355601" y="1578627"/>
            <a:ext cx="1100406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+mj-lt"/>
              </a:rPr>
              <a:t>Beginners’ R for Data Science</a:t>
            </a:r>
            <a:r>
              <a:rPr lang="en-US" sz="2400" dirty="0">
                <a:latin typeface="+mj-lt"/>
              </a:rPr>
              <a:t> 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+mj-lt"/>
              </a:rPr>
              <a:t>RStudio, R packages, and R project</a:t>
            </a:r>
            <a:r>
              <a:rPr lang="en-US" sz="2400" dirty="0">
                <a:latin typeface="+mj-lt"/>
              </a:rPr>
              <a:t> 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+mj-lt"/>
              </a:rPr>
              <a:t>Tidyverse Sample Exam Solution</a:t>
            </a:r>
          </a:p>
          <a:p>
            <a:endParaRPr lang="en-US" dirty="0">
              <a:solidFill>
                <a:schemeClr val="tx1"/>
              </a:solidFill>
              <a:latin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96BB94-DF65-45FD-A7A1-983695B5CBE2}"/>
              </a:ext>
            </a:extLst>
          </p:cNvPr>
          <p:cNvSpPr txBox="1">
            <a:spLocks/>
          </p:cNvSpPr>
          <p:nvPr/>
        </p:nvSpPr>
        <p:spPr>
          <a:xfrm>
            <a:off x="3840480" y="2734543"/>
            <a:ext cx="5321960" cy="6247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802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0;p7" descr="Image result for data science nigeria">
            <a:extLst>
              <a:ext uri="{FF2B5EF4-FFF2-40B4-BE49-F238E27FC236}">
                <a16:creationId xmlns:a16="http://schemas.microsoft.com/office/drawing/2014/main" id="{EAF83099-1A49-5547-B681-787D96FA7E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8901" y="0"/>
            <a:ext cx="6114058" cy="3062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1;p7">
            <a:extLst>
              <a:ext uri="{FF2B5EF4-FFF2-40B4-BE49-F238E27FC236}">
                <a16:creationId xmlns:a16="http://schemas.microsoft.com/office/drawing/2014/main" id="{DC9891C3-A3BD-0C45-801F-28A9C8F0409A}"/>
              </a:ext>
            </a:extLst>
          </p:cNvPr>
          <p:cNvSpPr/>
          <p:nvPr/>
        </p:nvSpPr>
        <p:spPr>
          <a:xfrm>
            <a:off x="275925" y="3430595"/>
            <a:ext cx="11916075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Gotham Light" pitchFamily="2" charset="0"/>
                <a:ea typeface="Arial"/>
                <a:cs typeface="Arial"/>
                <a:sym typeface="Arial"/>
              </a:rPr>
              <a:t>Website: www.datasciencenigeria.org</a:t>
            </a:r>
            <a:endParaRPr b="1" dirty="0">
              <a:latin typeface="Gotham Light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Gotham Light" pitchFamily="2" charset="0"/>
                <a:ea typeface="Arial"/>
                <a:cs typeface="Arial"/>
                <a:sym typeface="Arial"/>
              </a:rPr>
              <a:t>Email: info@datasciencenigeria.org</a:t>
            </a:r>
            <a:endParaRPr b="1" dirty="0">
              <a:latin typeface="Gotham Light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Gotham Light" pitchFamily="2" charset="0"/>
                <a:ea typeface="Arial"/>
                <a:cs typeface="Arial"/>
                <a:sym typeface="Arial"/>
              </a:rPr>
              <a:t>Twitter: Datasciencenig</a:t>
            </a:r>
            <a:endParaRPr sz="1800" b="1" i="0" u="none" strike="noStrike" cap="none" dirty="0">
              <a:solidFill>
                <a:srgbClr val="000000"/>
              </a:solidFill>
              <a:latin typeface="Gotham Light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Gotham Light" pitchFamily="2" charset="0"/>
                <a:ea typeface="Arial"/>
                <a:cs typeface="Arial"/>
                <a:sym typeface="Arial"/>
              </a:rPr>
              <a:t>Instagram: Datasciencenigeria</a:t>
            </a:r>
            <a:endParaRPr sz="1800" b="1" i="0" u="none" strike="noStrike" cap="none" dirty="0">
              <a:solidFill>
                <a:srgbClr val="000000"/>
              </a:solidFill>
              <a:latin typeface="Gotham Light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Gotham Light" pitchFamily="2" charset="0"/>
                <a:ea typeface="Arial"/>
                <a:cs typeface="Arial"/>
                <a:sym typeface="Arial"/>
              </a:rPr>
              <a:t>Facebook: facebook.com/datasciencenig</a:t>
            </a:r>
            <a:endParaRPr sz="1800" b="1" i="0" u="none" strike="noStrike" cap="none" dirty="0">
              <a:solidFill>
                <a:srgbClr val="000000"/>
              </a:solidFill>
              <a:latin typeface="Gotham Light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Gotham Light" pitchFamily="2" charset="0"/>
                <a:ea typeface="Arial"/>
                <a:cs typeface="Arial"/>
                <a:sym typeface="Arial"/>
              </a:rPr>
              <a:t>YouTube: </a:t>
            </a:r>
            <a:r>
              <a:rPr lang="en-US" sz="1800" b="1" i="0" u="sng" strike="noStrike" cap="none" dirty="0">
                <a:solidFill>
                  <a:srgbClr val="000000"/>
                </a:solidFill>
                <a:latin typeface="Gotham Light" pitchFamily="2" charset="0"/>
                <a:ea typeface="Arial"/>
                <a:cs typeface="Arial"/>
                <a:sym typeface="Arial"/>
                <a:hlinkClick r:id="rId4"/>
              </a:rPr>
              <a:t>https://goo.gl/Vcjjyp</a:t>
            </a:r>
            <a:endParaRPr sz="1800" b="1" i="0" u="none" strike="noStrike" cap="none" dirty="0">
              <a:solidFill>
                <a:srgbClr val="000000"/>
              </a:solidFill>
              <a:latin typeface="Gotham Light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Gotham Light" pitchFamily="2" charset="0"/>
                <a:ea typeface="Arial"/>
                <a:cs typeface="Arial"/>
                <a:sym typeface="Arial"/>
              </a:rPr>
              <a:t>Phone : +2348140000853</a:t>
            </a:r>
            <a:endParaRPr b="1" dirty="0">
              <a:latin typeface="Gotham Light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Gotham Light" pitchFamily="2" charset="0"/>
                <a:ea typeface="Arial"/>
                <a:cs typeface="Arial"/>
                <a:sym typeface="Arial"/>
              </a:rPr>
              <a:t>For videos and other reports, you can see a link to 25 key milestones of the non-profit via this link  </a:t>
            </a:r>
            <a:r>
              <a:rPr lang="en-US" sz="2400" b="1" i="0" u="sng" strike="noStrike" cap="none" dirty="0">
                <a:solidFill>
                  <a:srgbClr val="FF0000"/>
                </a:solidFill>
                <a:latin typeface="Gotham Light" pitchFamily="2" charset="0"/>
                <a:ea typeface="Arial"/>
                <a:cs typeface="Arial"/>
                <a:sym typeface="Arial"/>
                <a:hlinkClick r:id="rId5"/>
              </a:rPr>
              <a:t>https://goo.gl/Hc5Bhd</a:t>
            </a:r>
            <a:endParaRPr sz="2400" b="1" i="0" u="none" strike="noStrike" cap="none" dirty="0">
              <a:solidFill>
                <a:srgbClr val="FF0000"/>
              </a:solidFill>
              <a:latin typeface="Gotham Light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Gotham Light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Gotham Light" pitchFamily="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44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Zx0Lu5OTDBsgxV46Lb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8" ma:contentTypeDescription="Create a new document." ma:contentTypeScope="" ma:versionID="bf65ab985ee3f5704349f2cede3dc66f">
  <xsd:schema xmlns:xsd="http://www.w3.org/2001/XMLSchema" xmlns:xs="http://www.w3.org/2001/XMLSchema" xmlns:p="http://schemas.microsoft.com/office/2006/metadata/properties" xmlns:ns2="0931f5f7-8e4d-4a45-a9a6-891693687166" targetNamespace="http://schemas.microsoft.com/office/2006/metadata/properties" ma:root="true" ma:fieldsID="4cd5d5b984fa70345a700ecec94fdd28" ns2:_="">
    <xsd:import namespace="0931f5f7-8e4d-4a45-a9a6-8916936871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F3A52A-15DF-4B63-8196-5632BA97E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115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Gotham Light</vt:lpstr>
      <vt:lpstr>Lato Light</vt:lpstr>
      <vt:lpstr>Wingdings</vt:lpstr>
      <vt:lpstr>1_Office Theme</vt:lpstr>
      <vt:lpstr>2_Office Theme</vt:lpstr>
      <vt:lpstr>think-cell Slide</vt:lpstr>
      <vt:lpstr>AI Bootcamp 2020    R Programming end-to-end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32</cp:revision>
  <dcterms:created xsi:type="dcterms:W3CDTF">2020-03-16T19:15:12Z</dcterms:created>
  <dcterms:modified xsi:type="dcterms:W3CDTF">2020-10-20T10:43:32Z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