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Helvetica Neue Light" panose="020B0604020202020204" charset="0"/>
      <p:regular r:id="rId17"/>
      <p:bold r:id="rId18"/>
      <p:italic r:id="rId19"/>
      <p:boldItalic r:id="rId20"/>
    </p:embeddedFont>
    <p:embeddedFont>
      <p:font typeface="Anton" panose="020B0604020202020204" charset="0"/>
      <p:regular r:id="rId21"/>
    </p:embeddedFont>
    <p:embeddedFont>
      <p:font typeface="Helvetica Neue"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83306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733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2402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893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e0e7bc222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6e0e7bc222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6e0e7bc222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1483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4c1387a6ab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4c1387a6ab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4c1387a6ab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0882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4c1387a6ab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14c1387a6ab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4c1387a6ab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5215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c1387a6ab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4c1387a6ab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4c1387a6ab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3746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c1387a6ab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4c1387a6ab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4c1387a6ab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6709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4c1387a6ab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4c1387a6ab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4c1387a6ab_0_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5768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28"/>
        <p:cNvGrpSpPr/>
        <p:nvPr/>
      </p:nvGrpSpPr>
      <p:grpSpPr>
        <a:xfrm>
          <a:off x="0" y="0"/>
          <a:ext cx="0" cy="0"/>
          <a:chOff x="0" y="0"/>
          <a:chExt cx="0" cy="0"/>
        </a:xfrm>
      </p:grpSpPr>
      <p:sp>
        <p:nvSpPr>
          <p:cNvPr id="129" name="Google Shape;129;p25"/>
          <p:cNvSpPr txBox="1"/>
          <p:nvPr/>
        </p:nvSpPr>
        <p:spPr>
          <a:xfrm>
            <a:off x="667050" y="1307400"/>
            <a:ext cx="10857900" cy="44946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400">
                <a:solidFill>
                  <a:srgbClr val="274E13"/>
                </a:solidFill>
                <a:latin typeface="Anton"/>
                <a:ea typeface="Anton"/>
                <a:cs typeface="Anton"/>
                <a:sym typeface="Anton"/>
              </a:rPr>
              <a:t>Agronegocios en Argentina</a:t>
            </a:r>
            <a:endParaRPr sz="6400">
              <a:solidFill>
                <a:srgbClr val="274E13"/>
              </a:solidFill>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endParaRPr sz="6400">
              <a:solidFill>
                <a:srgbClr val="274E13"/>
              </a:solidFill>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endParaRPr sz="3000">
              <a:solidFill>
                <a:srgbClr val="274E13"/>
              </a:solidFill>
              <a:latin typeface="Calibri"/>
              <a:ea typeface="Calibri"/>
              <a:cs typeface="Calibri"/>
              <a:sym typeface="Calibri"/>
            </a:endParaRPr>
          </a:p>
          <a:p>
            <a:pPr marL="457200" marR="0" lvl="0" indent="-419100" algn="l" rtl="0">
              <a:lnSpc>
                <a:spcPct val="80000"/>
              </a:lnSpc>
              <a:spcBef>
                <a:spcPts val="0"/>
              </a:spcBef>
              <a:spcAft>
                <a:spcPts val="0"/>
              </a:spcAft>
              <a:buClr>
                <a:srgbClr val="274E13"/>
              </a:buClr>
              <a:buSzPts val="3000"/>
              <a:buFont typeface="Calibri"/>
              <a:buChar char="●"/>
            </a:pPr>
            <a:r>
              <a:rPr lang="en-US" sz="3000">
                <a:solidFill>
                  <a:srgbClr val="274E13"/>
                </a:solidFill>
                <a:latin typeface="Calibri"/>
                <a:ea typeface="Calibri"/>
                <a:cs typeface="Calibri"/>
                <a:sym typeface="Calibri"/>
              </a:rPr>
              <a:t>¿Es rentable el Mercado de Insumos del Agro en la Argentina?</a:t>
            </a:r>
            <a:endParaRPr sz="3000">
              <a:solidFill>
                <a:srgbClr val="274E13"/>
              </a:solidFill>
              <a:latin typeface="Calibri"/>
              <a:ea typeface="Calibri"/>
              <a:cs typeface="Calibri"/>
              <a:sym typeface="Calibri"/>
            </a:endParaRPr>
          </a:p>
          <a:p>
            <a:pPr marL="457200" marR="0" lvl="0" indent="-419100" algn="l" rtl="0">
              <a:lnSpc>
                <a:spcPct val="80000"/>
              </a:lnSpc>
              <a:spcBef>
                <a:spcPts val="0"/>
              </a:spcBef>
              <a:spcAft>
                <a:spcPts val="0"/>
              </a:spcAft>
              <a:buClr>
                <a:srgbClr val="274E13"/>
              </a:buClr>
              <a:buSzPts val="3000"/>
              <a:buFont typeface="Calibri"/>
              <a:buChar char="●"/>
            </a:pPr>
            <a:r>
              <a:rPr lang="en-US" sz="3000">
                <a:solidFill>
                  <a:srgbClr val="274E13"/>
                </a:solidFill>
                <a:latin typeface="Calibri"/>
                <a:ea typeface="Calibri"/>
                <a:cs typeface="Calibri"/>
                <a:sym typeface="Calibri"/>
              </a:rPr>
              <a:t>¿Se logra posicionar en el mercado tomando buenas decisiones?</a:t>
            </a:r>
            <a:endParaRPr sz="3000">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6000"/>
              <a:buFont typeface="Arial"/>
              <a:buNone/>
            </a:pPr>
            <a:endParaRPr sz="3000">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6000"/>
              <a:buFont typeface="Arial"/>
              <a:buNone/>
            </a:pPr>
            <a:endParaRPr sz="3000">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900"/>
              <a:buFont typeface="Arial"/>
              <a:buNone/>
            </a:pPr>
            <a:endParaRPr sz="29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900"/>
              <a:buFont typeface="Arial"/>
              <a:buNone/>
            </a:pPr>
            <a:r>
              <a:rPr lang="en-US" sz="2900" b="1" i="0" u="none" strike="noStrike" cap="none">
                <a:solidFill>
                  <a:srgbClr val="274E13"/>
                </a:solidFill>
                <a:latin typeface="Calibri"/>
                <a:ea typeface="Calibri"/>
                <a:cs typeface="Calibri"/>
                <a:sym typeface="Calibri"/>
              </a:rPr>
              <a:t>A</a:t>
            </a:r>
            <a:r>
              <a:rPr lang="en-US" sz="2900" b="1">
                <a:solidFill>
                  <a:srgbClr val="274E13"/>
                </a:solidFill>
                <a:latin typeface="Calibri"/>
                <a:ea typeface="Calibri"/>
                <a:cs typeface="Calibri"/>
                <a:sym typeface="Calibri"/>
              </a:rPr>
              <a:t>utores</a:t>
            </a:r>
            <a:r>
              <a:rPr lang="en-US" sz="2900" b="1" i="0" u="none" strike="noStrike" cap="none">
                <a:solidFill>
                  <a:srgbClr val="274E13"/>
                </a:solidFill>
                <a:latin typeface="Calibri"/>
                <a:ea typeface="Calibri"/>
                <a:cs typeface="Calibri"/>
                <a:sym typeface="Calibri"/>
              </a:rPr>
              <a:t>: </a:t>
            </a:r>
            <a:r>
              <a:rPr lang="en-US" sz="2900" b="1">
                <a:solidFill>
                  <a:srgbClr val="274E13"/>
                </a:solidFill>
                <a:latin typeface="Calibri"/>
                <a:ea typeface="Calibri"/>
                <a:cs typeface="Calibri"/>
                <a:sym typeface="Calibri"/>
              </a:rPr>
              <a:t>Patricia Menghini</a:t>
            </a:r>
            <a:br>
              <a:rPr lang="en-US" sz="2900" b="1">
                <a:solidFill>
                  <a:srgbClr val="274E13"/>
                </a:solidFill>
                <a:latin typeface="Calibri"/>
                <a:ea typeface="Calibri"/>
                <a:cs typeface="Calibri"/>
                <a:sym typeface="Calibri"/>
              </a:rPr>
            </a:br>
            <a:r>
              <a:rPr lang="en-US" sz="2900" b="1">
                <a:solidFill>
                  <a:srgbClr val="274E13"/>
                </a:solidFill>
                <a:latin typeface="Calibri"/>
                <a:ea typeface="Calibri"/>
                <a:cs typeface="Calibri"/>
                <a:sym typeface="Calibri"/>
              </a:rPr>
              <a:t>             Ricardo Baquier</a:t>
            </a:r>
            <a:endParaRPr b="1">
              <a:solidFill>
                <a:srgbClr val="274E13"/>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274E13"/>
              </a:buClr>
              <a:buSzPts val="4000"/>
              <a:buFont typeface="Anton"/>
              <a:buChar char="•"/>
            </a:pPr>
            <a:r>
              <a:rPr lang="en-US" sz="4000">
                <a:solidFill>
                  <a:srgbClr val="274E13"/>
                </a:solidFill>
                <a:latin typeface="Anton"/>
                <a:ea typeface="Anton"/>
                <a:cs typeface="Anton"/>
                <a:sym typeface="Anton"/>
              </a:rPr>
              <a:t> </a:t>
            </a:r>
            <a:r>
              <a:rPr lang="en-US" sz="4000" i="0" u="none" strike="noStrike" cap="none">
                <a:solidFill>
                  <a:srgbClr val="274E13"/>
                </a:solidFill>
                <a:latin typeface="Anton"/>
                <a:ea typeface="Anton"/>
                <a:cs typeface="Anton"/>
                <a:sym typeface="Anton"/>
              </a:rPr>
              <a:t>01</a:t>
            </a:r>
            <a:endParaRPr>
              <a:solidFill>
                <a:srgbClr val="274E13"/>
              </a:solidFill>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Contexto y Audiencia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274E13"/>
              </a:buClr>
              <a:buSzPts val="4000"/>
              <a:buFont typeface="Anton"/>
              <a:buChar char="•"/>
            </a:pPr>
            <a:r>
              <a:rPr lang="en-US" sz="4000">
                <a:solidFill>
                  <a:srgbClr val="274E13"/>
                </a:solidFill>
                <a:latin typeface="Anton"/>
                <a:ea typeface="Anton"/>
                <a:cs typeface="Anton"/>
                <a:sym typeface="Anton"/>
              </a:rPr>
              <a:t> </a:t>
            </a:r>
            <a:r>
              <a:rPr lang="en-US" sz="4000" i="0" u="none" strike="noStrike" cap="none">
                <a:solidFill>
                  <a:srgbClr val="274E13"/>
                </a:solidFill>
                <a:latin typeface="Anton"/>
                <a:ea typeface="Anton"/>
                <a:cs typeface="Anton"/>
                <a:sym typeface="Anton"/>
              </a:rPr>
              <a:t>02</a:t>
            </a:r>
            <a:endParaRPr>
              <a:solidFill>
                <a:srgbClr val="274E13"/>
              </a:solidFill>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latin typeface="Helvetica Neue Light"/>
                <a:ea typeface="Helvetica Neue Light"/>
                <a:cs typeface="Helvetica Neue Light"/>
                <a:sym typeface="Helvetica Neue Light"/>
              </a:rPr>
              <a:t>Resumen de Datos</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274E13"/>
              </a:buClr>
              <a:buSzPts val="4000"/>
              <a:buFont typeface="Anton"/>
              <a:buChar char="•"/>
            </a:pPr>
            <a:r>
              <a:rPr lang="en-US" sz="4000">
                <a:solidFill>
                  <a:srgbClr val="274E13"/>
                </a:solidFill>
                <a:latin typeface="Anton"/>
                <a:ea typeface="Anton"/>
                <a:cs typeface="Anton"/>
                <a:sym typeface="Anton"/>
              </a:rPr>
              <a:t> </a:t>
            </a:r>
            <a:r>
              <a:rPr lang="en-US" sz="4000" i="0" u="none" strike="noStrike" cap="none">
                <a:solidFill>
                  <a:srgbClr val="274E13"/>
                </a:solidFill>
                <a:latin typeface="Anton"/>
                <a:ea typeface="Anton"/>
                <a:cs typeface="Anton"/>
                <a:sym typeface="Anton"/>
              </a:rPr>
              <a:t>03</a:t>
            </a:r>
            <a:endParaRPr>
              <a:solidFill>
                <a:srgbClr val="274E13"/>
              </a:solidFill>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a:solidFill>
                  <a:srgbClr val="274E13"/>
                </a:solidFill>
                <a:latin typeface="Anton"/>
                <a:ea typeface="Anton"/>
                <a:cs typeface="Anton"/>
                <a:sym typeface="Anton"/>
              </a:rPr>
              <a:t>Temario</a:t>
            </a:r>
            <a:endParaRPr>
              <a:solidFill>
                <a:srgbClr val="274E13"/>
              </a:solidFill>
              <a:latin typeface="Anton"/>
              <a:ea typeface="Anton"/>
              <a:cs typeface="Anton"/>
              <a:sym typeface="Anton"/>
            </a:endParaRPr>
          </a:p>
        </p:txBody>
      </p:sp>
      <p:sp>
        <p:nvSpPr>
          <p:cNvPr id="144" name="Google Shape;144;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 de Datos</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5" name="Google Shape;145;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274E13"/>
              </a:buClr>
              <a:buSzPts val="4000"/>
              <a:buFont typeface="Anton"/>
              <a:buChar char="•"/>
            </a:pPr>
            <a:r>
              <a:rPr lang="en-US" sz="4000">
                <a:solidFill>
                  <a:srgbClr val="274E13"/>
                </a:solidFill>
                <a:latin typeface="Anton"/>
                <a:ea typeface="Anton"/>
                <a:cs typeface="Anton"/>
                <a:sym typeface="Anton"/>
              </a:rPr>
              <a:t> </a:t>
            </a:r>
            <a:r>
              <a:rPr lang="en-US" sz="4000" i="0" u="none" strike="noStrike" cap="none">
                <a:solidFill>
                  <a:srgbClr val="274E13"/>
                </a:solidFill>
                <a:latin typeface="Anton"/>
                <a:ea typeface="Anton"/>
                <a:cs typeface="Anton"/>
                <a:sym typeface="Anton"/>
              </a:rPr>
              <a:t>04</a:t>
            </a:r>
            <a:endParaRPr>
              <a:solidFill>
                <a:srgbClr val="274E13"/>
              </a:solidFill>
              <a:latin typeface="Anton"/>
              <a:ea typeface="Anton"/>
              <a:cs typeface="Anton"/>
              <a:sym typeface="Anton"/>
            </a:endParaRPr>
          </a:p>
        </p:txBody>
      </p:sp>
      <p:cxnSp>
        <p:nvCxnSpPr>
          <p:cNvPr id="146" name="Google Shape;146;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7" name="Google Shape;147;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8" name="Google Shape;148;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a:t>
            </a:r>
            <a:r>
              <a:rPr lang="en-US" sz="2400">
                <a:solidFill>
                  <a:schemeClr val="dk1"/>
                </a:solidFill>
                <a:latin typeface="Helvetica Neue Light"/>
                <a:ea typeface="Helvetica Neue Light"/>
                <a:cs typeface="Helvetica Neue Light"/>
                <a:sym typeface="Helvetica Neue Light"/>
              </a:rPr>
              <a:t>Conclusiones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49" name="Google Shape;149;p26"/>
          <p:cNvSpPr txBox="1"/>
          <p:nvPr/>
        </p:nvSpPr>
        <p:spPr>
          <a:xfrm>
            <a:off x="524074" y="5460770"/>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274E13"/>
              </a:buClr>
              <a:buSzPts val="4000"/>
              <a:buFont typeface="Anton"/>
              <a:buChar char="•"/>
            </a:pPr>
            <a:r>
              <a:rPr lang="en-US" sz="4000">
                <a:solidFill>
                  <a:srgbClr val="274E13"/>
                </a:solidFill>
                <a:latin typeface="Anton"/>
                <a:ea typeface="Anton"/>
                <a:cs typeface="Anton"/>
                <a:sym typeface="Anton"/>
              </a:rPr>
              <a:t> </a:t>
            </a:r>
            <a:r>
              <a:rPr lang="en-US" sz="4000" i="0" u="none" strike="noStrike" cap="none">
                <a:solidFill>
                  <a:srgbClr val="274E13"/>
                </a:solidFill>
                <a:latin typeface="Anton"/>
                <a:ea typeface="Anton"/>
                <a:cs typeface="Anton"/>
                <a:sym typeface="Anton"/>
              </a:rPr>
              <a:t>05</a:t>
            </a:r>
            <a:endParaRPr>
              <a:solidFill>
                <a:srgbClr val="274E13"/>
              </a:solidFill>
              <a:latin typeface="Anton"/>
              <a:ea typeface="Anton"/>
              <a:cs typeface="Anton"/>
              <a:sym typeface="Anton"/>
            </a:endParaRPr>
          </a:p>
        </p:txBody>
      </p:sp>
      <p:cxnSp>
        <p:nvCxnSpPr>
          <p:cNvPr id="150" name="Google Shape;150;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55"/>
        <p:cNvGrpSpPr/>
        <p:nvPr/>
      </p:nvGrpSpPr>
      <p:grpSpPr>
        <a:xfrm>
          <a:off x="0" y="0"/>
          <a:ext cx="0" cy="0"/>
          <a:chOff x="0" y="0"/>
          <a:chExt cx="0" cy="0"/>
        </a:xfrm>
      </p:grpSpPr>
      <p:cxnSp>
        <p:nvCxnSpPr>
          <p:cNvPr id="156" name="Google Shape;156;p27"/>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157" name="Google Shape;157;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8" name="Google Shape;158;p27"/>
          <p:cNvSpPr txBox="1"/>
          <p:nvPr/>
        </p:nvSpPr>
        <p:spPr>
          <a:xfrm>
            <a:off x="384625" y="805775"/>
            <a:ext cx="1638900" cy="1231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2500" b="1">
                <a:solidFill>
                  <a:srgbClr val="274E13"/>
                </a:solidFill>
                <a:latin typeface="Calibri"/>
                <a:ea typeface="Calibri"/>
                <a:cs typeface="Calibri"/>
                <a:sym typeface="Calibri"/>
              </a:rPr>
              <a:t>01.</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None/>
            </a:pPr>
            <a:r>
              <a:rPr lang="en-US" sz="2500" b="1" i="0" u="none" strike="noStrike" cap="none">
                <a:solidFill>
                  <a:srgbClr val="274E13"/>
                </a:solidFill>
                <a:latin typeface="Calibri"/>
                <a:ea typeface="Calibri"/>
                <a:cs typeface="Calibri"/>
                <a:sym typeface="Calibri"/>
              </a:rPr>
              <a:t>CONTEXTO Y </a:t>
            </a:r>
            <a:endParaRPr sz="2500" b="1" i="0" u="none" strike="noStrike" cap="none">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i="0" u="none" strike="noStrike" cap="none">
                <a:solidFill>
                  <a:srgbClr val="274E13"/>
                </a:solidFill>
                <a:latin typeface="Calibri"/>
                <a:ea typeface="Calibri"/>
                <a:cs typeface="Calibri"/>
                <a:sym typeface="Calibri"/>
              </a:rPr>
              <a:t>AUDIENCIA</a:t>
            </a:r>
            <a:endParaRPr sz="2500" b="1" i="0" u="none" strike="noStrike" cap="none">
              <a:solidFill>
                <a:srgbClr val="274E13"/>
              </a:solidFill>
              <a:latin typeface="Calibri"/>
              <a:ea typeface="Calibri"/>
              <a:cs typeface="Calibri"/>
              <a:sym typeface="Calibri"/>
            </a:endParaRPr>
          </a:p>
        </p:txBody>
      </p:sp>
      <p:sp>
        <p:nvSpPr>
          <p:cNvPr id="159" name="Google Shape;159;p27"/>
          <p:cNvSpPr/>
          <p:nvPr/>
        </p:nvSpPr>
        <p:spPr>
          <a:xfrm>
            <a:off x="2327775" y="411850"/>
            <a:ext cx="9288300" cy="61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274E13"/>
                </a:solidFill>
                <a:latin typeface="Calibri"/>
                <a:ea typeface="Calibri"/>
                <a:cs typeface="Calibri"/>
                <a:sym typeface="Calibri"/>
              </a:rPr>
              <a:t>Contexto</a:t>
            </a:r>
            <a:endParaRPr sz="1800" b="1">
              <a:solidFill>
                <a:srgbClr val="274E13"/>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En Argentina, la agricultura es una de las principales actividades económicas ya que no solo abastece al país, sino que, el excedente se destina a la exportación. Posee una superficie agrícola estimada de alrededor de 2,8 millones de kilómetros cuadrados, y cuenta con 37,5 millones de hectáreas de cultivos agrícolas. Los principales cultivos que ocupan esa superficie son: soja, trigo, maíz, girasol, sorgo y cebada. Todo el ciclo productivo conlleva a un ciclo de preparación de suelo / siembra / mantenimiento y cosecha que implica el uso de diferentes agroquímicos y semillas para lograr el resultado final al momento de la cosecha del cultivo. Para mantener posición y competitividad en el mercado de Insumos como Empresa Agropecuaria, se deben detectar qué rubros nos van a permitir mejor rentabilidad y postura ante la competencia en el mercado en plazos futuros. Y adelantar así mejores determinaciones en la toma de decisiones.</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 </a:t>
            </a:r>
            <a:endParaRPr sz="1600">
              <a:solidFill>
                <a:srgbClr val="274E13"/>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b="1">
                <a:solidFill>
                  <a:srgbClr val="274E13"/>
                </a:solidFill>
                <a:latin typeface="Helvetica Neue"/>
                <a:ea typeface="Helvetica Neue"/>
                <a:cs typeface="Helvetica Neue"/>
                <a:sym typeface="Helvetica Neue"/>
              </a:rPr>
              <a:t>Audiencia</a:t>
            </a:r>
            <a:endParaRPr sz="1600" b="1">
              <a:solidFill>
                <a:srgbClr val="274E13"/>
              </a:solidFill>
              <a:latin typeface="Helvetica Neue"/>
              <a:ea typeface="Helvetica Neue"/>
              <a:cs typeface="Helvetica Neue"/>
              <a:sym typeface="Helvetica Neue"/>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Este análisis intenta evaluar a través del análisis de nuestra base de datos, los factores importantes que influyen en el rubro de la comercialización de insumos apuntando a mejorar la toma de decisiones comerciales y de compra a futuro. Tratando de lograr posicionamiento en el mercado.-</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Font typeface="Arial"/>
              <a:buNone/>
            </a:pP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r>
              <a:rPr lang="en-US" sz="1600" b="1">
                <a:solidFill>
                  <a:srgbClr val="274E13"/>
                </a:solidFill>
                <a:latin typeface="Helvetica Neue"/>
                <a:ea typeface="Helvetica Neue"/>
                <a:cs typeface="Helvetica Neue"/>
                <a:sym typeface="Helvetica Neue"/>
              </a:rPr>
              <a:t>Limitaciones</a:t>
            </a:r>
            <a:endParaRPr sz="1600" b="1">
              <a:solidFill>
                <a:srgbClr val="274E13"/>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Nuestros datos son propios, y reales. Tratamos de controlar que no haya nulos, duplicados, ni ningun tipo de valor que tiende a sesgar la información obtenida. Asimismo, al ser una base de datos que se retroalimenta por la carga humana, puede existir en una  menor medida un margen de error no voluntario que en menor medida afecta a la información obtenida.-</a:t>
            </a:r>
            <a:endParaRPr sz="160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64"/>
        <p:cNvGrpSpPr/>
        <p:nvPr/>
      </p:nvGrpSpPr>
      <p:grpSpPr>
        <a:xfrm>
          <a:off x="0" y="0"/>
          <a:ext cx="0" cy="0"/>
          <a:chOff x="0" y="0"/>
          <a:chExt cx="0" cy="0"/>
        </a:xfrm>
      </p:grpSpPr>
      <p:cxnSp>
        <p:nvCxnSpPr>
          <p:cNvPr id="165" name="Google Shape;165;p28"/>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166" name="Google Shape;166;p28"/>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7" name="Google Shape;167;p28"/>
          <p:cNvSpPr txBox="1"/>
          <p:nvPr/>
        </p:nvSpPr>
        <p:spPr>
          <a:xfrm>
            <a:off x="384625" y="752050"/>
            <a:ext cx="1638900" cy="1231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02.</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PREGUNTAS DE INTERÉS</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A RESOLVER</a:t>
            </a:r>
            <a:endParaRPr sz="2500" b="1">
              <a:solidFill>
                <a:srgbClr val="274E13"/>
              </a:solidFill>
              <a:latin typeface="Calibri"/>
              <a:ea typeface="Calibri"/>
              <a:cs typeface="Calibri"/>
              <a:sym typeface="Calibri"/>
            </a:endParaRPr>
          </a:p>
        </p:txBody>
      </p:sp>
      <p:sp>
        <p:nvSpPr>
          <p:cNvPr id="168" name="Google Shape;168;p28"/>
          <p:cNvSpPr/>
          <p:nvPr/>
        </p:nvSpPr>
        <p:spPr>
          <a:xfrm>
            <a:off x="2309875" y="375450"/>
            <a:ext cx="9288300" cy="6107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Cuando se invierte en el Agro, y más si enfocamos el negocio en la comercialización de insumos, tratamos de ver en primer lugar cuáles son los insumos que tienen mayor rotación dentro de la empresa y ver también cómo es su relación con el porcentaje de ganancia que dejan.</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Esas serían nuestras dos primeras preguntas a resolver:</a:t>
            </a:r>
            <a:br>
              <a:rPr lang="en-US" sz="1600">
                <a:solidFill>
                  <a:schemeClr val="dk1"/>
                </a:solidFill>
                <a:latin typeface="Helvetica Neue Light"/>
                <a:ea typeface="Helvetica Neue Light"/>
                <a:cs typeface="Helvetica Neue Light"/>
                <a:sym typeface="Helvetica Neue Light"/>
              </a:rPr>
            </a:br>
            <a:r>
              <a:rPr lang="en-US" sz="1600">
                <a:solidFill>
                  <a:schemeClr val="dk1"/>
                </a:solidFill>
                <a:latin typeface="Helvetica Neue Light"/>
                <a:ea typeface="Helvetica Neue Light"/>
                <a:cs typeface="Helvetica Neue Light"/>
                <a:sym typeface="Helvetica Neue Light"/>
              </a:rPr>
              <a:t>¿Qué rubro de productos se venden más?</a:t>
            </a:r>
            <a:br>
              <a:rPr lang="en-US" sz="1600">
                <a:solidFill>
                  <a:schemeClr val="dk1"/>
                </a:solidFill>
                <a:latin typeface="Helvetica Neue Light"/>
                <a:ea typeface="Helvetica Neue Light"/>
                <a:cs typeface="Helvetica Neue Light"/>
                <a:sym typeface="Helvetica Neue Light"/>
              </a:rPr>
            </a:br>
            <a:r>
              <a:rPr lang="en-US" sz="1600">
                <a:solidFill>
                  <a:schemeClr val="dk1"/>
                </a:solidFill>
                <a:latin typeface="Helvetica Neue Light"/>
                <a:ea typeface="Helvetica Neue Light"/>
                <a:cs typeface="Helvetica Neue Light"/>
                <a:sym typeface="Helvetica Neue Light"/>
              </a:rPr>
              <a:t>¿Y cuales dejan mejor rentabilidad?</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Este es un punto de partida para un conjunto de toma de decisiones que se van a ir formando con la resolución de otras preguntas de interés, como por ejemplo:</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¿Influye la rentabilidad de los productos estacionales? </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¿Se puede mantener un margen de ganancia equitativo para todos los rubros?</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¿Es válida la aplicación de excepciones en las condiciones comerciales para mejorar el negocio con el cliente?</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b="1">
                <a:solidFill>
                  <a:srgbClr val="274E13"/>
                </a:solidFill>
                <a:latin typeface="Helvetica Neue"/>
                <a:ea typeface="Helvetica Neue"/>
                <a:cs typeface="Helvetica Neue"/>
                <a:sym typeface="Helvetica Neue"/>
              </a:rPr>
              <a:t>La búsqueda de respuesta a estas cuestiones y otras más que van surgiendo en la práctica nos van a permitir armar un ideal de trabajo para ir mejorando la toma de decisiones en el Agro.-</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73"/>
        <p:cNvGrpSpPr/>
        <p:nvPr/>
      </p:nvGrpSpPr>
      <p:grpSpPr>
        <a:xfrm>
          <a:off x="0" y="0"/>
          <a:ext cx="0" cy="0"/>
          <a:chOff x="0" y="0"/>
          <a:chExt cx="0" cy="0"/>
        </a:xfrm>
      </p:grpSpPr>
      <p:cxnSp>
        <p:nvCxnSpPr>
          <p:cNvPr id="174" name="Google Shape;174;p29"/>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175" name="Google Shape;175;p29"/>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5</a:t>
            </a:fld>
            <a:endParaRPr sz="1050" b="0" i="0" u="none" strike="noStrike" cap="none">
              <a:solidFill>
                <a:srgbClr val="000000"/>
              </a:solidFill>
              <a:latin typeface="Arial"/>
              <a:ea typeface="Arial"/>
              <a:cs typeface="Arial"/>
              <a:sym typeface="Arial"/>
            </a:endParaRPr>
          </a:p>
        </p:txBody>
      </p:sp>
      <p:sp>
        <p:nvSpPr>
          <p:cNvPr id="176" name="Google Shape;176;p29"/>
          <p:cNvSpPr txBox="1"/>
          <p:nvPr/>
        </p:nvSpPr>
        <p:spPr>
          <a:xfrm>
            <a:off x="384625" y="752050"/>
            <a:ext cx="1638900" cy="9234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03.</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RESUMEN DE DATOS</a:t>
            </a:r>
            <a:endParaRPr sz="2500" b="1">
              <a:solidFill>
                <a:srgbClr val="274E13"/>
              </a:solidFill>
              <a:latin typeface="Calibri"/>
              <a:ea typeface="Calibri"/>
              <a:cs typeface="Calibri"/>
              <a:sym typeface="Calibri"/>
            </a:endParaRPr>
          </a:p>
        </p:txBody>
      </p:sp>
      <p:sp>
        <p:nvSpPr>
          <p:cNvPr id="177" name="Google Shape;177;p29"/>
          <p:cNvSpPr/>
          <p:nvPr/>
        </p:nvSpPr>
        <p:spPr>
          <a:xfrm>
            <a:off x="2336450" y="375450"/>
            <a:ext cx="9288300" cy="6107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Partiendo de nuestra base de datos, generamos en primera instancia resúmenes de datos que nos permita generar unas primeras evaluaciones de las cuestiones a resolver. Y que también se pueden graficar de manera clara para ver de manera inmediata los resultados obtenidos.  </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2100" b="1" u="sng">
                <a:solidFill>
                  <a:srgbClr val="274E13"/>
                </a:solidFill>
                <a:latin typeface="Calibri"/>
                <a:ea typeface="Calibri"/>
                <a:cs typeface="Calibri"/>
                <a:sym typeface="Calibri"/>
              </a:rPr>
              <a:t>Cuadro Resumen</a:t>
            </a:r>
            <a:r>
              <a:rPr lang="en-US" sz="1600" b="1">
                <a:solidFill>
                  <a:srgbClr val="38761D"/>
                </a:solidFill>
                <a:latin typeface="Helvetica Neue"/>
                <a:ea typeface="Helvetica Neue"/>
                <a:cs typeface="Helvetica Neue"/>
                <a:sym typeface="Helvetica Neue"/>
              </a:rPr>
              <a:t>:</a:t>
            </a:r>
            <a:endParaRPr sz="1600" b="1">
              <a:solidFill>
                <a:srgbClr val="38761D"/>
              </a:solidFill>
              <a:latin typeface="Helvetica Neue"/>
              <a:ea typeface="Helvetica Neue"/>
              <a:cs typeface="Helvetica Neue"/>
              <a:sym typeface="Helvetica Neue"/>
            </a:endParaRPr>
          </a:p>
        </p:txBody>
      </p:sp>
      <p:pic>
        <p:nvPicPr>
          <p:cNvPr id="178" name="Google Shape;178;p29"/>
          <p:cNvPicPr preferRelativeResize="0"/>
          <p:nvPr/>
        </p:nvPicPr>
        <p:blipFill>
          <a:blip r:embed="rId3">
            <a:alphaModFix/>
          </a:blip>
          <a:stretch>
            <a:fillRect/>
          </a:stretch>
        </p:blipFill>
        <p:spPr>
          <a:xfrm>
            <a:off x="2757525" y="2455075"/>
            <a:ext cx="2471025" cy="4027475"/>
          </a:xfrm>
          <a:prstGeom prst="rect">
            <a:avLst/>
          </a:prstGeom>
          <a:noFill/>
          <a:ln>
            <a:noFill/>
          </a:ln>
        </p:spPr>
      </p:pic>
      <p:pic>
        <p:nvPicPr>
          <p:cNvPr id="179" name="Google Shape;179;p29"/>
          <p:cNvPicPr preferRelativeResize="0"/>
          <p:nvPr/>
        </p:nvPicPr>
        <p:blipFill>
          <a:blip r:embed="rId4">
            <a:alphaModFix/>
          </a:blip>
          <a:stretch>
            <a:fillRect/>
          </a:stretch>
        </p:blipFill>
        <p:spPr>
          <a:xfrm>
            <a:off x="5896350" y="2455075"/>
            <a:ext cx="2471025" cy="4027475"/>
          </a:xfrm>
          <a:prstGeom prst="rect">
            <a:avLst/>
          </a:prstGeom>
          <a:noFill/>
          <a:ln>
            <a:noFill/>
          </a:ln>
        </p:spPr>
      </p:pic>
      <p:pic>
        <p:nvPicPr>
          <p:cNvPr id="180" name="Google Shape;180;p29"/>
          <p:cNvPicPr preferRelativeResize="0"/>
          <p:nvPr/>
        </p:nvPicPr>
        <p:blipFill>
          <a:blip r:embed="rId5">
            <a:alphaModFix/>
          </a:blip>
          <a:stretch>
            <a:fillRect/>
          </a:stretch>
        </p:blipFill>
        <p:spPr>
          <a:xfrm>
            <a:off x="9035175" y="2411400"/>
            <a:ext cx="2471025" cy="4114800"/>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85"/>
        <p:cNvGrpSpPr/>
        <p:nvPr/>
      </p:nvGrpSpPr>
      <p:grpSpPr>
        <a:xfrm>
          <a:off x="0" y="0"/>
          <a:ext cx="0" cy="0"/>
          <a:chOff x="0" y="0"/>
          <a:chExt cx="0" cy="0"/>
        </a:xfrm>
      </p:grpSpPr>
      <p:cxnSp>
        <p:nvCxnSpPr>
          <p:cNvPr id="186" name="Google Shape;186;p30"/>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187" name="Google Shape;187;p30"/>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88" name="Google Shape;188;p30"/>
          <p:cNvSpPr txBox="1"/>
          <p:nvPr/>
        </p:nvSpPr>
        <p:spPr>
          <a:xfrm>
            <a:off x="0" y="752050"/>
            <a:ext cx="2139600" cy="1231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04.</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ANÁLISIS EXPLORATORIO DE DATOS</a:t>
            </a:r>
            <a:endParaRPr sz="2500" b="1">
              <a:solidFill>
                <a:srgbClr val="274E13"/>
              </a:solidFill>
              <a:latin typeface="Calibri"/>
              <a:ea typeface="Calibri"/>
              <a:cs typeface="Calibri"/>
              <a:sym typeface="Calibri"/>
            </a:endParaRPr>
          </a:p>
        </p:txBody>
      </p:sp>
      <p:sp>
        <p:nvSpPr>
          <p:cNvPr id="189" name="Google Shape;189;p30"/>
          <p:cNvSpPr/>
          <p:nvPr/>
        </p:nvSpPr>
        <p:spPr>
          <a:xfrm>
            <a:off x="2178750" y="375450"/>
            <a:ext cx="9288300" cy="61071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2500" b="1">
                <a:solidFill>
                  <a:srgbClr val="274E13"/>
                </a:solidFill>
                <a:latin typeface="Calibri"/>
                <a:ea typeface="Calibri"/>
                <a:cs typeface="Calibri"/>
                <a:sym typeface="Calibri"/>
              </a:rPr>
              <a:t>Análisis “Rubro vs Total USD” y “Rubro vs Porcentaje de Ganancias”:</a:t>
            </a: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Comparamos qué monto total en USD nos deja cada rubro que se comercializa dentro del Agro. Y generamos la misma comparación para el porcentaje de ganancias.</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b="1">
                <a:solidFill>
                  <a:srgbClr val="38761D"/>
                </a:solidFill>
                <a:latin typeface="Helvetica Neue"/>
                <a:ea typeface="Helvetica Neue"/>
                <a:cs typeface="Helvetica Neue"/>
                <a:sym typeface="Helvetica Neue"/>
              </a:rPr>
              <a:t>Evaluamos que si bien hay rubros que no poseen grandes ingresos en USD, el margen de ganancia que dejan es el promedio que se maneja en casi todos los rubros.- </a:t>
            </a:r>
            <a:endParaRPr sz="1600" b="1">
              <a:solidFill>
                <a:srgbClr val="38761D"/>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p:txBody>
      </p:sp>
      <p:pic>
        <p:nvPicPr>
          <p:cNvPr id="190" name="Google Shape;190;p30"/>
          <p:cNvPicPr preferRelativeResize="0"/>
          <p:nvPr/>
        </p:nvPicPr>
        <p:blipFill>
          <a:blip r:embed="rId3">
            <a:alphaModFix/>
          </a:blip>
          <a:stretch>
            <a:fillRect/>
          </a:stretch>
        </p:blipFill>
        <p:spPr>
          <a:xfrm>
            <a:off x="2543363" y="2847050"/>
            <a:ext cx="8559074" cy="3366325"/>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195"/>
        <p:cNvGrpSpPr/>
        <p:nvPr/>
      </p:nvGrpSpPr>
      <p:grpSpPr>
        <a:xfrm>
          <a:off x="0" y="0"/>
          <a:ext cx="0" cy="0"/>
          <a:chOff x="0" y="0"/>
          <a:chExt cx="0" cy="0"/>
        </a:xfrm>
      </p:grpSpPr>
      <p:cxnSp>
        <p:nvCxnSpPr>
          <p:cNvPr id="196" name="Google Shape;196;p31"/>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197" name="Google Shape;197;p31"/>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198" name="Google Shape;198;p31"/>
          <p:cNvSpPr txBox="1"/>
          <p:nvPr/>
        </p:nvSpPr>
        <p:spPr>
          <a:xfrm>
            <a:off x="0" y="752050"/>
            <a:ext cx="2139600" cy="1231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04.</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ANÁLISIS EXPLORATORIO DE DATOS</a:t>
            </a:r>
            <a:endParaRPr sz="2500" b="1">
              <a:solidFill>
                <a:srgbClr val="274E13"/>
              </a:solidFill>
              <a:latin typeface="Calibri"/>
              <a:ea typeface="Calibri"/>
              <a:cs typeface="Calibri"/>
              <a:sym typeface="Calibri"/>
            </a:endParaRPr>
          </a:p>
        </p:txBody>
      </p:sp>
      <p:sp>
        <p:nvSpPr>
          <p:cNvPr id="199" name="Google Shape;199;p31"/>
          <p:cNvSpPr/>
          <p:nvPr/>
        </p:nvSpPr>
        <p:spPr>
          <a:xfrm>
            <a:off x="2178750" y="313200"/>
            <a:ext cx="9288300" cy="61695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2500" b="1">
                <a:solidFill>
                  <a:srgbClr val="274E13"/>
                </a:solidFill>
                <a:latin typeface="Calibri"/>
                <a:ea typeface="Calibri"/>
                <a:cs typeface="Calibri"/>
                <a:sym typeface="Calibri"/>
              </a:rPr>
              <a:t>Análisis “Rubro vs Porcentaje de Ganancias”:</a:t>
            </a: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También aprovechamos el gráfico Boxplot y revisamos los datos atípicos de cada rubro.-</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b="1">
                <a:solidFill>
                  <a:srgbClr val="38761D"/>
                </a:solidFill>
                <a:latin typeface="Helvetica Neue"/>
                <a:ea typeface="Helvetica Neue"/>
                <a:cs typeface="Helvetica Neue"/>
                <a:sym typeface="Helvetica Neue"/>
              </a:rPr>
              <a:t>Este gráfico nos permite ver que hay valores atípicos que no son errores de carga, sino valores que se adaptan a las condiciones comerciales planteadas por la agronomía con algún propósito en particular que les va a permitir obtener un beneficio extra dentro del negocio.- </a:t>
            </a:r>
            <a:endParaRPr sz="1600" b="1">
              <a:solidFill>
                <a:srgbClr val="38761D"/>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p:txBody>
      </p:sp>
      <p:pic>
        <p:nvPicPr>
          <p:cNvPr id="200" name="Google Shape;200;p31"/>
          <p:cNvPicPr preferRelativeResize="0"/>
          <p:nvPr/>
        </p:nvPicPr>
        <p:blipFill>
          <a:blip r:embed="rId3">
            <a:alphaModFix/>
          </a:blip>
          <a:stretch>
            <a:fillRect/>
          </a:stretch>
        </p:blipFill>
        <p:spPr>
          <a:xfrm>
            <a:off x="2522350" y="2596375"/>
            <a:ext cx="8601075" cy="372445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205"/>
        <p:cNvGrpSpPr/>
        <p:nvPr/>
      </p:nvGrpSpPr>
      <p:grpSpPr>
        <a:xfrm>
          <a:off x="0" y="0"/>
          <a:ext cx="0" cy="0"/>
          <a:chOff x="0" y="0"/>
          <a:chExt cx="0" cy="0"/>
        </a:xfrm>
      </p:grpSpPr>
      <p:cxnSp>
        <p:nvCxnSpPr>
          <p:cNvPr id="206" name="Google Shape;206;p32"/>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207" name="Google Shape;207;p32"/>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08" name="Google Shape;208;p32"/>
          <p:cNvSpPr txBox="1"/>
          <p:nvPr/>
        </p:nvSpPr>
        <p:spPr>
          <a:xfrm>
            <a:off x="0" y="752050"/>
            <a:ext cx="2139600" cy="1231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04.</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ANÁLISIS EXPLORATORIO DE DATOS</a:t>
            </a:r>
            <a:endParaRPr sz="2500" b="1">
              <a:solidFill>
                <a:srgbClr val="274E13"/>
              </a:solidFill>
              <a:latin typeface="Calibri"/>
              <a:ea typeface="Calibri"/>
              <a:cs typeface="Calibri"/>
              <a:sym typeface="Calibri"/>
            </a:endParaRPr>
          </a:p>
        </p:txBody>
      </p:sp>
      <p:sp>
        <p:nvSpPr>
          <p:cNvPr id="209" name="Google Shape;209;p32"/>
          <p:cNvSpPr/>
          <p:nvPr/>
        </p:nvSpPr>
        <p:spPr>
          <a:xfrm>
            <a:off x="2178750" y="313200"/>
            <a:ext cx="9288300" cy="61695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2500" b="1">
                <a:solidFill>
                  <a:srgbClr val="274E13"/>
                </a:solidFill>
                <a:latin typeface="Calibri"/>
                <a:ea typeface="Calibri"/>
                <a:cs typeface="Calibri"/>
                <a:sym typeface="Calibri"/>
              </a:rPr>
              <a:t>Cantidad de Ventas por Rubro:</a:t>
            </a: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a:solidFill>
                  <a:schemeClr val="dk1"/>
                </a:solidFill>
                <a:latin typeface="Helvetica Neue Light"/>
                <a:ea typeface="Helvetica Neue Light"/>
                <a:cs typeface="Helvetica Neue Light"/>
                <a:sym typeface="Helvetica Neue Light"/>
              </a:rPr>
              <a:t>Armamos un cuadro resumen y lo graficamos para observar cuales son los insumos que más se venden.-</a:t>
            </a: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1600" b="1">
                <a:solidFill>
                  <a:srgbClr val="38761D"/>
                </a:solidFill>
                <a:latin typeface="Helvetica Neue"/>
                <a:ea typeface="Helvetica Neue"/>
                <a:cs typeface="Helvetica Neue"/>
                <a:sym typeface="Helvetica Neue"/>
              </a:rPr>
              <a:t>Claramente los herbicidas son los insumos que más se venden. Hay que trabajar con este dato y no dejar de lado la importancia de los otros rubros dentro del negocio. Ya que más allá que no tengan alta rotación, hay productos que se complementan para la venta  de manera estacional.-</a:t>
            </a:r>
            <a:endParaRPr sz="1600" b="1">
              <a:solidFill>
                <a:srgbClr val="38761D"/>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12121"/>
              </a:solidFill>
              <a:highlight>
                <a:srgbClr val="FFFFFF"/>
              </a:highlight>
              <a:latin typeface="Roboto"/>
              <a:ea typeface="Roboto"/>
              <a:cs typeface="Roboto"/>
              <a:sym typeface="Roboto"/>
            </a:endParaRPr>
          </a:p>
        </p:txBody>
      </p:sp>
      <p:pic>
        <p:nvPicPr>
          <p:cNvPr id="210" name="Google Shape;210;p32"/>
          <p:cNvPicPr preferRelativeResize="0"/>
          <p:nvPr/>
        </p:nvPicPr>
        <p:blipFill>
          <a:blip r:embed="rId3">
            <a:alphaModFix/>
          </a:blip>
          <a:stretch>
            <a:fillRect/>
          </a:stretch>
        </p:blipFill>
        <p:spPr>
          <a:xfrm>
            <a:off x="2390675" y="3079825"/>
            <a:ext cx="1800225" cy="3439175"/>
          </a:xfrm>
          <a:prstGeom prst="rect">
            <a:avLst/>
          </a:prstGeom>
          <a:noFill/>
          <a:ln>
            <a:noFill/>
          </a:ln>
        </p:spPr>
      </p:pic>
      <p:pic>
        <p:nvPicPr>
          <p:cNvPr id="211" name="Google Shape;211;p32"/>
          <p:cNvPicPr preferRelativeResize="0"/>
          <p:nvPr/>
        </p:nvPicPr>
        <p:blipFill>
          <a:blip r:embed="rId4">
            <a:alphaModFix/>
          </a:blip>
          <a:stretch>
            <a:fillRect/>
          </a:stretch>
        </p:blipFill>
        <p:spPr>
          <a:xfrm>
            <a:off x="4349925" y="3079825"/>
            <a:ext cx="6984575" cy="340287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 name="Shape 216"/>
        <p:cNvGrpSpPr/>
        <p:nvPr/>
      </p:nvGrpSpPr>
      <p:grpSpPr>
        <a:xfrm>
          <a:off x="0" y="0"/>
          <a:ext cx="0" cy="0"/>
          <a:chOff x="0" y="0"/>
          <a:chExt cx="0" cy="0"/>
        </a:xfrm>
      </p:grpSpPr>
      <p:cxnSp>
        <p:nvCxnSpPr>
          <p:cNvPr id="217" name="Google Shape;217;p33"/>
          <p:cNvCxnSpPr/>
          <p:nvPr/>
        </p:nvCxnSpPr>
        <p:spPr>
          <a:xfrm>
            <a:off x="2217851" y="313211"/>
            <a:ext cx="13800" cy="6231600"/>
          </a:xfrm>
          <a:prstGeom prst="straightConnector1">
            <a:avLst/>
          </a:prstGeom>
          <a:noFill/>
          <a:ln w="12700" cap="flat" cmpd="sng">
            <a:solidFill>
              <a:srgbClr val="274E13"/>
            </a:solidFill>
            <a:prstDash val="solid"/>
            <a:miter lim="800000"/>
            <a:headEnd type="none" w="sm" len="sm"/>
            <a:tailEnd type="none" w="sm" len="sm"/>
          </a:ln>
        </p:spPr>
      </p:cxnSp>
      <p:sp>
        <p:nvSpPr>
          <p:cNvPr id="218" name="Google Shape;218;p33"/>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19" name="Google Shape;219;p33"/>
          <p:cNvSpPr txBox="1"/>
          <p:nvPr/>
        </p:nvSpPr>
        <p:spPr>
          <a:xfrm>
            <a:off x="0" y="752050"/>
            <a:ext cx="2139600" cy="6033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500" b="1">
                <a:solidFill>
                  <a:srgbClr val="274E13"/>
                </a:solidFill>
                <a:latin typeface="Calibri"/>
                <a:ea typeface="Calibri"/>
                <a:cs typeface="Calibri"/>
                <a:sym typeface="Calibri"/>
              </a:rPr>
              <a:t>05.</a:t>
            </a:r>
            <a:endParaRPr sz="2500" b="1">
              <a:solidFill>
                <a:srgbClr val="274E13"/>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400" b="1">
                <a:solidFill>
                  <a:srgbClr val="274E13"/>
                </a:solidFill>
                <a:latin typeface="Calibri"/>
                <a:ea typeface="Calibri"/>
                <a:cs typeface="Calibri"/>
                <a:sym typeface="Calibri"/>
              </a:rPr>
              <a:t>INSIGHTS</a:t>
            </a:r>
            <a:endParaRPr sz="2400" b="1">
              <a:solidFill>
                <a:srgbClr val="274E13"/>
              </a:solidFill>
              <a:latin typeface="Calibri"/>
              <a:ea typeface="Calibri"/>
              <a:cs typeface="Calibri"/>
              <a:sym typeface="Calibri"/>
            </a:endParaRPr>
          </a:p>
        </p:txBody>
      </p:sp>
      <p:sp>
        <p:nvSpPr>
          <p:cNvPr id="220" name="Google Shape;220;p33"/>
          <p:cNvSpPr/>
          <p:nvPr/>
        </p:nvSpPr>
        <p:spPr>
          <a:xfrm>
            <a:off x="2178750" y="313200"/>
            <a:ext cx="9288300" cy="6169500"/>
          </a:xfrm>
          <a:prstGeom prst="rect">
            <a:avLst/>
          </a:pr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n-US" sz="2500" b="1" u="sng">
                <a:solidFill>
                  <a:srgbClr val="274E13"/>
                </a:solidFill>
                <a:latin typeface="Calibri"/>
                <a:ea typeface="Calibri"/>
                <a:cs typeface="Calibri"/>
                <a:sym typeface="Calibri"/>
              </a:rPr>
              <a:t>Insights</a:t>
            </a:r>
            <a:r>
              <a:rPr lang="en-US" sz="2500" b="1">
                <a:solidFill>
                  <a:srgbClr val="274E13"/>
                </a:solidFill>
                <a:latin typeface="Calibri"/>
                <a:ea typeface="Calibri"/>
                <a:cs typeface="Calibri"/>
                <a:sym typeface="Calibri"/>
              </a:rPr>
              <a:t>:</a:t>
            </a:r>
            <a:endParaRPr sz="2500" b="1">
              <a:solidFill>
                <a:srgbClr val="274E1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900">
                <a:solidFill>
                  <a:srgbClr val="274E13"/>
                </a:solidFill>
                <a:latin typeface="Calibri"/>
                <a:ea typeface="Calibri"/>
                <a:cs typeface="Calibri"/>
                <a:sym typeface="Calibri"/>
              </a:rPr>
              <a:t>El agro en la Argentina es una de las principales fuentes de ingresos de muchas personas en el País y con el correr de los años se apuesta fuerte corriendo los riesgos necesarios para lograr la rentabilidad deseada.</a:t>
            </a:r>
            <a:endParaRPr sz="1900">
              <a:solidFill>
                <a:srgbClr val="274E13"/>
              </a:solidFill>
              <a:latin typeface="Calibri"/>
              <a:ea typeface="Calibri"/>
              <a:cs typeface="Calibri"/>
              <a:sym typeface="Calibri"/>
            </a:endParaRPr>
          </a:p>
          <a:p>
            <a:pPr marL="457200" lvl="0" indent="-336550" algn="l" rtl="0">
              <a:spcBef>
                <a:spcPts val="0"/>
              </a:spcBef>
              <a:spcAft>
                <a:spcPts val="0"/>
              </a:spcAft>
              <a:buClr>
                <a:srgbClr val="274E13"/>
              </a:buClr>
              <a:buSzPts val="1700"/>
              <a:buFont typeface="Calibri"/>
              <a:buChar char="●"/>
            </a:pPr>
            <a:r>
              <a:rPr lang="en-US" sz="1700">
                <a:solidFill>
                  <a:srgbClr val="274E13"/>
                </a:solidFill>
                <a:latin typeface="Calibri"/>
                <a:ea typeface="Calibri"/>
                <a:cs typeface="Calibri"/>
                <a:sym typeface="Calibri"/>
              </a:rPr>
              <a:t>Dentro del rubro herbicidas, los insumos que los conforman son clave dentro de la comercialización en las agronomías del país. Su alta rotación anual y su margen de ganancia que ronda el 10 % nos da la pauta que es clave tenerlo dentro de la cartera de artículos a ofrecer.- </a:t>
            </a:r>
            <a:endParaRPr sz="1700">
              <a:solidFill>
                <a:srgbClr val="274E13"/>
              </a:solidFill>
              <a:latin typeface="Calibri"/>
              <a:ea typeface="Calibri"/>
              <a:cs typeface="Calibri"/>
              <a:sym typeface="Calibri"/>
            </a:endParaRPr>
          </a:p>
          <a:p>
            <a:pPr marL="457200" lvl="0" indent="-336550" algn="l" rtl="0">
              <a:spcBef>
                <a:spcPts val="0"/>
              </a:spcBef>
              <a:spcAft>
                <a:spcPts val="0"/>
              </a:spcAft>
              <a:buClr>
                <a:srgbClr val="274E13"/>
              </a:buClr>
              <a:buSzPts val="1700"/>
              <a:buFont typeface="Calibri"/>
              <a:buChar char="●"/>
            </a:pPr>
            <a:r>
              <a:rPr lang="en-US" sz="1700">
                <a:solidFill>
                  <a:srgbClr val="274E13"/>
                </a:solidFill>
                <a:latin typeface="Calibri"/>
                <a:ea typeface="Calibri"/>
                <a:cs typeface="Calibri"/>
                <a:sym typeface="Calibri"/>
              </a:rPr>
              <a:t>Los fertilizantes a diferencia de los herbicidas son insumos estacionales que solo se aplican en una época del año dependiendo la zona y el cultivo.- Lo que se puede observar con este rubro es su gran ingreso promedio en dólares y su rentabilidad que ronda el 12%.- No se podria solo vender fertilizantes dentro de la agronomía pero si es un rubro que hay que tener sin lugar a dudas.-</a:t>
            </a:r>
            <a:endParaRPr sz="1700">
              <a:solidFill>
                <a:srgbClr val="274E13"/>
              </a:solidFill>
              <a:latin typeface="Calibri"/>
              <a:ea typeface="Calibri"/>
              <a:cs typeface="Calibri"/>
              <a:sym typeface="Calibri"/>
            </a:endParaRPr>
          </a:p>
          <a:p>
            <a:pPr marL="457200" lvl="0" indent="-336550" algn="l" rtl="0">
              <a:spcBef>
                <a:spcPts val="0"/>
              </a:spcBef>
              <a:spcAft>
                <a:spcPts val="0"/>
              </a:spcAft>
              <a:buClr>
                <a:srgbClr val="274E13"/>
              </a:buClr>
              <a:buSzPts val="1700"/>
              <a:buFont typeface="Calibri"/>
              <a:buChar char="●"/>
            </a:pPr>
            <a:r>
              <a:rPr lang="en-US" sz="1700">
                <a:solidFill>
                  <a:srgbClr val="274E13"/>
                </a:solidFill>
                <a:latin typeface="Calibri"/>
                <a:ea typeface="Calibri"/>
                <a:cs typeface="Calibri"/>
                <a:sym typeface="Calibri"/>
              </a:rPr>
              <a:t>Los productos estacionales son los que mayor porcentaje de ganancia dejan, como lo son los fertilizantes, los rodenticidas, las forrajeras, los inoculantes. Estos rubros son de baja rotación o de poca venta en cantidad pero tiene que estar siempre presentes para complementar la comercialización de insumos junto con los herbicidas.- </a:t>
            </a:r>
            <a:endParaRPr sz="1700">
              <a:solidFill>
                <a:srgbClr val="274E1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700" b="1">
              <a:solidFill>
                <a:srgbClr val="274E13"/>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US" sz="1700" b="1">
                <a:solidFill>
                  <a:srgbClr val="274E13"/>
                </a:solidFill>
                <a:latin typeface="Helvetica Neue"/>
                <a:ea typeface="Helvetica Neue"/>
                <a:cs typeface="Helvetica Neue"/>
                <a:sym typeface="Helvetica Neue"/>
              </a:rPr>
              <a:t>Todo lo mencionado anteriormente es un breve análisis de un sector dentro de los datos que dispone el dataset.- En este caso nos centralizamos en los insumos, los ingresos que generan, la ganancia que dejan y la cantidad que se vende.- Pero también se puede analizar los márgenes de ganancias de cada vendedor. Incorporar datos nuevos y hacer las mismas comparaciones para la misma época del año en otros años.- O incluso hacer un comparativo de todo lo mencionado de los ultimos 10 años.-</a:t>
            </a:r>
            <a:endParaRPr sz="1300" b="1">
              <a:solidFill>
                <a:srgbClr val="274E13"/>
              </a:solidFill>
              <a:highlight>
                <a:srgbClr val="FFFFFF"/>
              </a:highlight>
              <a:latin typeface="Roboto"/>
              <a:ea typeface="Roboto"/>
              <a:cs typeface="Roboto"/>
              <a:sym typeface="Roboto"/>
            </a:endParaRPr>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Panorámica</PresentationFormat>
  <Paragraphs>103</Paragraphs>
  <Slides>9</Slides>
  <Notes>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9</vt:i4>
      </vt:variant>
    </vt:vector>
  </HeadingPairs>
  <TitlesOfParts>
    <vt:vector size="17" baseType="lpstr">
      <vt:lpstr>Calibri</vt:lpstr>
      <vt:lpstr>Helvetica Neue Light</vt:lpstr>
      <vt:lpstr>Anton</vt:lpstr>
      <vt:lpstr>Helvetica Neue</vt:lpstr>
      <vt:lpstr>Arial</vt:lpstr>
      <vt:lpstr>Roboto</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cp:revision>
  <dcterms:modified xsi:type="dcterms:W3CDTF">2022-10-27T19:18:23Z</dcterms:modified>
</cp:coreProperties>
</file>