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E5CAE6-77F9-476D-A734-0B9BBE3DF588}">
  <a:tblStyle styleId="{4DE5CAE6-77F9-476D-A734-0B9BBE3DF5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info@datascienceportugal.co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Welcome to Data Science Portugal #3</a:t>
            </a:r>
            <a:r>
              <a:rPr lang="en-GB" sz="1400"/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of Data Science enthusiasts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 different topics, technologies and business 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Who’s attending for the first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isn’t from </a:t>
            </a:r>
            <a:r>
              <a:rPr lang="en-GB" sz="1400"/>
              <a:t>Porto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Bosch and Feedzai for the coffee break for 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that’s it for today’s event! Now some of us will go have dinner together, and if you want to join, just feel free to stick around. Thank you.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platforms where you can interact with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on Slack for interactive 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TODO: conformar estes numeros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Falar da Secção de Jobs e Eventos para ser colaborativo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We’re independent but need help to continue our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 and support from external entities and companies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entities that help us with coffee break sponsoring, space for meetups or both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you’re interested, contact us at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info@datascienceportugal.com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Soon we’ll launch a plan for long term partnership with DSPT (rather than pontual help)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Ubiwhere for the coffee break for 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IEUA for the venue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Jantar: Pedir para quem não se inscreveu, para fazer-lo até ao fim do intervalo.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311700" y="74457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90" name="Google Shape;9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96" name="Google Shape;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00" name="Google Shape;10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09" name="Google Shape;10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16" name="Google Shape;1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25" name="Google Shape;12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128" name="Google Shape;12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311700" y="74457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DSVerde.png"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9663" y="77400"/>
            <a:ext cx="836576" cy="6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4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28.jpg"/><Relationship Id="rId21" Type="http://schemas.openxmlformats.org/officeDocument/2006/relationships/image" Target="../media/image25.png"/><Relationship Id="rId24" Type="http://schemas.openxmlformats.org/officeDocument/2006/relationships/image" Target="../media/image36.png"/><Relationship Id="rId2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0.png"/><Relationship Id="rId9" Type="http://schemas.openxmlformats.org/officeDocument/2006/relationships/image" Target="../media/image19.png"/><Relationship Id="rId25" Type="http://schemas.openxmlformats.org/officeDocument/2006/relationships/image" Target="../media/image3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23.png"/><Relationship Id="rId8" Type="http://schemas.openxmlformats.org/officeDocument/2006/relationships/image" Target="../media/image33.png"/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3" Type="http://schemas.openxmlformats.org/officeDocument/2006/relationships/image" Target="../media/image27.png"/><Relationship Id="rId12" Type="http://schemas.openxmlformats.org/officeDocument/2006/relationships/image" Target="../media/image21.jpg"/><Relationship Id="rId15" Type="http://schemas.openxmlformats.org/officeDocument/2006/relationships/image" Target="../media/image18.png"/><Relationship Id="rId14" Type="http://schemas.openxmlformats.org/officeDocument/2006/relationships/image" Target="../media/image29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19" Type="http://schemas.openxmlformats.org/officeDocument/2006/relationships/image" Target="../media/image41.png"/><Relationship Id="rId1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dsptda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GB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Science Portugal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#3</a:t>
            </a:r>
            <a:r>
              <a:rPr lang="en-GB" sz="4800"/>
              <a:t>6</a:t>
            </a:r>
            <a:r>
              <a:rPr b="0" i="0" lang="en-GB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5207000" y="4710350"/>
            <a:ext cx="3534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September</a:t>
            </a:r>
            <a:r>
              <a:rPr b="0" i="1" lang="en-GB" sz="18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i="1" lang="en-GB" sz="18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b="0" i="1" lang="en-GB" sz="18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th, 2018 - </a:t>
            </a:r>
            <a:r>
              <a:rPr i="1" lang="en-GB" sz="18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Porto</a:t>
            </a:r>
            <a:endParaRPr b="0" i="1" sz="18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banner_data_science_portugal.png"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17881" r="16491" t="0"/>
          <a:stretch/>
        </p:blipFill>
        <p:spPr>
          <a:xfrm>
            <a:off x="1571624" y="3228975"/>
            <a:ext cx="6000751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4228" y="1560327"/>
            <a:ext cx="2144448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964500" y="2352925"/>
            <a:ext cx="7215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GB" sz="2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Machine Learning in Retail and Fraud Detection</a:t>
            </a:r>
            <a:endParaRPr b="1" sz="2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Networking / Beer Break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311700" y="1158650"/>
            <a:ext cx="1464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by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468" y="771100"/>
            <a:ext cx="5439703" cy="347417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4658775" y="4405350"/>
            <a:ext cx="1897500" cy="487500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Beer and Networking?</a:t>
            </a:r>
            <a:endParaRPr b="1" i="0" sz="11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Not such a bad match!</a:t>
            </a:r>
            <a:endParaRPr b="1" i="0" sz="11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917700"/>
            <a:ext cx="2547606" cy="81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8" y="2960107"/>
            <a:ext cx="2686094" cy="94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311700" y="4572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595959"/>
                </a:solidFill>
              </a:rPr>
              <a:t>The Forefront of Fraud Fighting with Research</a:t>
            </a:r>
            <a:endParaRPr b="1" sz="2400">
              <a:solidFill>
                <a:srgbClr val="595959"/>
              </a:solidFill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1907849" y="3870625"/>
            <a:ext cx="1839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3072000" y="3187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Miguel Araújo - Feedzai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175" y="1520375"/>
            <a:ext cx="2095659" cy="2794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DSVerde.png"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812" y="1071625"/>
            <a:ext cx="4000376" cy="30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/>
        </p:nvSpPr>
        <p:spPr>
          <a:xfrm>
            <a:off x="3072000" y="3998138"/>
            <a:ext cx="3000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datascienceportugal.com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2841900" y="4413325"/>
            <a:ext cx="3460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info@datascienceportugal.com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0"/>
          <p:cNvSpPr txBox="1"/>
          <p:nvPr>
            <p:ph type="ctrTitle"/>
          </p:nvPr>
        </p:nvSpPr>
        <p:spPr>
          <a:xfrm>
            <a:off x="311700" y="554325"/>
            <a:ext cx="8520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are we?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077" y="3390125"/>
            <a:ext cx="523181" cy="425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/>
        </p:nvSpPr>
        <p:spPr>
          <a:xfrm>
            <a:off x="2321276" y="1927445"/>
            <a:ext cx="3136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/groups/datascienceportugal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/datascienceportugal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2185650" y="3344300"/>
            <a:ext cx="238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@datascience_pt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180" y="1970460"/>
            <a:ext cx="445375" cy="44582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180" y="2675300"/>
            <a:ext cx="445374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2326675" y="2655050"/>
            <a:ext cx="21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800"/>
              <a:t>company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800"/>
              <a:t>dspt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333701" y="1205938"/>
            <a:ext cx="3136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/datascienceportugal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6400825" y="1291738"/>
            <a:ext cx="101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1</a:t>
            </a:r>
            <a:r>
              <a:rPr lang="en-GB" sz="1800"/>
              <a:t>366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30"/>
          <p:cNvGrpSpPr/>
          <p:nvPr/>
        </p:nvGrpSpPr>
        <p:grpSpPr>
          <a:xfrm>
            <a:off x="1665884" y="4089937"/>
            <a:ext cx="3136191" cy="567113"/>
            <a:chOff x="1424434" y="4318512"/>
            <a:chExt cx="3136191" cy="567113"/>
          </a:xfrm>
        </p:grpSpPr>
        <p:sp>
          <p:nvSpPr>
            <p:cNvPr id="153" name="Google Shape;153;p30"/>
            <p:cNvSpPr txBox="1"/>
            <p:nvPr/>
          </p:nvSpPr>
          <p:spPr>
            <a:xfrm>
              <a:off x="2037625" y="4320425"/>
              <a:ext cx="2523000" cy="5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/DataSciencePortugal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24434" y="4318512"/>
              <a:ext cx="679266" cy="56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 txBox="1"/>
          <p:nvPr/>
        </p:nvSpPr>
        <p:spPr>
          <a:xfrm>
            <a:off x="6400825" y="1806963"/>
            <a:ext cx="101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</a:t>
            </a:r>
            <a:r>
              <a:rPr lang="en-GB" sz="1800"/>
              <a:t>552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6400825" y="2645163"/>
            <a:ext cx="101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</a:t>
            </a:r>
            <a:r>
              <a:rPr lang="en-GB" sz="1800"/>
              <a:t>980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5314950" y="1395988"/>
            <a:ext cx="8961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5619750" y="2043125"/>
            <a:ext cx="5913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5038375" y="2838875"/>
            <a:ext cx="1172700" cy="185100"/>
          </a:xfrm>
          <a:prstGeom prst="rightArrow">
            <a:avLst>
              <a:gd fmla="val 49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4072" y="185277"/>
            <a:ext cx="1227075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6400825" y="2111763"/>
            <a:ext cx="101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</a:t>
            </a:r>
            <a:r>
              <a:rPr lang="en-GB" sz="1800"/>
              <a:t>891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5038375" y="4071275"/>
            <a:ext cx="385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datascienceportugal.slack.com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datascienceportugal.herokuapp.com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3313" y="3405897"/>
            <a:ext cx="1712225" cy="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1275" y="1359125"/>
            <a:ext cx="953175" cy="35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1531025" y="3973400"/>
            <a:ext cx="3184500" cy="83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7779425" y="3405900"/>
            <a:ext cx="101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</a:t>
            </a:r>
            <a:r>
              <a:rPr lang="en-GB" sz="1800"/>
              <a:t>454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https://www.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datascienceportugal.com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975" y="1017725"/>
            <a:ext cx="77705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35500" y="445025"/>
            <a:ext cx="427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(Meetup </a:t>
            </a:r>
            <a:r>
              <a:rPr lang="en-GB"/>
              <a:t>Porto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2700" y="1318850"/>
            <a:ext cx="2408976" cy="318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1326331"/>
            <a:ext cx="1437620" cy="184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1992" y="1318850"/>
            <a:ext cx="1437620" cy="18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2796" y="1379912"/>
            <a:ext cx="1377878" cy="1732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2025" y="1379900"/>
            <a:ext cx="1334944" cy="17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587" y="2184713"/>
            <a:ext cx="1588475" cy="88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525" y="2869450"/>
            <a:ext cx="2964600" cy="1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5087" y="1281500"/>
            <a:ext cx="2448713" cy="2367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2562900" y="3750125"/>
            <a:ext cx="40182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info@datascienceportugal.com</a:t>
            </a:r>
            <a:r>
              <a:rPr b="1" i="0" lang="en-GB" sz="2000" u="sng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363" y="448021"/>
            <a:ext cx="1467850" cy="41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 rotWithShape="1">
          <a:blip r:embed="rId7">
            <a:alphaModFix/>
          </a:blip>
          <a:srcRect b="34596" l="23227" r="22017" t="4471"/>
          <a:stretch/>
        </p:blipFill>
        <p:spPr>
          <a:xfrm>
            <a:off x="8118513" y="751350"/>
            <a:ext cx="652374" cy="77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225" y="1059138"/>
            <a:ext cx="920275" cy="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8850" y="4209150"/>
            <a:ext cx="2013929" cy="7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48725" y="1358038"/>
            <a:ext cx="2103002" cy="2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87367" y="1847262"/>
            <a:ext cx="1467844" cy="46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niam.jpg" id="201" name="Google Shape;201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42660" y="2732213"/>
            <a:ext cx="1812828" cy="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13">
            <a:alphaModFix/>
          </a:blip>
          <a:srcRect b="18075" l="22384" r="20292" t="19310"/>
          <a:stretch/>
        </p:blipFill>
        <p:spPr>
          <a:xfrm>
            <a:off x="6249900" y="662938"/>
            <a:ext cx="1812847" cy="8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494124" y="2978000"/>
            <a:ext cx="1588475" cy="16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48551" y="4054363"/>
            <a:ext cx="1741338" cy="914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rtup_braga.png" id="205" name="Google Shape;205;p3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45879" y="2778150"/>
            <a:ext cx="1492442" cy="4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16025" y="4439050"/>
            <a:ext cx="1111940" cy="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243150" y="4479272"/>
            <a:ext cx="1406723" cy="3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29450" y="162800"/>
            <a:ext cx="773450" cy="7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7800" y="3227986"/>
            <a:ext cx="2103000" cy="70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197610" y="1629303"/>
            <a:ext cx="1467850" cy="301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1" name="Google Shape;211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874900" y="287252"/>
            <a:ext cx="2103000" cy="6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494125" y="2115966"/>
            <a:ext cx="1467850" cy="40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24">
            <a:alphaModFix/>
          </a:blip>
          <a:srcRect b="22253" l="0" r="0" t="16238"/>
          <a:stretch/>
        </p:blipFill>
        <p:spPr>
          <a:xfrm>
            <a:off x="6249900" y="132649"/>
            <a:ext cx="1812850" cy="55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0" y="2281162"/>
            <a:ext cx="1588475" cy="79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DSPT meetup #3</a:t>
            </a:r>
            <a:r>
              <a:rPr lang="en-GB"/>
              <a:t>6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sponsored by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38" y="1731655"/>
            <a:ext cx="3889300" cy="12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351" y="3323050"/>
            <a:ext cx="4100725" cy="1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161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5"/>
          <p:cNvGraphicFramePr/>
          <p:nvPr/>
        </p:nvGraphicFramePr>
        <p:xfrm>
          <a:off x="458250" y="12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{4DE5CAE6-77F9-476D-A734-0B9BBE3DF588}</a:tableStyleId>
              </a:tblPr>
              <a:tblGrid>
                <a:gridCol w="1443775"/>
                <a:gridCol w="5470700"/>
              </a:tblGrid>
              <a:tr h="4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18:30 - 19:00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Welcome and get together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19:00 - 19:30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rgbClr val="434343"/>
                          </a:solidFill>
                        </a:rPr>
                        <a:t>"</a:t>
                      </a:r>
                      <a:r>
                        <a:rPr b="1" lang="en-GB" sz="1500">
                          <a:solidFill>
                            <a:srgbClr val="434343"/>
                          </a:solidFill>
                        </a:rPr>
                        <a:t>Customer retention, the machine learning strategy”</a:t>
                      </a:r>
                      <a:endParaRPr b="1" sz="15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>
                          <a:solidFill>
                            <a:srgbClr val="434343"/>
                          </a:solidFill>
                        </a:rPr>
                        <a:t>by Miguel Arantes, Inovretail</a:t>
                      </a:r>
                      <a:endParaRPr sz="15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19:40 - 19:45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Group Photo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19:45 - 20:15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Networking / Beer Break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20:15 - 20:45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rgbClr val="434343"/>
                          </a:solidFill>
                        </a:rPr>
                        <a:t>"</a:t>
                      </a:r>
                      <a:r>
                        <a:rPr b="1" lang="en-GB" sz="1500">
                          <a:solidFill>
                            <a:srgbClr val="434343"/>
                          </a:solidFill>
                        </a:rPr>
                        <a:t>The Forefront of Fraud Fighting with Research”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rgbClr val="434343"/>
                          </a:solidFill>
                        </a:rPr>
                        <a:t> </a:t>
                      </a:r>
                      <a:r>
                        <a:rPr lang="en-GB" sz="1500">
                          <a:solidFill>
                            <a:srgbClr val="434343"/>
                          </a:solidFill>
                        </a:rPr>
                        <a:t>by Miguel Araújo - Feedzai</a:t>
                      </a:r>
                      <a:endParaRPr b="1"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20:50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Closing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21:00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434343"/>
                          </a:solidFill>
                        </a:rPr>
                        <a:t>Dinner</a:t>
                      </a:r>
                      <a:endParaRPr sz="15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175" y="2685251"/>
            <a:ext cx="399850" cy="3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6"/>
          <p:cNvSpPr txBox="1"/>
          <p:nvPr>
            <p:ph type="ctrTitle"/>
          </p:nvPr>
        </p:nvSpPr>
        <p:spPr>
          <a:xfrm>
            <a:off x="311700" y="4572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solidFill>
                  <a:schemeClr val="dk2"/>
                </a:solidFill>
              </a:rPr>
              <a:t>Customer retention, the machine learning strategy</a:t>
            </a:r>
            <a:endParaRPr b="1" sz="23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236" name="Google Shape;236;p36"/>
          <p:cNvSpPr txBox="1"/>
          <p:nvPr>
            <p:ph idx="1" type="subTitle"/>
          </p:nvPr>
        </p:nvSpPr>
        <p:spPr>
          <a:xfrm>
            <a:off x="3422553" y="4105125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Miguel Arantes, Inovretail</a:t>
            </a:r>
            <a:endParaRPr sz="180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490" y="1129500"/>
            <a:ext cx="2871013" cy="288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311700" y="445025"/>
            <a:ext cx="85206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DSPT Events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6626475" y="4663225"/>
            <a:ext cx="212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3025875" y="1076275"/>
            <a:ext cx="5375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37"/>
          <p:cNvGrpSpPr/>
          <p:nvPr/>
        </p:nvGrpSpPr>
        <p:grpSpPr>
          <a:xfrm>
            <a:off x="974678" y="1122575"/>
            <a:ext cx="1720980" cy="1829601"/>
            <a:chOff x="731075" y="1000075"/>
            <a:chExt cx="1720980" cy="2058275"/>
          </a:xfrm>
        </p:grpSpPr>
        <p:pic>
          <p:nvPicPr>
            <p:cNvPr id="247" name="Google Shape;24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1075" y="1000075"/>
              <a:ext cx="1720980" cy="1692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7"/>
            <p:cNvSpPr txBox="1"/>
            <p:nvPr/>
          </p:nvSpPr>
          <p:spPr>
            <a:xfrm>
              <a:off x="918363" y="2350350"/>
              <a:ext cx="1346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Workshop #2</a:t>
              </a:r>
              <a:endParaRPr b="1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9" name="Google Shape;249;p37"/>
          <p:cNvSpPr txBox="1"/>
          <p:nvPr/>
        </p:nvSpPr>
        <p:spPr>
          <a:xfrm>
            <a:off x="2949675" y="1377425"/>
            <a:ext cx="51030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#2 DSPT Workshop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800">
                <a:solidFill>
                  <a:schemeClr val="dk2"/>
                </a:solidFill>
              </a:rPr>
              <a:t>Deep Learning With Tensorflow</a:t>
            </a:r>
            <a:endParaRPr b="1"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Delivered By Novabase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/>
              <a:t>22nd</a:t>
            </a: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September 2018 @ Coimbra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2"/>
                </a:solidFill>
              </a:rPr>
              <a:t>#1 DSPT Day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GB" sz="1600">
                <a:solidFill>
                  <a:srgbClr val="9E9E9E"/>
                </a:solidFill>
              </a:rPr>
              <a:t>One day conference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6th October 2018 @ Porto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2000" u="sng">
                <a:solidFill>
                  <a:schemeClr val="hlink"/>
                </a:solidFill>
                <a:hlinkClick r:id="rId4"/>
              </a:rPr>
              <a:t>https://dsptday.com/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</p:txBody>
      </p:sp>
      <p:grpSp>
        <p:nvGrpSpPr>
          <p:cNvPr id="250" name="Google Shape;250;p37"/>
          <p:cNvGrpSpPr/>
          <p:nvPr/>
        </p:nvGrpSpPr>
        <p:grpSpPr>
          <a:xfrm>
            <a:off x="974678" y="2683150"/>
            <a:ext cx="1720980" cy="1829601"/>
            <a:chOff x="731075" y="1000075"/>
            <a:chExt cx="1720980" cy="2058275"/>
          </a:xfrm>
        </p:grpSpPr>
        <p:pic>
          <p:nvPicPr>
            <p:cNvPr id="251" name="Google Shape;251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1075" y="1000075"/>
              <a:ext cx="1720980" cy="1692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37"/>
            <p:cNvSpPr txBox="1"/>
            <p:nvPr/>
          </p:nvSpPr>
          <p:spPr>
            <a:xfrm>
              <a:off x="918363" y="2350350"/>
              <a:ext cx="1346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DSPT Day 2018</a:t>
              </a:r>
              <a:endParaRPr b="1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