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70" r:id="rId12"/>
    <p:sldId id="272" r:id="rId13"/>
    <p:sldId id="273" r:id="rId14"/>
    <p:sldId id="275" r:id="rId15"/>
    <p:sldId id="276" r:id="rId16"/>
    <p:sldId id="278" r:id="rId17"/>
    <p:sldId id="279" r:id="rId18"/>
    <p:sldId id="281" r:id="rId19"/>
    <p:sldId id="282" r:id="rId20"/>
    <p:sldId id="284" r:id="rId21"/>
    <p:sldId id="285" r:id="rId22"/>
    <p:sldId id="291" r:id="rId23"/>
    <p:sldId id="290" r:id="rId24"/>
    <p:sldId id="289" r:id="rId25"/>
    <p:sldId id="292" r:id="rId26"/>
    <p:sldId id="294" r:id="rId27"/>
    <p:sldId id="295" r:id="rId28"/>
    <p:sldId id="296" r:id="rId29"/>
    <p:sldId id="298" r:id="rId30"/>
    <p:sldId id="297" r:id="rId31"/>
    <p:sldId id="299" r:id="rId32"/>
    <p:sldId id="300" r:id="rId33"/>
    <p:sldId id="302" r:id="rId34"/>
    <p:sldId id="304" r:id="rId35"/>
    <p:sldId id="307" r:id="rId36"/>
    <p:sldId id="305" r:id="rId37"/>
    <p:sldId id="283" r:id="rId38"/>
    <p:sldId id="262" r:id="rId39"/>
    <p:sldId id="277" r:id="rId40"/>
  </p:sldIdLst>
  <p:sldSz cx="12192000" cy="6858000"/>
  <p:notesSz cx="6858000" cy="9144000"/>
  <p:embeddedFontLst>
    <p:embeddedFont>
      <p:font typeface="PT Sans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1" roundtripDataSignature="AMtx7mjKF4XqEp9/dbrl1r5BlHItOdm3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054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940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1d00263ce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61d00263c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907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d00263ce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61d00263c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07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1d00263ce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61d00263c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019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3a2db8912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63a2db89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71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d00263ce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61d00263ce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34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a2db8912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63a2db89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88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d00263ce_0_2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61d00263c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813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3a2db8912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63a2db891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59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1d00263ce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61d00263c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168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a2db891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63a2db89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64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d00263c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61d00263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886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938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3a2db8912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63a2db891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0066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60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a2db891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63a2db89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907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714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a2db891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63a2db89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62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361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a2db891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63a2db89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0116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484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a2db891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63a2db89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5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d00263ce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61d00263c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180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96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3a2db891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63a2db89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328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5854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526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8872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4574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1d00263ce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61d00263c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994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3a2db8912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63a2db891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3458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d00263ce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61d00263c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623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a2db8912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63a2db89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94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d00263ce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61d00263c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60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d00263ce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61d00263c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2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d00263ce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61d00263c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99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d00263ce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1d00263c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80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1d00263c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61d00263c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2789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d00263ce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61d00263c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67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entafile.com/" TargetMode="External"/><Relationship Id="rId4" Type="http://schemas.openxmlformats.org/officeDocument/2006/relationships/hyperlink" Target="http://redvirtual.net:8080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rtal-sinia.netlify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impacto-datos-masivos" TargetMode="Externa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developerworks/ssa/local/im/que-es-big-data/index.html" TargetMode="External"/><Relationship Id="rId5" Type="http://schemas.openxmlformats.org/officeDocument/2006/relationships/hyperlink" Target="https://repository.unimilitar.edu.co/bitstream/handle/10654/14950/SocheLopezSebastian2016.pdf;jsessionid=44F45CE7BD96DE5430EE689692CB523C?sequence=1" TargetMode="External"/><Relationship Id="rId4" Type="http://schemas.openxmlformats.org/officeDocument/2006/relationships/hyperlink" Target="https://www.academia.edu/15043636/Big_Data_Analytics_Oportunidades_Retos_y_Tendencia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ssa/local/im/que-es-big-data/index.html" TargetMode="Externa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slideshare.net/COREBI2017/etapas-de-madurez-del-big-data" TargetMode="External"/><Relationship Id="rId5" Type="http://schemas.openxmlformats.org/officeDocument/2006/relationships/hyperlink" Target="https://www.powerdata.es/big-data" TargetMode="External"/><Relationship Id="rId4" Type="http://schemas.openxmlformats.org/officeDocument/2006/relationships/hyperlink" Target="https://sci2s.ugr.es/sites/default/files/ficherosPublicaciones/2133_Nv237-Digital-sramirez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2.hubspot.net/hubfs/2528547/Chile%202017/ClubdeInnovacion%20Jan2017/PDF/Innovation-Meeting-Tendencia-Big-Data-2016.10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://www.iic.uam.es/big-data/" TargetMode="External"/><Relationship Id="rId4" Type="http://schemas.openxmlformats.org/officeDocument/2006/relationships/hyperlink" Target="http://www.scielo.org.co/pdf/teclo/v20n39/v20n39a02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5465" t="13061" r="5147" b="18366"/>
          <a:stretch/>
        </p:blipFill>
        <p:spPr>
          <a:xfrm>
            <a:off x="4098469" y="337461"/>
            <a:ext cx="3995057" cy="306469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 amt="11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866288" y="3739620"/>
            <a:ext cx="6393768" cy="7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PREGUNTAS – BIG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441935" y="4551331"/>
            <a:ext cx="9242473" cy="7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ELABORADO POR: </a:t>
            </a:r>
            <a:r>
              <a:rPr lang="es-PE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REYNADO CLAROS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441935" y="5310986"/>
            <a:ext cx="9242473" cy="75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LIMA 2019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1d00263ce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10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220" name="Google Shape;220;g61d00263ce_0_168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Cuales son desafíos de la calidad de datos en Big Data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g61d00263ce_0_168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g61d00263ce_0_16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g61d00263ce_0_168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g61d00263ce_0_168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5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d00263ce_0_1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11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230" name="Google Shape;230;g61d00263ce_0_177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1" name="Google Shape;231;g61d00263ce_0_177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61d00263ce_0_177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g61d00263ce_0_177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61d00263ce_0_177"/>
          <p:cNvSpPr/>
          <p:nvPr/>
        </p:nvSpPr>
        <p:spPr>
          <a:xfrm>
            <a:off x="1169350" y="1552700"/>
            <a:ext cx="9026700" cy="43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Características del Big Data provocan que las empresas tengan problemas para extraer datos reales y de alta calidad, de conjuntos de datos tan masivos, cambiantes y complicados: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fuentes de datos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Muchos tipos de datos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volumen de datos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 volatilidad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existen estándares de calidad de datos unificados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d00263ce_0_2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12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250" name="Google Shape;250;g61d00263ce_0_219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Cuales son las fases de madurez del Big Data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g61d00263ce_0_219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2" name="Google Shape;252;g61d00263ce_0_219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g61d00263ce_0_219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g61d00263ce_0_219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6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a2db8912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13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260" name="Google Shape;260;g63a2db8912_0_6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1" name="Google Shape;261;g63a2db8912_0_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g63a2db8912_0_6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g63a2db8912_0_6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63a2db8912_0_6"/>
          <p:cNvSpPr/>
          <p:nvPr/>
        </p:nvSpPr>
        <p:spPr>
          <a:xfrm>
            <a:off x="1169350" y="1552700"/>
            <a:ext cx="10778700" cy="43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etapas de madurez del Big Data: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Naciente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(Conocen el concepto pero aún no han iniciado la adopción)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- Adopción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(Comienzan a investigar Big Data Analytics)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Adopción temprana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(Vencer los opstaculos, habilidades, capacidades analiticas)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Adopción Corporativa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(Adopción de usuarios finales, se gana mas información)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Madurez / Carácter visionario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(Adoptadas por pocas empresa)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1d00263ce_0_2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14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280" name="Google Shape;280;g61d00263ce_0_23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Cuales son los problemas abiertos en Big Data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g61d00263ce_0_23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2" name="Google Shape;282;g61d00263ce_0_23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g61d00263ce_0_23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4" name="Google Shape;284;g61d00263ce_0_23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7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3a2db8912_0_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15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290" name="Google Shape;290;g63a2db8912_0_37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1" name="Google Shape;291;g63a2db8912_0_37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g63a2db8912_0_37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3" name="Google Shape;293;g63a2db8912_0_37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63a2db8912_0_37"/>
          <p:cNvSpPr/>
          <p:nvPr/>
        </p:nvSpPr>
        <p:spPr>
          <a:xfrm>
            <a:off x="1169350" y="1552700"/>
            <a:ext cx="10778700" cy="43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problemas abiertos del Big Data: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 teórica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 esta formalmente estructurado, no existe estandarización, necesidad de nuevos paradigmas de adopción)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tecnológico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(Continuo desarrollo de formatos de conversión, transferencias, mejora de rendimiento y procesamiento)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Implicaciones prácticas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 encuentra en estudio inicial, hace necesarios nuevas herramientas para la adopción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de datos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(Problemas de privacidad, calidad, se requiere nuevos mecanismos de control)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1d00263ce_0_2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16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10" name="Google Shape;310;g61d00263ce_0_24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Cuales son las capas tecnológicas del Big Data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g61d00263ce_0_24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2" name="Google Shape;312;g61d00263ce_0_24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g61d00263ce_0_24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g61d00263ce_0_24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8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3a2db8912_0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17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20" name="Google Shape;320;g63a2db8912_0_64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1" name="Google Shape;321;g63a2db8912_0_64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g63a2db8912_0_64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3" name="Google Shape;323;g63a2db8912_0_64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63a2db8912_0_64"/>
          <p:cNvSpPr/>
          <p:nvPr/>
        </p:nvSpPr>
        <p:spPr>
          <a:xfrm>
            <a:off x="1169350" y="1552700"/>
            <a:ext cx="10778700" cy="43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proyecto centrado en Big Data está basado en tres capas tecnológica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(Hardware y software distribuido y redundante para la disponibilidad de los datos)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(Herramientas de procesamiento de datos para operar sobre grandes volúmenes de datos)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(Algoritmos y métodos para la producción de valor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1d00263ce_0_2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18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40" name="Google Shape;340;g61d00263ce_0_25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Cuales son los grandes retos del Big Data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g61d00263ce_0_25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2" name="Google Shape;342;g61d00263ce_0_25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g61d00263ce_0_25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g61d00263ce_0_25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9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a2db8912_0_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19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50" name="Google Shape;350;g63a2db8912_0_95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1" name="Google Shape;351;g63a2db8912_0_9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g63a2db8912_0_95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g63a2db8912_0_95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63a2db8912_0_95"/>
          <p:cNvSpPr/>
          <p:nvPr/>
        </p:nvSpPr>
        <p:spPr>
          <a:xfrm>
            <a:off x="1169350" y="1552700"/>
            <a:ext cx="10778700" cy="43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retos que se enfrenta todo proyecto de Big 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multi-estructurados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(Datos que provienen de fuentes y formatos distintos)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y privacidad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(Que se cumplan las políticas legales de cada país)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Nuevos perfiles profesionales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(Surgimiento de nuevos puestos)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necesidad de inversión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(Requiere inversión para procesar, almacenar y análisis)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con ruido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(Validación de calidad de los datos)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d00263ce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98" name="Google Shape;98;g61d00263ce_0_6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que se refiere el término Internet de las personas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61d00263ce_0_6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g61d00263ce_0_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g61d00263ce_0_6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61d00263ce_0_6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1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20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61d00263ce_0_26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d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iferencia hay entre Business Intelligence y Big Data en términos de las 3 V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10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3a2db8912_0_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21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80" name="Google Shape;380;g63a2db8912_0_127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1" name="Google Shape;381;g63a2db8912_0_127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g63a2db8912_0_127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3" name="Google Shape;383;g63a2db8912_0_127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63a2db8912_0_127"/>
          <p:cNvSpPr/>
          <p:nvPr/>
        </p:nvSpPr>
        <p:spPr>
          <a:xfrm>
            <a:off x="1169350" y="1552700"/>
            <a:ext cx="10778700" cy="43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solución Big Data de utilizarse como complemento a un sistema BI tradicional.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 Tradicional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Volumen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(Volumen limitados)</a:t>
            </a: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(Velocidad de consumo moderado)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Variedad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(Datos estructurados)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Volúmenes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(Grandes volúmenes de datos)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(Generación de datos con alta velocidad)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Variedad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(Variedad de formas de los datos)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22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61d00263ce_0_26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¿Cuales son las fases de implementación en un proyecto BIG DATA?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11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8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a2db8912_0_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23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50" name="Google Shape;350;g63a2db8912_0_95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1" name="Google Shape;351;g63a2db8912_0_9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g63a2db8912_0_95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g63a2db8912_0_95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63a2db8912_0_95"/>
          <p:cNvSpPr/>
          <p:nvPr/>
        </p:nvSpPr>
        <p:spPr>
          <a:xfrm>
            <a:off x="1169350" y="1713922"/>
            <a:ext cx="4121741" cy="42040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Tiene 4 fase simplificada 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Recolectar</a:t>
            </a: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</a:t>
            </a: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Procesar / Analizar</a:t>
            </a: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Consumir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0541F9AA-D44D-4A65-9E17-AAA0D84A2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131" y="1987242"/>
            <a:ext cx="6686297" cy="34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24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61d00263ce_0_26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es-PE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 Existe una metodología para el procesamiento de datos?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12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a2db8912_0_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25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50" name="Google Shape;350;g63a2db8912_0_95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1" name="Google Shape;351;g63a2db8912_0_9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g63a2db8912_0_95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g63a2db8912_0_95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63a2db8912_0_95"/>
          <p:cNvSpPr/>
          <p:nvPr/>
        </p:nvSpPr>
        <p:spPr>
          <a:xfrm>
            <a:off x="1169350" y="1552700"/>
            <a:ext cx="5471147" cy="43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existe, los componentes son: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Comprensión del negocio</a:t>
            </a: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Comprensión de datos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Plataforma tecnológica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Tratamiento de datos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Modelización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Presentación de resultados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Despliegue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Puesta en valor </a:t>
            </a:r>
            <a:endParaRPr sz="2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7A96B855-A111-4734-9490-FA892E600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951" y="1868748"/>
            <a:ext cx="4805849" cy="38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26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61d00263ce_0_26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son los factores claves para implementar un proyecto BIG DATA?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13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1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a2db8912_0_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27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50" name="Google Shape;350;g63a2db8912_0_95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1" name="Google Shape;351;g63a2db8912_0_9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g63a2db8912_0_95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g63a2db8912_0_95"/>
          <p:cNvSpPr txBox="1"/>
          <p:nvPr/>
        </p:nvSpPr>
        <p:spPr>
          <a:xfrm>
            <a:off x="1000673" y="624570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 dirty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63a2db8912_0_95"/>
          <p:cNvSpPr/>
          <p:nvPr/>
        </p:nvSpPr>
        <p:spPr>
          <a:xfrm>
            <a:off x="1169350" y="1552700"/>
            <a:ext cx="10778700" cy="39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factores claves.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 datos 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(Es necesario identificar nuestras fuentes de datos, sin los datos nuestro proyecto no logrará los objetivos)</a:t>
            </a:r>
          </a:p>
          <a:p>
            <a:pPr marL="457200" lvl="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Talento humano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(Tener a las personas adecuadas y el conocimiento adecuado para afrontar el reto)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analíticas y tecnológicas</a:t>
            </a: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 no somos capaces de tratar y analizar los datos, poco habrá servido, lo lograremos encontrar respuestas)</a:t>
            </a:r>
            <a:endParaRPr lang="es-PE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Cultura organizacional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(Visión de negocio, comprender que la ciencia viene a aportar valor, involucrar a todos los miembros de la empresa)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52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28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61d00263ce_0_26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¿Cuáles son los componentes principales de Hadoop?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14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63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a2db8912_0_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29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50" name="Google Shape;350;g63a2db8912_0_95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1" name="Google Shape;351;g63a2db8912_0_9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g63a2db8912_0_95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g63a2db8912_0_95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 dirty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63a2db8912_0_95"/>
          <p:cNvSpPr/>
          <p:nvPr/>
        </p:nvSpPr>
        <p:spPr>
          <a:xfrm>
            <a:off x="1169350" y="1552700"/>
            <a:ext cx="10778700" cy="3928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tiene 3 componentes principales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(Es el sistema de fichero de Hadoop que permite almacenar datos en hardware barato, alta capacidad en lectura)</a:t>
            </a:r>
          </a:p>
          <a:p>
            <a:pPr marL="457200" lvl="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(Es un modelo de programación para procesamiento paralelo sobre grandes cantidades de datos en entorno distribuido)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</a:t>
            </a: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(Conjunto de librerías que soportan subprocesos de Hadoop)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d00263ce_0_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08" name="Google Shape;108;g61d00263ce_0_15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9" name="Google Shape;109;g61d00263ce_0_1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61d00263ce_0_15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g61d00263ce_0_15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61d00263ce_0_15"/>
          <p:cNvSpPr/>
          <p:nvPr/>
        </p:nvSpPr>
        <p:spPr>
          <a:xfrm>
            <a:off x="5045527" y="2723662"/>
            <a:ext cx="6833400" cy="18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 referencia a la digitalización de las relaciones entre las personas y la recopilación, procesamiento y aplicación de los datos personales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61d00263c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50" y="1558751"/>
            <a:ext cx="4111126" cy="42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30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61d00263ce_0_261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tipo de análisis podemos hacer en BIG DATA?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15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3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3a2db8912_0_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31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50" name="Google Shape;350;g63a2db8912_0_95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1" name="Google Shape;351;g63a2db8912_0_9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g63a2db8912_0_95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g63a2db8912_0_95"/>
          <p:cNvSpPr txBox="1"/>
          <p:nvPr/>
        </p:nvSpPr>
        <p:spPr>
          <a:xfrm>
            <a:off x="1169350" y="72009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 dirty="0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63a2db8912_0_95"/>
          <p:cNvSpPr/>
          <p:nvPr/>
        </p:nvSpPr>
        <p:spPr>
          <a:xfrm>
            <a:off x="1169350" y="1552699"/>
            <a:ext cx="10778700" cy="4581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hacer los siguientes tipos.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descriptivo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(Consiste en tratar de predecir el comportamiento basado en probabilidades y tendencias futuras)</a:t>
            </a:r>
          </a:p>
          <a:p>
            <a:pPr marL="457200" lvl="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redes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(Consiste en analizar relaciones sociales en redes que puede ser personas, organización u otro objetivo)</a:t>
            </a:r>
          </a:p>
          <a:p>
            <a:pPr marL="457200" indent="-406400" algn="just">
              <a:buClr>
                <a:schemeClr val="dk1"/>
              </a:buClr>
              <a:buSzPts val="2800"/>
              <a:buFont typeface="Calibri"/>
              <a:buChar char="-"/>
            </a:pPr>
            <a:r>
              <a:rPr lang="es-E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sentimiento</a:t>
            </a:r>
            <a:r>
              <a:rPr lang="es-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(Consiste en analizar mediante lenguaje natural para extraer información subjetiva)</a:t>
            </a:r>
            <a:endParaRPr lang="es-PE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texto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(Consiste en buscar información relevante en grandes cantidades de texto, patrones y tendencias)</a:t>
            </a: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Análisis web</a:t>
            </a:r>
            <a:r>
              <a:rPr lang="es-PE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(Consiste en medir el comportamiento de usuarios en páginas web, seguimiento, lo que hacen Google </a:t>
            </a:r>
            <a:r>
              <a:rPr lang="es-PE" sz="28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analytics</a:t>
            </a:r>
            <a:r>
              <a:rPr lang="es-PE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entre otros</a:t>
            </a:r>
            <a:endParaRPr sz="2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47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32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61d00263ce_0_261"/>
          <p:cNvSpPr/>
          <p:nvPr/>
        </p:nvSpPr>
        <p:spPr>
          <a:xfrm>
            <a:off x="1169349" y="1968155"/>
            <a:ext cx="10184400" cy="2270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para la mejora de la gestión de indicadores ambientales en el Ministerio del Ambiente - Lima, Perú.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CASO PROPUESTO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64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33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70" name="Google Shape;370;g61d00263ce_0_261"/>
          <p:cNvSpPr/>
          <p:nvPr/>
        </p:nvSpPr>
        <p:spPr>
          <a:xfrm>
            <a:off x="431671" y="2050041"/>
            <a:ext cx="11155277" cy="3750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Extraer indicadores ambientales de un aplicativo y clasificarlos por series, periodos y temáticas, disponibles por servicios web, cargar en un Data </a:t>
            </a:r>
            <a:r>
              <a:rPr lang="es-PE" sz="40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</a:t>
            </a:r>
            <a:r>
              <a:rPr lang="es-PE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hacer consultas para mostrar gráficos en portales web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431672" y="843011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 dirty="0" smtClean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Problema a resolver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4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34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89524" y="452653"/>
            <a:ext cx="6405900" cy="9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 dirty="0" smtClean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Proceso de implementación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1" y="1330810"/>
            <a:ext cx="9887347" cy="48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35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89524" y="452653"/>
            <a:ext cx="6405900" cy="9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dirty="0" smtClean="0">
                <a:solidFill>
                  <a:srgbClr val="002060"/>
                </a:solidFill>
                <a:latin typeface="PT Sans"/>
                <a:ea typeface="Calibri"/>
                <a:cs typeface="Calibri"/>
                <a:sym typeface="PT Sans"/>
              </a:rPr>
              <a:t>Herramientas utilizados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70;g61d00263ce_0_261"/>
          <p:cNvSpPr/>
          <p:nvPr/>
        </p:nvSpPr>
        <p:spPr>
          <a:xfrm>
            <a:off x="189524" y="1689748"/>
            <a:ext cx="12002476" cy="4668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piloto fue implementado con </a:t>
            </a:r>
            <a:r>
              <a:rPr lang="es-PE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</a:t>
            </a: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siguientes herramientas.</a:t>
            </a:r>
            <a:endParaRPr lang="es-PE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just">
              <a:buFontTx/>
              <a:buChar char="-"/>
            </a:pP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 primaria </a:t>
            </a:r>
            <a:r>
              <a:rPr lang="es-PE" sz="3200" dirty="0">
                <a:hlinkClick r:id="rId4"/>
              </a:rPr>
              <a:t>http://redvirtual.net:8080/</a:t>
            </a:r>
            <a:endParaRPr lang="es-PE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PE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Pentaho</a:t>
            </a: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Kettle</a:t>
            </a: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ETL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 para almacenamiento primario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PE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búsqueda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Mysql para consulta de tablas maestras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Oracle para DATA MART multidimensional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PE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JS para </a:t>
            </a:r>
            <a:r>
              <a:rPr lang="es-PE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lang="es-PE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para </a:t>
            </a:r>
            <a:r>
              <a:rPr lang="es-PE" sz="32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lang="es-PE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-571500" algn="just">
              <a:buFontTx/>
              <a:buChar char="-"/>
            </a:pPr>
            <a:r>
              <a:rPr lang="es-PE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ETL y Storage Files </a:t>
            </a:r>
            <a:r>
              <a:rPr lang="es-PE" sz="3200" dirty="0" smtClean="0">
                <a:hlinkClick r:id="rId5"/>
              </a:rPr>
              <a:t>https</a:t>
            </a:r>
            <a:r>
              <a:rPr lang="es-PE" sz="3200" dirty="0">
                <a:hlinkClick r:id="rId5"/>
              </a:rPr>
              <a:t>://</a:t>
            </a:r>
            <a:r>
              <a:rPr lang="es-PE" sz="3200" dirty="0" smtClean="0">
                <a:hlinkClick r:id="rId5"/>
              </a:rPr>
              <a:t>www.pentafile.com</a:t>
            </a:r>
            <a:endParaRPr lang="es-PE" sz="3200" dirty="0" smtClean="0"/>
          </a:p>
          <a:p>
            <a:pPr marL="571500" lvl="0" indent="-571500" algn="just">
              <a:buFontTx/>
              <a:buChar char="-"/>
            </a:pPr>
            <a:endParaRPr lang="es-PE" sz="3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1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d00263ce_0_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36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371" name="Google Shape;371;g61d00263ce_0_261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2" name="Google Shape;372;g61d00263ce_0_261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61d00263ce_0_261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g61d00263ce_0_261"/>
          <p:cNvSpPr txBox="1"/>
          <p:nvPr/>
        </p:nvSpPr>
        <p:spPr>
          <a:xfrm>
            <a:off x="189524" y="452653"/>
            <a:ext cx="6405900" cy="9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dirty="0" smtClean="0">
                <a:solidFill>
                  <a:srgbClr val="002060"/>
                </a:solidFill>
                <a:latin typeface="PT Sans"/>
                <a:ea typeface="Calibri"/>
                <a:cs typeface="Calibri"/>
                <a:sym typeface="PT Sans"/>
              </a:rPr>
              <a:t>Resultados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70;g61d00263ce_0_261"/>
          <p:cNvSpPr/>
          <p:nvPr/>
        </p:nvSpPr>
        <p:spPr>
          <a:xfrm>
            <a:off x="458967" y="2197290"/>
            <a:ext cx="11114334" cy="21426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portal </a:t>
            </a:r>
            <a:r>
              <a:rPr lang="es-PE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PE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esultado se encuentra en fase de validación de consistencia de los datos, a continuación la ruta del reléase 1 del portal.</a:t>
            </a:r>
          </a:p>
          <a:p>
            <a:pPr lvl="0" algn="just"/>
            <a:r>
              <a:rPr lang="es-PE" sz="4000" dirty="0">
                <a:hlinkClick r:id="rId4"/>
              </a:rPr>
              <a:t>https://</a:t>
            </a:r>
            <a:r>
              <a:rPr lang="es-PE" sz="4000" dirty="0" smtClean="0">
                <a:hlinkClick r:id="rId4"/>
              </a:rPr>
              <a:t>portal-sinia.netlify.com</a:t>
            </a:r>
            <a:r>
              <a:rPr lang="es-PE" sz="4000" dirty="0"/>
              <a:t> 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2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a2db8912_0_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37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60" name="Google Shape;360;g63a2db8912_0_110"/>
          <p:cNvSpPr/>
          <p:nvPr/>
        </p:nvSpPr>
        <p:spPr>
          <a:xfrm>
            <a:off x="1100425" y="1837677"/>
            <a:ext cx="10184400" cy="4518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Artiga, B. </a:t>
            </a:r>
            <a:r>
              <a:rPr lang="es-PE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Extraido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de: </a:t>
            </a:r>
            <a:r>
              <a:rPr lang="es-PE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https://www.coursera.org/learn/impacto-datos-masivos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Universidad Autónoma de Barcelona.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Luis. Tabares (2016). Instituto de Ingeniería del conocimiento(2016). Big Data </a:t>
            </a:r>
            <a:r>
              <a:rPr lang="es-PE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Oportunidades, Retos </a:t>
            </a:r>
            <a:r>
              <a:rPr lang="es-PE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yTendencias:</a:t>
            </a:r>
            <a:r>
              <a:rPr lang="es-PE" sz="2000" dirty="0" err="1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</a:t>
            </a:r>
            <a:r>
              <a:rPr lang="es-PE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://www.academia.edu/15043636/Big_Data_Analytics_Oportunidades_Retos_y_Tendencias</a:t>
            </a:r>
            <a:endParaRPr lang="es-PE" sz="2000" dirty="0">
              <a:solidFill>
                <a:schemeClr val="dk1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Soche.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Lopez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(2016). METODOLOGÍA PARA EL MODELAMIENTO DE DATOS BASADO EN BIG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r>
              <a:rPr lang="es-ES" sz="2000" dirty="0" err="1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https</a:t>
            </a:r>
            <a:r>
              <a:rPr lang="es-ES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://repository.unimilitar.edu.co/</a:t>
            </a:r>
            <a:r>
              <a:rPr lang="es-ES" sz="2000" dirty="0" err="1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bitstream</a:t>
            </a:r>
            <a:r>
              <a:rPr lang="es-ES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/</a:t>
            </a:r>
            <a:r>
              <a:rPr lang="es-ES" sz="2000" dirty="0" err="1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handle</a:t>
            </a:r>
            <a:r>
              <a:rPr lang="es-ES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/10654/14950/SocheLopezSebastian2016.pdf;jsessionid=44F45CE7BD96DE5430EE689692CB523C?sequence=1</a:t>
            </a:r>
            <a:endParaRPr lang="es-ES" sz="2000" dirty="0">
              <a:solidFill>
                <a:schemeClr val="dk1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María, Pérez Marqués, Big Data Técnicas, herramientas y aplicaciones, 2015, Alfaomega Grupo Editor, México.</a:t>
            </a: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</a:t>
            </a:r>
            <a:r>
              <a:rPr lang="es-PE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PE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Extraido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</a:t>
            </a:r>
            <a:r>
              <a:rPr lang="es-PE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https://www.ibm.com/developerworks/ssa/local/im/que-es-big-data/index.html</a:t>
            </a: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g63a2db8912_0_110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2" name="Google Shape;362;g63a2db8912_0_110"/>
          <p:cNvPicPr preferRelativeResize="0"/>
          <p:nvPr/>
        </p:nvPicPr>
        <p:blipFill rotWithShape="1">
          <a:blip r:embed="rId7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g63a2db8912_0_110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63a2db8912_0_110"/>
          <p:cNvSpPr txBox="1"/>
          <p:nvPr/>
        </p:nvSpPr>
        <p:spPr>
          <a:xfrm>
            <a:off x="1100413" y="862948"/>
            <a:ext cx="6405900" cy="57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dirty="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Referencia</a:t>
            </a:r>
            <a:endParaRPr sz="40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d00263ce_0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38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149" name="Google Shape;149;g61d00263ce_0_63"/>
          <p:cNvSpPr/>
          <p:nvPr/>
        </p:nvSpPr>
        <p:spPr>
          <a:xfrm>
            <a:off x="1169349" y="2352583"/>
            <a:ext cx="10184400" cy="3723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</a:t>
            </a:r>
            <a:r>
              <a:rPr lang="es-PE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PE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Extraido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</a:t>
            </a:r>
            <a:r>
              <a:rPr lang="es-PE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https://www.ibm.com/developerworks/ssa/local/im/que-es-big-data/index.html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PE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de Big Data, IBM 2014 </a:t>
            </a: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Antonio, M (2015). El impacto del Big-data en la Sociedad de la Información. Significado y utilidad. Universidad de Barcelona</a:t>
            </a: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Salvador, G (2016) Big Data: Procesamiento de calidad de datos. Universidad de Granada, España </a:t>
            </a:r>
            <a:r>
              <a:rPr lang="es-PE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https://sci2s.ugr.es/sites/default/files/ficherosPublicaciones/2133_Nv237-Digital-sramirez.pdf</a:t>
            </a:r>
            <a:endParaRPr lang="es-PE" sz="2000" dirty="0">
              <a:solidFill>
                <a:schemeClr val="dk1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Data Blog(2016). Extraido del Blog  </a:t>
            </a:r>
            <a:r>
              <a:rPr lang="it-IT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https://www.powerdata.es/big-data</a:t>
            </a:r>
            <a:endParaRPr lang="it-IT" sz="2000" dirty="0">
              <a:solidFill>
                <a:schemeClr val="dk1"/>
              </a:solidFill>
              <a:uFill>
                <a:noFill/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BI (2015) Big Data. Argentina. </a:t>
            </a:r>
            <a:r>
              <a:rPr lang="it-IT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https://es.slideshare.net/COREBI2017/etapas-de-madurez-del-big-data</a:t>
            </a:r>
            <a:endParaRPr lang="it-IT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endParaRPr lang="es-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61d00263ce_0_63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1" name="Google Shape;151;g61d00263ce_0_63"/>
          <p:cNvPicPr preferRelativeResize="0"/>
          <p:nvPr/>
        </p:nvPicPr>
        <p:blipFill rotWithShape="1">
          <a:blip r:embed="rId7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g61d00263ce_0_63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g61d00263ce_0_63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Referencia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a2db8912_0_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39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300" name="Google Shape;300;g63a2db8912_0_46"/>
          <p:cNvSpPr/>
          <p:nvPr/>
        </p:nvSpPr>
        <p:spPr>
          <a:xfrm>
            <a:off x="1100425" y="2278475"/>
            <a:ext cx="10184400" cy="25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it-IT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Ubaldo. T (2016). Tendencia del Big Data. Club de </a:t>
            </a:r>
            <a:r>
              <a:rPr lang="es-PE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Innovación.</a:t>
            </a:r>
            <a:r>
              <a:rPr lang="es-PE" sz="2000" dirty="0" err="1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https</a:t>
            </a:r>
            <a:r>
              <a:rPr lang="es-PE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://cdn2.hubspot.net/</a:t>
            </a:r>
            <a:r>
              <a:rPr lang="es-PE" sz="2000" dirty="0" err="1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hubfs</a:t>
            </a:r>
            <a:r>
              <a:rPr lang="es-PE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/2528547/Chile%202017/ClubdeInnovacion%20Jan2017/PDF/Innovation-Meeting-Tendencia-Big-Data-2016.10.pdf</a:t>
            </a:r>
            <a:endParaRPr lang="es-PE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Hernández, L (2016). Big Data: una exploración de investigaciones, tecnologías y casos de aplicación: </a:t>
            </a:r>
            <a:r>
              <a:rPr lang="es-PE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http://www.scielo.org.co/pdf/teclo/v20n39/v20n39a02.pdf</a:t>
            </a: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indent="-406400"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Instituto de Ingeniería del conocimiento(2016). Resumen Big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r>
              <a:rPr lang="es-ES" sz="2000" dirty="0" err="1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http</a:t>
            </a:r>
            <a:r>
              <a:rPr lang="es-ES" sz="2000" dirty="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/>
              </a:rPr>
              <a:t>://www.iic.uam.es/big-data/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cxnSp>
        <p:nvCxnSpPr>
          <p:cNvPr id="301" name="Google Shape;301;g63a2db8912_0_46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2" name="Google Shape;302;g63a2db8912_0_46"/>
          <p:cNvPicPr preferRelativeResize="0"/>
          <p:nvPr/>
        </p:nvPicPr>
        <p:blipFill rotWithShape="1">
          <a:blip r:embed="rId6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g63a2db8912_0_46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4" name="Google Shape;304;g63a2db8912_0_46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Referencia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d00263ce_0_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4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129" name="Google Shape;129;g61d00263ce_0_43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Cuales son los tipos de datos por origen más conocidos del Big Data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g61d00263ce_0_43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1" name="Google Shape;131;g61d00263ce_0_43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61d00263ce_0_43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g61d00263ce_0_43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2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d00263ce_0_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5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39" name="Google Shape;139;g61d00263ce_0_52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0" name="Google Shape;140;g61d00263ce_0_52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61d00263ce_0_52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g61d00263ce_0_52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61d00263ce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975" y="1713912"/>
            <a:ext cx="9054051" cy="39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d00263ce_0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6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159" name="Google Shape;159;g61d00263ce_0_76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nos impacta el Big Data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61d00263ce_0_76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1" name="Google Shape;161;g61d00263ce_0_76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61d00263ce_0_76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g61d00263ce_0_76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3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d00263ce_0_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7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169" name="Google Shape;169;g61d00263ce_0_85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0" name="Google Shape;170;g61d00263ce_0_85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61d00263ce_0_85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g61d00263ce_0_85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1d00263ce_0_85"/>
          <p:cNvSpPr/>
          <p:nvPr/>
        </p:nvSpPr>
        <p:spPr>
          <a:xfrm>
            <a:off x="4896800" y="2041227"/>
            <a:ext cx="6833400" cy="375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Big Data nos impacta en 3 ámbitos: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Individuos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(Usuarios, ciudadanos y consumidores)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Sociedad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(Mejora de Servicios, Mejora de eficiencia de procesos y disminución de riesgos)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</a:t>
            </a: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(Oportunidades cliente - empresa, Mejora relaciones, Personalización)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61d00263ce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75" y="1776111"/>
            <a:ext cx="40290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d00263ce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8</a:t>
            </a:fld>
            <a:endParaRPr b="1">
              <a:solidFill>
                <a:schemeClr val="dk1"/>
              </a:solidFill>
            </a:endParaRPr>
          </a:p>
        </p:txBody>
      </p:sp>
      <p:sp>
        <p:nvSpPr>
          <p:cNvPr id="190" name="Google Shape;190;g61d00263ce_0_123"/>
          <p:cNvSpPr/>
          <p:nvPr/>
        </p:nvSpPr>
        <p:spPr>
          <a:xfrm>
            <a:off x="1169349" y="1968155"/>
            <a:ext cx="10184400" cy="99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PE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Cuales son las aplicaciones típicas de Big Data</a:t>
            </a:r>
            <a:r>
              <a:rPr lang="es-PE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61d00263ce_0_123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2" name="Google Shape;192;g61d00263ce_0_123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g61d00263ce_0_123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g61d00263ce_0_123"/>
          <p:cNvSpPr txBox="1"/>
          <p:nvPr/>
        </p:nvSpPr>
        <p:spPr>
          <a:xfrm>
            <a:off x="1100413" y="862948"/>
            <a:ext cx="6405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T Sans"/>
              <a:buNone/>
            </a:pPr>
            <a:r>
              <a:rPr lang="es-PE" sz="4000" b="1" i="0" u="none" strike="noStrike" cap="none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Pregunta </a:t>
            </a:r>
            <a:r>
              <a:rPr lang="es-PE" sz="4000" b="1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4</a:t>
            </a:r>
            <a:endParaRPr sz="40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d00263ce_0_1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600" b="1">
                <a:solidFill>
                  <a:schemeClr val="dk1"/>
                </a:solidFill>
              </a:rPr>
              <a:t>9</a:t>
            </a:fld>
            <a:endParaRPr b="1">
              <a:solidFill>
                <a:schemeClr val="dk1"/>
              </a:solidFill>
            </a:endParaRPr>
          </a:p>
        </p:txBody>
      </p:sp>
      <p:cxnSp>
        <p:nvCxnSpPr>
          <p:cNvPr id="200" name="Google Shape;200;g61d00263ce_0_138"/>
          <p:cNvCxnSpPr/>
          <p:nvPr/>
        </p:nvCxnSpPr>
        <p:spPr>
          <a:xfrm>
            <a:off x="243840" y="6352540"/>
            <a:ext cx="117042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1" name="Google Shape;201;g61d00263ce_0_138"/>
          <p:cNvPicPr preferRelativeResize="0"/>
          <p:nvPr/>
        </p:nvPicPr>
        <p:blipFill rotWithShape="1">
          <a:blip r:embed="rId3">
            <a:alphaModFix/>
          </a:blip>
          <a:srcRect l="5461" t="13063" r="5148" b="18363"/>
          <a:stretch/>
        </p:blipFill>
        <p:spPr>
          <a:xfrm>
            <a:off x="10046308" y="133320"/>
            <a:ext cx="1850268" cy="141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61d00263ce_0_138"/>
          <p:cNvCxnSpPr/>
          <p:nvPr/>
        </p:nvCxnSpPr>
        <p:spPr>
          <a:xfrm>
            <a:off x="243840" y="723900"/>
            <a:ext cx="9306600" cy="0"/>
          </a:xfrm>
          <a:prstGeom prst="straightConnector1">
            <a:avLst/>
          </a:prstGeom>
          <a:noFill/>
          <a:ln w="38100" cap="flat" cmpd="sng">
            <a:solidFill>
              <a:srgbClr val="FED1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g61d00263ce_0_138"/>
          <p:cNvSpPr txBox="1"/>
          <p:nvPr/>
        </p:nvSpPr>
        <p:spPr>
          <a:xfrm>
            <a:off x="1169349" y="843011"/>
            <a:ext cx="6405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PT Sans"/>
              <a:buNone/>
            </a:pPr>
            <a:r>
              <a:rPr lang="es-PE" sz="3600" b="1" i="0" u="none" strike="noStrike" cap="none">
                <a:solidFill>
                  <a:srgbClr val="FFC000"/>
                </a:solidFill>
                <a:latin typeface="PT Sans"/>
                <a:ea typeface="PT Sans"/>
                <a:cs typeface="PT Sans"/>
                <a:sym typeface="PT Sans"/>
              </a:rPr>
              <a:t>Respuesta</a:t>
            </a:r>
            <a:endParaRPr sz="36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61d00263ce_0_138"/>
          <p:cNvSpPr/>
          <p:nvPr/>
        </p:nvSpPr>
        <p:spPr>
          <a:xfrm>
            <a:off x="1169350" y="1552700"/>
            <a:ext cx="9026700" cy="436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las aplicaciones típicas tenemos 5: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Patrones de detección del fraude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Patrones de Social Media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Patrones de modelado y gestión de riesgo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y el sector de la energía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s-P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en el Call Center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1395</Words>
  <Application>Microsoft Office PowerPoint</Application>
  <PresentationFormat>Panorámica</PresentationFormat>
  <Paragraphs>199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PT Sans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Caja Oftalmologia</dc:creator>
  <cp:lastModifiedBy>RCLAROS</cp:lastModifiedBy>
  <cp:revision>52</cp:revision>
  <dcterms:created xsi:type="dcterms:W3CDTF">2019-03-18T21:24:09Z</dcterms:created>
  <dcterms:modified xsi:type="dcterms:W3CDTF">2019-11-12T04:28:50Z</dcterms:modified>
</cp:coreProperties>
</file>