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4" r:id="rId46"/>
    <p:sldId id="277" r:id="rId47"/>
  </p:sldIdLst>
  <p:sldSz cx="9144000" cy="6858000" type="screen4x3"/>
  <p:notesSz cx="6858000" cy="9144000"/>
  <p:embeddedFontLst>
    <p:embeddedFont>
      <p:font typeface="PT Sans" panose="020B0604020202020204" charset="0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9fVSin3FwIePfRW3AFTxx7T7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E78F27-854A-4201-8663-48B1BB0AA504}">
  <a:tblStyle styleId="{12E78F27-854A-4201-8663-48B1BB0AA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424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2.fntdata"/><Relationship Id="rId55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594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53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32e068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632e068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83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32e06811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632e06811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51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2e0681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632e0681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26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32e06811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632e06811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32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32e06811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632e06811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18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32e0681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632e0681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06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32e06811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632e06811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84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32e06811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632e06811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478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32e0681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632e0681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01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32e06811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632e06811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78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02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708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576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10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319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12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953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93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416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935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64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32e0681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32e0681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06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32e06811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632e06811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204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389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7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370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13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065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421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4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36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48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264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093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95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3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2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44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40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3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285037" y="182882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22437" y="-83817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>
            <a:spLocks noGrp="1"/>
          </p:cNvSpPr>
          <p:nvPr>
            <p:ph type="title"/>
          </p:nvPr>
        </p:nvSpPr>
        <p:spPr>
          <a:xfrm>
            <a:off x="623888" y="1709757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body" idx="1"/>
          </p:nvPr>
        </p:nvSpPr>
        <p:spPr>
          <a:xfrm>
            <a:off x="623888" y="458948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body" idx="1"/>
          </p:nvPr>
        </p:nvSpPr>
        <p:spPr>
          <a:xfrm>
            <a:off x="3887391" y="98744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>
            <a:spLocks noGrp="1"/>
          </p:cNvSpPr>
          <p:nvPr>
            <p:ph type="pic" idx="2"/>
          </p:nvPr>
        </p:nvSpPr>
        <p:spPr>
          <a:xfrm>
            <a:off x="3887391" y="98744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1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1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2"/>
          <p:cNvSpPr txBox="1"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42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7"/>
          <p:cNvSpPr txBox="1">
            <a:spLocks noGrp="1"/>
          </p:cNvSpPr>
          <p:nvPr>
            <p:ph type="body" idx="1"/>
          </p:nvPr>
        </p:nvSpPr>
        <p:spPr>
          <a:xfrm>
            <a:off x="3887391" y="98744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4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8"/>
          <p:cNvSpPr>
            <a:spLocks noGrp="1"/>
          </p:cNvSpPr>
          <p:nvPr>
            <p:ph type="pic" idx="2"/>
          </p:nvPr>
        </p:nvSpPr>
        <p:spPr>
          <a:xfrm>
            <a:off x="3887391" y="98744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9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50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0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0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2"/>
          <p:cNvSpPr txBox="1"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2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2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3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3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5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54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54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54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4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4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5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5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6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5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7"/>
          <p:cNvSpPr txBox="1">
            <a:spLocks noGrp="1"/>
          </p:cNvSpPr>
          <p:nvPr>
            <p:ph type="body" idx="1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2" name="Google Shape;282;p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57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7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8"/>
          <p:cNvSpPr>
            <a:spLocks noGrp="1"/>
          </p:cNvSpPr>
          <p:nvPr>
            <p:ph type="pic" idx="2"/>
          </p:nvPr>
        </p:nvSpPr>
        <p:spPr>
          <a:xfrm>
            <a:off x="3887391" y="98743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5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0" name="Google Shape;290;p58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8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59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9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0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60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0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0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6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6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6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6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6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57" name="Google Shape;357;p6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8" name="Google Shape;358;p6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6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Google Shape;364;p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5" name="Google Shape;365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7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dt" idx="10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ftr" idx="11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dt" idx="10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ftr" idx="11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esdelinux.net/ciencia-de-datos-con-python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jpg"/><Relationship Id="rId4" Type="http://schemas.openxmlformats.org/officeDocument/2006/relationships/hyperlink" Target="https://anaconda.org/anaconda/spyder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MichiganX+py4e101x.es+2T2019a/cours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.jpg"/><Relationship Id="rId5" Type="http://schemas.openxmlformats.org/officeDocument/2006/relationships/hyperlink" Target="https://www.aprendemachinelearning.com/machine-learning-en-la-nube-google-colaboratory-con-gpu/" TargetMode="External"/><Relationship Id="rId4" Type="http://schemas.openxmlformats.org/officeDocument/2006/relationships/hyperlink" Target="https://jupyt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3073862" y="337461"/>
            <a:ext cx="2996293" cy="306469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4">
              <a:alphaModFix amt="11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"/>
          <p:cNvSpPr/>
          <p:nvPr/>
        </p:nvSpPr>
        <p:spPr>
          <a:xfrm>
            <a:off x="2149716" y="3739628"/>
            <a:ext cx="4795326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PREGUNTAS – PYTHON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"/>
          <p:cNvSpPr/>
          <p:nvPr/>
        </p:nvSpPr>
        <p:spPr>
          <a:xfrm>
            <a:off x="1081462" y="4551352"/>
            <a:ext cx="6931855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ELABORADO POR: LIZBETH GÓMEZ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"/>
          <p:cNvSpPr/>
          <p:nvPr/>
        </p:nvSpPr>
        <p:spPr>
          <a:xfrm>
            <a:off x="1081462" y="5311007"/>
            <a:ext cx="6931855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HUANCAYO 2019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2e06811b_0_0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10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490" name="Google Shape;490;g632e06811b_0_0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latin typeface="Calibri"/>
                <a:ea typeface="Calibri"/>
                <a:cs typeface="Calibri"/>
                <a:sym typeface="Calibri"/>
              </a:rPr>
              <a:t>Cuáles son los operadores de comparación</a:t>
            </a:r>
            <a:r>
              <a:rPr lang="es-PE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g632e06811b_0_0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92" name="Google Shape;492;g632e06811b_0_0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g632e06811b_0_0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4" name="Google Shape;494;g632e06811b_0_0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5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32e06811b_0_65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11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500" name="Google Shape;500;g632e06811b_0_65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1" name="Google Shape;501;g632e06811b_0_6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g632e06811b_0_65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3" name="Google Shape;503;g632e06811b_0_65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632e06811b_0_65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632e06811b_0_65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6" name="Google Shape;506;g632e06811b_0_65"/>
          <p:cNvGraphicFramePr/>
          <p:nvPr>
            <p:extLst>
              <p:ext uri="{D42A27DB-BD31-4B8C-83A1-F6EECF244321}">
                <p14:modId xmlns:p14="http://schemas.microsoft.com/office/powerpoint/2010/main" val="265370633"/>
              </p:ext>
            </p:extLst>
          </p:nvPr>
        </p:nvGraphicFramePr>
        <p:xfrm>
          <a:off x="2009532" y="1905000"/>
          <a:ext cx="4919907" cy="3565890"/>
        </p:xfrm>
        <a:graphic>
          <a:graphicData uri="http://schemas.openxmlformats.org/drawingml/2006/table">
            <a:tbl>
              <a:tblPr>
                <a:noFill/>
                <a:tableStyleId>{12E78F27-854A-4201-8663-48B1BB0AA504}</a:tableStyleId>
              </a:tblPr>
              <a:tblGrid>
                <a:gridCol w="1833806"/>
                <a:gridCol w="3086101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/>
                        <a:t>Operador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/>
                        <a:t>Significado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==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Igual que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!=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Distinto que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/>
                        <a:t>&gt;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Mayor que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Menor que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dirty="0" smtClean="0"/>
                        <a:t>&gt;</a:t>
                      </a:r>
                      <a:r>
                        <a:rPr lang="es-PE" baseline="0" dirty="0" smtClean="0"/>
                        <a:t>=</a:t>
                      </a:r>
                      <a:endParaRPr lang="es-PE" dirty="0" smtClean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dirty="0" smtClean="0"/>
                        <a:t>Mayor  o igual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que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&lt;=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dirty="0" smtClean="0"/>
                        <a:t>Menor  o igual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que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err="1" smtClean="0"/>
                        <a:t>is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/>
                        <a:t>Es lo mismo que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err="1" smtClean="0"/>
                        <a:t>is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not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dirty="0" smtClean="0"/>
                        <a:t>No</a:t>
                      </a:r>
                      <a:r>
                        <a:rPr lang="es-PE" baseline="0" dirty="0" smtClean="0"/>
                        <a:t> e</a:t>
                      </a:r>
                      <a:r>
                        <a:rPr lang="es-PE" dirty="0" smtClean="0"/>
                        <a:t>s lo mismo que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32e06811b_0_20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12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512" name="Google Shape;512;g632e06811b_0_20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¿A qué se le denomina condicionales anidados?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g632e06811b_0_20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4" name="Google Shape;514;g632e06811b_0_20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g632e06811b_0_20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6" name="Google Shape;516;g632e06811b_0_20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6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32e06811b_0_8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13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522" name="Google Shape;522;g632e06811b_0_87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3" name="Google Shape;523;g632e06811b_0_87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g632e06811b_0_87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5" name="Google Shape;525;g632e06811b_0_87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632e06811b_0_87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632e06811b_0_87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632e06811b_0_87"/>
          <p:cNvSpPr txBox="1"/>
          <p:nvPr/>
        </p:nvSpPr>
        <p:spPr>
          <a:xfrm>
            <a:off x="1344732" y="2565888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denomina al uso de </a:t>
            </a:r>
            <a:r>
              <a:rPr lang="es-PE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PE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s-PE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s-PE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de otros. Cada condicional interior y exterior pueden contener ramas que ejecuten sentencias simples.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32e06811b_0_29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14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534" name="Google Shape;534;g632e06811b_0_29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</a:t>
            </a: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función toma parámetros aleatorios y devuelve un entero?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g632e06811b_0_29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36" name="Google Shape;536;g632e06811b_0_29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g632e06811b_0_29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8" name="Google Shape;538;g632e06811b_0_29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7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71600" y="355758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err="1" smtClean="0"/>
              <a:t>random.random</a:t>
            </a:r>
            <a:endParaRPr lang="es-PE" sz="2800" dirty="0" smtClean="0"/>
          </a:p>
          <a:p>
            <a:pPr marL="342900" indent="-342900">
              <a:buAutoNum type="alphaLcParenR"/>
            </a:pPr>
            <a:r>
              <a:rPr lang="es-PE" sz="2800" dirty="0" err="1"/>
              <a:t>r</a:t>
            </a:r>
            <a:r>
              <a:rPr lang="es-PE" sz="2800" dirty="0" err="1" smtClean="0"/>
              <a:t>andom.randint</a:t>
            </a:r>
            <a:endParaRPr lang="es-PE" sz="2800" dirty="0" smtClean="0"/>
          </a:p>
          <a:p>
            <a:pPr marL="342900" indent="-342900">
              <a:buAutoNum type="alphaLcParenR"/>
            </a:pPr>
            <a:r>
              <a:rPr lang="es-PE" sz="2800" dirty="0" err="1" smtClean="0"/>
              <a:t>random</a:t>
            </a:r>
            <a:endParaRPr lang="es-PE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32e06811b_0_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15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544" name="Google Shape;544;g632e06811b_0_9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5" name="Google Shape;545;g632e06811b_0_9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g632e06811b_0_9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7" name="Google Shape;547;g632e06811b_0_9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632e06811b_0_9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632e06811b_0_9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632e06811b_0_9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PE" sz="2400" dirty="0" err="1" smtClean="0"/>
              <a:t>random.randint</a:t>
            </a:r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/>
              <a:t>Toma los parámetros inferior y superior y devuelve un número entero entre superior e inferior (incluye los extremos).</a:t>
            </a:r>
            <a:endParaRPr lang="es-PE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32e06811b_0_38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16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556" name="Google Shape;556;g632e06811b_0_38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</a:t>
            </a: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utilidad tiene la función </a:t>
            </a:r>
            <a:r>
              <a:rPr lang="es-PE" sz="40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Python?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g632e06811b_0_3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58" name="Google Shape;558;g632e06811b_0_3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Google Shape;559;g632e06811b_0_3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g632e06811b_0_38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8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3013" y="3429000"/>
            <a:ext cx="7272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dirty="0" smtClean="0"/>
              <a:t>Es usado para referirse a un código</a:t>
            </a:r>
          </a:p>
          <a:p>
            <a:pPr marL="342900" indent="-342900">
              <a:buAutoNum type="alphaLcParenR"/>
            </a:pPr>
            <a:r>
              <a:rPr lang="es-PE" dirty="0" smtClean="0"/>
              <a:t>Indica el comienzo de una función</a:t>
            </a:r>
          </a:p>
          <a:p>
            <a:pPr marL="342900" indent="-342900">
              <a:buAutoNum type="alphaLcParenR"/>
            </a:pPr>
            <a:r>
              <a:rPr lang="es-PE" dirty="0" smtClean="0"/>
              <a:t>Indica que la siguiente sección de código identado debe ser usado para utilizarlo más tarde </a:t>
            </a:r>
          </a:p>
          <a:p>
            <a:pPr marL="342900" indent="-342900">
              <a:buAutoNum type="alphaLcParenR"/>
            </a:pPr>
            <a:r>
              <a:rPr lang="es-PE" dirty="0" smtClean="0"/>
              <a:t>B y c son correctas</a:t>
            </a: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32e06811b_0_76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17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566" name="Google Shape;566;g632e06811b_0_7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67" name="Google Shape;567;g632e06811b_0_7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g632e06811b_0_7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9" name="Google Shape;569;g632e06811b_0_76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632e06811b_0_76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632e06811b_0_76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632e06811b_0_76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y c son correctas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una palabra clave que indica que se trata de una definición de función.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32e06811b_0_47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18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g632e06811b_0_47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¿Por qué dividir un programa en funciones?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g632e06811b_0_47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0" name="Google Shape;580;g632e06811b_0_47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g632e06811b_0_47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2" name="Google Shape;582;g632e06811b_0_47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9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32e06811b_0_10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19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588" name="Google Shape;588;g632e06811b_0_109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9" name="Google Shape;589;g632e06811b_0_109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g632e06811b_0_109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1" name="Google Shape;591;g632e06811b_0_109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632e06811b_0_109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632e06811b_0_109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632e06811b_0_109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dar nombre a un grupo de sentencias.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que el programa sea más pequeño.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depurar de forma ordenada  una por una para después unirla.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E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bien depuradas pueden ser reutilizadas.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394" name="Google Shape;394;p2"/>
          <p:cNvSpPr/>
          <p:nvPr/>
        </p:nvSpPr>
        <p:spPr>
          <a:xfrm>
            <a:off x="877012" y="1968155"/>
            <a:ext cx="7638338" cy="9919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dirty="0"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Qué comando se us</a:t>
            </a:r>
            <a:r>
              <a:rPr lang="es-PE" sz="3200" dirty="0" smtClean="0">
                <a:latin typeface="Calibri"/>
                <a:ea typeface="Calibri"/>
                <a:cs typeface="Calibri"/>
                <a:sym typeface="Calibri"/>
              </a:rPr>
              <a:t>a para mostrar texto en la consola?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2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6" name="Google Shape;396;p2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"/>
          <p:cNvSpPr txBox="1"/>
          <p:nvPr/>
        </p:nvSpPr>
        <p:spPr>
          <a:xfrm>
            <a:off x="825310" y="862948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1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19887" y="3375586"/>
            <a:ext cx="2404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a) </a:t>
            </a:r>
            <a:r>
              <a:rPr lang="es-PE" sz="2800" dirty="0" err="1" smtClean="0"/>
              <a:t>print</a:t>
            </a:r>
            <a:r>
              <a:rPr lang="es-PE" sz="2800" dirty="0" smtClean="0"/>
              <a:t> </a:t>
            </a:r>
          </a:p>
          <a:p>
            <a:r>
              <a:rPr lang="es-PE" sz="2800" dirty="0" smtClean="0"/>
              <a:t>b) echo</a:t>
            </a:r>
          </a:p>
          <a:p>
            <a:r>
              <a:rPr lang="es-PE" sz="2800" dirty="0" smtClean="0"/>
              <a:t>c) console.log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20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función me permite saltar de una línea a otra de forma inmediata?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10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71600" y="320040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smtClean="0"/>
              <a:t>break</a:t>
            </a:r>
          </a:p>
          <a:p>
            <a:pPr marL="342900" indent="-342900">
              <a:buAutoNum type="alphaLcParenR"/>
            </a:pPr>
            <a:r>
              <a:rPr lang="es-PE" sz="2800" dirty="0" err="1" smtClean="0"/>
              <a:t>jump</a:t>
            </a:r>
            <a:endParaRPr lang="es-PE" sz="2800" dirty="0" smtClean="0"/>
          </a:p>
          <a:p>
            <a:pPr marL="342900" indent="-342900">
              <a:buAutoNum type="alphaLcParenR"/>
            </a:pPr>
            <a:r>
              <a:rPr lang="es-PE" sz="2800" dirty="0" err="1" smtClean="0"/>
              <a:t>continue</a:t>
            </a:r>
            <a:endParaRPr lang="es-PE" sz="2800" dirty="0" smtClean="0"/>
          </a:p>
          <a:p>
            <a:pPr marL="342900" indent="-342900">
              <a:buAutoNum type="alphaLcParenR"/>
            </a:pPr>
            <a:endParaRPr lang="es-PE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21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PE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ontinue</a:t>
            </a:r>
            <a:endParaRPr lang="es-PE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pasar a la siguiente iteración sin terminar la ejecución del cuerpo del bucle para la actual.</a:t>
            </a:r>
            <a:endParaRPr lang="es-PE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22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¿Cuál de estas líneas pide al usuario que ingrese algo?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11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71575" y="3208245"/>
            <a:ext cx="4629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err="1" smtClean="0"/>
              <a:t>int</a:t>
            </a:r>
            <a:r>
              <a:rPr lang="es-PE" sz="2800" dirty="0" smtClean="0"/>
              <a:t>(“Ingresa algo”)</a:t>
            </a:r>
          </a:p>
          <a:p>
            <a:pPr marL="342900" indent="-342900">
              <a:buAutoNum type="alphaLcParenR"/>
            </a:pPr>
            <a:r>
              <a:rPr lang="es-PE" sz="2800" dirty="0" smtClean="0"/>
              <a:t>input</a:t>
            </a:r>
            <a:r>
              <a:rPr lang="es-PE" sz="2800" dirty="0"/>
              <a:t>(“Ingresa algo”)</a:t>
            </a:r>
          </a:p>
          <a:p>
            <a:pPr marL="342900" indent="-342900">
              <a:buAutoNum type="alphaLcParenR"/>
            </a:pPr>
            <a:r>
              <a:rPr lang="es-PE" sz="2800" dirty="0" err="1" smtClean="0"/>
              <a:t>def</a:t>
            </a:r>
            <a:r>
              <a:rPr lang="es-PE" sz="2800" dirty="0"/>
              <a:t>(“Ingresa algo”)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97749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23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PE" sz="2800" dirty="0"/>
              <a:t>input(“Ingresa algo”)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obtener texto escritos por teclado.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38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24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¿Cómo se define una variable asignándole un valor?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12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71600" y="320040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err="1"/>
              <a:t>i</a:t>
            </a:r>
            <a:r>
              <a:rPr lang="es-PE" sz="2800" dirty="0" err="1" smtClean="0"/>
              <a:t>nt</a:t>
            </a:r>
            <a:r>
              <a:rPr lang="es-PE" sz="2800" dirty="0" smtClean="0"/>
              <a:t> v =0</a:t>
            </a:r>
          </a:p>
          <a:p>
            <a:pPr marL="342900" indent="-342900">
              <a:buAutoNum type="alphaLcParenR"/>
            </a:pPr>
            <a:r>
              <a:rPr lang="es-PE" sz="2800" dirty="0" smtClean="0"/>
              <a:t>v=0</a:t>
            </a:r>
          </a:p>
          <a:p>
            <a:pPr marL="342900" indent="-342900">
              <a:buAutoNum type="alphaLcParenR"/>
            </a:pPr>
            <a:r>
              <a:rPr lang="es-PE" sz="2800" dirty="0" smtClean="0"/>
              <a:t>Var v=0</a:t>
            </a:r>
          </a:p>
          <a:p>
            <a:pPr marL="342900" indent="-342900">
              <a:buAutoNum type="alphaLcParenR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59292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25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PE" sz="2800" dirty="0"/>
              <a:t>v=0</a:t>
            </a:r>
          </a:p>
          <a:p>
            <a:pPr lvl="1" algn="just">
              <a:buClr>
                <a:schemeClr val="dk1"/>
              </a:buClr>
              <a:buSzPts val="2400"/>
            </a:pPr>
            <a:r>
              <a:rPr lang="es-PE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es un nombre que se refiere a un valor puede usar mayúsculas mas no puede comenzar por número ni las palabras reservadas.</a:t>
            </a:r>
            <a:endParaRPr lang="es-PE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9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26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¿Cuál es la forma correcta de escribir un bucle </a:t>
            </a:r>
            <a:r>
              <a:rPr lang="es-PE" sz="3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13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71599" y="3200400"/>
            <a:ext cx="4486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err="1"/>
              <a:t>f</a:t>
            </a:r>
            <a:r>
              <a:rPr lang="es-PE" sz="2800" dirty="0" err="1" smtClean="0"/>
              <a:t>or</a:t>
            </a:r>
            <a:r>
              <a:rPr lang="es-PE" sz="2800" dirty="0" smtClean="0"/>
              <a:t>(a=1; a&lt;4; a++)</a:t>
            </a:r>
          </a:p>
          <a:p>
            <a:pPr marL="342900" indent="-342900">
              <a:buAutoNum type="alphaLcParenR"/>
            </a:pPr>
            <a:r>
              <a:rPr lang="es-PE" sz="2800" dirty="0" err="1"/>
              <a:t>f</a:t>
            </a:r>
            <a:r>
              <a:rPr lang="es-PE" sz="2800" dirty="0" err="1" smtClean="0"/>
              <a:t>or</a:t>
            </a:r>
            <a:r>
              <a:rPr lang="es-PE" sz="2800" dirty="0" smtClean="0"/>
              <a:t> a in </a:t>
            </a:r>
            <a:r>
              <a:rPr lang="es-PE" sz="2800" dirty="0" err="1" smtClean="0"/>
              <a:t>range</a:t>
            </a:r>
            <a:r>
              <a:rPr lang="es-PE" sz="2800" dirty="0" smtClean="0"/>
              <a:t> (0..4):</a:t>
            </a:r>
          </a:p>
          <a:p>
            <a:pPr marL="342900" indent="-342900">
              <a:buAutoNum type="alphaLcParenR"/>
            </a:pPr>
            <a:r>
              <a:rPr lang="es-PE" sz="2800" dirty="0" err="1" smtClean="0"/>
              <a:t>for</a:t>
            </a:r>
            <a:r>
              <a:rPr lang="es-PE" sz="2800" dirty="0" smtClean="0"/>
              <a:t> a in </a:t>
            </a:r>
            <a:r>
              <a:rPr lang="es-PE" sz="2800" dirty="0" err="1" smtClean="0"/>
              <a:t>range</a:t>
            </a:r>
            <a:r>
              <a:rPr lang="es-PE" sz="2800" dirty="0" smtClean="0"/>
              <a:t>(0,4):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7940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27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2441555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PE" sz="2800" dirty="0" err="1"/>
              <a:t>for</a:t>
            </a:r>
            <a:r>
              <a:rPr lang="es-PE" sz="2800" dirty="0"/>
              <a:t> a in </a:t>
            </a:r>
            <a:r>
              <a:rPr lang="es-PE" sz="2800" dirty="0" err="1"/>
              <a:t>range</a:t>
            </a:r>
            <a:r>
              <a:rPr lang="es-PE" sz="2800" dirty="0"/>
              <a:t>(0,4):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bucle </a:t>
            </a:r>
            <a:r>
              <a:rPr lang="es-PE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sirve para </a:t>
            </a:r>
            <a:r>
              <a:rPr lang="es-PE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contruir</a:t>
            </a:r>
            <a:r>
              <a:rPr lang="es-PE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sentencia a través de un conjunto de elementos conocidos.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35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28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un contador?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14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4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29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PE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variable usada en un bucle para contar el número de veces que algo sucede. Inicializado generalmente en cero y va incrementando cada vez que se desea contar algo.</a:t>
            </a:r>
            <a:endParaRPr lang="es-PE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2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3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405" name="Google Shape;405;p3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6" name="Google Shape;406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8" name="Google Shape;408;p3"/>
          <p:cNvSpPr txBox="1"/>
          <p:nvPr/>
        </p:nvSpPr>
        <p:spPr>
          <a:xfrm>
            <a:off x="182880" y="723900"/>
            <a:ext cx="4804392" cy="75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1042989" y="2002439"/>
            <a:ext cx="7614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PE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</a:t>
            </a:r>
            <a:r>
              <a:rPr lang="es-PE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muestra el texto o variables. Permite mostrar texto en pantalla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85" y="3670813"/>
            <a:ext cx="6132948" cy="11284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32e06811b_0_5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30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00" name="Google Shape;600;g632e06811b_0_56"/>
          <p:cNvSpPr/>
          <p:nvPr/>
        </p:nvSpPr>
        <p:spPr>
          <a:xfrm>
            <a:off x="877012" y="1968155"/>
            <a:ext cx="76383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añadir una condición alternativa a una declaración condicional </a:t>
            </a:r>
            <a:r>
              <a:rPr lang="es-PE" sz="3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g632e06811b_0_56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2" name="Google Shape;602;g632e06811b_0_5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g632e06811b_0_56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g632e06811b_0_56"/>
          <p:cNvSpPr txBox="1"/>
          <p:nvPr/>
        </p:nvSpPr>
        <p:spPr>
          <a:xfrm>
            <a:off x="825310" y="862948"/>
            <a:ext cx="4804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15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0162" y="3208245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err="1"/>
              <a:t>e</a:t>
            </a:r>
            <a:r>
              <a:rPr lang="es-PE" sz="2800" dirty="0" err="1" smtClean="0"/>
              <a:t>lsif</a:t>
            </a:r>
            <a:endParaRPr lang="es-PE" sz="2800" dirty="0" smtClean="0"/>
          </a:p>
          <a:p>
            <a:pPr marL="342900" indent="-342900">
              <a:buAutoNum type="alphaLcParenR"/>
            </a:pPr>
            <a:r>
              <a:rPr lang="es-PE" sz="2800" dirty="0" err="1" smtClean="0"/>
              <a:t>elif</a:t>
            </a:r>
            <a:endParaRPr lang="es-PE" sz="2800" dirty="0" smtClean="0"/>
          </a:p>
          <a:p>
            <a:pPr marL="342900" indent="-342900">
              <a:buAutoNum type="alphaLcParenR"/>
            </a:pPr>
            <a:r>
              <a:rPr lang="es-PE" sz="2800" dirty="0" err="1" smtClean="0"/>
              <a:t>elseif</a:t>
            </a:r>
            <a:endParaRPr lang="es-PE" sz="2800" dirty="0" smtClean="0"/>
          </a:p>
          <a:p>
            <a:pPr marL="342900" indent="-342900">
              <a:buAutoNum type="alphaLcParenR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7163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32e06811b_0_98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31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610" name="Google Shape;610;g632e06811b_0_98"/>
          <p:cNvCxnSpPr/>
          <p:nvPr/>
        </p:nvCxnSpPr>
        <p:spPr>
          <a:xfrm>
            <a:off x="182880" y="6352540"/>
            <a:ext cx="87783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1" name="Google Shape;611;g632e06811b_0_9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g632e06811b_0_98"/>
          <p:cNvCxnSpPr/>
          <p:nvPr/>
        </p:nvCxnSpPr>
        <p:spPr>
          <a:xfrm>
            <a:off x="182880" y="723900"/>
            <a:ext cx="69798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632e06811b_0_98"/>
          <p:cNvSpPr txBox="1"/>
          <p:nvPr/>
        </p:nvSpPr>
        <p:spPr>
          <a:xfrm>
            <a:off x="877012" y="843011"/>
            <a:ext cx="480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632e06811b_0_98"/>
          <p:cNvSpPr/>
          <p:nvPr/>
        </p:nvSpPr>
        <p:spPr>
          <a:xfrm>
            <a:off x="2009532" y="3356992"/>
            <a:ext cx="5124900" cy="12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632e06811b_0_98"/>
          <p:cNvSpPr txBox="1"/>
          <p:nvPr/>
        </p:nvSpPr>
        <p:spPr>
          <a:xfrm>
            <a:off x="1118295" y="1787333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632e06811b_0_98"/>
          <p:cNvSpPr txBox="1"/>
          <p:nvPr/>
        </p:nvSpPr>
        <p:spPr>
          <a:xfrm>
            <a:off x="1118295" y="1787332"/>
            <a:ext cx="6454500" cy="4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PE" sz="2800" dirty="0" err="1"/>
              <a:t>e</a:t>
            </a:r>
            <a:r>
              <a:rPr lang="es-PE" sz="2800" dirty="0" err="1" smtClean="0"/>
              <a:t>lif</a:t>
            </a:r>
            <a:endParaRPr lang="es-PE" sz="2800" dirty="0" smtClean="0"/>
          </a:p>
          <a:p>
            <a:r>
              <a:rPr lang="es-PE" sz="2800" dirty="0" smtClean="0"/>
              <a:t>Es una abreviatura de </a:t>
            </a:r>
            <a:r>
              <a:rPr lang="es-PE" sz="2800" dirty="0" err="1" smtClean="0"/>
              <a:t>else</a:t>
            </a:r>
            <a:r>
              <a:rPr lang="es-PE" sz="2800" dirty="0" smtClean="0"/>
              <a:t> – </a:t>
            </a:r>
            <a:r>
              <a:rPr lang="es-PE" sz="2800" dirty="0" err="1" smtClean="0"/>
              <a:t>if</a:t>
            </a:r>
            <a:r>
              <a:rPr lang="es-PE" sz="2800" dirty="0" smtClean="0"/>
              <a:t>, si hay una cláusula </a:t>
            </a:r>
            <a:r>
              <a:rPr lang="es-PE" sz="2800" dirty="0" err="1" smtClean="0"/>
              <a:t>else</a:t>
            </a:r>
            <a:r>
              <a:rPr lang="es-PE" sz="2800" dirty="0" smtClean="0"/>
              <a:t> debe ir al final.</a:t>
            </a:r>
            <a:endParaRPr lang="es-PE" sz="28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65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32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825310" y="1504461"/>
            <a:ext cx="5892867" cy="6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4000"/>
            </a:pPr>
            <a:r>
              <a:rPr lang="es-PE" sz="3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CASO DE ÉXITO:</a:t>
            </a:r>
            <a:endParaRPr sz="30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="" xmlns:a16="http://schemas.microsoft.com/office/drawing/2014/main" id="{04BB675B-57E8-4C4E-8A79-5B748D52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39" y="2242289"/>
            <a:ext cx="6317711" cy="315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2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33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 txBox="1"/>
          <p:nvPr/>
        </p:nvSpPr>
        <p:spPr>
          <a:xfrm>
            <a:off x="877012" y="1489508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¿Qué es?</a:t>
            </a:r>
            <a:endParaRPr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491182" y="2933288"/>
            <a:ext cx="5124943" cy="1406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just"/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Suite de código abierto que abarca una serie de aplicaciones, librerías y conceptos diseñados para el desarrollo de la Ciencia de datos con Python. Funciona como un gestor de entorno y un gestor de paquetes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D994532-E3A7-4C6D-BF82-B6212E43A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7" y="2794795"/>
            <a:ext cx="2798749" cy="1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34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 descr="Imagen relacionada">
            <a:extLst>
              <a:ext uri="{FF2B5EF4-FFF2-40B4-BE49-F238E27FC236}">
                <a16:creationId xmlns="" xmlns:a16="http://schemas.microsoft.com/office/drawing/2014/main" id="{6962B349-2FCF-4DE6-A025-6E474F77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09" y="1562870"/>
            <a:ext cx="5666174" cy="398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03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35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 txBox="1"/>
          <p:nvPr/>
        </p:nvSpPr>
        <p:spPr>
          <a:xfrm>
            <a:off x="877012" y="1489508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¿Por qué se utiliza?</a:t>
            </a:r>
            <a:endParaRPr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491182" y="2933288"/>
            <a:ext cx="5124943" cy="1406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just"/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brinda herramientas diseñadas para la ciencia de datos, así como la gran diversidad de aplicaciones y paquetes, que permiten cumplir de forma más rápida nuestro objetivo.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Resultado de imagen para python">
            <a:extLst>
              <a:ext uri="{FF2B5EF4-FFF2-40B4-BE49-F238E27FC236}">
                <a16:creationId xmlns="" xmlns:a16="http://schemas.microsoft.com/office/drawing/2014/main" id="{BDEB9105-B19E-43A8-A2D9-7DF4B372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7" y="2796778"/>
            <a:ext cx="2644873" cy="16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1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36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1;p3">
            <a:extLst>
              <a:ext uri="{FF2B5EF4-FFF2-40B4-BE49-F238E27FC236}">
                <a16:creationId xmlns="" xmlns:a16="http://schemas.microsoft.com/office/drawing/2014/main" id="{C996D2E1-33BA-4143-905D-8F965EB242D8}"/>
              </a:ext>
            </a:extLst>
          </p:cNvPr>
          <p:cNvSpPr txBox="1"/>
          <p:nvPr/>
        </p:nvSpPr>
        <p:spPr>
          <a:xfrm>
            <a:off x="877012" y="1489508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Características</a:t>
            </a:r>
            <a:endParaRPr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3">
            <a:extLst>
              <a:ext uri="{FF2B5EF4-FFF2-40B4-BE49-F238E27FC236}">
                <a16:creationId xmlns="" xmlns:a16="http://schemas.microsoft.com/office/drawing/2014/main" id="{57676BF1-FA79-45EC-8E89-1A7891598FBD}"/>
              </a:ext>
            </a:extLst>
          </p:cNvPr>
          <p:cNvSpPr/>
          <p:nvPr/>
        </p:nvSpPr>
        <p:spPr>
          <a:xfrm>
            <a:off x="805649" y="3102549"/>
            <a:ext cx="7823792" cy="1406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Libre, de código abierto, con una documentación bastante detallada y una gran comunidad.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Multiplataforma (Linux, macOS y Windows).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Permite instalar y administrar paquetes, dependencias y entornos para la ciencias de datos con Python de una manera muy sencilla.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Uso de diversos IDE como </a:t>
            </a:r>
            <a:r>
              <a:rPr lang="es-ES" sz="1500" dirty="0" err="1"/>
              <a:t>Jupyter</a:t>
            </a:r>
            <a:r>
              <a:rPr lang="es-ES" sz="1500" dirty="0"/>
              <a:t>, </a:t>
            </a:r>
            <a:r>
              <a:rPr lang="es-ES" sz="1500" dirty="0" err="1"/>
              <a:t>JupyterLab</a:t>
            </a:r>
            <a:r>
              <a:rPr lang="es-ES" sz="1500" dirty="0"/>
              <a:t>, Spyder y </a:t>
            </a:r>
            <a:r>
              <a:rPr lang="es-ES" sz="1500" dirty="0" err="1"/>
              <a:t>RStudio</a:t>
            </a:r>
            <a:r>
              <a:rPr lang="es-ES" sz="1500" dirty="0"/>
              <a:t>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Cuenta con herramientas como </a:t>
            </a:r>
            <a:r>
              <a:rPr lang="es-ES" sz="1500" dirty="0" err="1"/>
              <a:t>Dask</a:t>
            </a:r>
            <a:r>
              <a:rPr lang="es-ES" sz="1500" dirty="0"/>
              <a:t>, </a:t>
            </a:r>
            <a:r>
              <a:rPr lang="es-ES" sz="1500" dirty="0" err="1"/>
              <a:t>numpy</a:t>
            </a:r>
            <a:r>
              <a:rPr lang="es-ES" sz="1500" dirty="0"/>
              <a:t>, pandas y </a:t>
            </a:r>
            <a:r>
              <a:rPr lang="es-ES" sz="1500" dirty="0" err="1"/>
              <a:t>Numba</a:t>
            </a:r>
            <a:r>
              <a:rPr lang="es-ES" sz="1500" dirty="0"/>
              <a:t> para analizar Datos.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Permite visualizar datos con </a:t>
            </a:r>
            <a:r>
              <a:rPr lang="es-ES" sz="1500" dirty="0" err="1"/>
              <a:t>Bokeh</a:t>
            </a:r>
            <a:r>
              <a:rPr lang="es-ES" sz="1500" dirty="0"/>
              <a:t> , </a:t>
            </a:r>
            <a:r>
              <a:rPr lang="es-ES" sz="1500" dirty="0" err="1"/>
              <a:t>Datashader</a:t>
            </a:r>
            <a:r>
              <a:rPr lang="es-ES" sz="1500" dirty="0"/>
              <a:t> , </a:t>
            </a:r>
            <a:r>
              <a:rPr lang="es-ES" sz="1500" dirty="0" err="1"/>
              <a:t>Holoviews</a:t>
            </a:r>
            <a:r>
              <a:rPr lang="es-ES" sz="1500" dirty="0"/>
              <a:t> o </a:t>
            </a:r>
            <a:r>
              <a:rPr lang="es-ES" sz="1500" dirty="0" err="1"/>
              <a:t>Matplotlib</a:t>
            </a:r>
            <a:r>
              <a:rPr lang="es-ES" sz="1500" dirty="0"/>
              <a:t>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Una gran variedad de aplicaciones relacionadas con el aprendizaje de máquina y los modelos de aprendizaje.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Anaconda </a:t>
            </a:r>
            <a:r>
              <a:rPr lang="es-ES" sz="1500" dirty="0" err="1"/>
              <a:t>Navigator</a:t>
            </a:r>
            <a:r>
              <a:rPr lang="es-ES" sz="1500" dirty="0"/>
              <a:t> es una interfaz gráfica de usuario GUI bastante sencilla pero con un potencial enorme.</a:t>
            </a:r>
          </a:p>
        </p:txBody>
      </p:sp>
    </p:spTree>
    <p:extLst>
      <p:ext uri="{BB962C8B-B14F-4D97-AF65-F5344CB8AC3E}">
        <p14:creationId xmlns:p14="http://schemas.microsoft.com/office/powerpoint/2010/main" val="3922979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37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1;p3">
            <a:extLst>
              <a:ext uri="{FF2B5EF4-FFF2-40B4-BE49-F238E27FC236}">
                <a16:creationId xmlns="" xmlns:a16="http://schemas.microsoft.com/office/drawing/2014/main" id="{C996D2E1-33BA-4143-905D-8F965EB242D8}"/>
              </a:ext>
            </a:extLst>
          </p:cNvPr>
          <p:cNvSpPr txBox="1"/>
          <p:nvPr/>
        </p:nvSpPr>
        <p:spPr>
          <a:xfrm>
            <a:off x="877012" y="1489508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Características</a:t>
            </a:r>
            <a:endParaRPr lang="es-PE"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3">
            <a:extLst>
              <a:ext uri="{FF2B5EF4-FFF2-40B4-BE49-F238E27FC236}">
                <a16:creationId xmlns="" xmlns:a16="http://schemas.microsoft.com/office/drawing/2014/main" id="{57676BF1-FA79-45EC-8E89-1A7891598FBD}"/>
              </a:ext>
            </a:extLst>
          </p:cNvPr>
          <p:cNvSpPr/>
          <p:nvPr/>
        </p:nvSpPr>
        <p:spPr>
          <a:xfrm>
            <a:off x="792333" y="2933288"/>
            <a:ext cx="7823792" cy="1406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Gestión avanzada de paquetes relacionados a la Ciencia de datos con Python desde la terminal.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Brinda acceso a recursos de aprendizaje más avanzados.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Elimina problemas de dependencia de paquetes y control de versiones.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Esta equipado de herramientas que permiten crear y compartir documentos que contienen código con compilación en vivo, ecuaciones, descripciones y anotaciones.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Permite compilar Python en código de máquina para una ejecución rápida.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Facilita la escritura de complejos algoritmos paralelos para la ejecución de tareas.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Cuenta con soporte para computación de alto rendimiento.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Los proyectos son portables, lo que permite compartir proyectos con otros y ejecutar proyectos en diferentes plataformas.</a:t>
            </a:r>
          </a:p>
          <a:p>
            <a:pPr marL="257175" indent="-257175" algn="just">
              <a:buFont typeface="Wingdings" panose="05000000000000000000" pitchFamily="2" charset="2"/>
              <a:buChar char="Ø"/>
            </a:pPr>
            <a:r>
              <a:rPr lang="es-ES" sz="1500" dirty="0"/>
              <a:t>Simplifica de manera acelerada la implementación de proyectos de ciencia de datos.</a:t>
            </a:r>
          </a:p>
        </p:txBody>
      </p:sp>
    </p:spTree>
    <p:extLst>
      <p:ext uri="{BB962C8B-B14F-4D97-AF65-F5344CB8AC3E}">
        <p14:creationId xmlns:p14="http://schemas.microsoft.com/office/powerpoint/2010/main" val="275029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38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1;p3">
            <a:extLst>
              <a:ext uri="{FF2B5EF4-FFF2-40B4-BE49-F238E27FC236}">
                <a16:creationId xmlns="" xmlns:a16="http://schemas.microsoft.com/office/drawing/2014/main" id="{C996D2E1-33BA-4143-905D-8F965EB242D8}"/>
              </a:ext>
            </a:extLst>
          </p:cNvPr>
          <p:cNvSpPr txBox="1"/>
          <p:nvPr/>
        </p:nvSpPr>
        <p:spPr>
          <a:xfrm>
            <a:off x="678604" y="666540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 smtClean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IDES</a:t>
            </a:r>
            <a:endParaRPr lang="es-PE"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sultado de imagen para jupyterlab anaco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4435"/>
            <a:ext cx="4350432" cy="23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2880" y="2314327"/>
            <a:ext cx="4250224" cy="25135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JupyterLab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es un entorno de desarrollo interactivo basado en la web para portátiles, código y datos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Jupyter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.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JupyterLab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es flexible: configura y organiza la interfaz de usuario para admitir una amplia gama de flujos de trabajo en ciencia de datos, informática científica y aprendizaje automático.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JupyterLab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es extensible y modular: escribe complementos que agreguen nuevos componentes e integren con los existentes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121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39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1;p3">
            <a:extLst>
              <a:ext uri="{FF2B5EF4-FFF2-40B4-BE49-F238E27FC236}">
                <a16:creationId xmlns="" xmlns:a16="http://schemas.microsoft.com/office/drawing/2014/main" id="{C996D2E1-33BA-4143-905D-8F965EB242D8}"/>
              </a:ext>
            </a:extLst>
          </p:cNvPr>
          <p:cNvSpPr txBox="1"/>
          <p:nvPr/>
        </p:nvSpPr>
        <p:spPr>
          <a:xfrm>
            <a:off x="678604" y="666540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 smtClean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IDES</a:t>
            </a:r>
            <a:endParaRPr lang="es-PE"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7708" y="2086661"/>
            <a:ext cx="5241036" cy="29751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 smtClean="0">
                <a:solidFill>
                  <a:srgbClr val="222222"/>
                </a:solidFill>
              </a:rPr>
              <a:t>Combina funciones </a:t>
            </a:r>
            <a:r>
              <a:rPr lang="es-ES" sz="1500" dirty="0">
                <a:solidFill>
                  <a:srgbClr val="222222"/>
                </a:solidFill>
              </a:rPr>
              <a:t>avanzadas de edición, análisis, depuración y creación de perfiles de una herramienta de desarrollo integral con la exploración de datos, ejecución interactiva, inspección profunda y </a:t>
            </a:r>
            <a:r>
              <a:rPr lang="es-ES" sz="1500" dirty="0" smtClean="0">
                <a:solidFill>
                  <a:srgbClr val="222222"/>
                </a:solidFill>
              </a:rPr>
              <a:t>capacidades </a:t>
            </a:r>
            <a:r>
              <a:rPr lang="es-ES" sz="1500" dirty="0">
                <a:solidFill>
                  <a:srgbClr val="222222"/>
                </a:solidFill>
              </a:rPr>
              <a:t>de visualización de un paquete científico. </a:t>
            </a:r>
            <a:endParaRPr lang="es-ES" sz="1500" dirty="0" smtClean="0">
              <a:solidFill>
                <a:srgbClr val="222222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 smtClean="0">
                <a:solidFill>
                  <a:srgbClr val="222222"/>
                </a:solidFill>
              </a:rPr>
              <a:t>Desarrollo integrado con </a:t>
            </a:r>
            <a:r>
              <a:rPr lang="es-ES" sz="1500" dirty="0">
                <a:solidFill>
                  <a:srgbClr val="222222"/>
                </a:solidFill>
              </a:rPr>
              <a:t>muchos paquetes científicos populares, incluidos </a:t>
            </a:r>
            <a:r>
              <a:rPr lang="es-ES" sz="1500" dirty="0" err="1">
                <a:solidFill>
                  <a:srgbClr val="222222"/>
                </a:solidFill>
              </a:rPr>
              <a:t>NumPy</a:t>
            </a:r>
            <a:r>
              <a:rPr lang="es-ES" sz="1500" dirty="0">
                <a:solidFill>
                  <a:srgbClr val="222222"/>
                </a:solidFill>
              </a:rPr>
              <a:t>, </a:t>
            </a:r>
            <a:r>
              <a:rPr lang="es-ES" sz="1500" dirty="0" err="1">
                <a:solidFill>
                  <a:srgbClr val="222222"/>
                </a:solidFill>
              </a:rPr>
              <a:t>SciPy</a:t>
            </a:r>
            <a:r>
              <a:rPr lang="es-ES" sz="1500" dirty="0">
                <a:solidFill>
                  <a:srgbClr val="222222"/>
                </a:solidFill>
              </a:rPr>
              <a:t>, Pandas, </a:t>
            </a:r>
            <a:r>
              <a:rPr lang="es-ES" sz="1500" dirty="0" err="1" smtClean="0">
                <a:solidFill>
                  <a:srgbClr val="222222"/>
                </a:solidFill>
              </a:rPr>
              <a:t>Ipython</a:t>
            </a:r>
            <a:r>
              <a:rPr lang="es-ES" sz="1500" dirty="0" smtClean="0">
                <a:solidFill>
                  <a:srgbClr val="222222"/>
                </a:solidFill>
              </a:rPr>
              <a:t> y otros, además puede </a:t>
            </a:r>
            <a:r>
              <a:rPr lang="es-ES" sz="1500" dirty="0">
                <a:solidFill>
                  <a:srgbClr val="222222"/>
                </a:solidFill>
              </a:rPr>
              <a:t>ampliar aún más a través de complementos de </a:t>
            </a:r>
            <a:r>
              <a:rPr lang="es-ES" sz="1500" dirty="0" smtClean="0">
                <a:solidFill>
                  <a:srgbClr val="222222"/>
                </a:solidFill>
              </a:rPr>
              <a:t>terceros.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 smtClean="0">
                <a:solidFill>
                  <a:srgbClr val="222222"/>
                </a:solidFill>
              </a:rPr>
              <a:t>Usado como biblioteca </a:t>
            </a:r>
            <a:r>
              <a:rPr lang="es-ES" sz="1500" dirty="0">
                <a:solidFill>
                  <a:srgbClr val="222222"/>
                </a:solidFill>
              </a:rPr>
              <a:t>de extensión PyQt5, que le permite desarrollar su funcionalidad e integrar sus componentes, como la consola interactiva o el editor avanzado, en su propio software.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01" y="2191532"/>
            <a:ext cx="2923415" cy="2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8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4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752831" y="2050253"/>
            <a:ext cx="7638338" cy="9919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¿Cuál es el resultado de la declaración </a:t>
            </a:r>
            <a:r>
              <a:rPr lang="es-PE" sz="3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s-PE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(‘%.2f’ % 1532.6845)?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4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7" name="Google Shape;427;p4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4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p4"/>
          <p:cNvSpPr txBox="1"/>
          <p:nvPr/>
        </p:nvSpPr>
        <p:spPr>
          <a:xfrm>
            <a:off x="825310" y="862948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2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71550" y="3386432"/>
            <a:ext cx="1832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s-PE" sz="2800" dirty="0" smtClean="0"/>
              <a:t>1532.7</a:t>
            </a:r>
          </a:p>
          <a:p>
            <a:pPr marL="342900" indent="-342900">
              <a:buAutoNum type="alphaLcParenR"/>
            </a:pPr>
            <a:r>
              <a:rPr lang="es-PE" sz="2800" dirty="0" smtClean="0"/>
              <a:t>1533</a:t>
            </a:r>
          </a:p>
          <a:p>
            <a:pPr marL="342900" indent="-342900">
              <a:buAutoNum type="alphaLcParenR"/>
            </a:pPr>
            <a:r>
              <a:rPr lang="es-PE" sz="2800" dirty="0" smtClean="0"/>
              <a:t>1532.69</a:t>
            </a:r>
            <a:endParaRPr lang="es-PE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40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3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1;p3">
            <a:extLst>
              <a:ext uri="{FF2B5EF4-FFF2-40B4-BE49-F238E27FC236}">
                <a16:creationId xmlns="" xmlns:a16="http://schemas.microsoft.com/office/drawing/2014/main" id="{C996D2E1-33BA-4143-905D-8F965EB242D8}"/>
              </a:ext>
            </a:extLst>
          </p:cNvPr>
          <p:cNvSpPr txBox="1"/>
          <p:nvPr/>
        </p:nvSpPr>
        <p:spPr>
          <a:xfrm>
            <a:off x="678604" y="666540"/>
            <a:ext cx="4804392" cy="5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C000"/>
              </a:buClr>
              <a:buSzPts val="3600"/>
            </a:pPr>
            <a:r>
              <a:rPr lang="es-PE" sz="2700" b="1" dirty="0" smtClean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IDES</a:t>
            </a:r>
            <a:endParaRPr lang="es-PE" sz="27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80800" y="2316780"/>
            <a:ext cx="5727820" cy="25135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ES" sz="1500" dirty="0">
              <a:solidFill>
                <a:srgbClr val="222222"/>
              </a:solidFill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Posibilidad de activar una GPU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Podemos compartir el código fácilmente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Está basado en </a:t>
            </a:r>
            <a:r>
              <a:rPr lang="es-ES" sz="1500" dirty="0" err="1">
                <a:solidFill>
                  <a:srgbClr val="222222"/>
                </a:solidFill>
              </a:rPr>
              <a:t>jupyter</a:t>
            </a:r>
            <a:r>
              <a:rPr lang="es-ES" sz="1500" dirty="0">
                <a:solidFill>
                  <a:srgbClr val="222222"/>
                </a:solidFill>
              </a:rPr>
              <a:t> notebook y nos resultará un entorno ya conocido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Podemos crear libros en </a:t>
            </a:r>
            <a:r>
              <a:rPr lang="es-ES" sz="1500" dirty="0" err="1">
                <a:solidFill>
                  <a:srgbClr val="222222"/>
                </a:solidFill>
              </a:rPr>
              <a:t>Python</a:t>
            </a:r>
            <a:r>
              <a:rPr lang="es-ES" sz="1500" dirty="0">
                <a:solidFill>
                  <a:srgbClr val="222222"/>
                </a:solidFill>
              </a:rPr>
              <a:t> 2 </a:t>
            </a:r>
            <a:r>
              <a:rPr lang="es-ES" sz="1500" dirty="0" err="1">
                <a:solidFill>
                  <a:srgbClr val="222222"/>
                </a:solidFill>
              </a:rPr>
              <a:t>ó</a:t>
            </a:r>
            <a:r>
              <a:rPr lang="es-ES" sz="1500" dirty="0">
                <a:solidFill>
                  <a:srgbClr val="222222"/>
                </a:solidFill>
              </a:rPr>
              <a:t> en 3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Tiene preinstaladas las librerías comunes usadas en </a:t>
            </a:r>
            <a:r>
              <a:rPr lang="es-ES" sz="1500" dirty="0" err="1">
                <a:solidFill>
                  <a:srgbClr val="222222"/>
                </a:solidFill>
              </a:rPr>
              <a:t>datascience</a:t>
            </a:r>
            <a:r>
              <a:rPr lang="es-ES" sz="1500" dirty="0">
                <a:solidFill>
                  <a:srgbClr val="222222"/>
                </a:solidFill>
              </a:rPr>
              <a:t> y la posibilidad de instalar otras que necesitemos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222222"/>
                </a:solidFill>
              </a:rPr>
              <a:t>Al enlazar con nuestra cuenta de Google Drive, podemos leer desde ahí archivos </a:t>
            </a:r>
            <a:r>
              <a:rPr lang="es-ES" sz="1500" dirty="0" err="1">
                <a:solidFill>
                  <a:srgbClr val="222222"/>
                </a:solidFill>
              </a:rPr>
              <a:t>csv</a:t>
            </a:r>
            <a:r>
              <a:rPr lang="es-ES" sz="1500" dirty="0">
                <a:solidFill>
                  <a:srgbClr val="222222"/>
                </a:solidFill>
              </a:rPr>
              <a:t> de entrada </a:t>
            </a:r>
            <a:r>
              <a:rPr lang="es-ES" sz="1500" dirty="0" err="1">
                <a:solidFill>
                  <a:srgbClr val="222222"/>
                </a:solidFill>
              </a:rPr>
              <a:t>ó</a:t>
            </a:r>
            <a:r>
              <a:rPr lang="es-ES" sz="1500" dirty="0">
                <a:solidFill>
                  <a:srgbClr val="222222"/>
                </a:solidFill>
              </a:rPr>
              <a:t> guardar imágenes de salida, etc..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9" name="Picture 2" descr="Resultado de imagen para google co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9" y="2880201"/>
            <a:ext cx="2853843" cy="126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PE" b="1">
                <a:solidFill>
                  <a:schemeClr val="dk1"/>
                </a:solidFill>
              </a:rPr>
              <a:pPr/>
              <a:t>41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09286" y="2231362"/>
            <a:ext cx="8006064" cy="3182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28625" indent="-428625" algn="just">
              <a:buClr>
                <a:schemeClr val="dk1"/>
              </a:buClr>
              <a:buSzPts val="2800"/>
              <a:buFont typeface="Arial"/>
              <a:buChar char="•"/>
            </a:pP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Toro, L. (2015). </a:t>
            </a:r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</a:t>
            </a:r>
            <a:r>
              <a:rPr lang="es-E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Suite más completa para la Ciencia de datos con Python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[Artículo]. </a:t>
            </a:r>
            <a:r>
              <a:rPr lang="es-PE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Extraído 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de: </a:t>
            </a:r>
            <a:r>
              <a:rPr lang="es-PE" sz="2100" dirty="0">
                <a:hlinkClick r:id="rId3"/>
              </a:rPr>
              <a:t>https://blog.desdelinux.net/ciencia-de-datos-con-python/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Desde Linux Blog</a:t>
            </a:r>
            <a:r>
              <a:rPr lang="es-PE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28625" indent="-428625" algn="just"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Cloud (2019). </a:t>
            </a:r>
            <a:r>
              <a:rPr lang="es-ES" sz="2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Extraído de: </a:t>
            </a:r>
            <a:r>
              <a:rPr lang="es-ES" sz="2100" dirty="0" smtClean="0">
                <a:hlinkClick r:id="rId4"/>
              </a:rPr>
              <a:t>https://anaconda.org/anaconda/spyder</a:t>
            </a:r>
            <a:r>
              <a:rPr lang="es-ES" sz="2100" dirty="0" smtClean="0"/>
              <a:t> </a:t>
            </a:r>
            <a:r>
              <a:rPr lang="es-E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182880" y="5621655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l="5465" t="13061" r="5147" b="18366"/>
          <a:stretch/>
        </p:blipFill>
        <p:spPr>
          <a:xfrm>
            <a:off x="7534731" y="957240"/>
            <a:ext cx="1387701" cy="1064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4"/>
          <p:cNvCxnSpPr/>
          <p:nvPr/>
        </p:nvCxnSpPr>
        <p:spPr>
          <a:xfrm>
            <a:off x="182880" y="1400175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626;p10"/>
          <p:cNvSpPr txBox="1"/>
          <p:nvPr/>
        </p:nvSpPr>
        <p:spPr>
          <a:xfrm>
            <a:off x="698398" y="1397318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Bibliografía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29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42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622" name="Google Shape;622;p10"/>
          <p:cNvSpPr/>
          <p:nvPr/>
        </p:nvSpPr>
        <p:spPr>
          <a:xfrm>
            <a:off x="182880" y="1832149"/>
            <a:ext cx="8778240" cy="4243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PE" sz="2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Severance</a:t>
            </a:r>
            <a:r>
              <a:rPr lang="es-PE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C. (2010)[Material de Clase].</a:t>
            </a:r>
            <a:r>
              <a:rPr lang="es-PE" sz="2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Extraido</a:t>
            </a:r>
            <a:r>
              <a:rPr lang="es-PE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de: </a:t>
            </a:r>
            <a:r>
              <a:rPr lang="es-PE" sz="21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https://courses.edx.org/courses/course-v1:MichiganX+py4e101x.es+2T2019a/course/</a:t>
            </a:r>
            <a:r>
              <a:rPr lang="es-PE"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Universidad de Michigan </a:t>
            </a:r>
            <a:r>
              <a:rPr lang="es-PE" sz="2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71500" indent="-571500" algn="just">
              <a:buSzPts val="2800"/>
              <a:buFont typeface="Arial"/>
              <a:buChar char="•"/>
            </a:pPr>
            <a:r>
              <a:rPr lang="es-ES" sz="2100" dirty="0" smtClean="0"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s-ES" sz="2100" dirty="0" err="1" smtClean="0"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s-ES" sz="2100" dirty="0" smtClean="0">
                <a:latin typeface="Calibri"/>
                <a:ea typeface="Calibri"/>
                <a:cs typeface="Calibri"/>
                <a:sym typeface="Calibri"/>
              </a:rPr>
              <a:t> (2019) Extraído de: </a:t>
            </a:r>
            <a:r>
              <a:rPr lang="es-ES" sz="2100" dirty="0">
                <a:hlinkClick r:id="rId4"/>
              </a:rPr>
              <a:t>https://jupyter.org</a:t>
            </a:r>
            <a:r>
              <a:rPr lang="es-ES" sz="2100" dirty="0" smtClean="0">
                <a:hlinkClick r:id="rId4"/>
              </a:rPr>
              <a:t>/</a:t>
            </a:r>
            <a:r>
              <a:rPr lang="es-ES" sz="2100" dirty="0" smtClean="0"/>
              <a:t> </a:t>
            </a:r>
            <a:r>
              <a:rPr lang="es-ES" sz="2100" dirty="0" err="1"/>
              <a:t>Jupyter</a:t>
            </a:r>
            <a:r>
              <a:rPr lang="es-ES" sz="2100" dirty="0"/>
              <a:t> </a:t>
            </a:r>
            <a:r>
              <a:rPr lang="es-ES" sz="2100" dirty="0" err="1" smtClean="0"/>
              <a:t>Trademark</a:t>
            </a:r>
            <a:endParaRPr lang="es-ES" sz="2100" dirty="0" smtClean="0"/>
          </a:p>
          <a:p>
            <a:pPr marL="571500" indent="-571500" algn="just">
              <a:buSzPts val="2800"/>
              <a:buFont typeface="Arial"/>
              <a:buChar char="•"/>
            </a:pPr>
            <a:r>
              <a:rPr lang="es-PE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Na8 (2019). 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 Machine </a:t>
            </a:r>
            <a:r>
              <a:rPr lang="es-ES" sz="2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Extraído 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de: </a:t>
            </a:r>
            <a:r>
              <a:rPr lang="es-ES" sz="2000" dirty="0">
                <a:hlinkClick r:id="rId5"/>
              </a:rPr>
              <a:t>https://www.aprendemachinelearning.com/machine-learning-en-la-nube-google-colaboratory-con-gpu</a:t>
            </a:r>
            <a:r>
              <a:rPr lang="es-ES" sz="2000" dirty="0" smtClean="0">
                <a:hlinkClick r:id="rId5"/>
              </a:rPr>
              <a:t>/</a:t>
            </a:r>
            <a:r>
              <a:rPr lang="es-ES" sz="2000" dirty="0" smtClean="0"/>
              <a:t>.</a:t>
            </a:r>
            <a:endParaRPr lang="es-PE"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10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24" name="Google Shape;624;p10"/>
          <p:cNvPicPr preferRelativeResize="0"/>
          <p:nvPr/>
        </p:nvPicPr>
        <p:blipFill rotWithShape="1">
          <a:blip r:embed="rId6">
            <a:alphaModFix/>
          </a:blip>
          <a:srcRect l="5465" t="13061" r="5147" b="18366"/>
          <a:stretch/>
        </p:blipFill>
        <p:spPr>
          <a:xfrm>
            <a:off x="7534732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10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6" name="Google Shape;626;p10"/>
          <p:cNvSpPr txBox="1"/>
          <p:nvPr/>
        </p:nvSpPr>
        <p:spPr>
          <a:xfrm>
            <a:off x="501628" y="1277349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Bibliografía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"/>
          <p:cNvSpPr txBox="1">
            <a:spLocks noGrp="1"/>
          </p:cNvSpPr>
          <p:nvPr>
            <p:ph type="sldNum" idx="12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5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435" name="Google Shape;435;p5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36" name="Google Shape;436;p5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p5"/>
          <p:cNvSpPr txBox="1"/>
          <p:nvPr/>
        </p:nvSpPr>
        <p:spPr>
          <a:xfrm>
            <a:off x="182880" y="723900"/>
            <a:ext cx="4804392" cy="75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395067" y="2145981"/>
            <a:ext cx="613966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1532.69, ya que 2 representa el número de decimales que se desea redondear. 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6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446" name="Google Shape;446;p6"/>
          <p:cNvSpPr/>
          <p:nvPr/>
        </p:nvSpPr>
        <p:spPr>
          <a:xfrm>
            <a:off x="877012" y="1968155"/>
            <a:ext cx="7638338" cy="9919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dirty="0" smtClean="0">
                <a:latin typeface="Calibri"/>
                <a:ea typeface="Calibri"/>
                <a:cs typeface="Calibri"/>
                <a:sym typeface="Calibri"/>
              </a:rPr>
              <a:t>Para que el resultado sea devuelto “</a:t>
            </a:r>
            <a:r>
              <a:rPr lang="es-PE" sz="4000" dirty="0" err="1" smtClean="0">
                <a:latin typeface="Calibri"/>
                <a:ea typeface="Calibri"/>
                <a:cs typeface="Calibri"/>
                <a:sym typeface="Calibri"/>
              </a:rPr>
              <a:t>aaaa</a:t>
            </a:r>
            <a:r>
              <a:rPr lang="es-PE" sz="4000" dirty="0" smtClean="0">
                <a:latin typeface="Calibri"/>
                <a:ea typeface="Calibri"/>
                <a:cs typeface="Calibri"/>
                <a:sym typeface="Calibri"/>
              </a:rPr>
              <a:t>” se escribirá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6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8" name="Google Shape;448;p6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6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0" name="Google Shape;450;p6"/>
          <p:cNvSpPr txBox="1"/>
          <p:nvPr/>
        </p:nvSpPr>
        <p:spPr>
          <a:xfrm>
            <a:off x="825310" y="862948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3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14413" y="3443288"/>
            <a:ext cx="46875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a) “</a:t>
            </a:r>
            <a:r>
              <a:rPr lang="es-PE" sz="2800" dirty="0" err="1" smtClean="0"/>
              <a:t>bbbb</a:t>
            </a:r>
            <a:r>
              <a:rPr lang="es-PE" sz="2800" dirty="0" smtClean="0"/>
              <a:t>” .</a:t>
            </a:r>
            <a:r>
              <a:rPr lang="es-PE" sz="2800" dirty="0" err="1" smtClean="0"/>
              <a:t>replace</a:t>
            </a:r>
            <a:r>
              <a:rPr lang="es-PE" sz="2800" dirty="0" smtClean="0"/>
              <a:t>(“b”, “a”)</a:t>
            </a:r>
          </a:p>
          <a:p>
            <a:r>
              <a:rPr lang="es-PE" sz="2800" dirty="0" smtClean="0"/>
              <a:t>b) “</a:t>
            </a:r>
            <a:r>
              <a:rPr lang="es-PE" sz="2800" dirty="0" err="1"/>
              <a:t>bbbb</a:t>
            </a:r>
            <a:r>
              <a:rPr lang="es-PE" sz="2800" dirty="0" smtClean="0"/>
              <a:t>” </a:t>
            </a:r>
            <a:r>
              <a:rPr lang="es-PE" sz="2800" dirty="0"/>
              <a:t>.</a:t>
            </a:r>
            <a:r>
              <a:rPr lang="es-PE" sz="2800" dirty="0" err="1"/>
              <a:t>replace</a:t>
            </a:r>
            <a:r>
              <a:rPr lang="es-PE" sz="2800" dirty="0" smtClean="0"/>
              <a:t>(“a”, “b”)</a:t>
            </a:r>
          </a:p>
          <a:p>
            <a:r>
              <a:rPr lang="es-PE" sz="2800" dirty="0" smtClean="0"/>
              <a:t>c) “</a:t>
            </a:r>
            <a:r>
              <a:rPr lang="es-PE" sz="2800" dirty="0" err="1"/>
              <a:t>bbbb</a:t>
            </a:r>
            <a:r>
              <a:rPr lang="es-PE" sz="2800" dirty="0" smtClean="0"/>
              <a:t>” </a:t>
            </a:r>
            <a:r>
              <a:rPr lang="es-PE" sz="2800" dirty="0"/>
              <a:t>.</a:t>
            </a:r>
            <a:r>
              <a:rPr lang="es-PE" sz="2800" dirty="0" err="1" smtClean="0"/>
              <a:t>replaceall</a:t>
            </a:r>
            <a:r>
              <a:rPr lang="es-PE" sz="2800" dirty="0" smtClean="0"/>
              <a:t>(“</a:t>
            </a:r>
            <a:r>
              <a:rPr lang="es-PE" sz="2800" dirty="0"/>
              <a:t>a”, “b”)</a:t>
            </a:r>
          </a:p>
          <a:p>
            <a:endParaRPr lang="es-PE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7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456" name="Google Shape;456;p7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7" name="Google Shape;457;p7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7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p7"/>
          <p:cNvSpPr txBox="1"/>
          <p:nvPr/>
        </p:nvSpPr>
        <p:spPr>
          <a:xfrm>
            <a:off x="877012" y="843011"/>
            <a:ext cx="4804392" cy="75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00163" y="2214563"/>
            <a:ext cx="6357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/>
              <a:t> “</a:t>
            </a:r>
            <a:r>
              <a:rPr lang="es-PE" sz="2800" dirty="0" err="1"/>
              <a:t>aaaa</a:t>
            </a:r>
            <a:r>
              <a:rPr lang="es-PE" sz="2800" dirty="0"/>
              <a:t>” .</a:t>
            </a:r>
            <a:r>
              <a:rPr lang="es-PE" sz="2800" dirty="0" err="1"/>
              <a:t>replace</a:t>
            </a:r>
            <a:r>
              <a:rPr lang="es-PE" sz="2800" dirty="0"/>
              <a:t>(“b”, “a”)</a:t>
            </a:r>
          </a:p>
          <a:p>
            <a:pPr algn="just"/>
            <a:r>
              <a:rPr lang="es-PE" sz="2800" dirty="0" smtClean="0"/>
              <a:t>Remplazar en b la letra a, no es necesario colocar un </a:t>
            </a:r>
            <a:r>
              <a:rPr lang="es-PE" sz="2800" dirty="0" err="1" smtClean="0"/>
              <a:t>all</a:t>
            </a:r>
            <a:r>
              <a:rPr lang="es-PE" sz="2800" dirty="0" smtClean="0"/>
              <a:t>, ya que </a:t>
            </a:r>
            <a:r>
              <a:rPr lang="es-PE" sz="2800" dirty="0" err="1" smtClean="0"/>
              <a:t>reemplazrá</a:t>
            </a:r>
            <a:r>
              <a:rPr lang="es-PE" sz="2800" dirty="0" smtClean="0"/>
              <a:t> en este caso por cada carácter.  </a:t>
            </a:r>
            <a:endParaRPr lang="es-PE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"/>
          <p:cNvSpPr txBox="1">
            <a:spLocks noGrp="1"/>
          </p:cNvSpPr>
          <p:nvPr>
            <p:ph type="sldNum" idx="12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8</a:t>
            </a:fld>
            <a:endParaRPr b="1">
              <a:solidFill>
                <a:srgbClr val="000000"/>
              </a:solidFill>
            </a:endParaRPr>
          </a:p>
        </p:txBody>
      </p:sp>
      <p:sp>
        <p:nvSpPr>
          <p:cNvPr id="468" name="Google Shape;468;p8"/>
          <p:cNvSpPr/>
          <p:nvPr/>
        </p:nvSpPr>
        <p:spPr>
          <a:xfrm>
            <a:off x="877012" y="1968155"/>
            <a:ext cx="7638338" cy="9919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¿Cuál de los siguientes es un objeto de tipo diccionario?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8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0" name="Google Shape;470;p8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8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8"/>
          <p:cNvSpPr txBox="1"/>
          <p:nvPr/>
        </p:nvSpPr>
        <p:spPr>
          <a:xfrm>
            <a:off x="825310" y="862948"/>
            <a:ext cx="4804392" cy="83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4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84694" y="3567457"/>
            <a:ext cx="6774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a) diccionario = (‘siglo’: X, ´año´: 2019)</a:t>
            </a:r>
          </a:p>
          <a:p>
            <a:r>
              <a:rPr lang="es-PE" sz="2800" dirty="0" smtClean="0"/>
              <a:t>b)</a:t>
            </a:r>
            <a:r>
              <a:rPr lang="es-PE" sz="2800" dirty="0"/>
              <a:t> diccionario = </a:t>
            </a:r>
            <a:r>
              <a:rPr lang="es-PE" sz="2800" dirty="0" smtClean="0"/>
              <a:t>{‘</a:t>
            </a:r>
            <a:r>
              <a:rPr lang="es-PE" sz="2800" dirty="0"/>
              <a:t>siglo</a:t>
            </a:r>
            <a:r>
              <a:rPr lang="es-PE" sz="2800" dirty="0" smtClean="0"/>
              <a:t>’ == </a:t>
            </a:r>
            <a:r>
              <a:rPr lang="es-PE" sz="2800" dirty="0"/>
              <a:t>X, ´año´: </a:t>
            </a:r>
            <a:r>
              <a:rPr lang="es-PE" sz="2800" dirty="0" smtClean="0"/>
              <a:t>2019</a:t>
            </a:r>
            <a:r>
              <a:rPr lang="es-PE" sz="2800" dirty="0"/>
              <a:t>}</a:t>
            </a:r>
            <a:endParaRPr lang="es-PE" sz="2800" dirty="0" smtClean="0"/>
          </a:p>
          <a:p>
            <a:r>
              <a:rPr lang="es-PE" sz="2800" dirty="0" smtClean="0"/>
              <a:t>c)</a:t>
            </a:r>
            <a:r>
              <a:rPr lang="es-PE" sz="2800" dirty="0"/>
              <a:t> diccionario = </a:t>
            </a:r>
            <a:r>
              <a:rPr lang="es-PE" sz="2800" dirty="0" smtClean="0"/>
              <a:t>{‘</a:t>
            </a:r>
            <a:r>
              <a:rPr lang="es-PE" sz="2800" dirty="0"/>
              <a:t>siglo’: X, ´año´: </a:t>
            </a:r>
            <a:r>
              <a:rPr lang="es-PE" sz="2800" dirty="0" smtClean="0"/>
              <a:t>2019}</a:t>
            </a:r>
            <a:endParaRPr lang="es-PE" sz="2800" dirty="0"/>
          </a:p>
          <a:p>
            <a:endParaRPr lang="es-PE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"/>
          <p:cNvSpPr txBox="1">
            <a:spLocks noGrp="1"/>
          </p:cNvSpPr>
          <p:nvPr>
            <p:ph type="sldNum" idx="12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rgbClr val="000000"/>
                </a:solidFill>
              </a:rPr>
              <a:t>9</a:t>
            </a:fld>
            <a:endParaRPr b="1">
              <a:solidFill>
                <a:srgbClr val="000000"/>
              </a:solidFill>
            </a:endParaRPr>
          </a:p>
        </p:txBody>
      </p:sp>
      <p:cxnSp>
        <p:nvCxnSpPr>
          <p:cNvPr id="478" name="Google Shape;478;p9"/>
          <p:cNvCxnSpPr/>
          <p:nvPr/>
        </p:nvCxnSpPr>
        <p:spPr>
          <a:xfrm>
            <a:off x="182880" y="6352540"/>
            <a:ext cx="877824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9" name="Google Shape;479;p9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7534733" y="133320"/>
            <a:ext cx="1387701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9"/>
          <p:cNvCxnSpPr/>
          <p:nvPr/>
        </p:nvCxnSpPr>
        <p:spPr>
          <a:xfrm>
            <a:off x="182880" y="723900"/>
            <a:ext cx="697992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1" name="Google Shape;481;p9"/>
          <p:cNvSpPr txBox="1"/>
          <p:nvPr/>
        </p:nvSpPr>
        <p:spPr>
          <a:xfrm>
            <a:off x="877012" y="843011"/>
            <a:ext cx="4804392" cy="75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2009532" y="3356992"/>
            <a:ext cx="5124943" cy="12504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9"/>
          <p:cNvSpPr txBox="1"/>
          <p:nvPr/>
        </p:nvSpPr>
        <p:spPr>
          <a:xfrm>
            <a:off x="1118295" y="1787333"/>
            <a:ext cx="6454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9"/>
          <p:cNvSpPr txBox="1"/>
          <p:nvPr/>
        </p:nvSpPr>
        <p:spPr>
          <a:xfrm>
            <a:off x="1118295" y="2248998"/>
            <a:ext cx="64546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400"/>
            </a:pPr>
            <a:r>
              <a:rPr lang="es-PE" sz="2400" dirty="0" smtClean="0"/>
              <a:t>diccionario </a:t>
            </a:r>
            <a:r>
              <a:rPr lang="es-PE" sz="2400" dirty="0"/>
              <a:t>= {‘siglo’: X, ´año´: 2019</a:t>
            </a:r>
            <a:r>
              <a:rPr lang="es-PE" sz="2400" dirty="0" smtClean="0"/>
              <a:t>}</a:t>
            </a:r>
          </a:p>
          <a:p>
            <a:pPr algn="just">
              <a:buClr>
                <a:schemeClr val="dk1"/>
              </a:buClr>
              <a:buSzPts val="2400"/>
            </a:pPr>
            <a:endParaRPr lang="es-PE" sz="2400" dirty="0"/>
          </a:p>
          <a:p>
            <a:pPr algn="just">
              <a:buClr>
                <a:schemeClr val="dk1"/>
              </a:buClr>
              <a:buSzPts val="2400"/>
            </a:pPr>
            <a:r>
              <a:rPr lang="es-PE" sz="2400" dirty="0" smtClean="0"/>
              <a:t>Para asignar el valor de acuerdo al llamado de la variable se usan {} y para su valor los :</a:t>
            </a:r>
            <a:endParaRPr lang="es-PE" sz="24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1429</Words>
  <Application>Microsoft Office PowerPoint</Application>
  <PresentationFormat>Presentación en pantalla (4:3)</PresentationFormat>
  <Paragraphs>216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PT Sans</vt:lpstr>
      <vt:lpstr>Arial</vt:lpstr>
      <vt:lpstr>Wingdings</vt:lpstr>
      <vt:lpstr>Calibri</vt:lpstr>
      <vt:lpstr>Tema de Office</vt:lpstr>
      <vt:lpstr>1_Tema de Office</vt:lpstr>
      <vt:lpstr>2_Tema de Office</vt:lpstr>
      <vt:lpstr>3_Tema de Office</vt:lpstr>
      <vt:lpstr>4_Tema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2</dc:creator>
  <cp:lastModifiedBy>ysb@net</cp:lastModifiedBy>
  <cp:revision>26</cp:revision>
  <dcterms:created xsi:type="dcterms:W3CDTF">2019-09-23T14:49:15Z</dcterms:created>
  <dcterms:modified xsi:type="dcterms:W3CDTF">2019-11-14T18:22:38Z</dcterms:modified>
</cp:coreProperties>
</file>