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34"/>
  </p:notesMasterIdLst>
  <p:sldIdLst>
    <p:sldId id="256" r:id="rId2"/>
    <p:sldId id="259" r:id="rId3"/>
    <p:sldId id="297" r:id="rId4"/>
    <p:sldId id="298" r:id="rId5"/>
    <p:sldId id="257" r:id="rId6"/>
    <p:sldId id="258" r:id="rId7"/>
    <p:sldId id="270" r:id="rId8"/>
    <p:sldId id="266" r:id="rId9"/>
    <p:sldId id="261" r:id="rId10"/>
    <p:sldId id="274" r:id="rId11"/>
    <p:sldId id="262" r:id="rId12"/>
    <p:sldId id="264" r:id="rId13"/>
    <p:sldId id="263" r:id="rId14"/>
    <p:sldId id="265" r:id="rId15"/>
    <p:sldId id="275" r:id="rId16"/>
    <p:sldId id="276" r:id="rId17"/>
    <p:sldId id="277" r:id="rId18"/>
    <p:sldId id="280" r:id="rId19"/>
    <p:sldId id="281" r:id="rId20"/>
    <p:sldId id="282" r:id="rId21"/>
    <p:sldId id="284" r:id="rId22"/>
    <p:sldId id="285" r:id="rId23"/>
    <p:sldId id="287" r:id="rId24"/>
    <p:sldId id="279" r:id="rId25"/>
    <p:sldId id="272" r:id="rId26"/>
    <p:sldId id="273" r:id="rId27"/>
    <p:sldId id="267" r:id="rId28"/>
    <p:sldId id="288" r:id="rId29"/>
    <p:sldId id="289" r:id="rId30"/>
    <p:sldId id="290" r:id="rId31"/>
    <p:sldId id="294" r:id="rId32"/>
    <p:sldId id="299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B905E29-0ACA-4DAA-BAA0-F8D8D071A4B4}">
          <p14:sldIdLst>
            <p14:sldId id="256"/>
            <p14:sldId id="259"/>
            <p14:sldId id="297"/>
            <p14:sldId id="298"/>
            <p14:sldId id="257"/>
            <p14:sldId id="258"/>
            <p14:sldId id="270"/>
            <p14:sldId id="266"/>
            <p14:sldId id="261"/>
            <p14:sldId id="274"/>
            <p14:sldId id="262"/>
            <p14:sldId id="264"/>
            <p14:sldId id="263"/>
            <p14:sldId id="265"/>
            <p14:sldId id="275"/>
            <p14:sldId id="276"/>
            <p14:sldId id="277"/>
            <p14:sldId id="280"/>
            <p14:sldId id="281"/>
            <p14:sldId id="282"/>
            <p14:sldId id="284"/>
            <p14:sldId id="285"/>
            <p14:sldId id="287"/>
            <p14:sldId id="279"/>
            <p14:sldId id="272"/>
            <p14:sldId id="273"/>
            <p14:sldId id="267"/>
            <p14:sldId id="288"/>
            <p14:sldId id="289"/>
            <p14:sldId id="290"/>
            <p14:sldId id="294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54"/>
    <a:srgbClr val="00FF00"/>
    <a:srgbClr val="178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789D8-D949-436F-8422-39579826D2E2}" v="2784" dt="2019-08-14T17:04:40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D7343-5AA9-4AA4-9871-DB9A3D2AC1FD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12704A3-5BCB-473B-84BB-C5CF018FEB12}">
      <dgm:prSet phldrT="[Texto]"/>
      <dgm:spPr/>
      <dgm:t>
        <a:bodyPr/>
        <a:lstStyle/>
        <a:p>
          <a:r>
            <a:rPr lang="es-PE" b="1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rPr>
            <a:t>REAL TIME</a:t>
          </a:r>
        </a:p>
      </dgm:t>
    </dgm:pt>
    <dgm:pt modelId="{80EA878A-2F90-43B8-8412-8BFD97F32C4A}" type="parTrans" cxnId="{D9457303-732F-4D87-8F0D-2AC850092272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56B803-F29E-4AB4-8BED-677F9605795F}" type="sibTrans" cxnId="{D9457303-732F-4D87-8F0D-2AC850092272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9E53FB-52D0-4417-8E11-DC5F1D57D0BC}">
      <dgm:prSet phldrT="[Texto]"/>
      <dgm:spPr/>
      <dgm:t>
        <a:bodyPr/>
        <a:lstStyle/>
        <a:p>
          <a:r>
            <a:rPr lang="es-PE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rPr>
            <a:t>Evaluación de fraude de un pago hecho online con tarjeta de crédito</a:t>
          </a:r>
        </a:p>
      </dgm:t>
    </dgm:pt>
    <dgm:pt modelId="{2A7548D3-EA0B-43D5-8BBF-92B3DF693993}" type="parTrans" cxnId="{4614AAD1-FCDB-4DED-83D3-F70ACEAAC2FA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9BB0FF8-CC1D-4BA6-B15F-EA626AE0D42E}" type="sibTrans" cxnId="{4614AAD1-FCDB-4DED-83D3-F70ACEAAC2FA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3DA1C6-D6C0-4507-A09F-21300AA3A014}">
      <dgm:prSet phldrT="[Texto]"/>
      <dgm:spPr/>
      <dgm:t>
        <a:bodyPr/>
        <a:lstStyle/>
        <a:p>
          <a:r>
            <a:rPr lang="es-PE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rPr>
            <a:t>Identificar una intrusión en la red empresarial</a:t>
          </a:r>
        </a:p>
      </dgm:t>
    </dgm:pt>
    <dgm:pt modelId="{94FAEBA4-C042-4B38-BF50-2B5F1832C852}" type="parTrans" cxnId="{EE1CFD49-1CD1-4E15-B0D7-501229790EB8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A2CC26-BDF2-4054-89E3-7414BE4A812E}" type="sibTrans" cxnId="{EE1CFD49-1CD1-4E15-B0D7-501229790EB8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524F409-47E5-4A45-B683-E73F7B82143C}">
      <dgm:prSet phldrT="[Texto]"/>
      <dgm:spPr/>
      <dgm:t>
        <a:bodyPr/>
        <a:lstStyle/>
        <a:p>
          <a:r>
            <a:rPr lang="es-PE" b="1" dirty="0">
              <a:latin typeface="Segoe UI" panose="020B0502040204020203" pitchFamily="34" charset="0"/>
              <a:cs typeface="Segoe UI" panose="020B0502040204020203" pitchFamily="34" charset="0"/>
            </a:rPr>
            <a:t>ON LINE</a:t>
          </a:r>
        </a:p>
      </dgm:t>
    </dgm:pt>
    <dgm:pt modelId="{66944381-9C57-49B0-B907-4A7211AB79F2}" type="parTrans" cxnId="{9D743CCC-C8B1-4E5B-832E-81681F1A79BA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102BEBC-09B1-49EC-8BB1-E755AB17D52F}" type="sibTrans" cxnId="{9D743CCC-C8B1-4E5B-832E-81681F1A79BA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75041AB-BC84-4919-96E5-395E4D8AE217}">
      <dgm:prSet phldrT="[Texto]"/>
      <dgm:spPr/>
      <dgm:t>
        <a:bodyPr/>
        <a:lstStyle/>
        <a:p>
          <a:r>
            <a:rPr lang="es-PE" dirty="0">
              <a:latin typeface="Segoe UI" panose="020B0502040204020203" pitchFamily="34" charset="0"/>
              <a:cs typeface="Segoe UI" panose="020B0502040204020203" pitchFamily="34" charset="0"/>
            </a:rPr>
            <a:t>Evaluación crediticia desde </a:t>
          </a:r>
          <a:r>
            <a:rPr lang="es-PE" dirty="0" err="1">
              <a:latin typeface="Segoe UI" panose="020B0502040204020203" pitchFamily="34" charset="0"/>
              <a:cs typeface="Segoe UI" panose="020B0502040204020203" pitchFamily="34" charset="0"/>
            </a:rPr>
            <a:t>mobile</a:t>
          </a:r>
          <a:r>
            <a:rPr lang="es-PE" dirty="0">
              <a:latin typeface="Segoe UI" panose="020B0502040204020203" pitchFamily="34" charset="0"/>
              <a:cs typeface="Segoe UI" panose="020B0502040204020203" pitchFamily="34" charset="0"/>
            </a:rPr>
            <a:t> app de un banco</a:t>
          </a:r>
        </a:p>
      </dgm:t>
    </dgm:pt>
    <dgm:pt modelId="{81A19557-7C76-4C21-BAE1-B8CB1BC9F8DB}" type="parTrans" cxnId="{8FC6476D-2865-4749-86F4-959ACE010F23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3B759D-B6EC-4AF9-B009-643462EB33C0}" type="sibTrans" cxnId="{8FC6476D-2865-4749-86F4-959ACE010F23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9445349-F126-44E3-9113-CD07CD63639D}">
      <dgm:prSet phldrT="[Texto]"/>
      <dgm:spPr/>
      <dgm:t>
        <a:bodyPr/>
        <a:lstStyle/>
        <a:p>
          <a:r>
            <a:rPr lang="es-PE" dirty="0">
              <a:latin typeface="Segoe UI" panose="020B0502040204020203" pitchFamily="34" charset="0"/>
              <a:cs typeface="Segoe UI" panose="020B0502040204020203" pitchFamily="34" charset="0"/>
            </a:rPr>
            <a:t>Actualización de estado de </a:t>
          </a:r>
          <a:r>
            <a:rPr lang="es-PE" dirty="0" err="1">
              <a:latin typeface="Segoe UI" panose="020B0502040204020203" pitchFamily="34" charset="0"/>
              <a:cs typeface="Segoe UI" panose="020B0502040204020203" pitchFamily="34" charset="0"/>
            </a:rPr>
            <a:t>facebook</a:t>
          </a:r>
          <a:endParaRPr lang="es-P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1A7159-AD20-4491-A475-9FE11A0D6D52}" type="parTrans" cxnId="{778ECFFD-6C45-4CDE-9C76-B33F283DC5AB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211BED9-74CE-443B-A950-96F2540E37AC}" type="sibTrans" cxnId="{778ECFFD-6C45-4CDE-9C76-B33F283DC5AB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97C19FD-C783-40C8-A288-C783134710ED}">
      <dgm:prSet phldrT="[Texto]"/>
      <dgm:spPr/>
      <dgm:t>
        <a:bodyPr/>
        <a:lstStyle/>
        <a:p>
          <a:r>
            <a:rPr lang="es-PE" b="1" dirty="0">
              <a:latin typeface="Segoe UI" panose="020B0502040204020203" pitchFamily="34" charset="0"/>
              <a:cs typeface="Segoe UI" panose="020B0502040204020203" pitchFamily="34" charset="0"/>
            </a:rPr>
            <a:t>BATCH</a:t>
          </a:r>
        </a:p>
      </dgm:t>
    </dgm:pt>
    <dgm:pt modelId="{6F29ED69-8B7D-43EA-9B59-1A8D217277C4}" type="parTrans" cxnId="{D86F564A-0FA3-4F99-9F2A-8AD8C7DA1826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A99124-1E40-44AC-B9EE-9DD3168ED36C}" type="sibTrans" cxnId="{D86F564A-0FA3-4F99-9F2A-8AD8C7DA1826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58717F-9266-454E-93E2-C393ED3FDDB5}">
      <dgm:prSet phldrT="[Texto]"/>
      <dgm:spPr/>
      <dgm:t>
        <a:bodyPr/>
        <a:lstStyle/>
        <a:p>
          <a:r>
            <a:rPr lang="es-PE" dirty="0">
              <a:latin typeface="Segoe UI" panose="020B0502040204020203" pitchFamily="34" charset="0"/>
              <a:cs typeface="Segoe UI" panose="020B0502040204020203" pitchFamily="34" charset="0"/>
            </a:rPr>
            <a:t>Generación de leads de venta de tarjetas de crédito</a:t>
          </a:r>
        </a:p>
      </dgm:t>
    </dgm:pt>
    <dgm:pt modelId="{4D6F4D20-772E-41C8-9749-A7E763EC2F5A}" type="parTrans" cxnId="{A6E172F8-76EC-4199-8A25-DD995B6B9991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2A94B9-2587-4603-AB6D-942F89A19A7A}" type="sibTrans" cxnId="{A6E172F8-76EC-4199-8A25-DD995B6B9991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EC0714-E577-4928-AEA5-20766E6D0345}">
      <dgm:prSet phldrT="[Texto]"/>
      <dgm:spPr/>
      <dgm:t>
        <a:bodyPr/>
        <a:lstStyle/>
        <a:p>
          <a:r>
            <a:rPr lang="es-PE" dirty="0">
              <a:latin typeface="Segoe UI" panose="020B0502040204020203" pitchFamily="34" charset="0"/>
              <a:cs typeface="Segoe UI" panose="020B0502040204020203" pitchFamily="34" charset="0"/>
            </a:rPr>
            <a:t>Proyecciones de ventas trimestrales o mensuales de una tienda.</a:t>
          </a:r>
        </a:p>
      </dgm:t>
    </dgm:pt>
    <dgm:pt modelId="{D45C2C2E-1CD6-44BC-B549-2E69847C9BE9}" type="parTrans" cxnId="{44340E93-15DA-428C-B4FD-B97C8049280E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8BA5530-651A-43C3-8533-01B96237720C}" type="sibTrans" cxnId="{44340E93-15DA-428C-B4FD-B97C8049280E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D987FC-58F2-4121-A63B-D0666B25C30C}">
      <dgm:prSet phldrT="[Texto]"/>
      <dgm:spPr/>
      <dgm:t>
        <a:bodyPr/>
        <a:lstStyle/>
        <a:p>
          <a:endParaRPr lang="es-P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47B906A-10DB-4E52-9B42-5B9B29584C15}" type="parTrans" cxnId="{13563A21-80C3-4341-991B-CE72AEA0934C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126B5D-EE0A-4B3A-9BF4-1B8AC493AF8C}" type="sibTrans" cxnId="{13563A21-80C3-4341-991B-CE72AEA0934C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81026E8-F864-4454-8CC3-9810DB8EDC44}">
      <dgm:prSet phldrT="[Texto]"/>
      <dgm:spPr/>
      <dgm:t>
        <a:bodyPr/>
        <a:lstStyle/>
        <a:p>
          <a:endParaRPr lang="es-PE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E0DFBA-B807-4703-86F3-48EEFFA4BC93}" type="parTrans" cxnId="{1F92B877-9F08-43D9-B6C4-81D2BCF371AA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553AF88-5D84-4ACF-9651-2DD773F856D6}" type="sibTrans" cxnId="{1F92B877-9F08-43D9-B6C4-81D2BCF371AA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3717C37-9687-4287-9E7B-370E1E866980}">
      <dgm:prSet phldrT="[Texto]"/>
      <dgm:spPr/>
      <dgm:t>
        <a:bodyPr/>
        <a:lstStyle/>
        <a:p>
          <a:endParaRPr lang="es-PE" dirty="0">
            <a:latin typeface="Segoe UI" panose="020B0502040204020203" pitchFamily="34" charset="0"/>
            <a:ea typeface="Verdana" panose="020B0604030504040204" pitchFamily="34" charset="0"/>
            <a:cs typeface="Segoe UI" panose="020B0502040204020203" pitchFamily="34" charset="0"/>
          </a:endParaRPr>
        </a:p>
      </dgm:t>
    </dgm:pt>
    <dgm:pt modelId="{979976EC-7372-47F7-8877-D69E7AF64851}" type="parTrans" cxnId="{957CF6A4-76D3-487C-A8F9-8C084A90CA20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FB4F41E-B7ED-4F3D-BA04-5E9111C0AAEF}" type="sibTrans" cxnId="{957CF6A4-76D3-487C-A8F9-8C084A90CA20}">
      <dgm:prSet/>
      <dgm:spPr/>
      <dgm:t>
        <a:bodyPr/>
        <a:lstStyle/>
        <a:p>
          <a:endParaRPr lang="es-P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FB1585-C0F4-49DD-8FE5-4834798E71AD}" type="pres">
      <dgm:prSet presAssocID="{BD3D7343-5AA9-4AA4-9871-DB9A3D2AC1FD}" presName="Name0" presStyleCnt="0">
        <dgm:presLayoutVars>
          <dgm:dir/>
          <dgm:resizeHandles val="exact"/>
        </dgm:presLayoutVars>
      </dgm:prSet>
      <dgm:spPr/>
    </dgm:pt>
    <dgm:pt modelId="{3550AC08-73F1-4AF9-9233-48425F9EF449}" type="pres">
      <dgm:prSet presAssocID="{B12704A3-5BCB-473B-84BB-C5CF018FEB12}" presName="node" presStyleLbl="node1" presStyleIdx="0" presStyleCnt="3">
        <dgm:presLayoutVars>
          <dgm:bulletEnabled val="1"/>
        </dgm:presLayoutVars>
      </dgm:prSet>
      <dgm:spPr/>
    </dgm:pt>
    <dgm:pt modelId="{7CB4D90F-915E-40AC-8898-DEEB3D708971}" type="pres">
      <dgm:prSet presAssocID="{EA56B803-F29E-4AB4-8BED-677F9605795F}" presName="sibTrans" presStyleCnt="0"/>
      <dgm:spPr/>
    </dgm:pt>
    <dgm:pt modelId="{507D9A81-BE14-426A-9E64-58E656FB78C5}" type="pres">
      <dgm:prSet presAssocID="{3524F409-47E5-4A45-B683-E73F7B82143C}" presName="node" presStyleLbl="node1" presStyleIdx="1" presStyleCnt="3">
        <dgm:presLayoutVars>
          <dgm:bulletEnabled val="1"/>
        </dgm:presLayoutVars>
      </dgm:prSet>
      <dgm:spPr/>
    </dgm:pt>
    <dgm:pt modelId="{7880C3A8-F279-48C3-842C-0ACA6EAF8C69}" type="pres">
      <dgm:prSet presAssocID="{B102BEBC-09B1-49EC-8BB1-E755AB17D52F}" presName="sibTrans" presStyleCnt="0"/>
      <dgm:spPr/>
    </dgm:pt>
    <dgm:pt modelId="{274B628C-B8B6-4A10-8984-7D4EB1C39A90}" type="pres">
      <dgm:prSet presAssocID="{997C19FD-C783-40C8-A288-C783134710ED}" presName="node" presStyleLbl="node1" presStyleIdx="2" presStyleCnt="3">
        <dgm:presLayoutVars>
          <dgm:bulletEnabled val="1"/>
        </dgm:presLayoutVars>
      </dgm:prSet>
      <dgm:spPr/>
    </dgm:pt>
  </dgm:ptLst>
  <dgm:cxnLst>
    <dgm:cxn modelId="{D9457303-732F-4D87-8F0D-2AC850092272}" srcId="{BD3D7343-5AA9-4AA4-9871-DB9A3D2AC1FD}" destId="{B12704A3-5BCB-473B-84BB-C5CF018FEB12}" srcOrd="0" destOrd="0" parTransId="{80EA878A-2F90-43B8-8412-8BFD97F32C4A}" sibTransId="{EA56B803-F29E-4AB4-8BED-677F9605795F}"/>
    <dgm:cxn modelId="{65C9051A-4F94-4D38-B85F-BDAE58E11EE2}" type="presOf" srcId="{699E53FB-52D0-4417-8E11-DC5F1D57D0BC}" destId="{3550AC08-73F1-4AF9-9233-48425F9EF449}" srcOrd="0" destOrd="1" presId="urn:microsoft.com/office/officeart/2005/8/layout/hList6"/>
    <dgm:cxn modelId="{13563A21-80C3-4341-991B-CE72AEA0934C}" srcId="{997C19FD-C783-40C8-A288-C783134710ED}" destId="{CDD987FC-58F2-4121-A63B-D0666B25C30C}" srcOrd="1" destOrd="0" parTransId="{647B906A-10DB-4E52-9B42-5B9B29584C15}" sibTransId="{3F126B5D-EE0A-4B3A-9BF4-1B8AC493AF8C}"/>
    <dgm:cxn modelId="{2A5B4F29-64CD-4961-85B0-6F88328159EC}" type="presOf" srcId="{575041AB-BC84-4919-96E5-395E4D8AE217}" destId="{507D9A81-BE14-426A-9E64-58E656FB78C5}" srcOrd="0" destOrd="1" presId="urn:microsoft.com/office/officeart/2005/8/layout/hList6"/>
    <dgm:cxn modelId="{64B1DE31-B14C-419E-9AD7-C157648955A7}" type="presOf" srcId="{3958717F-9266-454E-93E2-C393ED3FDDB5}" destId="{274B628C-B8B6-4A10-8984-7D4EB1C39A90}" srcOrd="0" destOrd="1" presId="urn:microsoft.com/office/officeart/2005/8/layout/hList6"/>
    <dgm:cxn modelId="{EE1CFD49-1CD1-4E15-B0D7-501229790EB8}" srcId="{B12704A3-5BCB-473B-84BB-C5CF018FEB12}" destId="{3A3DA1C6-D6C0-4507-A09F-21300AA3A014}" srcOrd="2" destOrd="0" parTransId="{94FAEBA4-C042-4B38-BF50-2B5F1832C852}" sibTransId="{B9A2CC26-BDF2-4054-89E3-7414BE4A812E}"/>
    <dgm:cxn modelId="{D86F564A-0FA3-4F99-9F2A-8AD8C7DA1826}" srcId="{BD3D7343-5AA9-4AA4-9871-DB9A3D2AC1FD}" destId="{997C19FD-C783-40C8-A288-C783134710ED}" srcOrd="2" destOrd="0" parTransId="{6F29ED69-8B7D-43EA-9B59-1A8D217277C4}" sibTransId="{45A99124-1E40-44AC-B9EE-9DD3168ED36C}"/>
    <dgm:cxn modelId="{5202FF67-749A-4FD3-9CF7-2E4C93A895F9}" type="presOf" srcId="{B12704A3-5BCB-473B-84BB-C5CF018FEB12}" destId="{3550AC08-73F1-4AF9-9233-48425F9EF449}" srcOrd="0" destOrd="0" presId="urn:microsoft.com/office/officeart/2005/8/layout/hList6"/>
    <dgm:cxn modelId="{AF2E6B69-75BE-4C80-A217-76BE7EC36937}" type="presOf" srcId="{BD3D7343-5AA9-4AA4-9871-DB9A3D2AC1FD}" destId="{65FB1585-C0F4-49DD-8FE5-4834798E71AD}" srcOrd="0" destOrd="0" presId="urn:microsoft.com/office/officeart/2005/8/layout/hList6"/>
    <dgm:cxn modelId="{8FC6476D-2865-4749-86F4-959ACE010F23}" srcId="{3524F409-47E5-4A45-B683-E73F7B82143C}" destId="{575041AB-BC84-4919-96E5-395E4D8AE217}" srcOrd="0" destOrd="0" parTransId="{81A19557-7C76-4C21-BAE1-B8CB1BC9F8DB}" sibTransId="{BE3B759D-B6EC-4AF9-B009-643462EB33C0}"/>
    <dgm:cxn modelId="{58724D6E-40CA-43CB-ABAA-E2CF6BA9F815}" type="presOf" srcId="{32EC0714-E577-4928-AEA5-20766E6D0345}" destId="{274B628C-B8B6-4A10-8984-7D4EB1C39A90}" srcOrd="0" destOrd="3" presId="urn:microsoft.com/office/officeart/2005/8/layout/hList6"/>
    <dgm:cxn modelId="{1F92B877-9F08-43D9-B6C4-81D2BCF371AA}" srcId="{3524F409-47E5-4A45-B683-E73F7B82143C}" destId="{781026E8-F864-4454-8CC3-9810DB8EDC44}" srcOrd="1" destOrd="0" parTransId="{DBE0DFBA-B807-4703-86F3-48EEFFA4BC93}" sibTransId="{0553AF88-5D84-4ACF-9651-2DD773F856D6}"/>
    <dgm:cxn modelId="{990BB57E-2132-4295-A3FF-BA30871C2D67}" type="presOf" srcId="{03717C37-9687-4287-9E7B-370E1E866980}" destId="{3550AC08-73F1-4AF9-9233-48425F9EF449}" srcOrd="0" destOrd="2" presId="urn:microsoft.com/office/officeart/2005/8/layout/hList6"/>
    <dgm:cxn modelId="{64BFF882-90A1-4F2D-AAA2-F55499A46DAD}" type="presOf" srcId="{CDD987FC-58F2-4121-A63B-D0666B25C30C}" destId="{274B628C-B8B6-4A10-8984-7D4EB1C39A90}" srcOrd="0" destOrd="2" presId="urn:microsoft.com/office/officeart/2005/8/layout/hList6"/>
    <dgm:cxn modelId="{44340E93-15DA-428C-B4FD-B97C8049280E}" srcId="{997C19FD-C783-40C8-A288-C783134710ED}" destId="{32EC0714-E577-4928-AEA5-20766E6D0345}" srcOrd="2" destOrd="0" parTransId="{D45C2C2E-1CD6-44BC-B549-2E69847C9BE9}" sibTransId="{08BA5530-651A-43C3-8533-01B96237720C}"/>
    <dgm:cxn modelId="{957CF6A4-76D3-487C-A8F9-8C084A90CA20}" srcId="{B12704A3-5BCB-473B-84BB-C5CF018FEB12}" destId="{03717C37-9687-4287-9E7B-370E1E866980}" srcOrd="1" destOrd="0" parTransId="{979976EC-7372-47F7-8877-D69E7AF64851}" sibTransId="{CFB4F41E-B7ED-4F3D-BA04-5E9111C0AAEF}"/>
    <dgm:cxn modelId="{BBA70CC5-129A-4457-9641-E19349351A08}" type="presOf" srcId="{49445349-F126-44E3-9113-CD07CD63639D}" destId="{507D9A81-BE14-426A-9E64-58E656FB78C5}" srcOrd="0" destOrd="3" presId="urn:microsoft.com/office/officeart/2005/8/layout/hList6"/>
    <dgm:cxn modelId="{9D743CCC-C8B1-4E5B-832E-81681F1A79BA}" srcId="{BD3D7343-5AA9-4AA4-9871-DB9A3D2AC1FD}" destId="{3524F409-47E5-4A45-B683-E73F7B82143C}" srcOrd="1" destOrd="0" parTransId="{66944381-9C57-49B0-B907-4A7211AB79F2}" sibTransId="{B102BEBC-09B1-49EC-8BB1-E755AB17D52F}"/>
    <dgm:cxn modelId="{4614AAD1-FCDB-4DED-83D3-F70ACEAAC2FA}" srcId="{B12704A3-5BCB-473B-84BB-C5CF018FEB12}" destId="{699E53FB-52D0-4417-8E11-DC5F1D57D0BC}" srcOrd="0" destOrd="0" parTransId="{2A7548D3-EA0B-43D5-8BBF-92B3DF693993}" sibTransId="{79BB0FF8-CC1D-4BA6-B15F-EA626AE0D42E}"/>
    <dgm:cxn modelId="{5E607BD5-25EC-4634-A8EA-442DCF82D9C3}" type="presOf" srcId="{781026E8-F864-4454-8CC3-9810DB8EDC44}" destId="{507D9A81-BE14-426A-9E64-58E656FB78C5}" srcOrd="0" destOrd="2" presId="urn:microsoft.com/office/officeart/2005/8/layout/hList6"/>
    <dgm:cxn modelId="{3629CBEF-2202-44A7-A66F-6EEBDE54FE0D}" type="presOf" srcId="{3524F409-47E5-4A45-B683-E73F7B82143C}" destId="{507D9A81-BE14-426A-9E64-58E656FB78C5}" srcOrd="0" destOrd="0" presId="urn:microsoft.com/office/officeart/2005/8/layout/hList6"/>
    <dgm:cxn modelId="{A6E172F8-76EC-4199-8A25-DD995B6B9991}" srcId="{997C19FD-C783-40C8-A288-C783134710ED}" destId="{3958717F-9266-454E-93E2-C393ED3FDDB5}" srcOrd="0" destOrd="0" parTransId="{4D6F4D20-772E-41C8-9749-A7E763EC2F5A}" sibTransId="{6E2A94B9-2587-4603-AB6D-942F89A19A7A}"/>
    <dgm:cxn modelId="{83270DFA-C152-47CB-A196-37FFB226D823}" type="presOf" srcId="{3A3DA1C6-D6C0-4507-A09F-21300AA3A014}" destId="{3550AC08-73F1-4AF9-9233-48425F9EF449}" srcOrd="0" destOrd="3" presId="urn:microsoft.com/office/officeart/2005/8/layout/hList6"/>
    <dgm:cxn modelId="{A75FEDFB-1FDA-4C8A-AF99-CFF20E0266E6}" type="presOf" srcId="{997C19FD-C783-40C8-A288-C783134710ED}" destId="{274B628C-B8B6-4A10-8984-7D4EB1C39A90}" srcOrd="0" destOrd="0" presId="urn:microsoft.com/office/officeart/2005/8/layout/hList6"/>
    <dgm:cxn modelId="{778ECFFD-6C45-4CDE-9C76-B33F283DC5AB}" srcId="{3524F409-47E5-4A45-B683-E73F7B82143C}" destId="{49445349-F126-44E3-9113-CD07CD63639D}" srcOrd="2" destOrd="0" parTransId="{F41A7159-AD20-4491-A475-9FE11A0D6D52}" sibTransId="{6211BED9-74CE-443B-A950-96F2540E37AC}"/>
    <dgm:cxn modelId="{D8C0D652-D168-488A-97E0-BFCCF139228F}" type="presParOf" srcId="{65FB1585-C0F4-49DD-8FE5-4834798E71AD}" destId="{3550AC08-73F1-4AF9-9233-48425F9EF449}" srcOrd="0" destOrd="0" presId="urn:microsoft.com/office/officeart/2005/8/layout/hList6"/>
    <dgm:cxn modelId="{C621FACA-9321-4111-BFC3-A2EE2D768B45}" type="presParOf" srcId="{65FB1585-C0F4-49DD-8FE5-4834798E71AD}" destId="{7CB4D90F-915E-40AC-8898-DEEB3D708971}" srcOrd="1" destOrd="0" presId="urn:microsoft.com/office/officeart/2005/8/layout/hList6"/>
    <dgm:cxn modelId="{65D48949-E212-43F5-A4F3-60990858AE2A}" type="presParOf" srcId="{65FB1585-C0F4-49DD-8FE5-4834798E71AD}" destId="{507D9A81-BE14-426A-9E64-58E656FB78C5}" srcOrd="2" destOrd="0" presId="urn:microsoft.com/office/officeart/2005/8/layout/hList6"/>
    <dgm:cxn modelId="{29ECF8F6-75F4-403C-8C95-524233736BAA}" type="presParOf" srcId="{65FB1585-C0F4-49DD-8FE5-4834798E71AD}" destId="{7880C3A8-F279-48C3-842C-0ACA6EAF8C69}" srcOrd="3" destOrd="0" presId="urn:microsoft.com/office/officeart/2005/8/layout/hList6"/>
    <dgm:cxn modelId="{254F559D-0DD4-4CDB-853E-DB33AB56FCEE}" type="presParOf" srcId="{65FB1585-C0F4-49DD-8FE5-4834798E71AD}" destId="{274B628C-B8B6-4A10-8984-7D4EB1C39A9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0AC08-73F1-4AF9-9233-48425F9EF449}">
      <dsp:nvSpPr>
        <dsp:cNvPr id="0" name=""/>
        <dsp:cNvSpPr/>
      </dsp:nvSpPr>
      <dsp:spPr>
        <a:xfrm rot="16200000">
          <a:off x="-898744" y="900149"/>
          <a:ext cx="5454752" cy="365445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2688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1" kern="12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rPr>
            <a:t>REAL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300" kern="12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rPr>
            <a:t>Evaluación de fraude de un pago hecho online con tarjeta de crédito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2300" kern="1200" dirty="0">
            <a:latin typeface="Segoe UI" panose="020B0502040204020203" pitchFamily="34" charset="0"/>
            <a:ea typeface="Verdana" panose="020B0604030504040204" pitchFamily="34" charset="0"/>
            <a:cs typeface="Segoe UI" panose="020B0502040204020203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300" kern="12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rPr>
            <a:t>Identificar una intrusión en la red empresarial</a:t>
          </a:r>
        </a:p>
      </dsp:txBody>
      <dsp:txXfrm rot="5400000">
        <a:off x="1406" y="1090949"/>
        <a:ext cx="3654452" cy="3272852"/>
      </dsp:txXfrm>
    </dsp:sp>
    <dsp:sp modelId="{507D9A81-BE14-426A-9E64-58E656FB78C5}">
      <dsp:nvSpPr>
        <dsp:cNvPr id="0" name=""/>
        <dsp:cNvSpPr/>
      </dsp:nvSpPr>
      <dsp:spPr>
        <a:xfrm rot="16200000">
          <a:off x="3029792" y="900149"/>
          <a:ext cx="5454752" cy="365445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2688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1" kern="1200" dirty="0">
              <a:latin typeface="Segoe UI" panose="020B0502040204020203" pitchFamily="34" charset="0"/>
              <a:cs typeface="Segoe UI" panose="020B0502040204020203" pitchFamily="34" charset="0"/>
            </a:rPr>
            <a:t>ON LINE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300" kern="1200" dirty="0">
              <a:latin typeface="Segoe UI" panose="020B0502040204020203" pitchFamily="34" charset="0"/>
              <a:cs typeface="Segoe UI" panose="020B0502040204020203" pitchFamily="34" charset="0"/>
            </a:rPr>
            <a:t>Evaluación crediticia desde </a:t>
          </a:r>
          <a:r>
            <a:rPr lang="es-PE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mobile</a:t>
          </a:r>
          <a:r>
            <a:rPr lang="es-PE" sz="2300" kern="1200" dirty="0">
              <a:latin typeface="Segoe UI" panose="020B0502040204020203" pitchFamily="34" charset="0"/>
              <a:cs typeface="Segoe UI" panose="020B0502040204020203" pitchFamily="34" charset="0"/>
            </a:rPr>
            <a:t> app de un banco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300" kern="1200" dirty="0">
              <a:latin typeface="Segoe UI" panose="020B0502040204020203" pitchFamily="34" charset="0"/>
              <a:cs typeface="Segoe UI" panose="020B0502040204020203" pitchFamily="34" charset="0"/>
            </a:rPr>
            <a:t>Actualización de estado de </a:t>
          </a:r>
          <a:r>
            <a:rPr lang="es-PE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facebook</a:t>
          </a:r>
          <a:endParaRPr lang="es-PE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5400000">
        <a:off x="3929942" y="1090949"/>
        <a:ext cx="3654452" cy="3272852"/>
      </dsp:txXfrm>
    </dsp:sp>
    <dsp:sp modelId="{274B628C-B8B6-4A10-8984-7D4EB1C39A90}">
      <dsp:nvSpPr>
        <dsp:cNvPr id="0" name=""/>
        <dsp:cNvSpPr/>
      </dsp:nvSpPr>
      <dsp:spPr>
        <a:xfrm rot="16200000">
          <a:off x="6958329" y="900149"/>
          <a:ext cx="5454752" cy="365445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2688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1" kern="1200" dirty="0">
              <a:latin typeface="Segoe UI" panose="020B0502040204020203" pitchFamily="34" charset="0"/>
              <a:cs typeface="Segoe UI" panose="020B0502040204020203" pitchFamily="34" charset="0"/>
            </a:rPr>
            <a:t>BATCH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300" kern="1200" dirty="0">
              <a:latin typeface="Segoe UI" panose="020B0502040204020203" pitchFamily="34" charset="0"/>
              <a:cs typeface="Segoe UI" panose="020B0502040204020203" pitchFamily="34" charset="0"/>
            </a:rPr>
            <a:t>Generación de leads de venta de tarjetas de crédito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23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300" kern="1200" dirty="0">
              <a:latin typeface="Segoe UI" panose="020B0502040204020203" pitchFamily="34" charset="0"/>
              <a:cs typeface="Segoe UI" panose="020B0502040204020203" pitchFamily="34" charset="0"/>
            </a:rPr>
            <a:t>Proyecciones de ventas trimestrales o mensuales de una tienda.</a:t>
          </a:r>
        </a:p>
      </dsp:txBody>
      <dsp:txXfrm rot="5400000">
        <a:off x="7858479" y="1090949"/>
        <a:ext cx="3654452" cy="3272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3D3E-320D-9B49-9B2B-F3A70F5FE7C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1F38-4679-784B-A056-BFDFF72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13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aae67d5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2aae67d5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59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aae67d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52aae67d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35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24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55D58-8759-4242-B3C2-B880D145F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00AA3-7240-4264-95D3-B59C2F73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41664-CDD6-447F-BBC4-71500415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3CB6D-B4BB-4C5F-9D97-37A762E3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E4818-183E-44EB-AB02-6CCE6B35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709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07D10-10A2-4452-8B4C-10510C00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A87796-089B-46C8-86EB-7768392F1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F742E-8834-4F9C-B493-952C899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0E540-2E3C-47CD-8EC5-F48F1CD5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3B51B-0E14-4B5C-83C0-C60AE9A2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23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91D66-7B56-4DB9-AE49-0D2B1F064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4E86B9-C05B-4CDE-B080-543195D5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CEF0C-0565-41BE-B56E-B34FE1E9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EB515-EBCC-44DD-A6AC-052B8AA9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217B1-62BA-4ED6-AF6C-D395463E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7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C85BC-D8DA-4F01-B7BF-E98E03D7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D51C9-AD96-4E4D-B024-7DA2D377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621F8-7E63-401F-9C57-8A0C51CC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BEE22-794F-4A37-983D-A39FFCC9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59B33-903D-4957-8196-938B2FE1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19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3FF9C-BCAB-4655-9A2C-DED715A8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6C3AD-9068-49F5-9426-5A48A516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8945C-B1A3-4723-830A-36AD70E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93655-B0EA-49DF-85F3-05D68868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187D7-B623-4753-8826-32FD7081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55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B2D30-DE36-414C-A8D1-2D880242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2592C-FC26-4A26-874A-AD2B0EB4E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10111D-762A-48EC-9410-8C799FAD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440BA-72E4-4FC2-90AF-E26038C6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F51FA5-7CA3-4C40-9571-A2EC2AC2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13A139-CB27-4929-A293-C8CD86B0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580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EC453-55D5-4351-AD36-D3FE37BE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C25B87-6A77-4459-98C3-774DDE84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9D6575-CAEF-4DBE-86D1-0E36AC39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D4F391-4CFB-4A61-9A02-56AB9DA0B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3817E1-8629-414A-95C9-9D2FED7A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883B9-D33D-4F67-8357-D4446ADE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D0C1DF-945A-48F9-9BE2-EE7C9059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ED73B1-192E-49AB-8E56-5E589001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780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BEF67-8DF8-44B2-8541-4E07FF94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89A8BF-588A-498B-8A33-C5FB41EA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0797F-930C-4D9C-ADD9-0970F433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5F2812-483A-463E-A02D-4567EEBE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989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2081AD-E9F7-4E9A-97B2-B35D1823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6E5A2C-BCDC-43E2-B24D-3F8728D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A78AB4-8F58-4FF1-B89A-774C2E42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665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E17FD-AF5C-47FB-BA80-505A71CC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EB0BE-95C3-4695-8D33-E39F8D3E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5CAD07-36BC-4B7C-8654-0EF60CAB5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437374-1898-474F-8046-1F90BA1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A31C6-FD56-47BC-A3AF-2300CC52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49589-D870-4855-A14C-20B3FC4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687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DD1AB-7DEA-4A11-98CB-B4BEA903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6FA4E4-3BFB-4B2A-A058-DADF01066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A72E68-EC54-4C65-99D5-8B8ECEB2E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42C67-240E-44B8-BF67-4EEEE70B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C19C99-C08B-41C8-B53F-CFA79F7C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0B37BF-2904-4B03-8FEF-0B0C4D55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61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9E3A58-CE99-4B2A-BFE6-A9888D62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C3EB00-91D4-4F21-9F51-59A9A6FE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0ABAC-2BD3-48FA-AD6C-326DBE9B3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8/14/19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A6111-B9B1-40E3-8D3C-2B048F8EB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72F17-3777-4307-944E-2B99F842D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1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9.png"/><Relationship Id="rId18" Type="http://schemas.openxmlformats.org/officeDocument/2006/relationships/image" Target="../media/image50.png"/><Relationship Id="rId3" Type="http://schemas.openxmlformats.org/officeDocument/2006/relationships/image" Target="../media/image26.png"/><Relationship Id="rId21" Type="http://schemas.openxmlformats.org/officeDocument/2006/relationships/image" Target="../media/image53.png"/><Relationship Id="rId7" Type="http://schemas.openxmlformats.org/officeDocument/2006/relationships/image" Target="../media/image32.png"/><Relationship Id="rId12" Type="http://schemas.openxmlformats.org/officeDocument/2006/relationships/image" Target="../media/image47.png"/><Relationship Id="rId17" Type="http://schemas.openxmlformats.org/officeDocument/2006/relationships/image" Target="../media/image49.jpeg"/><Relationship Id="rId2" Type="http://schemas.openxmlformats.org/officeDocument/2006/relationships/image" Target="../media/image25.png"/><Relationship Id="rId16" Type="http://schemas.openxmlformats.org/officeDocument/2006/relationships/image" Target="../media/image48.png"/><Relationship Id="rId20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4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23" Type="http://schemas.openxmlformats.org/officeDocument/2006/relationships/image" Target="../media/image37.png"/><Relationship Id="rId10" Type="http://schemas.openxmlformats.org/officeDocument/2006/relationships/image" Target="../media/image45.jpeg"/><Relationship Id="rId19" Type="http://schemas.openxmlformats.org/officeDocument/2006/relationships/image" Target="../media/image51.jpeg"/><Relationship Id="rId4" Type="http://schemas.openxmlformats.org/officeDocument/2006/relationships/image" Target="../media/image28.png"/><Relationship Id="rId9" Type="http://schemas.openxmlformats.org/officeDocument/2006/relationships/image" Target="../media/image44.svg"/><Relationship Id="rId14" Type="http://schemas.openxmlformats.org/officeDocument/2006/relationships/image" Target="../media/image40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9.png"/><Relationship Id="rId18" Type="http://schemas.openxmlformats.org/officeDocument/2006/relationships/image" Target="../media/image50.png"/><Relationship Id="rId3" Type="http://schemas.openxmlformats.org/officeDocument/2006/relationships/image" Target="../media/image26.png"/><Relationship Id="rId21" Type="http://schemas.openxmlformats.org/officeDocument/2006/relationships/image" Target="../media/image53.png"/><Relationship Id="rId7" Type="http://schemas.openxmlformats.org/officeDocument/2006/relationships/image" Target="../media/image32.png"/><Relationship Id="rId12" Type="http://schemas.openxmlformats.org/officeDocument/2006/relationships/image" Target="../media/image47.png"/><Relationship Id="rId17" Type="http://schemas.openxmlformats.org/officeDocument/2006/relationships/image" Target="../media/image49.jpeg"/><Relationship Id="rId25" Type="http://schemas.openxmlformats.org/officeDocument/2006/relationships/image" Target="../media/image55.png"/><Relationship Id="rId2" Type="http://schemas.openxmlformats.org/officeDocument/2006/relationships/image" Target="../media/image25.png"/><Relationship Id="rId16" Type="http://schemas.openxmlformats.org/officeDocument/2006/relationships/image" Target="../media/image48.png"/><Relationship Id="rId20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4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23" Type="http://schemas.openxmlformats.org/officeDocument/2006/relationships/image" Target="../media/image37.png"/><Relationship Id="rId10" Type="http://schemas.openxmlformats.org/officeDocument/2006/relationships/image" Target="../media/image45.jpeg"/><Relationship Id="rId19" Type="http://schemas.openxmlformats.org/officeDocument/2006/relationships/image" Target="../media/image51.jpeg"/><Relationship Id="rId4" Type="http://schemas.openxmlformats.org/officeDocument/2006/relationships/image" Target="../media/image28.png"/><Relationship Id="rId9" Type="http://schemas.openxmlformats.org/officeDocument/2006/relationships/image" Target="../media/image44.svg"/><Relationship Id="rId14" Type="http://schemas.openxmlformats.org/officeDocument/2006/relationships/image" Target="../media/image40.png"/><Relationship Id="rId22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9.png"/><Relationship Id="rId18" Type="http://schemas.openxmlformats.org/officeDocument/2006/relationships/image" Target="../media/image51.jpeg"/><Relationship Id="rId3" Type="http://schemas.openxmlformats.org/officeDocument/2006/relationships/image" Target="../media/image26.png"/><Relationship Id="rId21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47.png"/><Relationship Id="rId17" Type="http://schemas.openxmlformats.org/officeDocument/2006/relationships/image" Target="../media/image50.png"/><Relationship Id="rId25" Type="http://schemas.openxmlformats.org/officeDocument/2006/relationships/image" Target="../media/image57.png"/><Relationship Id="rId2" Type="http://schemas.openxmlformats.org/officeDocument/2006/relationships/image" Target="../media/image25.png"/><Relationship Id="rId16" Type="http://schemas.openxmlformats.org/officeDocument/2006/relationships/image" Target="../media/image49.jpe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23" Type="http://schemas.openxmlformats.org/officeDocument/2006/relationships/image" Target="../media/image54.png"/><Relationship Id="rId10" Type="http://schemas.openxmlformats.org/officeDocument/2006/relationships/image" Target="../media/image45.jpeg"/><Relationship Id="rId19" Type="http://schemas.openxmlformats.org/officeDocument/2006/relationships/image" Target="../media/image52.jpeg"/><Relationship Id="rId4" Type="http://schemas.openxmlformats.org/officeDocument/2006/relationships/image" Target="../media/image28.png"/><Relationship Id="rId9" Type="http://schemas.openxmlformats.org/officeDocument/2006/relationships/image" Target="../media/image44.svg"/><Relationship Id="rId14" Type="http://schemas.openxmlformats.org/officeDocument/2006/relationships/image" Target="../media/image40.png"/><Relationship Id="rId2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9.png"/><Relationship Id="rId18" Type="http://schemas.openxmlformats.org/officeDocument/2006/relationships/image" Target="../media/image51.jpeg"/><Relationship Id="rId3" Type="http://schemas.openxmlformats.org/officeDocument/2006/relationships/image" Target="../media/image26.png"/><Relationship Id="rId21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47.png"/><Relationship Id="rId17" Type="http://schemas.openxmlformats.org/officeDocument/2006/relationships/image" Target="../media/image50.png"/><Relationship Id="rId25" Type="http://schemas.openxmlformats.org/officeDocument/2006/relationships/image" Target="../media/image57.png"/><Relationship Id="rId2" Type="http://schemas.openxmlformats.org/officeDocument/2006/relationships/image" Target="../media/image25.png"/><Relationship Id="rId16" Type="http://schemas.openxmlformats.org/officeDocument/2006/relationships/image" Target="../media/image49.jpe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23" Type="http://schemas.openxmlformats.org/officeDocument/2006/relationships/image" Target="../media/image54.png"/><Relationship Id="rId10" Type="http://schemas.openxmlformats.org/officeDocument/2006/relationships/image" Target="../media/image45.jpeg"/><Relationship Id="rId19" Type="http://schemas.openxmlformats.org/officeDocument/2006/relationships/image" Target="../media/image52.jpeg"/><Relationship Id="rId4" Type="http://schemas.openxmlformats.org/officeDocument/2006/relationships/image" Target="../media/image28.png"/><Relationship Id="rId9" Type="http://schemas.openxmlformats.org/officeDocument/2006/relationships/image" Target="../media/image44.svg"/><Relationship Id="rId14" Type="http://schemas.openxmlformats.org/officeDocument/2006/relationships/image" Target="../media/image40.png"/><Relationship Id="rId22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exploitip.com/model.json'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storage.googleapis.com/tfjs-examples/webcam-transfer-learning/dist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795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5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C3E6F06-D9FC-4020-957E-651211FD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1455"/>
            <a:ext cx="10515600" cy="1325563"/>
          </a:xfrm>
          <a:solidFill>
            <a:schemeClr val="tx2"/>
          </a:solidFill>
          <a:ln>
            <a:noFill/>
          </a:ln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7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30DA-171D-4F4D-95DD-56F84680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00583"/>
            <a:ext cx="10364451" cy="1596177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PE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¿Cómo podemos llevar modelos de ML de una laptop hacia producción?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BAFFB2C-0493-414D-8578-920C9FCB42EC}"/>
              </a:ext>
            </a:extLst>
          </p:cNvPr>
          <p:cNvSpPr/>
          <p:nvPr/>
        </p:nvSpPr>
        <p:spPr>
          <a:xfrm>
            <a:off x="568171" y="905522"/>
            <a:ext cx="2361460" cy="9144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 Frecuente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119774F-2D1D-43B5-81C7-18A3DAB4929D}"/>
              </a:ext>
            </a:extLst>
          </p:cNvPr>
          <p:cNvSpPr/>
          <p:nvPr/>
        </p:nvSpPr>
        <p:spPr>
          <a:xfrm>
            <a:off x="568171" y="4580879"/>
            <a:ext cx="2361460" cy="9144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 Seguro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91E9E5-7FC2-4A1C-AB2E-54DE5E327E23}"/>
              </a:ext>
            </a:extLst>
          </p:cNvPr>
          <p:cNvSpPr txBox="1"/>
          <p:nvPr/>
        </p:nvSpPr>
        <p:spPr>
          <a:xfrm>
            <a:off x="3266983" y="590593"/>
            <a:ext cx="801124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Mejora constante de nuestro modelo de ML (entrenar con nuevos recursos: {data, </a:t>
            </a:r>
            <a:r>
              <a:rPr lang="es-P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hyperparameters</a:t>
            </a: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P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Corregir posibles </a:t>
            </a:r>
            <a:r>
              <a:rPr lang="es-P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biases</a:t>
            </a:r>
            <a:endParaRPr lang="es-P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Decaimiento del modelo entrenado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986A12-0D2D-4D6D-AE8A-C2F682EDBCD2}"/>
              </a:ext>
            </a:extLst>
          </p:cNvPr>
          <p:cNvSpPr txBox="1"/>
          <p:nvPr/>
        </p:nvSpPr>
        <p:spPr>
          <a:xfrm>
            <a:off x="3266983" y="4437090"/>
            <a:ext cx="801124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Pues el impacto del resultado de los modelos de ML se dan en las personas en la vida diaria.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Para un </a:t>
            </a:r>
            <a:r>
              <a:rPr lang="es-P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 no solamente se usan recursos asociados al modelo de ML sino de la misma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7911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C473A3-A7F0-4BBA-A997-C023B2F000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976" y="703385"/>
            <a:ext cx="3567357" cy="5838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9E3EDD-F342-4399-9979-5DDE8496DE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2834" y="246184"/>
            <a:ext cx="3693625" cy="5838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38257A-1CCE-4B69-9675-6D13D5374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61" y="1031631"/>
            <a:ext cx="4073163" cy="5369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87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C55332C-5BF5-43AF-873A-8332FC31346C}"/>
              </a:ext>
            </a:extLst>
          </p:cNvPr>
          <p:cNvGrpSpPr/>
          <p:nvPr/>
        </p:nvGrpSpPr>
        <p:grpSpPr>
          <a:xfrm>
            <a:off x="361188" y="1160478"/>
            <a:ext cx="11341608" cy="4582386"/>
            <a:chOff x="425196" y="438102"/>
            <a:chExt cx="11341608" cy="458238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72FB11D-79EC-4D70-9734-B0091A682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5196" y="438102"/>
              <a:ext cx="11341608" cy="393605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5161DA4-5CE2-4685-97B2-2E57E979B917}"/>
                </a:ext>
              </a:extLst>
            </p:cNvPr>
            <p:cNvSpPr txBox="1"/>
            <p:nvPr/>
          </p:nvSpPr>
          <p:spPr>
            <a:xfrm>
              <a:off x="425196" y="4374157"/>
              <a:ext cx="113416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PE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s-PE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Source</a:t>
              </a:r>
              <a:r>
                <a:rPr lang="es-PE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Hidden Technical Debt in Machine Learning Systems (Google, 2015)</a:t>
              </a:r>
              <a:endParaRPr lang="es-P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689792A-173A-4258-8E74-BEB146A6DBE1}"/>
              </a:ext>
            </a:extLst>
          </p:cNvPr>
          <p:cNvSpPr/>
          <p:nvPr/>
        </p:nvSpPr>
        <p:spPr>
          <a:xfrm>
            <a:off x="7803472" y="1429305"/>
            <a:ext cx="1411549" cy="2929631"/>
          </a:xfrm>
          <a:prstGeom prst="rect">
            <a:avLst/>
          </a:prstGeom>
          <a:gradFill flip="none" rotWithShape="1">
            <a:gsLst>
              <a:gs pos="10000">
                <a:srgbClr val="24FF24"/>
              </a:gs>
              <a:gs pos="0">
                <a:srgbClr val="00FF00"/>
              </a:gs>
              <a:gs pos="88000">
                <a:srgbClr val="2CFF2C"/>
              </a:gs>
              <a:gs pos="48000">
                <a:schemeClr val="bg1">
                  <a:alpha val="0"/>
                </a:schemeClr>
              </a:gs>
              <a:gs pos="47000">
                <a:schemeClr val="bg1">
                  <a:alpha val="0"/>
                </a:schemeClr>
              </a:gs>
              <a:gs pos="100000">
                <a:srgbClr val="00FF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0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Lflow Logo">
            <a:extLst>
              <a:ext uri="{FF2B5EF4-FFF2-40B4-BE49-F238E27FC236}">
                <a16:creationId xmlns:a16="http://schemas.microsoft.com/office/drawing/2014/main" id="{89DC325F-8744-45C7-962A-B6D77EAED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2534" y="2855595"/>
            <a:ext cx="2677728" cy="974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BBD4E87C-8BF4-43DC-A3C0-54A8BEF5C243}"/>
              </a:ext>
            </a:extLst>
          </p:cNvPr>
          <p:cNvGrpSpPr/>
          <p:nvPr/>
        </p:nvGrpSpPr>
        <p:grpSpPr>
          <a:xfrm>
            <a:off x="660948" y="5206466"/>
            <a:ext cx="4591950" cy="1165814"/>
            <a:chOff x="3837279" y="2358194"/>
            <a:chExt cx="4217728" cy="1070806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DD623C11-E393-42FD-A972-E7B82F39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37279" y="2358194"/>
              <a:ext cx="3891169" cy="870751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D3A339C-35FA-497D-8630-50C43B313A37}"/>
                </a:ext>
              </a:extLst>
            </p:cNvPr>
            <p:cNvSpPr txBox="1"/>
            <p:nvPr/>
          </p:nvSpPr>
          <p:spPr>
            <a:xfrm>
              <a:off x="7016902" y="3028890"/>
              <a:ext cx="1038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Serving</a:t>
              </a:r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60" name="Picture 12" descr="Image result for algorithmia">
            <a:extLst>
              <a:ext uri="{FF2B5EF4-FFF2-40B4-BE49-F238E27FC236}">
                <a16:creationId xmlns:a16="http://schemas.microsoft.com/office/drawing/2014/main" id="{D67CF09D-2F45-40A1-A028-CC07ABCE2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2085" y="427466"/>
            <a:ext cx="4941978" cy="9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rapidminer logo">
            <a:extLst>
              <a:ext uri="{FF2B5EF4-FFF2-40B4-BE49-F238E27FC236}">
                <a16:creationId xmlns:a16="http://schemas.microsoft.com/office/drawing/2014/main" id="{0928184C-9BEF-4E42-B99A-D3E75A51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6200" y="1311775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dataiku logo">
            <a:extLst>
              <a:ext uri="{FF2B5EF4-FFF2-40B4-BE49-F238E27FC236}">
                <a16:creationId xmlns:a16="http://schemas.microsoft.com/office/drawing/2014/main" id="{116A6DC7-7D5B-45F3-B9CD-6867D727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984" y="323375"/>
            <a:ext cx="3429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knime logo">
            <a:extLst>
              <a:ext uri="{FF2B5EF4-FFF2-40B4-BE49-F238E27FC236}">
                <a16:creationId xmlns:a16="http://schemas.microsoft.com/office/drawing/2014/main" id="{958FE519-B1C7-49EB-8173-E6DE1278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3757" y="2920230"/>
            <a:ext cx="3429000" cy="88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alteryx logo">
            <a:extLst>
              <a:ext uri="{FF2B5EF4-FFF2-40B4-BE49-F238E27FC236}">
                <a16:creationId xmlns:a16="http://schemas.microsoft.com/office/drawing/2014/main" id="{59F174B5-AB71-4943-9D95-1D2BA447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858" y="1875478"/>
            <a:ext cx="2838358" cy="14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h2o machine learning deployment logo">
            <a:extLst>
              <a:ext uri="{FF2B5EF4-FFF2-40B4-BE49-F238E27FC236}">
                <a16:creationId xmlns:a16="http://schemas.microsoft.com/office/drawing/2014/main" id="{A31B7AA3-3710-437D-A33D-17DD5F11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1564" y="3601975"/>
            <a:ext cx="3012531" cy="132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0D5561-4B77-49F3-9F8B-3D673540D97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3674" y="642089"/>
            <a:ext cx="2107508" cy="1995605"/>
          </a:xfrm>
          <a:prstGeom prst="rect">
            <a:avLst/>
          </a:prstGeom>
        </p:spPr>
      </p:pic>
      <p:pic>
        <p:nvPicPr>
          <p:cNvPr id="2074" name="Picture 26" descr="Image result for databricks logo">
            <a:extLst>
              <a:ext uri="{FF2B5EF4-FFF2-40B4-BE49-F238E27FC236}">
                <a16:creationId xmlns:a16="http://schemas.microsoft.com/office/drawing/2014/main" id="{1392C032-FD44-4AEE-8469-3E0ADDF8E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8" b="37319"/>
          <a:stretch/>
        </p:blipFill>
        <p:spPr bwMode="auto">
          <a:xfrm>
            <a:off x="5944063" y="5237074"/>
            <a:ext cx="5646199" cy="8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cloudera data science workbench logo">
            <a:extLst>
              <a:ext uri="{FF2B5EF4-FFF2-40B4-BE49-F238E27FC236}">
                <a16:creationId xmlns:a16="http://schemas.microsoft.com/office/drawing/2014/main" id="{7E216F0E-5E74-4920-B339-B3890673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0831" y="3853828"/>
            <a:ext cx="5165019" cy="147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5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4E01A1-9EFC-487F-88A3-223BE3AA3CAE}"/>
              </a:ext>
            </a:extLst>
          </p:cNvPr>
          <p:cNvSpPr txBox="1">
            <a:spLocks/>
          </p:cNvSpPr>
          <p:nvPr/>
        </p:nvSpPr>
        <p:spPr>
          <a:xfrm>
            <a:off x="0" y="631455"/>
            <a:ext cx="10515600" cy="13255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Batch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1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F8E85CA-7587-48DD-89F0-6FF1A9C96430}"/>
              </a:ext>
            </a:extLst>
          </p:cNvPr>
          <p:cNvGrpSpPr/>
          <p:nvPr/>
        </p:nvGrpSpPr>
        <p:grpSpPr>
          <a:xfrm>
            <a:off x="562031" y="2535121"/>
            <a:ext cx="1577676" cy="1687949"/>
            <a:chOff x="297032" y="1925717"/>
            <a:chExt cx="1577676" cy="1687949"/>
          </a:xfrm>
        </p:grpSpPr>
        <p:pic>
          <p:nvPicPr>
            <p:cNvPr id="9220" name="Picture 4" descr="Image result for python script icon">
              <a:extLst>
                <a:ext uri="{FF2B5EF4-FFF2-40B4-BE49-F238E27FC236}">
                  <a16:creationId xmlns:a16="http://schemas.microsoft.com/office/drawing/2014/main" id="{450021AB-AA80-4094-89C7-9BD62F496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4B2F53-FF2F-4D2E-80E3-01EDB86C94E6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modeling.py</a:t>
              </a:r>
            </a:p>
          </p:txBody>
        </p:sp>
      </p:grpSp>
      <p:pic>
        <p:nvPicPr>
          <p:cNvPr id="9222" name="Picture 6" descr="Image result for DATABASE logo">
            <a:extLst>
              <a:ext uri="{FF2B5EF4-FFF2-40B4-BE49-F238E27FC236}">
                <a16:creationId xmlns:a16="http://schemas.microsoft.com/office/drawing/2014/main" id="{308C98DB-0534-4994-B1B6-1F9247C6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783" y="4936805"/>
            <a:ext cx="769484" cy="7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 result for CSV logo">
            <a:extLst>
              <a:ext uri="{FF2B5EF4-FFF2-40B4-BE49-F238E27FC236}">
                <a16:creationId xmlns:a16="http://schemas.microsoft.com/office/drawing/2014/main" id="{B7A933D1-9A98-49E4-B000-8E1310B1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3282" y="4936805"/>
            <a:ext cx="769484" cy="7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roc machine learning logo">
            <a:extLst>
              <a:ext uri="{FF2B5EF4-FFF2-40B4-BE49-F238E27FC236}">
                <a16:creationId xmlns:a16="http://schemas.microsoft.com/office/drawing/2014/main" id="{EA2D8ABA-FA50-4AFD-A371-D35474C2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929" y="889834"/>
            <a:ext cx="1580461" cy="15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0699B21-F652-442F-9E7C-0B15E0EE1AFF}"/>
              </a:ext>
            </a:extLst>
          </p:cNvPr>
          <p:cNvGrpSpPr/>
          <p:nvPr/>
        </p:nvGrpSpPr>
        <p:grpSpPr>
          <a:xfrm>
            <a:off x="2977716" y="2535121"/>
            <a:ext cx="1350144" cy="1677333"/>
            <a:chOff x="2629808" y="2120999"/>
            <a:chExt cx="1350144" cy="1677333"/>
          </a:xfrm>
        </p:grpSpPr>
        <p:pic>
          <p:nvPicPr>
            <p:cNvPr id="14" name="Picture 4" descr="Image result for python script icon">
              <a:extLst>
                <a:ext uri="{FF2B5EF4-FFF2-40B4-BE49-F238E27FC236}">
                  <a16:creationId xmlns:a16="http://schemas.microsoft.com/office/drawing/2014/main" id="{A6B25614-3F90-403C-ABF3-E7A9FFF85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808" y="2120999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849C89-D40B-42BD-A05B-99F961CFF6BC}"/>
                </a:ext>
              </a:extLst>
            </p:cNvPr>
            <p:cNvSpPr txBox="1"/>
            <p:nvPr/>
          </p:nvSpPr>
          <p:spPr>
            <a:xfrm>
              <a:off x="2629808" y="3429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>
                  <a:latin typeface="Consolas" panose="020B0609020204030204" pitchFamily="49" charset="0"/>
                </a:rPr>
                <a:t>model.pkl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9228" name="Picture 12" descr="Image result for python pickle">
              <a:extLst>
                <a:ext uri="{FF2B5EF4-FFF2-40B4-BE49-F238E27FC236}">
                  <a16:creationId xmlns:a16="http://schemas.microsoft.com/office/drawing/2014/main" id="{F63D096D-61B8-4455-B558-8DDF136A1A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77808" y="2519923"/>
              <a:ext cx="454143" cy="74390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4AB9026-ED89-421D-B546-C17EE27F990F}"/>
              </a:ext>
            </a:extLst>
          </p:cNvPr>
          <p:cNvGrpSpPr/>
          <p:nvPr/>
        </p:nvGrpSpPr>
        <p:grpSpPr>
          <a:xfrm>
            <a:off x="5280526" y="2535121"/>
            <a:ext cx="1704313" cy="1687949"/>
            <a:chOff x="297032" y="1925717"/>
            <a:chExt cx="1704313" cy="1687949"/>
          </a:xfrm>
        </p:grpSpPr>
        <p:pic>
          <p:nvPicPr>
            <p:cNvPr id="23" name="Picture 4" descr="Image result for python script icon">
              <a:extLst>
                <a:ext uri="{FF2B5EF4-FFF2-40B4-BE49-F238E27FC236}">
                  <a16:creationId xmlns:a16="http://schemas.microsoft.com/office/drawing/2014/main" id="{9F02D0A9-EC58-4982-B99E-46CB6B8FF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1FDE5A7-60D3-482F-8360-E5DDBF47AF67}"/>
                </a:ext>
              </a:extLst>
            </p:cNvPr>
            <p:cNvSpPr txBox="1"/>
            <p:nvPr/>
          </p:nvSpPr>
          <p:spPr>
            <a:xfrm>
              <a:off x="297032" y="324433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implement.py</a:t>
              </a:r>
            </a:p>
          </p:txBody>
        </p:sp>
      </p:grpSp>
      <p:pic>
        <p:nvPicPr>
          <p:cNvPr id="25" name="Picture 6" descr="Image result for DATABASE logo">
            <a:extLst>
              <a:ext uri="{FF2B5EF4-FFF2-40B4-BE49-F238E27FC236}">
                <a16:creationId xmlns:a16="http://schemas.microsoft.com/office/drawing/2014/main" id="{C317E17F-6B56-4B1B-8D72-FFDC15BF0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6182" y="4497637"/>
            <a:ext cx="1044050" cy="104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9210AE3-A4DF-457A-8EAF-44392E5BF7E8}"/>
              </a:ext>
            </a:extLst>
          </p:cNvPr>
          <p:cNvSpPr txBox="1"/>
          <p:nvPr/>
        </p:nvSpPr>
        <p:spPr>
          <a:xfrm>
            <a:off x="340548" y="575305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modeling_data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313F0007-B1C8-4C66-B2C5-F331748F4EE0}"/>
              </a:ext>
            </a:extLst>
          </p:cNvPr>
          <p:cNvSpPr/>
          <p:nvPr/>
        </p:nvSpPr>
        <p:spPr>
          <a:xfrm>
            <a:off x="1058097" y="4212454"/>
            <a:ext cx="484632" cy="769484"/>
          </a:xfrm>
          <a:prstGeom prst="upArrow">
            <a:avLst/>
          </a:prstGeom>
          <a:solidFill>
            <a:srgbClr val="FFD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F96889-0C6F-42CF-9EFF-673C74DFC87E}"/>
              </a:ext>
            </a:extLst>
          </p:cNvPr>
          <p:cNvSpPr txBox="1"/>
          <p:nvPr/>
        </p:nvSpPr>
        <p:spPr>
          <a:xfrm>
            <a:off x="134054" y="13096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</a:t>
            </a:r>
            <a:r>
              <a:rPr lang="es-PE" dirty="0">
                <a:latin typeface="Consolas" panose="020B0609020204030204" pitchFamily="49" charset="0"/>
              </a:rPr>
              <a:t>={training, </a:t>
            </a:r>
            <a:r>
              <a:rPr lang="es-PE" dirty="0" err="1">
                <a:latin typeface="Consolas" panose="020B0609020204030204" pitchFamily="49" charset="0"/>
              </a:rPr>
              <a:t>testing</a:t>
            </a:r>
            <a:r>
              <a:rPr lang="es-PE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D6862AA-B2D4-4E58-A80F-0A67AC45A777}"/>
              </a:ext>
            </a:extLst>
          </p:cNvPr>
          <p:cNvGrpSpPr/>
          <p:nvPr/>
        </p:nvGrpSpPr>
        <p:grpSpPr>
          <a:xfrm>
            <a:off x="5280526" y="1418613"/>
            <a:ext cx="1842866" cy="914400"/>
            <a:chOff x="5357559" y="807868"/>
            <a:chExt cx="1842866" cy="914400"/>
          </a:xfrm>
        </p:grpSpPr>
        <p:sp>
          <p:nvSpPr>
            <p:cNvPr id="12" name="Rayo 11">
              <a:extLst>
                <a:ext uri="{FF2B5EF4-FFF2-40B4-BE49-F238E27FC236}">
                  <a16:creationId xmlns:a16="http://schemas.microsoft.com/office/drawing/2014/main" id="{E6C36834-9236-4AA1-AF78-1E4DEFB7F0E3}"/>
                </a:ext>
              </a:extLst>
            </p:cNvPr>
            <p:cNvSpPr/>
            <p:nvPr/>
          </p:nvSpPr>
          <p:spPr>
            <a:xfrm rot="1689917">
              <a:off x="5357559" y="807868"/>
              <a:ext cx="914400" cy="914400"/>
            </a:xfrm>
            <a:prstGeom prst="lightningBolt">
              <a:avLst/>
            </a:prstGeom>
            <a:solidFill>
              <a:srgbClr val="FFD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A9347A9-D762-4733-A16F-BB507E462FCE}"/>
                </a:ext>
              </a:extLst>
            </p:cNvPr>
            <p:cNvSpPr txBox="1"/>
            <p:nvPr/>
          </p:nvSpPr>
          <p:spPr>
            <a:xfrm>
              <a:off x="6005867" y="1015473"/>
              <a:ext cx="119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dirty="0" err="1">
                  <a:latin typeface="Consolas" panose="020B0609020204030204" pitchFamily="49" charset="0"/>
                </a:rPr>
                <a:t>Scheduled</a:t>
              </a:r>
              <a:endParaRPr lang="es-PE" sz="1600" dirty="0">
                <a:latin typeface="Consolas" panose="020B0609020204030204" pitchFamily="49" charset="0"/>
              </a:endParaRPr>
            </a:p>
            <a:p>
              <a:r>
                <a:rPr lang="es-PE" sz="1600" dirty="0">
                  <a:latin typeface="Consolas" panose="020B0609020204030204" pitchFamily="49" charset="0"/>
                </a:rPr>
                <a:t>Job</a:t>
              </a:r>
            </a:p>
          </p:txBody>
        </p:sp>
      </p:grp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364D8EB-2E82-477D-8681-5A329DF10222}"/>
              </a:ext>
            </a:extLst>
          </p:cNvPr>
          <p:cNvCxnSpPr>
            <a:cxnSpLocks/>
            <a:stCxn id="23" idx="1"/>
            <a:endCxn id="14" idx="3"/>
          </p:cNvCxnSpPr>
          <p:nvPr/>
        </p:nvCxnSpPr>
        <p:spPr>
          <a:xfrm flipH="1">
            <a:off x="4327860" y="3210193"/>
            <a:ext cx="1039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00951D3-8411-4539-9867-855183766437}"/>
              </a:ext>
            </a:extLst>
          </p:cNvPr>
          <p:cNvSpPr txBox="1"/>
          <p:nvPr/>
        </p:nvSpPr>
        <p:spPr>
          <a:xfrm>
            <a:off x="4548018" y="29024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>
                <a:latin typeface="Consolas" panose="020B0609020204030204" pitchFamily="49" charset="0"/>
              </a:rPr>
              <a:t>Reads</a:t>
            </a:r>
            <a:endParaRPr lang="es-PE" sz="1600" dirty="0">
              <a:latin typeface="Consolas" panose="020B0609020204030204" pitchFamily="49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0296362-6E38-4285-A8C3-F54385CC373C}"/>
              </a:ext>
            </a:extLst>
          </p:cNvPr>
          <p:cNvSpPr txBox="1"/>
          <p:nvPr/>
        </p:nvSpPr>
        <p:spPr>
          <a:xfrm>
            <a:off x="5217207" y="560105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target_data</a:t>
            </a: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9244" name="Picture 28" descr="Image result for scikit learn">
            <a:extLst>
              <a:ext uri="{FF2B5EF4-FFF2-40B4-BE49-F238E27FC236}">
                <a16:creationId xmlns:a16="http://schemas.microsoft.com/office/drawing/2014/main" id="{F92DAF31-24E3-4003-9DEB-F807DF7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311" y="3014222"/>
            <a:ext cx="1285621" cy="69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303A30C-400B-495D-AADF-53C31609FB54}"/>
              </a:ext>
            </a:extLst>
          </p:cNvPr>
          <p:cNvSpPr txBox="1"/>
          <p:nvPr/>
        </p:nvSpPr>
        <p:spPr>
          <a:xfrm>
            <a:off x="1238267" y="6307799"/>
            <a:ext cx="493171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AMBIENTE DESARROLLO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C8EEF04-EB50-4545-8FA7-6FC435CACFB7}"/>
              </a:ext>
            </a:extLst>
          </p:cNvPr>
          <p:cNvGrpSpPr/>
          <p:nvPr/>
        </p:nvGrpSpPr>
        <p:grpSpPr>
          <a:xfrm>
            <a:off x="3196178" y="426599"/>
            <a:ext cx="4069742" cy="1352100"/>
            <a:chOff x="3196178" y="426599"/>
            <a:chExt cx="4069742" cy="1352100"/>
          </a:xfrm>
        </p:grpSpPr>
        <p:sp>
          <p:nvSpPr>
            <p:cNvPr id="51" name="Llaves 50">
              <a:extLst>
                <a:ext uri="{FF2B5EF4-FFF2-40B4-BE49-F238E27FC236}">
                  <a16:creationId xmlns:a16="http://schemas.microsoft.com/office/drawing/2014/main" id="{730EC3F7-221E-4BCD-A805-F40F1BD0BCF3}"/>
                </a:ext>
              </a:extLst>
            </p:cNvPr>
            <p:cNvSpPr/>
            <p:nvPr/>
          </p:nvSpPr>
          <p:spPr>
            <a:xfrm>
              <a:off x="4302118" y="426599"/>
              <a:ext cx="2963802" cy="338554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Automated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Testing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Integration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Deployment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52" name="Picture 2" descr="Image result for travis ci logo">
              <a:extLst>
                <a:ext uri="{FF2B5EF4-FFF2-40B4-BE49-F238E27FC236}">
                  <a16:creationId xmlns:a16="http://schemas.microsoft.com/office/drawing/2014/main" id="{0200C0AC-BB6B-4832-B1B8-31136C764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178" y="573611"/>
              <a:ext cx="1606784" cy="120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Llaves 32">
            <a:extLst>
              <a:ext uri="{FF2B5EF4-FFF2-40B4-BE49-F238E27FC236}">
                <a16:creationId xmlns:a16="http://schemas.microsoft.com/office/drawing/2014/main" id="{63C1F1D5-79F7-401A-B457-53BEF9BCF76B}"/>
              </a:ext>
            </a:extLst>
          </p:cNvPr>
          <p:cNvSpPr/>
          <p:nvPr/>
        </p:nvSpPr>
        <p:spPr>
          <a:xfrm>
            <a:off x="2506408" y="4838653"/>
            <a:ext cx="2635052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PE" dirty="0"/>
              <a:t>Data Anonimizada</a:t>
            </a:r>
          </a:p>
          <a:p>
            <a:pPr algn="ctr"/>
            <a:r>
              <a:rPr lang="es-PE" dirty="0"/>
              <a:t>GDPR </a:t>
            </a:r>
            <a:r>
              <a:rPr lang="es-PE" dirty="0" err="1"/>
              <a:t>Checks</a:t>
            </a:r>
            <a:endParaRPr lang="es-PE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483FFBC-F78C-44C0-B30B-18DD4112F501}"/>
              </a:ext>
            </a:extLst>
          </p:cNvPr>
          <p:cNvSpPr/>
          <p:nvPr/>
        </p:nvSpPr>
        <p:spPr>
          <a:xfrm>
            <a:off x="7629799" y="128726"/>
            <a:ext cx="4428148" cy="6600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1" name="Picture 14" descr="Image result for virtualenv python logo">
            <a:extLst>
              <a:ext uri="{FF2B5EF4-FFF2-40B4-BE49-F238E27FC236}">
                <a16:creationId xmlns:a16="http://schemas.microsoft.com/office/drawing/2014/main" id="{C0629F3F-203E-4E56-8292-C4A257BFE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73754" y="357690"/>
            <a:ext cx="2740237" cy="129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4" descr="Image result for requirements.txt python logo">
            <a:extLst>
              <a:ext uri="{FF2B5EF4-FFF2-40B4-BE49-F238E27FC236}">
                <a16:creationId xmlns:a16="http://schemas.microsoft.com/office/drawing/2014/main" id="{35A1593C-B66A-479F-B054-535992468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04623" y="1638671"/>
            <a:ext cx="4026657" cy="205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6" descr="Image result for docker container logo">
            <a:extLst>
              <a:ext uri="{FF2B5EF4-FFF2-40B4-BE49-F238E27FC236}">
                <a16:creationId xmlns:a16="http://schemas.microsoft.com/office/drawing/2014/main" id="{E4266129-F779-41F1-A9C7-55963BF0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1485" y="3923386"/>
            <a:ext cx="2822248" cy="16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6" descr="Image result for git logo">
            <a:extLst>
              <a:ext uri="{FF2B5EF4-FFF2-40B4-BE49-F238E27FC236}">
                <a16:creationId xmlns:a16="http://schemas.microsoft.com/office/drawing/2014/main" id="{0C2B0B4F-F36D-488D-A623-9F2521B6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3973" y="5738341"/>
            <a:ext cx="904043" cy="90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Image result for bitbucket logo">
            <a:extLst>
              <a:ext uri="{FF2B5EF4-FFF2-40B4-BE49-F238E27FC236}">
                <a16:creationId xmlns:a16="http://schemas.microsoft.com/office/drawing/2014/main" id="{370F475E-9251-488C-B690-23CEDA54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3993" y="5959378"/>
            <a:ext cx="3073887" cy="4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950CEF9C-D9E6-400C-B529-0A6C02EEDA94}"/>
              </a:ext>
            </a:extLst>
          </p:cNvPr>
          <p:cNvSpPr/>
          <p:nvPr/>
        </p:nvSpPr>
        <p:spPr>
          <a:xfrm>
            <a:off x="2529947" y="2967877"/>
            <a:ext cx="44776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41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07085AFE-91E0-4F2D-AC77-5E34F822B13D}"/>
              </a:ext>
            </a:extLst>
          </p:cNvPr>
          <p:cNvSpPr/>
          <p:nvPr/>
        </p:nvSpPr>
        <p:spPr>
          <a:xfrm>
            <a:off x="7629799" y="128726"/>
            <a:ext cx="4428148" cy="66005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F8E85CA-7587-48DD-89F0-6FF1A9C96430}"/>
              </a:ext>
            </a:extLst>
          </p:cNvPr>
          <p:cNvGrpSpPr/>
          <p:nvPr/>
        </p:nvGrpSpPr>
        <p:grpSpPr>
          <a:xfrm>
            <a:off x="562031" y="2535121"/>
            <a:ext cx="1577676" cy="1687949"/>
            <a:chOff x="297032" y="1925717"/>
            <a:chExt cx="1577676" cy="1687949"/>
          </a:xfrm>
        </p:grpSpPr>
        <p:pic>
          <p:nvPicPr>
            <p:cNvPr id="9220" name="Picture 4" descr="Image result for python script icon">
              <a:extLst>
                <a:ext uri="{FF2B5EF4-FFF2-40B4-BE49-F238E27FC236}">
                  <a16:creationId xmlns:a16="http://schemas.microsoft.com/office/drawing/2014/main" id="{450021AB-AA80-4094-89C7-9BD62F496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4B2F53-FF2F-4D2E-80E3-01EDB86C94E6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modeling.py</a:t>
              </a:r>
            </a:p>
          </p:txBody>
        </p:sp>
      </p:grpSp>
      <p:pic>
        <p:nvPicPr>
          <p:cNvPr id="9222" name="Picture 6" descr="Image result for DATABASE logo">
            <a:extLst>
              <a:ext uri="{FF2B5EF4-FFF2-40B4-BE49-F238E27FC236}">
                <a16:creationId xmlns:a16="http://schemas.microsoft.com/office/drawing/2014/main" id="{308C98DB-0534-4994-B1B6-1F9247C6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783" y="4936805"/>
            <a:ext cx="769484" cy="7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 result for CSV logo">
            <a:extLst>
              <a:ext uri="{FF2B5EF4-FFF2-40B4-BE49-F238E27FC236}">
                <a16:creationId xmlns:a16="http://schemas.microsoft.com/office/drawing/2014/main" id="{B7A933D1-9A98-49E4-B000-8E1310B1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3282" y="4936805"/>
            <a:ext cx="769484" cy="7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roc machine learning logo">
            <a:extLst>
              <a:ext uri="{FF2B5EF4-FFF2-40B4-BE49-F238E27FC236}">
                <a16:creationId xmlns:a16="http://schemas.microsoft.com/office/drawing/2014/main" id="{EA2D8ABA-FA50-4AFD-A371-D35474C2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929" y="889834"/>
            <a:ext cx="1580461" cy="15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0699B21-F652-442F-9E7C-0B15E0EE1AFF}"/>
              </a:ext>
            </a:extLst>
          </p:cNvPr>
          <p:cNvGrpSpPr/>
          <p:nvPr/>
        </p:nvGrpSpPr>
        <p:grpSpPr>
          <a:xfrm>
            <a:off x="2977716" y="2535121"/>
            <a:ext cx="1350144" cy="1677333"/>
            <a:chOff x="2629808" y="2120999"/>
            <a:chExt cx="1350144" cy="1677333"/>
          </a:xfrm>
        </p:grpSpPr>
        <p:pic>
          <p:nvPicPr>
            <p:cNvPr id="14" name="Picture 4" descr="Image result for python script icon">
              <a:extLst>
                <a:ext uri="{FF2B5EF4-FFF2-40B4-BE49-F238E27FC236}">
                  <a16:creationId xmlns:a16="http://schemas.microsoft.com/office/drawing/2014/main" id="{A6B25614-3F90-403C-ABF3-E7A9FFF85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808" y="2120999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849C89-D40B-42BD-A05B-99F961CFF6BC}"/>
                </a:ext>
              </a:extLst>
            </p:cNvPr>
            <p:cNvSpPr txBox="1"/>
            <p:nvPr/>
          </p:nvSpPr>
          <p:spPr>
            <a:xfrm>
              <a:off x="2629808" y="342900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>
                  <a:latin typeface="Consolas" panose="020B0609020204030204" pitchFamily="49" charset="0"/>
                </a:rPr>
                <a:t>model.pkl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9228" name="Picture 12" descr="Image result for python pickle">
              <a:extLst>
                <a:ext uri="{FF2B5EF4-FFF2-40B4-BE49-F238E27FC236}">
                  <a16:creationId xmlns:a16="http://schemas.microsoft.com/office/drawing/2014/main" id="{F63D096D-61B8-4455-B558-8DDF136A1A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77808" y="2519923"/>
              <a:ext cx="454143" cy="74390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30" name="Picture 14" descr="Image result for virtualenv python logo">
            <a:extLst>
              <a:ext uri="{FF2B5EF4-FFF2-40B4-BE49-F238E27FC236}">
                <a16:creationId xmlns:a16="http://schemas.microsoft.com/office/drawing/2014/main" id="{50764F3B-8AAD-4F0D-B8C9-57C93C461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73754" y="357690"/>
            <a:ext cx="2740237" cy="129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D4AB9026-ED89-421D-B546-C17EE27F990F}"/>
              </a:ext>
            </a:extLst>
          </p:cNvPr>
          <p:cNvGrpSpPr/>
          <p:nvPr/>
        </p:nvGrpSpPr>
        <p:grpSpPr>
          <a:xfrm>
            <a:off x="5280526" y="2535121"/>
            <a:ext cx="1704313" cy="1687949"/>
            <a:chOff x="297032" y="1925717"/>
            <a:chExt cx="1704313" cy="1687949"/>
          </a:xfrm>
        </p:grpSpPr>
        <p:pic>
          <p:nvPicPr>
            <p:cNvPr id="23" name="Picture 4" descr="Image result for python script icon">
              <a:extLst>
                <a:ext uri="{FF2B5EF4-FFF2-40B4-BE49-F238E27FC236}">
                  <a16:creationId xmlns:a16="http://schemas.microsoft.com/office/drawing/2014/main" id="{9F02D0A9-EC58-4982-B99E-46CB6B8FF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1FDE5A7-60D3-482F-8360-E5DDBF47AF67}"/>
                </a:ext>
              </a:extLst>
            </p:cNvPr>
            <p:cNvSpPr txBox="1"/>
            <p:nvPr/>
          </p:nvSpPr>
          <p:spPr>
            <a:xfrm>
              <a:off x="297032" y="324433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implement.py</a:t>
              </a:r>
            </a:p>
          </p:txBody>
        </p:sp>
      </p:grpSp>
      <p:pic>
        <p:nvPicPr>
          <p:cNvPr id="25" name="Picture 6" descr="Image result for DATABASE logo">
            <a:extLst>
              <a:ext uri="{FF2B5EF4-FFF2-40B4-BE49-F238E27FC236}">
                <a16:creationId xmlns:a16="http://schemas.microsoft.com/office/drawing/2014/main" id="{C317E17F-6B56-4B1B-8D72-FFDC15BF0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6182" y="4497637"/>
            <a:ext cx="1044050" cy="104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9210AE3-A4DF-457A-8EAF-44392E5BF7E8}"/>
              </a:ext>
            </a:extLst>
          </p:cNvPr>
          <p:cNvSpPr txBox="1"/>
          <p:nvPr/>
        </p:nvSpPr>
        <p:spPr>
          <a:xfrm>
            <a:off x="340548" y="575305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modeling_data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313F0007-B1C8-4C66-B2C5-F331748F4EE0}"/>
              </a:ext>
            </a:extLst>
          </p:cNvPr>
          <p:cNvSpPr/>
          <p:nvPr/>
        </p:nvSpPr>
        <p:spPr>
          <a:xfrm>
            <a:off x="1058097" y="4212454"/>
            <a:ext cx="484632" cy="769484"/>
          </a:xfrm>
          <a:prstGeom prst="upArrow">
            <a:avLst/>
          </a:prstGeom>
          <a:solidFill>
            <a:srgbClr val="FFD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F96889-0C6F-42CF-9EFF-673C74DFC87E}"/>
              </a:ext>
            </a:extLst>
          </p:cNvPr>
          <p:cNvSpPr txBox="1"/>
          <p:nvPr/>
        </p:nvSpPr>
        <p:spPr>
          <a:xfrm>
            <a:off x="134054" y="13096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</a:t>
            </a:r>
            <a:r>
              <a:rPr lang="es-PE" dirty="0">
                <a:latin typeface="Consolas" panose="020B0609020204030204" pitchFamily="49" charset="0"/>
              </a:rPr>
              <a:t>={training, </a:t>
            </a:r>
            <a:r>
              <a:rPr lang="es-PE" dirty="0" err="1">
                <a:latin typeface="Consolas" panose="020B0609020204030204" pitchFamily="49" charset="0"/>
              </a:rPr>
              <a:t>testing</a:t>
            </a:r>
            <a:r>
              <a:rPr lang="es-PE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D6862AA-B2D4-4E58-A80F-0A67AC45A777}"/>
              </a:ext>
            </a:extLst>
          </p:cNvPr>
          <p:cNvGrpSpPr/>
          <p:nvPr/>
        </p:nvGrpSpPr>
        <p:grpSpPr>
          <a:xfrm>
            <a:off x="5280526" y="1418613"/>
            <a:ext cx="1842866" cy="914400"/>
            <a:chOff x="5357559" y="807868"/>
            <a:chExt cx="1842866" cy="914400"/>
          </a:xfrm>
        </p:grpSpPr>
        <p:sp>
          <p:nvSpPr>
            <p:cNvPr id="12" name="Rayo 11">
              <a:extLst>
                <a:ext uri="{FF2B5EF4-FFF2-40B4-BE49-F238E27FC236}">
                  <a16:creationId xmlns:a16="http://schemas.microsoft.com/office/drawing/2014/main" id="{E6C36834-9236-4AA1-AF78-1E4DEFB7F0E3}"/>
                </a:ext>
              </a:extLst>
            </p:cNvPr>
            <p:cNvSpPr/>
            <p:nvPr/>
          </p:nvSpPr>
          <p:spPr>
            <a:xfrm rot="1689917">
              <a:off x="5357559" y="807868"/>
              <a:ext cx="914400" cy="914400"/>
            </a:xfrm>
            <a:prstGeom prst="lightningBolt">
              <a:avLst/>
            </a:prstGeom>
            <a:solidFill>
              <a:srgbClr val="FFD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A9347A9-D762-4733-A16F-BB507E462FCE}"/>
                </a:ext>
              </a:extLst>
            </p:cNvPr>
            <p:cNvSpPr txBox="1"/>
            <p:nvPr/>
          </p:nvSpPr>
          <p:spPr>
            <a:xfrm>
              <a:off x="6005867" y="1015473"/>
              <a:ext cx="119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dirty="0" err="1">
                  <a:latin typeface="Consolas" panose="020B0609020204030204" pitchFamily="49" charset="0"/>
                </a:rPr>
                <a:t>Scheduled</a:t>
              </a:r>
              <a:endParaRPr lang="es-PE" sz="1600" dirty="0">
                <a:latin typeface="Consolas" panose="020B0609020204030204" pitchFamily="49" charset="0"/>
              </a:endParaRPr>
            </a:p>
            <a:p>
              <a:r>
                <a:rPr lang="es-PE" sz="1600" dirty="0">
                  <a:latin typeface="Consolas" panose="020B0609020204030204" pitchFamily="49" charset="0"/>
                </a:rPr>
                <a:t>Job</a:t>
              </a:r>
            </a:p>
          </p:txBody>
        </p:sp>
      </p:grp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364D8EB-2E82-477D-8681-5A329DF10222}"/>
              </a:ext>
            </a:extLst>
          </p:cNvPr>
          <p:cNvCxnSpPr>
            <a:cxnSpLocks/>
            <a:stCxn id="23" idx="1"/>
            <a:endCxn id="14" idx="3"/>
          </p:cNvCxnSpPr>
          <p:nvPr/>
        </p:nvCxnSpPr>
        <p:spPr>
          <a:xfrm flipH="1">
            <a:off x="4327860" y="3210193"/>
            <a:ext cx="1039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00951D3-8411-4539-9867-855183766437}"/>
              </a:ext>
            </a:extLst>
          </p:cNvPr>
          <p:cNvSpPr txBox="1"/>
          <p:nvPr/>
        </p:nvSpPr>
        <p:spPr>
          <a:xfrm>
            <a:off x="4548018" y="29024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>
                <a:latin typeface="Consolas" panose="020B0609020204030204" pitchFamily="49" charset="0"/>
              </a:rPr>
              <a:t>Reads</a:t>
            </a:r>
            <a:endParaRPr lang="es-PE" sz="1600" dirty="0">
              <a:latin typeface="Consolas" panose="020B0609020204030204" pitchFamily="49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0296362-6E38-4285-A8C3-F54385CC373C}"/>
              </a:ext>
            </a:extLst>
          </p:cNvPr>
          <p:cNvSpPr txBox="1"/>
          <p:nvPr/>
        </p:nvSpPr>
        <p:spPr>
          <a:xfrm>
            <a:off x="5217207" y="560105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target_data</a:t>
            </a: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9240" name="Picture 24" descr="Image result for requirements.txt python logo">
            <a:extLst>
              <a:ext uri="{FF2B5EF4-FFF2-40B4-BE49-F238E27FC236}">
                <a16:creationId xmlns:a16="http://schemas.microsoft.com/office/drawing/2014/main" id="{DFE3B18A-AAE9-4CA0-8A14-D9614D5B1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04623" y="1638671"/>
            <a:ext cx="4026657" cy="205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 descr="Image result for docker container logo">
            <a:extLst>
              <a:ext uri="{FF2B5EF4-FFF2-40B4-BE49-F238E27FC236}">
                <a16:creationId xmlns:a16="http://schemas.microsoft.com/office/drawing/2014/main" id="{7AD14BD2-6BB4-48DE-BBAA-86BC6B13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1485" y="3923386"/>
            <a:ext cx="2822248" cy="16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6" descr="Image result for git logo">
            <a:extLst>
              <a:ext uri="{FF2B5EF4-FFF2-40B4-BE49-F238E27FC236}">
                <a16:creationId xmlns:a16="http://schemas.microsoft.com/office/drawing/2014/main" id="{248C9966-2AC7-4B3F-B21E-D583FA83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3973" y="5738341"/>
            <a:ext cx="904043" cy="90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Image result for bitbucket logo">
            <a:extLst>
              <a:ext uri="{FF2B5EF4-FFF2-40B4-BE49-F238E27FC236}">
                <a16:creationId xmlns:a16="http://schemas.microsoft.com/office/drawing/2014/main" id="{459A47E6-F4E8-4FEE-8CCA-5EA9478C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3993" y="5959378"/>
            <a:ext cx="3073887" cy="4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Image result for scikit learn">
            <a:extLst>
              <a:ext uri="{FF2B5EF4-FFF2-40B4-BE49-F238E27FC236}">
                <a16:creationId xmlns:a16="http://schemas.microsoft.com/office/drawing/2014/main" id="{F92DAF31-24E3-4003-9DEB-F807DF7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311" y="3014222"/>
            <a:ext cx="1285621" cy="69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7B9F176F-B9F0-421F-A52D-CD9F05C9409B}"/>
              </a:ext>
            </a:extLst>
          </p:cNvPr>
          <p:cNvSpPr txBox="1"/>
          <p:nvPr/>
        </p:nvSpPr>
        <p:spPr>
          <a:xfrm>
            <a:off x="1238267" y="6307799"/>
            <a:ext cx="493171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AMBIENTE PRODUCCIÓN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435CF5B-7F7B-499F-9F70-8D871E5CC4C4}"/>
              </a:ext>
            </a:extLst>
          </p:cNvPr>
          <p:cNvGrpSpPr/>
          <p:nvPr/>
        </p:nvGrpSpPr>
        <p:grpSpPr>
          <a:xfrm>
            <a:off x="3196178" y="426599"/>
            <a:ext cx="4069742" cy="1352100"/>
            <a:chOff x="3196178" y="426599"/>
            <a:chExt cx="4069742" cy="1352100"/>
          </a:xfrm>
        </p:grpSpPr>
        <p:sp>
          <p:nvSpPr>
            <p:cNvPr id="31" name="Llaves 30">
              <a:extLst>
                <a:ext uri="{FF2B5EF4-FFF2-40B4-BE49-F238E27FC236}">
                  <a16:creationId xmlns:a16="http://schemas.microsoft.com/office/drawing/2014/main" id="{8B0D1211-970A-43F6-B2AF-E8479EC78EB8}"/>
                </a:ext>
              </a:extLst>
            </p:cNvPr>
            <p:cNvSpPr/>
            <p:nvPr/>
          </p:nvSpPr>
          <p:spPr>
            <a:xfrm>
              <a:off x="4302118" y="426599"/>
              <a:ext cx="2963802" cy="338554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Automated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Testing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Integration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Deployment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11266" name="Picture 2" descr="Image result for travis ci logo">
              <a:extLst>
                <a:ext uri="{FF2B5EF4-FFF2-40B4-BE49-F238E27FC236}">
                  <a16:creationId xmlns:a16="http://schemas.microsoft.com/office/drawing/2014/main" id="{AA07E4A1-1470-4EFD-AA80-41038475A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178" y="573611"/>
              <a:ext cx="1606784" cy="120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Llaves 36">
            <a:extLst>
              <a:ext uri="{FF2B5EF4-FFF2-40B4-BE49-F238E27FC236}">
                <a16:creationId xmlns:a16="http://schemas.microsoft.com/office/drawing/2014/main" id="{738CB26A-AAD7-4F2F-902F-4783E62AFEEC}"/>
              </a:ext>
            </a:extLst>
          </p:cNvPr>
          <p:cNvSpPr/>
          <p:nvPr/>
        </p:nvSpPr>
        <p:spPr>
          <a:xfrm>
            <a:off x="2506408" y="4838653"/>
            <a:ext cx="2635052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PE" dirty="0"/>
              <a:t>Data Productiva</a:t>
            </a:r>
          </a:p>
          <a:p>
            <a:pPr algn="ctr"/>
            <a:r>
              <a:rPr lang="es-PE" dirty="0"/>
              <a:t>GDPR </a:t>
            </a:r>
            <a:r>
              <a:rPr lang="es-PE" dirty="0" err="1"/>
              <a:t>Checks</a:t>
            </a:r>
            <a:endParaRPr lang="es-PE" dirty="0"/>
          </a:p>
        </p:txBody>
      </p:sp>
      <p:pic>
        <p:nvPicPr>
          <p:cNvPr id="11268" name="Picture 4" descr="Image result for pmml logo">
            <a:extLst>
              <a:ext uri="{FF2B5EF4-FFF2-40B4-BE49-F238E27FC236}">
                <a16:creationId xmlns:a16="http://schemas.microsoft.com/office/drawing/2014/main" id="{8E3B2486-C722-461F-AD51-B8D68A7A1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6408" y="2022393"/>
            <a:ext cx="1172602" cy="4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h5 files tensorflow">
            <a:extLst>
              <a:ext uri="{FF2B5EF4-FFF2-40B4-BE49-F238E27FC236}">
                <a16:creationId xmlns:a16="http://schemas.microsoft.com/office/drawing/2014/main" id="{EF6326D2-9DCF-4729-A746-93ED6D13C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1400" y="1991605"/>
            <a:ext cx="1309223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h5 files tensorflow">
            <a:extLst>
              <a:ext uri="{FF2B5EF4-FFF2-40B4-BE49-F238E27FC236}">
                <a16:creationId xmlns:a16="http://schemas.microsoft.com/office/drawing/2014/main" id="{5E311272-F5A5-4585-A5E2-C57286BB9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63502" y="4141473"/>
            <a:ext cx="1341842" cy="5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h5 files tensorflow">
            <a:extLst>
              <a:ext uri="{FF2B5EF4-FFF2-40B4-BE49-F238E27FC236}">
                <a16:creationId xmlns:a16="http://schemas.microsoft.com/office/drawing/2014/main" id="{44E68986-9BB5-4CB6-811C-59BD32337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9526" y="4168080"/>
            <a:ext cx="1350144" cy="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CEEDF02D-E2A3-4451-91B5-7D9D89C759C3}"/>
              </a:ext>
            </a:extLst>
          </p:cNvPr>
          <p:cNvSpPr/>
          <p:nvPr/>
        </p:nvSpPr>
        <p:spPr>
          <a:xfrm>
            <a:off x="2529947" y="2967877"/>
            <a:ext cx="44776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6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4E01A1-9EFC-487F-88A3-223BE3AA3CAE}"/>
              </a:ext>
            </a:extLst>
          </p:cNvPr>
          <p:cNvSpPr txBox="1">
            <a:spLocks/>
          </p:cNvSpPr>
          <p:nvPr/>
        </p:nvSpPr>
        <p:spPr>
          <a:xfrm>
            <a:off x="0" y="631455"/>
            <a:ext cx="10515600" cy="13255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Line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46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F8E85CA-7587-48DD-89F0-6FF1A9C96430}"/>
              </a:ext>
            </a:extLst>
          </p:cNvPr>
          <p:cNvGrpSpPr/>
          <p:nvPr/>
        </p:nvGrpSpPr>
        <p:grpSpPr>
          <a:xfrm>
            <a:off x="562031" y="2535121"/>
            <a:ext cx="1577676" cy="1687949"/>
            <a:chOff x="297032" y="1925717"/>
            <a:chExt cx="1577676" cy="1687949"/>
          </a:xfrm>
        </p:grpSpPr>
        <p:pic>
          <p:nvPicPr>
            <p:cNvPr id="9220" name="Picture 4" descr="Image result for python script icon">
              <a:extLst>
                <a:ext uri="{FF2B5EF4-FFF2-40B4-BE49-F238E27FC236}">
                  <a16:creationId xmlns:a16="http://schemas.microsoft.com/office/drawing/2014/main" id="{450021AB-AA80-4094-89C7-9BD62F496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4B2F53-FF2F-4D2E-80E3-01EDB86C94E6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modeling.py</a:t>
              </a:r>
            </a:p>
          </p:txBody>
        </p:sp>
      </p:grpSp>
      <p:pic>
        <p:nvPicPr>
          <p:cNvPr id="9222" name="Picture 6" descr="Image result for DATABASE logo">
            <a:extLst>
              <a:ext uri="{FF2B5EF4-FFF2-40B4-BE49-F238E27FC236}">
                <a16:creationId xmlns:a16="http://schemas.microsoft.com/office/drawing/2014/main" id="{308C98DB-0534-4994-B1B6-1F9247C6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783" y="4936805"/>
            <a:ext cx="769484" cy="7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roc machine learning logo">
            <a:extLst>
              <a:ext uri="{FF2B5EF4-FFF2-40B4-BE49-F238E27FC236}">
                <a16:creationId xmlns:a16="http://schemas.microsoft.com/office/drawing/2014/main" id="{EA2D8ABA-FA50-4AFD-A371-D35474C2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929" y="889834"/>
            <a:ext cx="1580461" cy="15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0699B21-F652-442F-9E7C-0B15E0EE1AFF}"/>
              </a:ext>
            </a:extLst>
          </p:cNvPr>
          <p:cNvGrpSpPr/>
          <p:nvPr/>
        </p:nvGrpSpPr>
        <p:grpSpPr>
          <a:xfrm>
            <a:off x="3352809" y="3884713"/>
            <a:ext cx="1451038" cy="2231331"/>
            <a:chOff x="2629808" y="2120999"/>
            <a:chExt cx="1451038" cy="2231331"/>
          </a:xfrm>
        </p:grpSpPr>
        <p:pic>
          <p:nvPicPr>
            <p:cNvPr id="14" name="Picture 4" descr="Image result for python script icon">
              <a:extLst>
                <a:ext uri="{FF2B5EF4-FFF2-40B4-BE49-F238E27FC236}">
                  <a16:creationId xmlns:a16="http://schemas.microsoft.com/office/drawing/2014/main" id="{A6B25614-3F90-403C-ABF3-E7A9FFF85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808" y="2120999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849C89-D40B-42BD-A05B-99F961CFF6BC}"/>
                </a:ext>
              </a:extLst>
            </p:cNvPr>
            <p:cNvSpPr txBox="1"/>
            <p:nvPr/>
          </p:nvSpPr>
          <p:spPr>
            <a:xfrm>
              <a:off x="2629808" y="3429000"/>
              <a:ext cx="14510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>
                  <a:latin typeface="Consolas" panose="020B0609020204030204" pitchFamily="49" charset="0"/>
                </a:rPr>
                <a:t>model.pkl</a:t>
              </a:r>
              <a:endParaRPr lang="es-PE" dirty="0">
                <a:latin typeface="Consolas" panose="020B0609020204030204" pitchFamily="49" charset="0"/>
              </a:endParaRPr>
            </a:p>
            <a:p>
              <a:r>
                <a:rPr lang="es-PE" dirty="0">
                  <a:latin typeface="Consolas" panose="020B0609020204030204" pitchFamily="49" charset="0"/>
                </a:rPr>
                <a:t>model.h5</a:t>
              </a:r>
            </a:p>
            <a:p>
              <a:r>
                <a:rPr lang="es-PE" dirty="0" err="1">
                  <a:latin typeface="Consolas" panose="020B0609020204030204" pitchFamily="49" charset="0"/>
                </a:rPr>
                <a:t>model.pmml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9228" name="Picture 12" descr="Image result for python pickle">
              <a:extLst>
                <a:ext uri="{FF2B5EF4-FFF2-40B4-BE49-F238E27FC236}">
                  <a16:creationId xmlns:a16="http://schemas.microsoft.com/office/drawing/2014/main" id="{F63D096D-61B8-4455-B558-8DDF136A1A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77808" y="2519923"/>
              <a:ext cx="454143" cy="74390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4AB9026-ED89-421D-B546-C17EE27F990F}"/>
              </a:ext>
            </a:extLst>
          </p:cNvPr>
          <p:cNvGrpSpPr/>
          <p:nvPr/>
        </p:nvGrpSpPr>
        <p:grpSpPr>
          <a:xfrm>
            <a:off x="5655619" y="3884713"/>
            <a:ext cx="1704313" cy="1687949"/>
            <a:chOff x="297032" y="1925717"/>
            <a:chExt cx="1704313" cy="1687949"/>
          </a:xfrm>
        </p:grpSpPr>
        <p:pic>
          <p:nvPicPr>
            <p:cNvPr id="23" name="Picture 4" descr="Image result for python script icon">
              <a:extLst>
                <a:ext uri="{FF2B5EF4-FFF2-40B4-BE49-F238E27FC236}">
                  <a16:creationId xmlns:a16="http://schemas.microsoft.com/office/drawing/2014/main" id="{9F02D0A9-EC58-4982-B99E-46CB6B8FF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1FDE5A7-60D3-482F-8360-E5DDBF47AF67}"/>
                </a:ext>
              </a:extLst>
            </p:cNvPr>
            <p:cNvSpPr txBox="1"/>
            <p:nvPr/>
          </p:nvSpPr>
          <p:spPr>
            <a:xfrm>
              <a:off x="297032" y="324433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implement.py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210AE3-A4DF-457A-8EAF-44392E5BF7E8}"/>
              </a:ext>
            </a:extLst>
          </p:cNvPr>
          <p:cNvSpPr txBox="1"/>
          <p:nvPr/>
        </p:nvSpPr>
        <p:spPr>
          <a:xfrm>
            <a:off x="340548" y="575305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modeling_data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313F0007-B1C8-4C66-B2C5-F331748F4EE0}"/>
              </a:ext>
            </a:extLst>
          </p:cNvPr>
          <p:cNvSpPr/>
          <p:nvPr/>
        </p:nvSpPr>
        <p:spPr>
          <a:xfrm>
            <a:off x="1058097" y="4212454"/>
            <a:ext cx="484632" cy="769484"/>
          </a:xfrm>
          <a:prstGeom prst="upArrow">
            <a:avLst/>
          </a:prstGeom>
          <a:solidFill>
            <a:srgbClr val="FFD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F96889-0C6F-42CF-9EFF-673C74DFC87E}"/>
              </a:ext>
            </a:extLst>
          </p:cNvPr>
          <p:cNvSpPr txBox="1"/>
          <p:nvPr/>
        </p:nvSpPr>
        <p:spPr>
          <a:xfrm>
            <a:off x="134054" y="13096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</a:t>
            </a:r>
            <a:r>
              <a:rPr lang="es-PE" dirty="0">
                <a:latin typeface="Consolas" panose="020B0609020204030204" pitchFamily="49" charset="0"/>
              </a:rPr>
              <a:t>={training, </a:t>
            </a:r>
            <a:r>
              <a:rPr lang="es-PE" dirty="0" err="1">
                <a:latin typeface="Consolas" panose="020B0609020204030204" pitchFamily="49" charset="0"/>
              </a:rPr>
              <a:t>testing</a:t>
            </a:r>
            <a:r>
              <a:rPr lang="es-PE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364D8EB-2E82-477D-8681-5A329DF10222}"/>
              </a:ext>
            </a:extLst>
          </p:cNvPr>
          <p:cNvCxnSpPr>
            <a:cxnSpLocks/>
            <a:stCxn id="23" idx="1"/>
            <a:endCxn id="14" idx="3"/>
          </p:cNvCxnSpPr>
          <p:nvPr/>
        </p:nvCxnSpPr>
        <p:spPr>
          <a:xfrm flipH="1">
            <a:off x="4702953" y="4559785"/>
            <a:ext cx="1039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00951D3-8411-4539-9867-855183766437}"/>
              </a:ext>
            </a:extLst>
          </p:cNvPr>
          <p:cNvSpPr txBox="1"/>
          <p:nvPr/>
        </p:nvSpPr>
        <p:spPr>
          <a:xfrm>
            <a:off x="4923111" y="425202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>
                <a:latin typeface="Consolas" panose="020B0609020204030204" pitchFamily="49" charset="0"/>
              </a:rPr>
              <a:t>Reads</a:t>
            </a:r>
            <a:endParaRPr lang="es-PE" sz="1600" dirty="0">
              <a:latin typeface="Consolas" panose="020B0609020204030204" pitchFamily="49" charset="0"/>
            </a:endParaRPr>
          </a:p>
        </p:txBody>
      </p:sp>
      <p:pic>
        <p:nvPicPr>
          <p:cNvPr id="9244" name="Picture 28" descr="Image result for scikit learn">
            <a:extLst>
              <a:ext uri="{FF2B5EF4-FFF2-40B4-BE49-F238E27FC236}">
                <a16:creationId xmlns:a16="http://schemas.microsoft.com/office/drawing/2014/main" id="{F92DAF31-24E3-4003-9DEB-F807DF7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3696" y="3245801"/>
            <a:ext cx="893009" cy="4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303A30C-400B-495D-AADF-53C31609FB54}"/>
              </a:ext>
            </a:extLst>
          </p:cNvPr>
          <p:cNvSpPr txBox="1"/>
          <p:nvPr/>
        </p:nvSpPr>
        <p:spPr>
          <a:xfrm>
            <a:off x="1238267" y="6307799"/>
            <a:ext cx="710959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AMBIENTE DESARROLLO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C8EEF04-EB50-4545-8FA7-6FC435CACFB7}"/>
              </a:ext>
            </a:extLst>
          </p:cNvPr>
          <p:cNvGrpSpPr/>
          <p:nvPr/>
        </p:nvGrpSpPr>
        <p:grpSpPr>
          <a:xfrm>
            <a:off x="3196178" y="426599"/>
            <a:ext cx="4069742" cy="1352100"/>
            <a:chOff x="3196178" y="426599"/>
            <a:chExt cx="4069742" cy="1352100"/>
          </a:xfrm>
        </p:grpSpPr>
        <p:sp>
          <p:nvSpPr>
            <p:cNvPr id="51" name="Llaves 50">
              <a:extLst>
                <a:ext uri="{FF2B5EF4-FFF2-40B4-BE49-F238E27FC236}">
                  <a16:creationId xmlns:a16="http://schemas.microsoft.com/office/drawing/2014/main" id="{730EC3F7-221E-4BCD-A805-F40F1BD0BCF3}"/>
                </a:ext>
              </a:extLst>
            </p:cNvPr>
            <p:cNvSpPr/>
            <p:nvPr/>
          </p:nvSpPr>
          <p:spPr>
            <a:xfrm>
              <a:off x="4302118" y="426599"/>
              <a:ext cx="2963802" cy="338554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Automated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Testing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Integration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Deployment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52" name="Picture 2" descr="Image result for travis ci logo">
              <a:extLst>
                <a:ext uri="{FF2B5EF4-FFF2-40B4-BE49-F238E27FC236}">
                  <a16:creationId xmlns:a16="http://schemas.microsoft.com/office/drawing/2014/main" id="{0200C0AC-BB6B-4832-B1B8-31136C764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178" y="573611"/>
              <a:ext cx="1606784" cy="120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6C6C0007-E24B-4966-8160-6082081485D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6608" y="4810232"/>
            <a:ext cx="980812" cy="980812"/>
          </a:xfrm>
          <a:prstGeom prst="rect">
            <a:avLst/>
          </a:prstGeom>
        </p:spPr>
      </p:pic>
      <p:pic>
        <p:nvPicPr>
          <p:cNvPr id="14340" name="Picture 4" descr="Image result for keras">
            <a:extLst>
              <a:ext uri="{FF2B5EF4-FFF2-40B4-BE49-F238E27FC236}">
                <a16:creationId xmlns:a16="http://schemas.microsoft.com/office/drawing/2014/main" id="{F0898C07-D110-4B08-A018-C0D3D637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548" y="2613252"/>
            <a:ext cx="456868" cy="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tensorflow logo">
            <a:extLst>
              <a:ext uri="{FF2B5EF4-FFF2-40B4-BE49-F238E27FC236}">
                <a16:creationId xmlns:a16="http://schemas.microsoft.com/office/drawing/2014/main" id="{D8791190-CF24-468B-B3B0-FEDEF6A4C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9348" y="3113068"/>
            <a:ext cx="456398" cy="5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pmml logo">
            <a:extLst>
              <a:ext uri="{FF2B5EF4-FFF2-40B4-BE49-F238E27FC236}">
                <a16:creationId xmlns:a16="http://schemas.microsoft.com/office/drawing/2014/main" id="{0D92C591-91FB-4385-A848-F77B643C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5554" y="2705789"/>
            <a:ext cx="1138130" cy="4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h5 files tensorflow">
            <a:extLst>
              <a:ext uri="{FF2B5EF4-FFF2-40B4-BE49-F238E27FC236}">
                <a16:creationId xmlns:a16="http://schemas.microsoft.com/office/drawing/2014/main" id="{2ED78444-912E-4814-AE72-02EA087D8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8951" y="3252415"/>
            <a:ext cx="1309223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h5 files tensorflow">
            <a:extLst>
              <a:ext uri="{FF2B5EF4-FFF2-40B4-BE49-F238E27FC236}">
                <a16:creationId xmlns:a16="http://schemas.microsoft.com/office/drawing/2014/main" id="{C2282F3F-5124-405D-A7BF-E55183140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38595" y="5529165"/>
            <a:ext cx="1341842" cy="5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h5 files tensorflow">
            <a:extLst>
              <a:ext uri="{FF2B5EF4-FFF2-40B4-BE49-F238E27FC236}">
                <a16:creationId xmlns:a16="http://schemas.microsoft.com/office/drawing/2014/main" id="{1C45E075-0A6C-4DF9-B4D2-14781E307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74619" y="5555772"/>
            <a:ext cx="1350144" cy="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A279159F-31A9-442C-8985-663EA5D76068}"/>
              </a:ext>
            </a:extLst>
          </p:cNvPr>
          <p:cNvGrpSpPr/>
          <p:nvPr/>
        </p:nvGrpSpPr>
        <p:grpSpPr>
          <a:xfrm>
            <a:off x="5628986" y="1285338"/>
            <a:ext cx="1577676" cy="1687949"/>
            <a:chOff x="297032" y="1925717"/>
            <a:chExt cx="1577676" cy="1687949"/>
          </a:xfrm>
        </p:grpSpPr>
        <p:pic>
          <p:nvPicPr>
            <p:cNvPr id="54" name="Picture 4" descr="Image result for python script icon">
              <a:extLst>
                <a:ext uri="{FF2B5EF4-FFF2-40B4-BE49-F238E27FC236}">
                  <a16:creationId xmlns:a16="http://schemas.microsoft.com/office/drawing/2014/main" id="{53FE6892-5C46-419E-BE9D-EEFCACF32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B8B3901-8032-4CD5-B037-09B32FFED985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rest_api.py</a:t>
              </a:r>
            </a:p>
          </p:txBody>
        </p:sp>
      </p:grp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345F22C3-82C2-44A9-B8C2-B7B090171B0A}"/>
              </a:ext>
            </a:extLst>
          </p:cNvPr>
          <p:cNvSpPr/>
          <p:nvPr/>
        </p:nvSpPr>
        <p:spPr>
          <a:xfrm rot="1768735">
            <a:off x="2282665" y="3771700"/>
            <a:ext cx="944765" cy="484632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4346" name="Picture 10" descr="Image result for rest api logo">
            <a:extLst>
              <a:ext uri="{FF2B5EF4-FFF2-40B4-BE49-F238E27FC236}">
                <a16:creationId xmlns:a16="http://schemas.microsoft.com/office/drawing/2014/main" id="{4EB077C3-1F56-4A3F-9A49-BFB2937F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2336" y="1496721"/>
            <a:ext cx="926160" cy="9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505D10-EEFA-49D9-B96A-DF5FE5FC29EE}"/>
              </a:ext>
            </a:extLst>
          </p:cNvPr>
          <p:cNvCxnSpPr>
            <a:stCxn id="54" idx="3"/>
            <a:endCxn id="14346" idx="1"/>
          </p:cNvCxnSpPr>
          <p:nvPr/>
        </p:nvCxnSpPr>
        <p:spPr>
          <a:xfrm flipV="1">
            <a:off x="7066263" y="1959801"/>
            <a:ext cx="646073" cy="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8" name="Picture 12" descr="Image result for web application">
            <a:extLst>
              <a:ext uri="{FF2B5EF4-FFF2-40B4-BE49-F238E27FC236}">
                <a16:creationId xmlns:a16="http://schemas.microsoft.com/office/drawing/2014/main" id="{E3A7EF0E-6016-4F76-B5CC-7D0DD731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0771" y="139035"/>
            <a:ext cx="1713479" cy="15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Image result for mobile  application">
            <a:extLst>
              <a:ext uri="{FF2B5EF4-FFF2-40B4-BE49-F238E27FC236}">
                <a16:creationId xmlns:a16="http://schemas.microsoft.com/office/drawing/2014/main" id="{98147173-F147-4045-B3F9-5D22412BF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email">
            <a:clrChange>
              <a:clrFrom>
                <a:srgbClr val="EFFBF1"/>
              </a:clrFrom>
              <a:clrTo>
                <a:srgbClr val="EFFB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0647" y="1576904"/>
            <a:ext cx="1445575" cy="16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Image result for smart watch application">
            <a:extLst>
              <a:ext uri="{FF2B5EF4-FFF2-40B4-BE49-F238E27FC236}">
                <a16:creationId xmlns:a16="http://schemas.microsoft.com/office/drawing/2014/main" id="{075C60CB-EC00-4B29-BE67-74FFD85B0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49526" y="2705789"/>
            <a:ext cx="1455759" cy="14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co de bloque 17">
            <a:extLst>
              <a:ext uri="{FF2B5EF4-FFF2-40B4-BE49-F238E27FC236}">
                <a16:creationId xmlns:a16="http://schemas.microsoft.com/office/drawing/2014/main" id="{D7707DA0-9866-4F10-8F41-DED6C0F455BD}"/>
              </a:ext>
            </a:extLst>
          </p:cNvPr>
          <p:cNvSpPr/>
          <p:nvPr/>
        </p:nvSpPr>
        <p:spPr>
          <a:xfrm rot="5400000">
            <a:off x="8327738" y="1458507"/>
            <a:ext cx="914400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F59079F-FFC3-46BD-8311-46E2288D61FC}"/>
              </a:ext>
            </a:extLst>
          </p:cNvPr>
          <p:cNvCxnSpPr>
            <a:cxnSpLocks/>
            <a:stCxn id="14348" idx="1"/>
          </p:cNvCxnSpPr>
          <p:nvPr/>
        </p:nvCxnSpPr>
        <p:spPr>
          <a:xfrm flipH="1">
            <a:off x="9082605" y="889834"/>
            <a:ext cx="1168166" cy="68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1617756-6D5E-462B-801C-610503C1296A}"/>
              </a:ext>
            </a:extLst>
          </p:cNvPr>
          <p:cNvCxnSpPr>
            <a:cxnSpLocks/>
            <a:stCxn id="14350" idx="1"/>
          </p:cNvCxnSpPr>
          <p:nvPr/>
        </p:nvCxnSpPr>
        <p:spPr>
          <a:xfrm flipH="1" flipV="1">
            <a:off x="9204602" y="1866033"/>
            <a:ext cx="1536045" cy="53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8BEAA6E-3B90-4E24-9F25-82E193F3F48A}"/>
              </a:ext>
            </a:extLst>
          </p:cNvPr>
          <p:cNvCxnSpPr>
            <a:cxnSpLocks/>
            <a:stCxn id="14352" idx="1"/>
          </p:cNvCxnSpPr>
          <p:nvPr/>
        </p:nvCxnSpPr>
        <p:spPr>
          <a:xfrm flipH="1" flipV="1">
            <a:off x="9062480" y="2286000"/>
            <a:ext cx="387046" cy="113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EE58CF4-6EC8-4313-B449-1510F33F6753}"/>
              </a:ext>
            </a:extLst>
          </p:cNvPr>
          <p:cNvCxnSpPr>
            <a:stCxn id="55" idx="2"/>
            <a:endCxn id="23" idx="0"/>
          </p:cNvCxnSpPr>
          <p:nvPr/>
        </p:nvCxnSpPr>
        <p:spPr>
          <a:xfrm>
            <a:off x="6417824" y="2973287"/>
            <a:ext cx="0" cy="91142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507560E-C4B3-440D-907D-D73BAB8CB2FC}"/>
              </a:ext>
            </a:extLst>
          </p:cNvPr>
          <p:cNvCxnSpPr>
            <a:cxnSpLocks/>
          </p:cNvCxnSpPr>
          <p:nvPr/>
        </p:nvCxnSpPr>
        <p:spPr>
          <a:xfrm>
            <a:off x="8705171" y="0"/>
            <a:ext cx="0" cy="685800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4" name="Picture 18" descr="Image result for firewall icon">
            <a:extLst>
              <a:ext uri="{FF2B5EF4-FFF2-40B4-BE49-F238E27FC236}">
                <a16:creationId xmlns:a16="http://schemas.microsoft.com/office/drawing/2014/main" id="{34374A22-071A-4DB2-9E99-DA05BC159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1848" y="196364"/>
            <a:ext cx="914395" cy="11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6" descr="Image result for docker container logo">
            <a:extLst>
              <a:ext uri="{FF2B5EF4-FFF2-40B4-BE49-F238E27FC236}">
                <a16:creationId xmlns:a16="http://schemas.microsoft.com/office/drawing/2014/main" id="{DD03A877-4F25-40DD-BA29-396A62E16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079" y="5561294"/>
            <a:ext cx="1102970" cy="6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6" descr="Image result for git logo">
            <a:extLst>
              <a:ext uri="{FF2B5EF4-FFF2-40B4-BE49-F238E27FC236}">
                <a16:creationId xmlns:a16="http://schemas.microsoft.com/office/drawing/2014/main" id="{27001947-6D84-4366-ABD2-C8DDAD65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1957" y="5548268"/>
            <a:ext cx="674218" cy="6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8" descr="Image result for bitbucket logo">
            <a:extLst>
              <a:ext uri="{FF2B5EF4-FFF2-40B4-BE49-F238E27FC236}">
                <a16:creationId xmlns:a16="http://schemas.microsoft.com/office/drawing/2014/main" id="{0D4F986D-CDF2-4929-B5C0-4BCF6CCA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538" y="6238464"/>
            <a:ext cx="2292447" cy="3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Image result for virtualenv python logo">
            <a:extLst>
              <a:ext uri="{FF2B5EF4-FFF2-40B4-BE49-F238E27FC236}">
                <a16:creationId xmlns:a16="http://schemas.microsoft.com/office/drawing/2014/main" id="{794C2E3D-16ED-430C-9F97-6FA26D291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13600" y="4788028"/>
            <a:ext cx="1550650" cy="7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  <p:pic>
        <p:nvPicPr>
          <p:cNvPr id="3" name="Picture 2" descr="Edit photo">
            <a:extLst>
              <a:ext uri="{FF2B5EF4-FFF2-40B4-BE49-F238E27FC236}">
                <a16:creationId xmlns:a16="http://schemas.microsoft.com/office/drawing/2014/main" id="{877E4D07-B115-5547-99A4-F3BBFA28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4496" y="665043"/>
            <a:ext cx="3543007" cy="35430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03970-944E-354F-9473-EB4530EC9647}"/>
              </a:ext>
            </a:extLst>
          </p:cNvPr>
          <p:cNvSpPr/>
          <p:nvPr/>
        </p:nvSpPr>
        <p:spPr>
          <a:xfrm>
            <a:off x="3326523" y="5007507"/>
            <a:ext cx="5538951" cy="96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84C91"/>
                </a:solidFill>
                <a:latin typeface="PT Sans"/>
                <a:ea typeface="PT Sans"/>
                <a:cs typeface="PT Sans"/>
                <a:sym typeface="PT Sans"/>
              </a:rPr>
              <a:t>Boris </a:t>
            </a:r>
            <a:r>
              <a:rPr lang="en-US" sz="2400" b="1" dirty="0" err="1">
                <a:solidFill>
                  <a:srgbClr val="284C91"/>
                </a:solidFill>
                <a:latin typeface="PT Sans"/>
                <a:ea typeface="PT Sans"/>
                <a:cs typeface="PT Sans"/>
                <a:sym typeface="PT Sans"/>
              </a:rPr>
              <a:t>Alzamora</a:t>
            </a:r>
            <a:endParaRPr lang="en-US" sz="2400" b="1" dirty="0">
              <a:solidFill>
                <a:srgbClr val="284C9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algn="ctr"/>
            <a:r>
              <a:rPr lang="es-PE" sz="2800" b="1" dirty="0">
                <a:solidFill>
                  <a:srgbClr val="EC2086"/>
                </a:solidFill>
                <a:latin typeface="PT Sans"/>
              </a:rPr>
              <a:t>Tema: AI Apps Architecture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F8E85CA-7587-48DD-89F0-6FF1A9C96430}"/>
              </a:ext>
            </a:extLst>
          </p:cNvPr>
          <p:cNvGrpSpPr/>
          <p:nvPr/>
        </p:nvGrpSpPr>
        <p:grpSpPr>
          <a:xfrm>
            <a:off x="562031" y="2535121"/>
            <a:ext cx="1577676" cy="1687949"/>
            <a:chOff x="297032" y="1925717"/>
            <a:chExt cx="1577676" cy="1687949"/>
          </a:xfrm>
        </p:grpSpPr>
        <p:pic>
          <p:nvPicPr>
            <p:cNvPr id="9220" name="Picture 4" descr="Image result for python script icon">
              <a:extLst>
                <a:ext uri="{FF2B5EF4-FFF2-40B4-BE49-F238E27FC236}">
                  <a16:creationId xmlns:a16="http://schemas.microsoft.com/office/drawing/2014/main" id="{450021AB-AA80-4094-89C7-9BD62F496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4B2F53-FF2F-4D2E-80E3-01EDB86C94E6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modeling.py</a:t>
              </a:r>
            </a:p>
          </p:txBody>
        </p:sp>
      </p:grpSp>
      <p:pic>
        <p:nvPicPr>
          <p:cNvPr id="9222" name="Picture 6" descr="Image result for DATABASE logo">
            <a:extLst>
              <a:ext uri="{FF2B5EF4-FFF2-40B4-BE49-F238E27FC236}">
                <a16:creationId xmlns:a16="http://schemas.microsoft.com/office/drawing/2014/main" id="{308C98DB-0534-4994-B1B6-1F9247C6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783" y="4936805"/>
            <a:ext cx="769484" cy="7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roc machine learning logo">
            <a:extLst>
              <a:ext uri="{FF2B5EF4-FFF2-40B4-BE49-F238E27FC236}">
                <a16:creationId xmlns:a16="http://schemas.microsoft.com/office/drawing/2014/main" id="{EA2D8ABA-FA50-4AFD-A371-D35474C2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929" y="889834"/>
            <a:ext cx="1580461" cy="15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0699B21-F652-442F-9E7C-0B15E0EE1AFF}"/>
              </a:ext>
            </a:extLst>
          </p:cNvPr>
          <p:cNvGrpSpPr/>
          <p:nvPr/>
        </p:nvGrpSpPr>
        <p:grpSpPr>
          <a:xfrm>
            <a:off x="3352809" y="3884713"/>
            <a:ext cx="1451038" cy="2231331"/>
            <a:chOff x="2629808" y="2120999"/>
            <a:chExt cx="1451038" cy="2231331"/>
          </a:xfrm>
        </p:grpSpPr>
        <p:pic>
          <p:nvPicPr>
            <p:cNvPr id="14" name="Picture 4" descr="Image result for python script icon">
              <a:extLst>
                <a:ext uri="{FF2B5EF4-FFF2-40B4-BE49-F238E27FC236}">
                  <a16:creationId xmlns:a16="http://schemas.microsoft.com/office/drawing/2014/main" id="{A6B25614-3F90-403C-ABF3-E7A9FFF85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808" y="2120999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849C89-D40B-42BD-A05B-99F961CFF6BC}"/>
                </a:ext>
              </a:extLst>
            </p:cNvPr>
            <p:cNvSpPr txBox="1"/>
            <p:nvPr/>
          </p:nvSpPr>
          <p:spPr>
            <a:xfrm>
              <a:off x="2629808" y="3429000"/>
              <a:ext cx="14510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>
                  <a:latin typeface="Consolas" panose="020B0609020204030204" pitchFamily="49" charset="0"/>
                </a:rPr>
                <a:t>model.pkl</a:t>
              </a:r>
              <a:endParaRPr lang="es-PE" dirty="0">
                <a:latin typeface="Consolas" panose="020B0609020204030204" pitchFamily="49" charset="0"/>
              </a:endParaRPr>
            </a:p>
            <a:p>
              <a:r>
                <a:rPr lang="es-PE" dirty="0">
                  <a:latin typeface="Consolas" panose="020B0609020204030204" pitchFamily="49" charset="0"/>
                </a:rPr>
                <a:t>model.h5</a:t>
              </a:r>
            </a:p>
            <a:p>
              <a:r>
                <a:rPr lang="es-PE" dirty="0" err="1">
                  <a:latin typeface="Consolas" panose="020B0609020204030204" pitchFamily="49" charset="0"/>
                </a:rPr>
                <a:t>model.pmml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9228" name="Picture 12" descr="Image result for python pickle">
              <a:extLst>
                <a:ext uri="{FF2B5EF4-FFF2-40B4-BE49-F238E27FC236}">
                  <a16:creationId xmlns:a16="http://schemas.microsoft.com/office/drawing/2014/main" id="{F63D096D-61B8-4455-B558-8DDF136A1A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77808" y="2519923"/>
              <a:ext cx="454143" cy="74390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4AB9026-ED89-421D-B546-C17EE27F990F}"/>
              </a:ext>
            </a:extLst>
          </p:cNvPr>
          <p:cNvGrpSpPr/>
          <p:nvPr/>
        </p:nvGrpSpPr>
        <p:grpSpPr>
          <a:xfrm>
            <a:off x="5655619" y="3884713"/>
            <a:ext cx="1704313" cy="1687949"/>
            <a:chOff x="297032" y="1925717"/>
            <a:chExt cx="1704313" cy="1687949"/>
          </a:xfrm>
        </p:grpSpPr>
        <p:pic>
          <p:nvPicPr>
            <p:cNvPr id="23" name="Picture 4" descr="Image result for python script icon">
              <a:extLst>
                <a:ext uri="{FF2B5EF4-FFF2-40B4-BE49-F238E27FC236}">
                  <a16:creationId xmlns:a16="http://schemas.microsoft.com/office/drawing/2014/main" id="{9F02D0A9-EC58-4982-B99E-46CB6B8FF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1FDE5A7-60D3-482F-8360-E5DDBF47AF67}"/>
                </a:ext>
              </a:extLst>
            </p:cNvPr>
            <p:cNvSpPr txBox="1"/>
            <p:nvPr/>
          </p:nvSpPr>
          <p:spPr>
            <a:xfrm>
              <a:off x="297032" y="324433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implement.py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210AE3-A4DF-457A-8EAF-44392E5BF7E8}"/>
              </a:ext>
            </a:extLst>
          </p:cNvPr>
          <p:cNvSpPr txBox="1"/>
          <p:nvPr/>
        </p:nvSpPr>
        <p:spPr>
          <a:xfrm>
            <a:off x="340548" y="575305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modeling_data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313F0007-B1C8-4C66-B2C5-F331748F4EE0}"/>
              </a:ext>
            </a:extLst>
          </p:cNvPr>
          <p:cNvSpPr/>
          <p:nvPr/>
        </p:nvSpPr>
        <p:spPr>
          <a:xfrm>
            <a:off x="1058097" y="4212454"/>
            <a:ext cx="484632" cy="769484"/>
          </a:xfrm>
          <a:prstGeom prst="upArrow">
            <a:avLst/>
          </a:prstGeom>
          <a:solidFill>
            <a:srgbClr val="FFD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F96889-0C6F-42CF-9EFF-673C74DFC87E}"/>
              </a:ext>
            </a:extLst>
          </p:cNvPr>
          <p:cNvSpPr txBox="1"/>
          <p:nvPr/>
        </p:nvSpPr>
        <p:spPr>
          <a:xfrm>
            <a:off x="134054" y="13096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</a:t>
            </a:r>
            <a:r>
              <a:rPr lang="es-PE" dirty="0">
                <a:latin typeface="Consolas" panose="020B0609020204030204" pitchFamily="49" charset="0"/>
              </a:rPr>
              <a:t>={training, </a:t>
            </a:r>
            <a:r>
              <a:rPr lang="es-PE" dirty="0" err="1">
                <a:latin typeface="Consolas" panose="020B0609020204030204" pitchFamily="49" charset="0"/>
              </a:rPr>
              <a:t>testing</a:t>
            </a:r>
            <a:r>
              <a:rPr lang="es-PE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364D8EB-2E82-477D-8681-5A329DF10222}"/>
              </a:ext>
            </a:extLst>
          </p:cNvPr>
          <p:cNvCxnSpPr>
            <a:cxnSpLocks/>
            <a:stCxn id="23" idx="1"/>
            <a:endCxn id="14" idx="3"/>
          </p:cNvCxnSpPr>
          <p:nvPr/>
        </p:nvCxnSpPr>
        <p:spPr>
          <a:xfrm flipH="1">
            <a:off x="4702953" y="4559785"/>
            <a:ext cx="1039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00951D3-8411-4539-9867-855183766437}"/>
              </a:ext>
            </a:extLst>
          </p:cNvPr>
          <p:cNvSpPr txBox="1"/>
          <p:nvPr/>
        </p:nvSpPr>
        <p:spPr>
          <a:xfrm>
            <a:off x="4923111" y="425202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>
                <a:latin typeface="Consolas" panose="020B0609020204030204" pitchFamily="49" charset="0"/>
              </a:rPr>
              <a:t>Reads</a:t>
            </a:r>
            <a:endParaRPr lang="es-PE" sz="1600" dirty="0">
              <a:latin typeface="Consolas" panose="020B0609020204030204" pitchFamily="49" charset="0"/>
            </a:endParaRPr>
          </a:p>
        </p:txBody>
      </p:sp>
      <p:pic>
        <p:nvPicPr>
          <p:cNvPr id="9244" name="Picture 28" descr="Image result for scikit learn">
            <a:extLst>
              <a:ext uri="{FF2B5EF4-FFF2-40B4-BE49-F238E27FC236}">
                <a16:creationId xmlns:a16="http://schemas.microsoft.com/office/drawing/2014/main" id="{F92DAF31-24E3-4003-9DEB-F807DF7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3696" y="3245801"/>
            <a:ext cx="893009" cy="4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303A30C-400B-495D-AADF-53C31609FB54}"/>
              </a:ext>
            </a:extLst>
          </p:cNvPr>
          <p:cNvSpPr txBox="1"/>
          <p:nvPr/>
        </p:nvSpPr>
        <p:spPr>
          <a:xfrm>
            <a:off x="1238267" y="6307799"/>
            <a:ext cx="710959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AMBIENTE PRODUCCIÓN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C8EEF04-EB50-4545-8FA7-6FC435CACFB7}"/>
              </a:ext>
            </a:extLst>
          </p:cNvPr>
          <p:cNvGrpSpPr/>
          <p:nvPr/>
        </p:nvGrpSpPr>
        <p:grpSpPr>
          <a:xfrm>
            <a:off x="3196178" y="426599"/>
            <a:ext cx="4069742" cy="1352100"/>
            <a:chOff x="3196178" y="426599"/>
            <a:chExt cx="4069742" cy="1352100"/>
          </a:xfrm>
        </p:grpSpPr>
        <p:sp>
          <p:nvSpPr>
            <p:cNvPr id="51" name="Llaves 50">
              <a:extLst>
                <a:ext uri="{FF2B5EF4-FFF2-40B4-BE49-F238E27FC236}">
                  <a16:creationId xmlns:a16="http://schemas.microsoft.com/office/drawing/2014/main" id="{730EC3F7-221E-4BCD-A805-F40F1BD0BCF3}"/>
                </a:ext>
              </a:extLst>
            </p:cNvPr>
            <p:cNvSpPr/>
            <p:nvPr/>
          </p:nvSpPr>
          <p:spPr>
            <a:xfrm>
              <a:off x="4302118" y="426599"/>
              <a:ext cx="2963802" cy="338554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Automated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Testing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Integration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Deployment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52" name="Picture 2" descr="Image result for travis ci logo">
              <a:extLst>
                <a:ext uri="{FF2B5EF4-FFF2-40B4-BE49-F238E27FC236}">
                  <a16:creationId xmlns:a16="http://schemas.microsoft.com/office/drawing/2014/main" id="{0200C0AC-BB6B-4832-B1B8-31136C764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178" y="573611"/>
              <a:ext cx="1606784" cy="120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6C6C0007-E24B-4966-8160-6082081485D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6608" y="4810232"/>
            <a:ext cx="980812" cy="980812"/>
          </a:xfrm>
          <a:prstGeom prst="rect">
            <a:avLst/>
          </a:prstGeom>
        </p:spPr>
      </p:pic>
      <p:pic>
        <p:nvPicPr>
          <p:cNvPr id="14340" name="Picture 4" descr="Image result for keras">
            <a:extLst>
              <a:ext uri="{FF2B5EF4-FFF2-40B4-BE49-F238E27FC236}">
                <a16:creationId xmlns:a16="http://schemas.microsoft.com/office/drawing/2014/main" id="{F0898C07-D110-4B08-A018-C0D3D637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548" y="2613252"/>
            <a:ext cx="456868" cy="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tensorflow logo">
            <a:extLst>
              <a:ext uri="{FF2B5EF4-FFF2-40B4-BE49-F238E27FC236}">
                <a16:creationId xmlns:a16="http://schemas.microsoft.com/office/drawing/2014/main" id="{D8791190-CF24-468B-B3B0-FEDEF6A4C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9348" y="3113068"/>
            <a:ext cx="456398" cy="5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pmml logo">
            <a:extLst>
              <a:ext uri="{FF2B5EF4-FFF2-40B4-BE49-F238E27FC236}">
                <a16:creationId xmlns:a16="http://schemas.microsoft.com/office/drawing/2014/main" id="{0D92C591-91FB-4385-A848-F77B643C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5554" y="2705789"/>
            <a:ext cx="1138130" cy="4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h5 files tensorflow">
            <a:extLst>
              <a:ext uri="{FF2B5EF4-FFF2-40B4-BE49-F238E27FC236}">
                <a16:creationId xmlns:a16="http://schemas.microsoft.com/office/drawing/2014/main" id="{2ED78444-912E-4814-AE72-02EA087D8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8951" y="3252415"/>
            <a:ext cx="1309223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h5 files tensorflow">
            <a:extLst>
              <a:ext uri="{FF2B5EF4-FFF2-40B4-BE49-F238E27FC236}">
                <a16:creationId xmlns:a16="http://schemas.microsoft.com/office/drawing/2014/main" id="{C2282F3F-5124-405D-A7BF-E55183140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38595" y="5529165"/>
            <a:ext cx="1341842" cy="5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h5 files tensorflow">
            <a:extLst>
              <a:ext uri="{FF2B5EF4-FFF2-40B4-BE49-F238E27FC236}">
                <a16:creationId xmlns:a16="http://schemas.microsoft.com/office/drawing/2014/main" id="{1C45E075-0A6C-4DF9-B4D2-14781E307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74619" y="5555772"/>
            <a:ext cx="1350144" cy="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A279159F-31A9-442C-8985-663EA5D76068}"/>
              </a:ext>
            </a:extLst>
          </p:cNvPr>
          <p:cNvGrpSpPr/>
          <p:nvPr/>
        </p:nvGrpSpPr>
        <p:grpSpPr>
          <a:xfrm>
            <a:off x="5628986" y="1285338"/>
            <a:ext cx="1577676" cy="1687949"/>
            <a:chOff x="297032" y="1925717"/>
            <a:chExt cx="1577676" cy="1687949"/>
          </a:xfrm>
        </p:grpSpPr>
        <p:pic>
          <p:nvPicPr>
            <p:cNvPr id="54" name="Picture 4" descr="Image result for python script icon">
              <a:extLst>
                <a:ext uri="{FF2B5EF4-FFF2-40B4-BE49-F238E27FC236}">
                  <a16:creationId xmlns:a16="http://schemas.microsoft.com/office/drawing/2014/main" id="{53FE6892-5C46-419E-BE9D-EEFCACF32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B8B3901-8032-4CD5-B037-09B32FFED985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rest_api.py</a:t>
              </a:r>
            </a:p>
          </p:txBody>
        </p:sp>
      </p:grp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345F22C3-82C2-44A9-B8C2-B7B090171B0A}"/>
              </a:ext>
            </a:extLst>
          </p:cNvPr>
          <p:cNvSpPr/>
          <p:nvPr/>
        </p:nvSpPr>
        <p:spPr>
          <a:xfrm rot="1768735">
            <a:off x="2282665" y="3771700"/>
            <a:ext cx="944765" cy="484632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4346" name="Picture 10" descr="Image result for rest api logo">
            <a:extLst>
              <a:ext uri="{FF2B5EF4-FFF2-40B4-BE49-F238E27FC236}">
                <a16:creationId xmlns:a16="http://schemas.microsoft.com/office/drawing/2014/main" id="{4EB077C3-1F56-4A3F-9A49-BFB2937F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2336" y="1496721"/>
            <a:ext cx="926160" cy="9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505D10-EEFA-49D9-B96A-DF5FE5FC29EE}"/>
              </a:ext>
            </a:extLst>
          </p:cNvPr>
          <p:cNvCxnSpPr>
            <a:stCxn id="54" idx="3"/>
            <a:endCxn id="14346" idx="1"/>
          </p:cNvCxnSpPr>
          <p:nvPr/>
        </p:nvCxnSpPr>
        <p:spPr>
          <a:xfrm flipV="1">
            <a:off x="7066263" y="1959801"/>
            <a:ext cx="646073" cy="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8" name="Picture 12" descr="Image result for web application">
            <a:extLst>
              <a:ext uri="{FF2B5EF4-FFF2-40B4-BE49-F238E27FC236}">
                <a16:creationId xmlns:a16="http://schemas.microsoft.com/office/drawing/2014/main" id="{E3A7EF0E-6016-4F76-B5CC-7D0DD731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0771" y="139035"/>
            <a:ext cx="1713479" cy="15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Image result for mobile  application">
            <a:extLst>
              <a:ext uri="{FF2B5EF4-FFF2-40B4-BE49-F238E27FC236}">
                <a16:creationId xmlns:a16="http://schemas.microsoft.com/office/drawing/2014/main" id="{98147173-F147-4045-B3F9-5D22412BF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email">
            <a:clrChange>
              <a:clrFrom>
                <a:srgbClr val="EFFBF1"/>
              </a:clrFrom>
              <a:clrTo>
                <a:srgbClr val="EFFB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0647" y="1576904"/>
            <a:ext cx="1445575" cy="16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Image result for smart watch application">
            <a:extLst>
              <a:ext uri="{FF2B5EF4-FFF2-40B4-BE49-F238E27FC236}">
                <a16:creationId xmlns:a16="http://schemas.microsoft.com/office/drawing/2014/main" id="{075C60CB-EC00-4B29-BE67-74FFD85B0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49526" y="2705789"/>
            <a:ext cx="1455759" cy="14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co de bloque 17">
            <a:extLst>
              <a:ext uri="{FF2B5EF4-FFF2-40B4-BE49-F238E27FC236}">
                <a16:creationId xmlns:a16="http://schemas.microsoft.com/office/drawing/2014/main" id="{D7707DA0-9866-4F10-8F41-DED6C0F455BD}"/>
              </a:ext>
            </a:extLst>
          </p:cNvPr>
          <p:cNvSpPr/>
          <p:nvPr/>
        </p:nvSpPr>
        <p:spPr>
          <a:xfrm rot="5400000">
            <a:off x="8327738" y="1458507"/>
            <a:ext cx="914400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F59079F-FFC3-46BD-8311-46E2288D61FC}"/>
              </a:ext>
            </a:extLst>
          </p:cNvPr>
          <p:cNvCxnSpPr>
            <a:cxnSpLocks/>
            <a:stCxn id="14348" idx="1"/>
          </p:cNvCxnSpPr>
          <p:nvPr/>
        </p:nvCxnSpPr>
        <p:spPr>
          <a:xfrm flipH="1">
            <a:off x="9082605" y="889834"/>
            <a:ext cx="1168166" cy="68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1617756-6D5E-462B-801C-610503C1296A}"/>
              </a:ext>
            </a:extLst>
          </p:cNvPr>
          <p:cNvCxnSpPr>
            <a:cxnSpLocks/>
            <a:stCxn id="14350" idx="1"/>
          </p:cNvCxnSpPr>
          <p:nvPr/>
        </p:nvCxnSpPr>
        <p:spPr>
          <a:xfrm flipH="1" flipV="1">
            <a:off x="9204602" y="1866033"/>
            <a:ext cx="1536045" cy="53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8BEAA6E-3B90-4E24-9F25-82E193F3F48A}"/>
              </a:ext>
            </a:extLst>
          </p:cNvPr>
          <p:cNvCxnSpPr>
            <a:cxnSpLocks/>
            <a:stCxn id="14352" idx="1"/>
          </p:cNvCxnSpPr>
          <p:nvPr/>
        </p:nvCxnSpPr>
        <p:spPr>
          <a:xfrm flipH="1" flipV="1">
            <a:off x="9062480" y="2286000"/>
            <a:ext cx="387046" cy="113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EE58CF4-6EC8-4313-B449-1510F33F6753}"/>
              </a:ext>
            </a:extLst>
          </p:cNvPr>
          <p:cNvCxnSpPr>
            <a:stCxn id="55" idx="2"/>
            <a:endCxn id="23" idx="0"/>
          </p:cNvCxnSpPr>
          <p:nvPr/>
        </p:nvCxnSpPr>
        <p:spPr>
          <a:xfrm>
            <a:off x="6417824" y="2973287"/>
            <a:ext cx="0" cy="91142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507560E-C4B3-440D-907D-D73BAB8CB2FC}"/>
              </a:ext>
            </a:extLst>
          </p:cNvPr>
          <p:cNvCxnSpPr>
            <a:cxnSpLocks/>
          </p:cNvCxnSpPr>
          <p:nvPr/>
        </p:nvCxnSpPr>
        <p:spPr>
          <a:xfrm>
            <a:off x="8705171" y="0"/>
            <a:ext cx="0" cy="685800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4" name="Picture 18" descr="Image result for firewall icon">
            <a:extLst>
              <a:ext uri="{FF2B5EF4-FFF2-40B4-BE49-F238E27FC236}">
                <a16:creationId xmlns:a16="http://schemas.microsoft.com/office/drawing/2014/main" id="{34374A22-071A-4DB2-9E99-DA05BC159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1848" y="196364"/>
            <a:ext cx="914395" cy="11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6" descr="Image result for docker container logo">
            <a:extLst>
              <a:ext uri="{FF2B5EF4-FFF2-40B4-BE49-F238E27FC236}">
                <a16:creationId xmlns:a16="http://schemas.microsoft.com/office/drawing/2014/main" id="{DD03A877-4F25-40DD-BA29-396A62E16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079" y="5561294"/>
            <a:ext cx="1102970" cy="6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6" descr="Image result for git logo">
            <a:extLst>
              <a:ext uri="{FF2B5EF4-FFF2-40B4-BE49-F238E27FC236}">
                <a16:creationId xmlns:a16="http://schemas.microsoft.com/office/drawing/2014/main" id="{27001947-6D84-4366-ABD2-C8DDAD65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1957" y="5548268"/>
            <a:ext cx="674218" cy="6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8" descr="Image result for bitbucket logo">
            <a:extLst>
              <a:ext uri="{FF2B5EF4-FFF2-40B4-BE49-F238E27FC236}">
                <a16:creationId xmlns:a16="http://schemas.microsoft.com/office/drawing/2014/main" id="{0D4F986D-CDF2-4929-B5C0-4BCF6CCA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538" y="6238464"/>
            <a:ext cx="2292447" cy="3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Image result for virtualenv python logo">
            <a:extLst>
              <a:ext uri="{FF2B5EF4-FFF2-40B4-BE49-F238E27FC236}">
                <a16:creationId xmlns:a16="http://schemas.microsoft.com/office/drawing/2014/main" id="{794C2E3D-16ED-430C-9F97-6FA26D291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13600" y="4788028"/>
            <a:ext cx="1550650" cy="7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Image result for flask python logo">
            <a:extLst>
              <a:ext uri="{FF2B5EF4-FFF2-40B4-BE49-F238E27FC236}">
                <a16:creationId xmlns:a16="http://schemas.microsoft.com/office/drawing/2014/main" id="{7F1D0E39-7CC9-42DE-B3A8-81C983D5B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0232" y="1101454"/>
            <a:ext cx="1213915" cy="4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4E01A1-9EFC-487F-88A3-223BE3AA3CAE}"/>
              </a:ext>
            </a:extLst>
          </p:cNvPr>
          <p:cNvSpPr txBox="1">
            <a:spLocks/>
          </p:cNvSpPr>
          <p:nvPr/>
        </p:nvSpPr>
        <p:spPr>
          <a:xfrm>
            <a:off x="0" y="631455"/>
            <a:ext cx="10515600" cy="13255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Real Time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9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F8E85CA-7587-48DD-89F0-6FF1A9C96430}"/>
              </a:ext>
            </a:extLst>
          </p:cNvPr>
          <p:cNvGrpSpPr/>
          <p:nvPr/>
        </p:nvGrpSpPr>
        <p:grpSpPr>
          <a:xfrm>
            <a:off x="562031" y="2535121"/>
            <a:ext cx="1577676" cy="1687949"/>
            <a:chOff x="297032" y="1925717"/>
            <a:chExt cx="1577676" cy="1687949"/>
          </a:xfrm>
        </p:grpSpPr>
        <p:pic>
          <p:nvPicPr>
            <p:cNvPr id="9220" name="Picture 4" descr="Image result for python script icon">
              <a:extLst>
                <a:ext uri="{FF2B5EF4-FFF2-40B4-BE49-F238E27FC236}">
                  <a16:creationId xmlns:a16="http://schemas.microsoft.com/office/drawing/2014/main" id="{450021AB-AA80-4094-89C7-9BD62F496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4B2F53-FF2F-4D2E-80E3-01EDB86C94E6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modeling.py</a:t>
              </a:r>
            </a:p>
          </p:txBody>
        </p:sp>
      </p:grpSp>
      <p:pic>
        <p:nvPicPr>
          <p:cNvPr id="9222" name="Picture 6" descr="Image result for DATABASE logo">
            <a:extLst>
              <a:ext uri="{FF2B5EF4-FFF2-40B4-BE49-F238E27FC236}">
                <a16:creationId xmlns:a16="http://schemas.microsoft.com/office/drawing/2014/main" id="{308C98DB-0534-4994-B1B6-1F9247C6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783" y="4936805"/>
            <a:ext cx="769484" cy="7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roc machine learning logo">
            <a:extLst>
              <a:ext uri="{FF2B5EF4-FFF2-40B4-BE49-F238E27FC236}">
                <a16:creationId xmlns:a16="http://schemas.microsoft.com/office/drawing/2014/main" id="{EA2D8ABA-FA50-4AFD-A371-D35474C2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929" y="889834"/>
            <a:ext cx="1580461" cy="15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0699B21-F652-442F-9E7C-0B15E0EE1AFF}"/>
              </a:ext>
            </a:extLst>
          </p:cNvPr>
          <p:cNvGrpSpPr/>
          <p:nvPr/>
        </p:nvGrpSpPr>
        <p:grpSpPr>
          <a:xfrm>
            <a:off x="3352809" y="3884713"/>
            <a:ext cx="1451038" cy="2231331"/>
            <a:chOff x="2629808" y="2120999"/>
            <a:chExt cx="1451038" cy="2231331"/>
          </a:xfrm>
        </p:grpSpPr>
        <p:pic>
          <p:nvPicPr>
            <p:cNvPr id="14" name="Picture 4" descr="Image result for python script icon">
              <a:extLst>
                <a:ext uri="{FF2B5EF4-FFF2-40B4-BE49-F238E27FC236}">
                  <a16:creationId xmlns:a16="http://schemas.microsoft.com/office/drawing/2014/main" id="{A6B25614-3F90-403C-ABF3-E7A9FFF85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808" y="2120999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849C89-D40B-42BD-A05B-99F961CFF6BC}"/>
                </a:ext>
              </a:extLst>
            </p:cNvPr>
            <p:cNvSpPr txBox="1"/>
            <p:nvPr/>
          </p:nvSpPr>
          <p:spPr>
            <a:xfrm>
              <a:off x="2629808" y="3429000"/>
              <a:ext cx="14510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>
                  <a:latin typeface="Consolas" panose="020B0609020204030204" pitchFamily="49" charset="0"/>
                </a:rPr>
                <a:t>model.pkl</a:t>
              </a:r>
              <a:endParaRPr lang="es-PE" dirty="0">
                <a:latin typeface="Consolas" panose="020B0609020204030204" pitchFamily="49" charset="0"/>
              </a:endParaRPr>
            </a:p>
            <a:p>
              <a:r>
                <a:rPr lang="es-PE" dirty="0">
                  <a:latin typeface="Consolas" panose="020B0609020204030204" pitchFamily="49" charset="0"/>
                </a:rPr>
                <a:t>model.h5</a:t>
              </a:r>
            </a:p>
            <a:p>
              <a:r>
                <a:rPr lang="es-PE" dirty="0" err="1">
                  <a:latin typeface="Consolas" panose="020B0609020204030204" pitchFamily="49" charset="0"/>
                </a:rPr>
                <a:t>model.pmml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9228" name="Picture 12" descr="Image result for python pickle">
              <a:extLst>
                <a:ext uri="{FF2B5EF4-FFF2-40B4-BE49-F238E27FC236}">
                  <a16:creationId xmlns:a16="http://schemas.microsoft.com/office/drawing/2014/main" id="{F63D096D-61B8-4455-B558-8DDF136A1A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77808" y="2519923"/>
              <a:ext cx="454143" cy="74390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4AB9026-ED89-421D-B546-C17EE27F990F}"/>
              </a:ext>
            </a:extLst>
          </p:cNvPr>
          <p:cNvGrpSpPr/>
          <p:nvPr/>
        </p:nvGrpSpPr>
        <p:grpSpPr>
          <a:xfrm>
            <a:off x="5655619" y="3884713"/>
            <a:ext cx="1704313" cy="1687949"/>
            <a:chOff x="297032" y="1925717"/>
            <a:chExt cx="1704313" cy="1687949"/>
          </a:xfrm>
        </p:grpSpPr>
        <p:pic>
          <p:nvPicPr>
            <p:cNvPr id="23" name="Picture 4" descr="Image result for python script icon">
              <a:extLst>
                <a:ext uri="{FF2B5EF4-FFF2-40B4-BE49-F238E27FC236}">
                  <a16:creationId xmlns:a16="http://schemas.microsoft.com/office/drawing/2014/main" id="{9F02D0A9-EC58-4982-B99E-46CB6B8FF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1FDE5A7-60D3-482F-8360-E5DDBF47AF67}"/>
                </a:ext>
              </a:extLst>
            </p:cNvPr>
            <p:cNvSpPr txBox="1"/>
            <p:nvPr/>
          </p:nvSpPr>
          <p:spPr>
            <a:xfrm>
              <a:off x="297032" y="324433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implement.py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210AE3-A4DF-457A-8EAF-44392E5BF7E8}"/>
              </a:ext>
            </a:extLst>
          </p:cNvPr>
          <p:cNvSpPr txBox="1"/>
          <p:nvPr/>
        </p:nvSpPr>
        <p:spPr>
          <a:xfrm>
            <a:off x="340548" y="575305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modeling_data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313F0007-B1C8-4C66-B2C5-F331748F4EE0}"/>
              </a:ext>
            </a:extLst>
          </p:cNvPr>
          <p:cNvSpPr/>
          <p:nvPr/>
        </p:nvSpPr>
        <p:spPr>
          <a:xfrm>
            <a:off x="1058097" y="4212454"/>
            <a:ext cx="484632" cy="769484"/>
          </a:xfrm>
          <a:prstGeom prst="upArrow">
            <a:avLst/>
          </a:prstGeom>
          <a:solidFill>
            <a:srgbClr val="FFD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F96889-0C6F-42CF-9EFF-673C74DFC87E}"/>
              </a:ext>
            </a:extLst>
          </p:cNvPr>
          <p:cNvSpPr txBox="1"/>
          <p:nvPr/>
        </p:nvSpPr>
        <p:spPr>
          <a:xfrm>
            <a:off x="134054" y="13096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</a:t>
            </a:r>
            <a:r>
              <a:rPr lang="es-PE" dirty="0">
                <a:latin typeface="Consolas" panose="020B0609020204030204" pitchFamily="49" charset="0"/>
              </a:rPr>
              <a:t>={training, </a:t>
            </a:r>
            <a:r>
              <a:rPr lang="es-PE" dirty="0" err="1">
                <a:latin typeface="Consolas" panose="020B0609020204030204" pitchFamily="49" charset="0"/>
              </a:rPr>
              <a:t>testing</a:t>
            </a:r>
            <a:r>
              <a:rPr lang="es-PE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364D8EB-2E82-477D-8681-5A329DF10222}"/>
              </a:ext>
            </a:extLst>
          </p:cNvPr>
          <p:cNvCxnSpPr>
            <a:cxnSpLocks/>
            <a:stCxn id="23" idx="1"/>
            <a:endCxn id="14" idx="3"/>
          </p:cNvCxnSpPr>
          <p:nvPr/>
        </p:nvCxnSpPr>
        <p:spPr>
          <a:xfrm flipH="1">
            <a:off x="4702953" y="4559785"/>
            <a:ext cx="1039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00951D3-8411-4539-9867-855183766437}"/>
              </a:ext>
            </a:extLst>
          </p:cNvPr>
          <p:cNvSpPr txBox="1"/>
          <p:nvPr/>
        </p:nvSpPr>
        <p:spPr>
          <a:xfrm>
            <a:off x="4923111" y="425202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>
                <a:latin typeface="Consolas" panose="020B0609020204030204" pitchFamily="49" charset="0"/>
              </a:rPr>
              <a:t>Reads</a:t>
            </a:r>
            <a:endParaRPr lang="es-PE" sz="1600" dirty="0">
              <a:latin typeface="Consolas" panose="020B0609020204030204" pitchFamily="49" charset="0"/>
            </a:endParaRPr>
          </a:p>
        </p:txBody>
      </p:sp>
      <p:pic>
        <p:nvPicPr>
          <p:cNvPr id="9244" name="Picture 28" descr="Image result for scikit learn">
            <a:extLst>
              <a:ext uri="{FF2B5EF4-FFF2-40B4-BE49-F238E27FC236}">
                <a16:creationId xmlns:a16="http://schemas.microsoft.com/office/drawing/2014/main" id="{F92DAF31-24E3-4003-9DEB-F807DF7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3696" y="3245801"/>
            <a:ext cx="893009" cy="4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303A30C-400B-495D-AADF-53C31609FB54}"/>
              </a:ext>
            </a:extLst>
          </p:cNvPr>
          <p:cNvSpPr txBox="1"/>
          <p:nvPr/>
        </p:nvSpPr>
        <p:spPr>
          <a:xfrm>
            <a:off x="1238267" y="6307799"/>
            <a:ext cx="710959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AMBIENTE DESARROLLO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C8EEF04-EB50-4545-8FA7-6FC435CACFB7}"/>
              </a:ext>
            </a:extLst>
          </p:cNvPr>
          <p:cNvGrpSpPr/>
          <p:nvPr/>
        </p:nvGrpSpPr>
        <p:grpSpPr>
          <a:xfrm>
            <a:off x="3196178" y="426599"/>
            <a:ext cx="4069742" cy="1352100"/>
            <a:chOff x="3196178" y="426599"/>
            <a:chExt cx="4069742" cy="1352100"/>
          </a:xfrm>
        </p:grpSpPr>
        <p:sp>
          <p:nvSpPr>
            <p:cNvPr id="51" name="Llaves 50">
              <a:extLst>
                <a:ext uri="{FF2B5EF4-FFF2-40B4-BE49-F238E27FC236}">
                  <a16:creationId xmlns:a16="http://schemas.microsoft.com/office/drawing/2014/main" id="{730EC3F7-221E-4BCD-A805-F40F1BD0BCF3}"/>
                </a:ext>
              </a:extLst>
            </p:cNvPr>
            <p:cNvSpPr/>
            <p:nvPr/>
          </p:nvSpPr>
          <p:spPr>
            <a:xfrm>
              <a:off x="4302118" y="426599"/>
              <a:ext cx="2963802" cy="338554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Automated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Testing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Integration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Deployment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52" name="Picture 2" descr="Image result for travis ci logo">
              <a:extLst>
                <a:ext uri="{FF2B5EF4-FFF2-40B4-BE49-F238E27FC236}">
                  <a16:creationId xmlns:a16="http://schemas.microsoft.com/office/drawing/2014/main" id="{0200C0AC-BB6B-4832-B1B8-31136C764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178" y="573611"/>
              <a:ext cx="1606784" cy="120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6C6C0007-E24B-4966-8160-6082081485D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6608" y="4810232"/>
            <a:ext cx="980812" cy="980812"/>
          </a:xfrm>
          <a:prstGeom prst="rect">
            <a:avLst/>
          </a:prstGeom>
        </p:spPr>
      </p:pic>
      <p:pic>
        <p:nvPicPr>
          <p:cNvPr id="14340" name="Picture 4" descr="Image result for keras">
            <a:extLst>
              <a:ext uri="{FF2B5EF4-FFF2-40B4-BE49-F238E27FC236}">
                <a16:creationId xmlns:a16="http://schemas.microsoft.com/office/drawing/2014/main" id="{F0898C07-D110-4B08-A018-C0D3D637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548" y="2613252"/>
            <a:ext cx="456868" cy="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tensorflow logo">
            <a:extLst>
              <a:ext uri="{FF2B5EF4-FFF2-40B4-BE49-F238E27FC236}">
                <a16:creationId xmlns:a16="http://schemas.microsoft.com/office/drawing/2014/main" id="{D8791190-CF24-468B-B3B0-FEDEF6A4C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9348" y="3113068"/>
            <a:ext cx="456398" cy="5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pmml logo">
            <a:extLst>
              <a:ext uri="{FF2B5EF4-FFF2-40B4-BE49-F238E27FC236}">
                <a16:creationId xmlns:a16="http://schemas.microsoft.com/office/drawing/2014/main" id="{0D92C591-91FB-4385-A848-F77B643C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5554" y="2705789"/>
            <a:ext cx="1138130" cy="4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h5 files tensorflow">
            <a:extLst>
              <a:ext uri="{FF2B5EF4-FFF2-40B4-BE49-F238E27FC236}">
                <a16:creationId xmlns:a16="http://schemas.microsoft.com/office/drawing/2014/main" id="{2ED78444-912E-4814-AE72-02EA087D8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8951" y="3252415"/>
            <a:ext cx="1309223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h5 files tensorflow">
            <a:extLst>
              <a:ext uri="{FF2B5EF4-FFF2-40B4-BE49-F238E27FC236}">
                <a16:creationId xmlns:a16="http://schemas.microsoft.com/office/drawing/2014/main" id="{C2282F3F-5124-405D-A7BF-E55183140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38595" y="5529165"/>
            <a:ext cx="1341842" cy="5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h5 files tensorflow">
            <a:extLst>
              <a:ext uri="{FF2B5EF4-FFF2-40B4-BE49-F238E27FC236}">
                <a16:creationId xmlns:a16="http://schemas.microsoft.com/office/drawing/2014/main" id="{1C45E075-0A6C-4DF9-B4D2-14781E307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74619" y="5555772"/>
            <a:ext cx="1350144" cy="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A279159F-31A9-442C-8985-663EA5D76068}"/>
              </a:ext>
            </a:extLst>
          </p:cNvPr>
          <p:cNvGrpSpPr/>
          <p:nvPr/>
        </p:nvGrpSpPr>
        <p:grpSpPr>
          <a:xfrm>
            <a:off x="5628986" y="1285338"/>
            <a:ext cx="1577676" cy="1687949"/>
            <a:chOff x="297032" y="1925717"/>
            <a:chExt cx="1577676" cy="1687949"/>
          </a:xfrm>
        </p:grpSpPr>
        <p:pic>
          <p:nvPicPr>
            <p:cNvPr id="54" name="Picture 4" descr="Image result for python script icon">
              <a:extLst>
                <a:ext uri="{FF2B5EF4-FFF2-40B4-BE49-F238E27FC236}">
                  <a16:creationId xmlns:a16="http://schemas.microsoft.com/office/drawing/2014/main" id="{53FE6892-5C46-419E-BE9D-EEFCACF32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B8B3901-8032-4CD5-B037-09B32FFED985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KafkaCli.py</a:t>
              </a:r>
            </a:p>
          </p:txBody>
        </p:sp>
      </p:grp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345F22C3-82C2-44A9-B8C2-B7B090171B0A}"/>
              </a:ext>
            </a:extLst>
          </p:cNvPr>
          <p:cNvSpPr/>
          <p:nvPr/>
        </p:nvSpPr>
        <p:spPr>
          <a:xfrm rot="1768735">
            <a:off x="2282665" y="3771700"/>
            <a:ext cx="944765" cy="484632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505D10-EEFA-49D9-B96A-DF5FE5FC29EE}"/>
              </a:ext>
            </a:extLst>
          </p:cNvPr>
          <p:cNvCxnSpPr>
            <a:stCxn id="54" idx="3"/>
          </p:cNvCxnSpPr>
          <p:nvPr/>
        </p:nvCxnSpPr>
        <p:spPr>
          <a:xfrm flipV="1">
            <a:off x="7066263" y="1959801"/>
            <a:ext cx="646073" cy="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8" name="Picture 12" descr="Image result for web application">
            <a:extLst>
              <a:ext uri="{FF2B5EF4-FFF2-40B4-BE49-F238E27FC236}">
                <a16:creationId xmlns:a16="http://schemas.microsoft.com/office/drawing/2014/main" id="{E3A7EF0E-6016-4F76-B5CC-7D0DD731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0771" y="139035"/>
            <a:ext cx="1713479" cy="15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Image result for mobile  application">
            <a:extLst>
              <a:ext uri="{FF2B5EF4-FFF2-40B4-BE49-F238E27FC236}">
                <a16:creationId xmlns:a16="http://schemas.microsoft.com/office/drawing/2014/main" id="{98147173-F147-4045-B3F9-5D22412BF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email">
            <a:clrChange>
              <a:clrFrom>
                <a:srgbClr val="EFFBF1"/>
              </a:clrFrom>
              <a:clrTo>
                <a:srgbClr val="EFFB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0647" y="1576904"/>
            <a:ext cx="1445575" cy="16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Image result for smart watch application">
            <a:extLst>
              <a:ext uri="{FF2B5EF4-FFF2-40B4-BE49-F238E27FC236}">
                <a16:creationId xmlns:a16="http://schemas.microsoft.com/office/drawing/2014/main" id="{075C60CB-EC00-4B29-BE67-74FFD85B0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49526" y="2705789"/>
            <a:ext cx="1455759" cy="14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co de bloque 17">
            <a:extLst>
              <a:ext uri="{FF2B5EF4-FFF2-40B4-BE49-F238E27FC236}">
                <a16:creationId xmlns:a16="http://schemas.microsoft.com/office/drawing/2014/main" id="{D7707DA0-9866-4F10-8F41-DED6C0F455BD}"/>
              </a:ext>
            </a:extLst>
          </p:cNvPr>
          <p:cNvSpPr/>
          <p:nvPr/>
        </p:nvSpPr>
        <p:spPr>
          <a:xfrm rot="5400000">
            <a:off x="8327738" y="1458507"/>
            <a:ext cx="914400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F59079F-FFC3-46BD-8311-46E2288D61FC}"/>
              </a:ext>
            </a:extLst>
          </p:cNvPr>
          <p:cNvCxnSpPr>
            <a:cxnSpLocks/>
            <a:stCxn id="14348" idx="1"/>
          </p:cNvCxnSpPr>
          <p:nvPr/>
        </p:nvCxnSpPr>
        <p:spPr>
          <a:xfrm flipH="1">
            <a:off x="9082605" y="889834"/>
            <a:ext cx="1168166" cy="68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1617756-6D5E-462B-801C-610503C1296A}"/>
              </a:ext>
            </a:extLst>
          </p:cNvPr>
          <p:cNvCxnSpPr>
            <a:cxnSpLocks/>
            <a:stCxn id="14350" idx="1"/>
          </p:cNvCxnSpPr>
          <p:nvPr/>
        </p:nvCxnSpPr>
        <p:spPr>
          <a:xfrm flipH="1" flipV="1">
            <a:off x="9204602" y="1866033"/>
            <a:ext cx="1536045" cy="53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8BEAA6E-3B90-4E24-9F25-82E193F3F48A}"/>
              </a:ext>
            </a:extLst>
          </p:cNvPr>
          <p:cNvCxnSpPr>
            <a:cxnSpLocks/>
            <a:stCxn id="14352" idx="1"/>
          </p:cNvCxnSpPr>
          <p:nvPr/>
        </p:nvCxnSpPr>
        <p:spPr>
          <a:xfrm flipH="1" flipV="1">
            <a:off x="9062480" y="2286000"/>
            <a:ext cx="387046" cy="113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EE58CF4-6EC8-4313-B449-1510F33F6753}"/>
              </a:ext>
            </a:extLst>
          </p:cNvPr>
          <p:cNvCxnSpPr>
            <a:stCxn id="55" idx="2"/>
            <a:endCxn id="23" idx="0"/>
          </p:cNvCxnSpPr>
          <p:nvPr/>
        </p:nvCxnSpPr>
        <p:spPr>
          <a:xfrm>
            <a:off x="6417824" y="2973287"/>
            <a:ext cx="0" cy="91142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507560E-C4B3-440D-907D-D73BAB8CB2FC}"/>
              </a:ext>
            </a:extLst>
          </p:cNvPr>
          <p:cNvCxnSpPr>
            <a:cxnSpLocks/>
          </p:cNvCxnSpPr>
          <p:nvPr/>
        </p:nvCxnSpPr>
        <p:spPr>
          <a:xfrm>
            <a:off x="8705171" y="0"/>
            <a:ext cx="0" cy="685800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4" name="Picture 18" descr="Image result for firewall icon">
            <a:extLst>
              <a:ext uri="{FF2B5EF4-FFF2-40B4-BE49-F238E27FC236}">
                <a16:creationId xmlns:a16="http://schemas.microsoft.com/office/drawing/2014/main" id="{34374A22-071A-4DB2-9E99-DA05BC159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1848" y="196364"/>
            <a:ext cx="914395" cy="11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6" descr="Image result for docker container logo">
            <a:extLst>
              <a:ext uri="{FF2B5EF4-FFF2-40B4-BE49-F238E27FC236}">
                <a16:creationId xmlns:a16="http://schemas.microsoft.com/office/drawing/2014/main" id="{DD03A877-4F25-40DD-BA29-396A62E16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079" y="5561294"/>
            <a:ext cx="1102970" cy="6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6" descr="Image result for git logo">
            <a:extLst>
              <a:ext uri="{FF2B5EF4-FFF2-40B4-BE49-F238E27FC236}">
                <a16:creationId xmlns:a16="http://schemas.microsoft.com/office/drawing/2014/main" id="{27001947-6D84-4366-ABD2-C8DDAD65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1957" y="5548268"/>
            <a:ext cx="674218" cy="6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8" descr="Image result for bitbucket logo">
            <a:extLst>
              <a:ext uri="{FF2B5EF4-FFF2-40B4-BE49-F238E27FC236}">
                <a16:creationId xmlns:a16="http://schemas.microsoft.com/office/drawing/2014/main" id="{0D4F986D-CDF2-4929-B5C0-4BCF6CCA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538" y="6238464"/>
            <a:ext cx="2292447" cy="3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Image result for virtualenv python logo">
            <a:extLst>
              <a:ext uri="{FF2B5EF4-FFF2-40B4-BE49-F238E27FC236}">
                <a16:creationId xmlns:a16="http://schemas.microsoft.com/office/drawing/2014/main" id="{794C2E3D-16ED-430C-9F97-6FA26D291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13600" y="4788028"/>
            <a:ext cx="1550650" cy="7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events queue icon">
            <a:extLst>
              <a:ext uri="{FF2B5EF4-FFF2-40B4-BE49-F238E27FC236}">
                <a16:creationId xmlns:a16="http://schemas.microsoft.com/office/drawing/2014/main" id="{0B96F285-2169-4277-828C-0847EBC9E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9834" y="1375897"/>
            <a:ext cx="1079619" cy="10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Image result for apache kafka logo">
            <a:extLst>
              <a:ext uri="{FF2B5EF4-FFF2-40B4-BE49-F238E27FC236}">
                <a16:creationId xmlns:a16="http://schemas.microsoft.com/office/drawing/2014/main" id="{4F8E91F9-590F-40AE-97CB-3A4A0A47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7286" y="2169413"/>
            <a:ext cx="882896" cy="96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F8E85CA-7587-48DD-89F0-6FF1A9C96430}"/>
              </a:ext>
            </a:extLst>
          </p:cNvPr>
          <p:cNvGrpSpPr/>
          <p:nvPr/>
        </p:nvGrpSpPr>
        <p:grpSpPr>
          <a:xfrm>
            <a:off x="562031" y="2535121"/>
            <a:ext cx="1577676" cy="1687949"/>
            <a:chOff x="297032" y="1925717"/>
            <a:chExt cx="1577676" cy="1687949"/>
          </a:xfrm>
        </p:grpSpPr>
        <p:pic>
          <p:nvPicPr>
            <p:cNvPr id="9220" name="Picture 4" descr="Image result for python script icon">
              <a:extLst>
                <a:ext uri="{FF2B5EF4-FFF2-40B4-BE49-F238E27FC236}">
                  <a16:creationId xmlns:a16="http://schemas.microsoft.com/office/drawing/2014/main" id="{450021AB-AA80-4094-89C7-9BD62F496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4B2F53-FF2F-4D2E-80E3-01EDB86C94E6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modeling.py</a:t>
              </a:r>
            </a:p>
          </p:txBody>
        </p:sp>
      </p:grpSp>
      <p:pic>
        <p:nvPicPr>
          <p:cNvPr id="9222" name="Picture 6" descr="Image result for DATABASE logo">
            <a:extLst>
              <a:ext uri="{FF2B5EF4-FFF2-40B4-BE49-F238E27FC236}">
                <a16:creationId xmlns:a16="http://schemas.microsoft.com/office/drawing/2014/main" id="{308C98DB-0534-4994-B1B6-1F9247C6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783" y="4936805"/>
            <a:ext cx="769484" cy="7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roc machine learning logo">
            <a:extLst>
              <a:ext uri="{FF2B5EF4-FFF2-40B4-BE49-F238E27FC236}">
                <a16:creationId xmlns:a16="http://schemas.microsoft.com/office/drawing/2014/main" id="{EA2D8ABA-FA50-4AFD-A371-D35474C2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929" y="889834"/>
            <a:ext cx="1580461" cy="15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0699B21-F652-442F-9E7C-0B15E0EE1AFF}"/>
              </a:ext>
            </a:extLst>
          </p:cNvPr>
          <p:cNvGrpSpPr/>
          <p:nvPr/>
        </p:nvGrpSpPr>
        <p:grpSpPr>
          <a:xfrm>
            <a:off x="3352809" y="3884713"/>
            <a:ext cx="1451038" cy="2231331"/>
            <a:chOff x="2629808" y="2120999"/>
            <a:chExt cx="1451038" cy="2231331"/>
          </a:xfrm>
        </p:grpSpPr>
        <p:pic>
          <p:nvPicPr>
            <p:cNvPr id="14" name="Picture 4" descr="Image result for python script icon">
              <a:extLst>
                <a:ext uri="{FF2B5EF4-FFF2-40B4-BE49-F238E27FC236}">
                  <a16:creationId xmlns:a16="http://schemas.microsoft.com/office/drawing/2014/main" id="{A6B25614-3F90-403C-ABF3-E7A9FFF85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808" y="2120999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849C89-D40B-42BD-A05B-99F961CFF6BC}"/>
                </a:ext>
              </a:extLst>
            </p:cNvPr>
            <p:cNvSpPr txBox="1"/>
            <p:nvPr/>
          </p:nvSpPr>
          <p:spPr>
            <a:xfrm>
              <a:off x="2629808" y="3429000"/>
              <a:ext cx="14510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>
                  <a:latin typeface="Consolas" panose="020B0609020204030204" pitchFamily="49" charset="0"/>
                </a:rPr>
                <a:t>model.pkl</a:t>
              </a:r>
              <a:endParaRPr lang="es-PE" dirty="0">
                <a:latin typeface="Consolas" panose="020B0609020204030204" pitchFamily="49" charset="0"/>
              </a:endParaRPr>
            </a:p>
            <a:p>
              <a:r>
                <a:rPr lang="es-PE" dirty="0">
                  <a:latin typeface="Consolas" panose="020B0609020204030204" pitchFamily="49" charset="0"/>
                </a:rPr>
                <a:t>model.h5</a:t>
              </a:r>
            </a:p>
            <a:p>
              <a:r>
                <a:rPr lang="es-PE" dirty="0" err="1">
                  <a:latin typeface="Consolas" panose="020B0609020204030204" pitchFamily="49" charset="0"/>
                </a:rPr>
                <a:t>model.pmml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9228" name="Picture 12" descr="Image result for python pickle">
              <a:extLst>
                <a:ext uri="{FF2B5EF4-FFF2-40B4-BE49-F238E27FC236}">
                  <a16:creationId xmlns:a16="http://schemas.microsoft.com/office/drawing/2014/main" id="{F63D096D-61B8-4455-B558-8DDF136A1A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77808" y="2519923"/>
              <a:ext cx="454143" cy="74390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4AB9026-ED89-421D-B546-C17EE27F990F}"/>
              </a:ext>
            </a:extLst>
          </p:cNvPr>
          <p:cNvGrpSpPr/>
          <p:nvPr/>
        </p:nvGrpSpPr>
        <p:grpSpPr>
          <a:xfrm>
            <a:off x="5655619" y="3884713"/>
            <a:ext cx="1704313" cy="1687949"/>
            <a:chOff x="297032" y="1925717"/>
            <a:chExt cx="1704313" cy="1687949"/>
          </a:xfrm>
        </p:grpSpPr>
        <p:pic>
          <p:nvPicPr>
            <p:cNvPr id="23" name="Picture 4" descr="Image result for python script icon">
              <a:extLst>
                <a:ext uri="{FF2B5EF4-FFF2-40B4-BE49-F238E27FC236}">
                  <a16:creationId xmlns:a16="http://schemas.microsoft.com/office/drawing/2014/main" id="{9F02D0A9-EC58-4982-B99E-46CB6B8FF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1FDE5A7-60D3-482F-8360-E5DDBF47AF67}"/>
                </a:ext>
              </a:extLst>
            </p:cNvPr>
            <p:cNvSpPr txBox="1"/>
            <p:nvPr/>
          </p:nvSpPr>
          <p:spPr>
            <a:xfrm>
              <a:off x="297032" y="324433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implement.py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210AE3-A4DF-457A-8EAF-44392E5BF7E8}"/>
              </a:ext>
            </a:extLst>
          </p:cNvPr>
          <p:cNvSpPr txBox="1"/>
          <p:nvPr/>
        </p:nvSpPr>
        <p:spPr>
          <a:xfrm>
            <a:off x="340548" y="575305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modeling_data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313F0007-B1C8-4C66-B2C5-F331748F4EE0}"/>
              </a:ext>
            </a:extLst>
          </p:cNvPr>
          <p:cNvSpPr/>
          <p:nvPr/>
        </p:nvSpPr>
        <p:spPr>
          <a:xfrm>
            <a:off x="1058097" y="4212454"/>
            <a:ext cx="484632" cy="769484"/>
          </a:xfrm>
          <a:prstGeom prst="upArrow">
            <a:avLst/>
          </a:prstGeom>
          <a:solidFill>
            <a:srgbClr val="FFD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4F96889-0C6F-42CF-9EFF-673C74DFC87E}"/>
              </a:ext>
            </a:extLst>
          </p:cNvPr>
          <p:cNvSpPr txBox="1"/>
          <p:nvPr/>
        </p:nvSpPr>
        <p:spPr>
          <a:xfrm>
            <a:off x="134054" y="130966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latin typeface="Consolas" panose="020B0609020204030204" pitchFamily="49" charset="0"/>
              </a:rPr>
              <a:t>Modeling</a:t>
            </a:r>
            <a:r>
              <a:rPr lang="es-PE" dirty="0">
                <a:latin typeface="Consolas" panose="020B0609020204030204" pitchFamily="49" charset="0"/>
              </a:rPr>
              <a:t>={training, </a:t>
            </a:r>
            <a:r>
              <a:rPr lang="es-PE" dirty="0" err="1">
                <a:latin typeface="Consolas" panose="020B0609020204030204" pitchFamily="49" charset="0"/>
              </a:rPr>
              <a:t>testing</a:t>
            </a:r>
            <a:r>
              <a:rPr lang="es-PE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364D8EB-2E82-477D-8681-5A329DF10222}"/>
              </a:ext>
            </a:extLst>
          </p:cNvPr>
          <p:cNvCxnSpPr>
            <a:cxnSpLocks/>
            <a:stCxn id="23" idx="1"/>
            <a:endCxn id="14" idx="3"/>
          </p:cNvCxnSpPr>
          <p:nvPr/>
        </p:nvCxnSpPr>
        <p:spPr>
          <a:xfrm flipH="1">
            <a:off x="4702953" y="4559785"/>
            <a:ext cx="1039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00951D3-8411-4539-9867-855183766437}"/>
              </a:ext>
            </a:extLst>
          </p:cNvPr>
          <p:cNvSpPr txBox="1"/>
          <p:nvPr/>
        </p:nvSpPr>
        <p:spPr>
          <a:xfrm>
            <a:off x="4923111" y="425202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err="1">
                <a:latin typeface="Consolas" panose="020B0609020204030204" pitchFamily="49" charset="0"/>
              </a:rPr>
              <a:t>Reads</a:t>
            </a:r>
            <a:endParaRPr lang="es-PE" sz="1600" dirty="0">
              <a:latin typeface="Consolas" panose="020B0609020204030204" pitchFamily="49" charset="0"/>
            </a:endParaRPr>
          </a:p>
        </p:txBody>
      </p:sp>
      <p:pic>
        <p:nvPicPr>
          <p:cNvPr id="9244" name="Picture 28" descr="Image result for scikit learn">
            <a:extLst>
              <a:ext uri="{FF2B5EF4-FFF2-40B4-BE49-F238E27FC236}">
                <a16:creationId xmlns:a16="http://schemas.microsoft.com/office/drawing/2014/main" id="{F92DAF31-24E3-4003-9DEB-F807DF7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3696" y="3245801"/>
            <a:ext cx="893009" cy="4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303A30C-400B-495D-AADF-53C31609FB54}"/>
              </a:ext>
            </a:extLst>
          </p:cNvPr>
          <p:cNvSpPr txBox="1"/>
          <p:nvPr/>
        </p:nvSpPr>
        <p:spPr>
          <a:xfrm>
            <a:off x="1238267" y="6307799"/>
            <a:ext cx="710959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AMBIENTE PRODUCCIÓN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C8EEF04-EB50-4545-8FA7-6FC435CACFB7}"/>
              </a:ext>
            </a:extLst>
          </p:cNvPr>
          <p:cNvGrpSpPr/>
          <p:nvPr/>
        </p:nvGrpSpPr>
        <p:grpSpPr>
          <a:xfrm>
            <a:off x="3196178" y="426599"/>
            <a:ext cx="4069742" cy="1352100"/>
            <a:chOff x="3196178" y="426599"/>
            <a:chExt cx="4069742" cy="1352100"/>
          </a:xfrm>
        </p:grpSpPr>
        <p:sp>
          <p:nvSpPr>
            <p:cNvPr id="51" name="Llaves 50">
              <a:extLst>
                <a:ext uri="{FF2B5EF4-FFF2-40B4-BE49-F238E27FC236}">
                  <a16:creationId xmlns:a16="http://schemas.microsoft.com/office/drawing/2014/main" id="{730EC3F7-221E-4BCD-A805-F40F1BD0BCF3}"/>
                </a:ext>
              </a:extLst>
            </p:cNvPr>
            <p:cNvSpPr/>
            <p:nvPr/>
          </p:nvSpPr>
          <p:spPr>
            <a:xfrm>
              <a:off x="4302118" y="426599"/>
              <a:ext cx="2963802" cy="338554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Automated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Testing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Integration</a:t>
              </a:r>
              <a:endParaRPr lang="es-PE" dirty="0">
                <a:latin typeface="Consolas" panose="020B0609020204030204" pitchFamily="49" charset="0"/>
              </a:endParaRPr>
            </a:p>
            <a:p>
              <a:pPr algn="ctr"/>
              <a:r>
                <a:rPr lang="es-PE" dirty="0" err="1">
                  <a:latin typeface="Consolas" panose="020B0609020204030204" pitchFamily="49" charset="0"/>
                </a:rPr>
                <a:t>Continous</a:t>
              </a:r>
              <a:r>
                <a:rPr lang="es-PE" dirty="0">
                  <a:latin typeface="Consolas" panose="020B0609020204030204" pitchFamily="49" charset="0"/>
                </a:rPr>
                <a:t> </a:t>
              </a:r>
              <a:r>
                <a:rPr lang="es-PE" dirty="0" err="1">
                  <a:latin typeface="Consolas" panose="020B0609020204030204" pitchFamily="49" charset="0"/>
                </a:rPr>
                <a:t>Deployment</a:t>
              </a:r>
              <a:endParaRPr lang="es-PE" dirty="0">
                <a:latin typeface="Consolas" panose="020B0609020204030204" pitchFamily="49" charset="0"/>
              </a:endParaRPr>
            </a:p>
          </p:txBody>
        </p:sp>
        <p:pic>
          <p:nvPicPr>
            <p:cNvPr id="52" name="Picture 2" descr="Image result for travis ci logo">
              <a:extLst>
                <a:ext uri="{FF2B5EF4-FFF2-40B4-BE49-F238E27FC236}">
                  <a16:creationId xmlns:a16="http://schemas.microsoft.com/office/drawing/2014/main" id="{0200C0AC-BB6B-4832-B1B8-31136C764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178" y="573611"/>
              <a:ext cx="1606784" cy="120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6C6C0007-E24B-4966-8160-6082081485D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6608" y="4810232"/>
            <a:ext cx="980812" cy="980812"/>
          </a:xfrm>
          <a:prstGeom prst="rect">
            <a:avLst/>
          </a:prstGeom>
        </p:spPr>
      </p:pic>
      <p:pic>
        <p:nvPicPr>
          <p:cNvPr id="14340" name="Picture 4" descr="Image result for keras">
            <a:extLst>
              <a:ext uri="{FF2B5EF4-FFF2-40B4-BE49-F238E27FC236}">
                <a16:creationId xmlns:a16="http://schemas.microsoft.com/office/drawing/2014/main" id="{F0898C07-D110-4B08-A018-C0D3D637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548" y="2613252"/>
            <a:ext cx="456868" cy="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tensorflow logo">
            <a:extLst>
              <a:ext uri="{FF2B5EF4-FFF2-40B4-BE49-F238E27FC236}">
                <a16:creationId xmlns:a16="http://schemas.microsoft.com/office/drawing/2014/main" id="{D8791190-CF24-468B-B3B0-FEDEF6A4C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9348" y="3113068"/>
            <a:ext cx="456398" cy="5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pmml logo">
            <a:extLst>
              <a:ext uri="{FF2B5EF4-FFF2-40B4-BE49-F238E27FC236}">
                <a16:creationId xmlns:a16="http://schemas.microsoft.com/office/drawing/2014/main" id="{0D92C591-91FB-4385-A848-F77B643C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5554" y="2705789"/>
            <a:ext cx="1138130" cy="4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h5 files tensorflow">
            <a:extLst>
              <a:ext uri="{FF2B5EF4-FFF2-40B4-BE49-F238E27FC236}">
                <a16:creationId xmlns:a16="http://schemas.microsoft.com/office/drawing/2014/main" id="{2ED78444-912E-4814-AE72-02EA087D8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8951" y="3252415"/>
            <a:ext cx="1309223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h5 files tensorflow">
            <a:extLst>
              <a:ext uri="{FF2B5EF4-FFF2-40B4-BE49-F238E27FC236}">
                <a16:creationId xmlns:a16="http://schemas.microsoft.com/office/drawing/2014/main" id="{C2282F3F-5124-405D-A7BF-E55183140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38595" y="5529165"/>
            <a:ext cx="1341842" cy="5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h5 files tensorflow">
            <a:extLst>
              <a:ext uri="{FF2B5EF4-FFF2-40B4-BE49-F238E27FC236}">
                <a16:creationId xmlns:a16="http://schemas.microsoft.com/office/drawing/2014/main" id="{1C45E075-0A6C-4DF9-B4D2-14781E307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74619" y="5555772"/>
            <a:ext cx="1350144" cy="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A279159F-31A9-442C-8985-663EA5D76068}"/>
              </a:ext>
            </a:extLst>
          </p:cNvPr>
          <p:cNvGrpSpPr/>
          <p:nvPr/>
        </p:nvGrpSpPr>
        <p:grpSpPr>
          <a:xfrm>
            <a:off x="5628986" y="1285338"/>
            <a:ext cx="1577676" cy="1687949"/>
            <a:chOff x="297032" y="1925717"/>
            <a:chExt cx="1577676" cy="1687949"/>
          </a:xfrm>
        </p:grpSpPr>
        <p:pic>
          <p:nvPicPr>
            <p:cNvPr id="54" name="Picture 4" descr="Image result for python script icon">
              <a:extLst>
                <a:ext uri="{FF2B5EF4-FFF2-40B4-BE49-F238E27FC236}">
                  <a16:creationId xmlns:a16="http://schemas.microsoft.com/office/drawing/2014/main" id="{53FE6892-5C46-419E-BE9D-EEFCACF32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65" y="1925717"/>
              <a:ext cx="1350144" cy="135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B8B3901-8032-4CD5-B037-09B32FFED985}"/>
                </a:ext>
              </a:extLst>
            </p:cNvPr>
            <p:cNvSpPr txBox="1"/>
            <p:nvPr/>
          </p:nvSpPr>
          <p:spPr>
            <a:xfrm>
              <a:off x="297032" y="32443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>
                  <a:latin typeface="Consolas" panose="020B0609020204030204" pitchFamily="49" charset="0"/>
                </a:rPr>
                <a:t>KafkaCli.py</a:t>
              </a:r>
            </a:p>
          </p:txBody>
        </p:sp>
      </p:grp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345F22C3-82C2-44A9-B8C2-B7B090171B0A}"/>
              </a:ext>
            </a:extLst>
          </p:cNvPr>
          <p:cNvSpPr/>
          <p:nvPr/>
        </p:nvSpPr>
        <p:spPr>
          <a:xfrm rot="1768735">
            <a:off x="2282665" y="3771700"/>
            <a:ext cx="944765" cy="484632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F505D10-EEFA-49D9-B96A-DF5FE5FC29EE}"/>
              </a:ext>
            </a:extLst>
          </p:cNvPr>
          <p:cNvCxnSpPr>
            <a:stCxn id="54" idx="3"/>
          </p:cNvCxnSpPr>
          <p:nvPr/>
        </p:nvCxnSpPr>
        <p:spPr>
          <a:xfrm flipV="1">
            <a:off x="7066263" y="1959801"/>
            <a:ext cx="646073" cy="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8" name="Picture 12" descr="Image result for web application">
            <a:extLst>
              <a:ext uri="{FF2B5EF4-FFF2-40B4-BE49-F238E27FC236}">
                <a16:creationId xmlns:a16="http://schemas.microsoft.com/office/drawing/2014/main" id="{E3A7EF0E-6016-4F76-B5CC-7D0DD731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0771" y="139035"/>
            <a:ext cx="1713479" cy="15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Image result for mobile  application">
            <a:extLst>
              <a:ext uri="{FF2B5EF4-FFF2-40B4-BE49-F238E27FC236}">
                <a16:creationId xmlns:a16="http://schemas.microsoft.com/office/drawing/2014/main" id="{98147173-F147-4045-B3F9-5D22412BF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email">
            <a:clrChange>
              <a:clrFrom>
                <a:srgbClr val="EFFBF1"/>
              </a:clrFrom>
              <a:clrTo>
                <a:srgbClr val="EFFB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0647" y="1576904"/>
            <a:ext cx="1445575" cy="16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Image result for smart watch application">
            <a:extLst>
              <a:ext uri="{FF2B5EF4-FFF2-40B4-BE49-F238E27FC236}">
                <a16:creationId xmlns:a16="http://schemas.microsoft.com/office/drawing/2014/main" id="{075C60CB-EC00-4B29-BE67-74FFD85B0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49526" y="2705789"/>
            <a:ext cx="1455759" cy="14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co de bloque 17">
            <a:extLst>
              <a:ext uri="{FF2B5EF4-FFF2-40B4-BE49-F238E27FC236}">
                <a16:creationId xmlns:a16="http://schemas.microsoft.com/office/drawing/2014/main" id="{D7707DA0-9866-4F10-8F41-DED6C0F455BD}"/>
              </a:ext>
            </a:extLst>
          </p:cNvPr>
          <p:cNvSpPr/>
          <p:nvPr/>
        </p:nvSpPr>
        <p:spPr>
          <a:xfrm rot="5400000">
            <a:off x="8327738" y="1458507"/>
            <a:ext cx="914400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F59079F-FFC3-46BD-8311-46E2288D61FC}"/>
              </a:ext>
            </a:extLst>
          </p:cNvPr>
          <p:cNvCxnSpPr>
            <a:cxnSpLocks/>
            <a:stCxn id="14348" idx="1"/>
          </p:cNvCxnSpPr>
          <p:nvPr/>
        </p:nvCxnSpPr>
        <p:spPr>
          <a:xfrm flipH="1">
            <a:off x="9082605" y="889834"/>
            <a:ext cx="1168166" cy="68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1617756-6D5E-462B-801C-610503C1296A}"/>
              </a:ext>
            </a:extLst>
          </p:cNvPr>
          <p:cNvCxnSpPr>
            <a:cxnSpLocks/>
            <a:stCxn id="14350" idx="1"/>
          </p:cNvCxnSpPr>
          <p:nvPr/>
        </p:nvCxnSpPr>
        <p:spPr>
          <a:xfrm flipH="1" flipV="1">
            <a:off x="9204602" y="1866033"/>
            <a:ext cx="1536045" cy="53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8BEAA6E-3B90-4E24-9F25-82E193F3F48A}"/>
              </a:ext>
            </a:extLst>
          </p:cNvPr>
          <p:cNvCxnSpPr>
            <a:cxnSpLocks/>
            <a:stCxn id="14352" idx="1"/>
          </p:cNvCxnSpPr>
          <p:nvPr/>
        </p:nvCxnSpPr>
        <p:spPr>
          <a:xfrm flipH="1" flipV="1">
            <a:off x="9062480" y="2286000"/>
            <a:ext cx="387046" cy="113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EE58CF4-6EC8-4313-B449-1510F33F6753}"/>
              </a:ext>
            </a:extLst>
          </p:cNvPr>
          <p:cNvCxnSpPr>
            <a:stCxn id="55" idx="2"/>
            <a:endCxn id="23" idx="0"/>
          </p:cNvCxnSpPr>
          <p:nvPr/>
        </p:nvCxnSpPr>
        <p:spPr>
          <a:xfrm>
            <a:off x="6417824" y="2973287"/>
            <a:ext cx="0" cy="91142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507560E-C4B3-440D-907D-D73BAB8CB2FC}"/>
              </a:ext>
            </a:extLst>
          </p:cNvPr>
          <p:cNvCxnSpPr>
            <a:cxnSpLocks/>
          </p:cNvCxnSpPr>
          <p:nvPr/>
        </p:nvCxnSpPr>
        <p:spPr>
          <a:xfrm>
            <a:off x="8705171" y="0"/>
            <a:ext cx="0" cy="685800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4" name="Picture 18" descr="Image result for firewall icon">
            <a:extLst>
              <a:ext uri="{FF2B5EF4-FFF2-40B4-BE49-F238E27FC236}">
                <a16:creationId xmlns:a16="http://schemas.microsoft.com/office/drawing/2014/main" id="{34374A22-071A-4DB2-9E99-DA05BC159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1848" y="196364"/>
            <a:ext cx="914395" cy="11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6" descr="Image result for docker container logo">
            <a:extLst>
              <a:ext uri="{FF2B5EF4-FFF2-40B4-BE49-F238E27FC236}">
                <a16:creationId xmlns:a16="http://schemas.microsoft.com/office/drawing/2014/main" id="{DD03A877-4F25-40DD-BA29-396A62E16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079" y="5561294"/>
            <a:ext cx="1102970" cy="6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6" descr="Image result for git logo">
            <a:extLst>
              <a:ext uri="{FF2B5EF4-FFF2-40B4-BE49-F238E27FC236}">
                <a16:creationId xmlns:a16="http://schemas.microsoft.com/office/drawing/2014/main" id="{27001947-6D84-4366-ABD2-C8DDAD65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1957" y="5548268"/>
            <a:ext cx="674218" cy="6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8" descr="Image result for bitbucket logo">
            <a:extLst>
              <a:ext uri="{FF2B5EF4-FFF2-40B4-BE49-F238E27FC236}">
                <a16:creationId xmlns:a16="http://schemas.microsoft.com/office/drawing/2014/main" id="{0D4F986D-CDF2-4929-B5C0-4BCF6CCA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538" y="6238464"/>
            <a:ext cx="2292447" cy="3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Image result for virtualenv python logo">
            <a:extLst>
              <a:ext uri="{FF2B5EF4-FFF2-40B4-BE49-F238E27FC236}">
                <a16:creationId xmlns:a16="http://schemas.microsoft.com/office/drawing/2014/main" id="{794C2E3D-16ED-430C-9F97-6FA26D291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13600" y="4788028"/>
            <a:ext cx="1550650" cy="7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events queue icon">
            <a:extLst>
              <a:ext uri="{FF2B5EF4-FFF2-40B4-BE49-F238E27FC236}">
                <a16:creationId xmlns:a16="http://schemas.microsoft.com/office/drawing/2014/main" id="{3B9BA7F6-260C-4C62-97D5-10923725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9834" y="1375897"/>
            <a:ext cx="1079619" cy="107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apache kafka logo">
            <a:extLst>
              <a:ext uri="{FF2B5EF4-FFF2-40B4-BE49-F238E27FC236}">
                <a16:creationId xmlns:a16="http://schemas.microsoft.com/office/drawing/2014/main" id="{F44D66D0-DD83-4711-B6F5-C3E8F93A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7286" y="2169413"/>
            <a:ext cx="882896" cy="96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6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4E01A1-9EFC-487F-88A3-223BE3AA3CAE}"/>
              </a:ext>
            </a:extLst>
          </p:cNvPr>
          <p:cNvSpPr txBox="1">
            <a:spLocks/>
          </p:cNvSpPr>
          <p:nvPr/>
        </p:nvSpPr>
        <p:spPr>
          <a:xfrm>
            <a:off x="0" y="631455"/>
            <a:ext cx="10515600" cy="13255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Line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(Cloud)</a:t>
            </a:r>
          </a:p>
        </p:txBody>
      </p:sp>
    </p:spTree>
    <p:extLst>
      <p:ext uri="{BB962C8B-B14F-4D97-AF65-F5344CB8AC3E}">
        <p14:creationId xmlns:p14="http://schemas.microsoft.com/office/powerpoint/2010/main" val="3601159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azure machine learning">
            <a:extLst>
              <a:ext uri="{FF2B5EF4-FFF2-40B4-BE49-F238E27FC236}">
                <a16:creationId xmlns:a16="http://schemas.microsoft.com/office/drawing/2014/main" id="{9C88C5CA-0B9B-4280-9A2A-6B9F0377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68" y="238125"/>
            <a:ext cx="11990664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7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databricks deployment api">
            <a:extLst>
              <a:ext uri="{FF2B5EF4-FFF2-40B4-BE49-F238E27FC236}">
                <a16:creationId xmlns:a16="http://schemas.microsoft.com/office/drawing/2014/main" id="{1796708A-6BF1-4507-95EC-A8AD6A38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350" y="0"/>
            <a:ext cx="10653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Related image">
            <a:extLst>
              <a:ext uri="{FF2B5EF4-FFF2-40B4-BE49-F238E27FC236}">
                <a16:creationId xmlns:a16="http://schemas.microsoft.com/office/drawing/2014/main" id="{6F014772-AF75-41F9-A09B-E3075E286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479" y="204788"/>
            <a:ext cx="11401795" cy="643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58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4E01A1-9EFC-487F-88A3-223BE3AA3CAE}"/>
              </a:ext>
            </a:extLst>
          </p:cNvPr>
          <p:cNvSpPr txBox="1">
            <a:spLocks/>
          </p:cNvSpPr>
          <p:nvPr/>
        </p:nvSpPr>
        <p:spPr>
          <a:xfrm>
            <a:off x="0" y="631455"/>
            <a:ext cx="10515600" cy="13255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Client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Side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ML</a:t>
            </a:r>
          </a:p>
        </p:txBody>
      </p:sp>
    </p:spTree>
    <p:extLst>
      <p:ext uri="{BB962C8B-B14F-4D97-AF65-F5344CB8AC3E}">
        <p14:creationId xmlns:p14="http://schemas.microsoft.com/office/powerpoint/2010/main" val="3723089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E2F4EC-A743-4E62-8B92-977C2F89153A}"/>
              </a:ext>
            </a:extLst>
          </p:cNvPr>
          <p:cNvSpPr/>
          <p:nvPr/>
        </p:nvSpPr>
        <p:spPr>
          <a:xfrm>
            <a:off x="1390650" y="2991255"/>
            <a:ext cx="95631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Consolas" panose="020B0609020204030204" pitchFamily="49" charset="0"/>
              </a:rPr>
              <a:t>model = await </a:t>
            </a:r>
            <a:r>
              <a:rPr lang="en-US" sz="2800" b="0" i="0" dirty="0" err="1">
                <a:effectLst/>
                <a:latin typeface="Consolas" panose="020B0609020204030204" pitchFamily="49" charset="0"/>
              </a:rPr>
              <a:t>tf.loadModel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('</a:t>
            </a:r>
            <a:r>
              <a:rPr lang="en-US" sz="2800" b="0" i="0" u="none" strike="noStrike" dirty="0">
                <a:effectLst/>
                <a:latin typeface="Consolas" panose="020B0609020204030204" pitchFamily="49" charset="0"/>
                <a:hlinkClick r:id="rId2"/>
              </a:rPr>
              <a:t>https://mydomain.com/</a:t>
            </a:r>
            <a:r>
              <a:rPr lang="en-US" sz="2800" b="0" i="0" u="none" strike="noStrike" dirty="0" err="1">
                <a:effectLst/>
                <a:latin typeface="Consolas" panose="020B0609020204030204" pitchFamily="49" charset="0"/>
                <a:hlinkClick r:id="rId2"/>
              </a:rPr>
              <a:t>model.json</a:t>
            </a:r>
            <a:r>
              <a:rPr lang="en-US" sz="2800" b="0" i="0" u="none" strike="noStrike" dirty="0">
                <a:effectLst/>
                <a:latin typeface="Consolas" panose="020B0609020204030204" pitchFamily="49" charset="0"/>
                <a:hlinkClick r:id="rId2"/>
              </a:rPr>
              <a:t>'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b="0" i="0" dirty="0">
                <a:effectLst/>
                <a:latin typeface="Consolas" panose="020B0609020204030204" pitchFamily="49" charset="0"/>
              </a:rPr>
              <a:t>output = </a:t>
            </a:r>
            <a:r>
              <a:rPr lang="en-US" sz="2800" b="0" i="0" dirty="0" err="1">
                <a:effectLst/>
                <a:latin typeface="Consolas" panose="020B0609020204030204" pitchFamily="49" charset="0"/>
              </a:rPr>
              <a:t>model.predict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(input);</a:t>
            </a:r>
            <a:endParaRPr lang="es-PE" sz="2800" dirty="0">
              <a:latin typeface="Consolas" panose="020B0609020204030204" pitchFamily="49" charset="0"/>
            </a:endParaRPr>
          </a:p>
        </p:txBody>
      </p:sp>
      <p:pic>
        <p:nvPicPr>
          <p:cNvPr id="19458" name="Picture 2" descr="Image result for tensorflow js">
            <a:extLst>
              <a:ext uri="{FF2B5EF4-FFF2-40B4-BE49-F238E27FC236}">
                <a16:creationId xmlns:a16="http://schemas.microsoft.com/office/drawing/2014/main" id="{606FD6E5-D008-4136-B67D-B1D2DF6E1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74193" y="238125"/>
            <a:ext cx="6043613" cy="25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grama de flujo: multidocumento 4">
            <a:extLst>
              <a:ext uri="{FF2B5EF4-FFF2-40B4-BE49-F238E27FC236}">
                <a16:creationId xmlns:a16="http://schemas.microsoft.com/office/drawing/2014/main" id="{3978B364-1648-4549-9149-27409C488214}"/>
              </a:ext>
            </a:extLst>
          </p:cNvPr>
          <p:cNvSpPr/>
          <p:nvPr/>
        </p:nvSpPr>
        <p:spPr>
          <a:xfrm>
            <a:off x="4130420" y="4822658"/>
            <a:ext cx="1670305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Recolecta nueva data</a:t>
            </a:r>
          </a:p>
        </p:txBody>
      </p:sp>
      <p:sp>
        <p:nvSpPr>
          <p:cNvPr id="6" name="Diagrama de flujo: documento 5">
            <a:extLst>
              <a:ext uri="{FF2B5EF4-FFF2-40B4-BE49-F238E27FC236}">
                <a16:creationId xmlns:a16="http://schemas.microsoft.com/office/drawing/2014/main" id="{1B0B0566-43C1-430A-9681-22B2E702AD82}"/>
              </a:ext>
            </a:extLst>
          </p:cNvPr>
          <p:cNvSpPr/>
          <p:nvPr/>
        </p:nvSpPr>
        <p:spPr>
          <a:xfrm>
            <a:off x="1553622" y="4822658"/>
            <a:ext cx="1670305" cy="121919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Deploya</a:t>
            </a:r>
            <a:r>
              <a:rPr lang="es-PE" dirty="0"/>
              <a:t> Modelo</a:t>
            </a:r>
          </a:p>
          <a:p>
            <a:pPr algn="ctr"/>
            <a:r>
              <a:rPr lang="es-PE" dirty="0"/>
              <a:t>Pre-</a:t>
            </a:r>
            <a:r>
              <a:rPr lang="es-PE" dirty="0" err="1"/>
              <a:t>Etrenado</a:t>
            </a:r>
            <a:endParaRPr lang="es-PE" dirty="0"/>
          </a:p>
        </p:txBody>
      </p:sp>
      <p:sp>
        <p:nvSpPr>
          <p:cNvPr id="7" name="Estrella: 10 puntas 6">
            <a:extLst>
              <a:ext uri="{FF2B5EF4-FFF2-40B4-BE49-F238E27FC236}">
                <a16:creationId xmlns:a16="http://schemas.microsoft.com/office/drawing/2014/main" id="{DE9E527E-48BB-44C9-9DF9-353226F87D9D}"/>
              </a:ext>
            </a:extLst>
          </p:cNvPr>
          <p:cNvSpPr/>
          <p:nvPr/>
        </p:nvSpPr>
        <p:spPr>
          <a:xfrm>
            <a:off x="6276975" y="4613108"/>
            <a:ext cx="1790701" cy="1514474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Re-entrena</a:t>
            </a:r>
            <a:r>
              <a:rPr lang="es-PE" dirty="0"/>
              <a:t> el Modelo</a:t>
            </a:r>
          </a:p>
        </p:txBody>
      </p:sp>
      <p:sp>
        <p:nvSpPr>
          <p:cNvPr id="10" name="Diagrama de flujo: documento 9">
            <a:extLst>
              <a:ext uri="{FF2B5EF4-FFF2-40B4-BE49-F238E27FC236}">
                <a16:creationId xmlns:a16="http://schemas.microsoft.com/office/drawing/2014/main" id="{27893004-CB7A-4B8D-B069-D59FDA34895F}"/>
              </a:ext>
            </a:extLst>
          </p:cNvPr>
          <p:cNvSpPr/>
          <p:nvPr/>
        </p:nvSpPr>
        <p:spPr>
          <a:xfrm>
            <a:off x="8503444" y="4760745"/>
            <a:ext cx="1670305" cy="121919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Deploya</a:t>
            </a:r>
            <a:r>
              <a:rPr lang="es-PE" dirty="0"/>
              <a:t> nueva versión de modelo</a:t>
            </a:r>
          </a:p>
        </p:txBody>
      </p:sp>
    </p:spTree>
    <p:extLst>
      <p:ext uri="{BB962C8B-B14F-4D97-AF65-F5344CB8AC3E}">
        <p14:creationId xmlns:p14="http://schemas.microsoft.com/office/powerpoint/2010/main" val="111974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449335" y="549475"/>
            <a:ext cx="2906077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C6AA3"/>
                </a:solidFill>
              </a:rPr>
              <a:t>Agenda</a:t>
            </a:r>
            <a:endParaRPr b="1" dirty="0"/>
          </a:p>
        </p:txBody>
      </p:sp>
      <p:sp>
        <p:nvSpPr>
          <p:cNvPr id="9" name="Google Shape;166;p23">
            <a:extLst>
              <a:ext uri="{FF2B5EF4-FFF2-40B4-BE49-F238E27FC236}">
                <a16:creationId xmlns:a16="http://schemas.microsoft.com/office/drawing/2014/main" id="{A2FA1893-450D-5E41-B25C-4A60803D3C3D}"/>
              </a:ext>
            </a:extLst>
          </p:cNvPr>
          <p:cNvSpPr txBox="1"/>
          <p:nvPr/>
        </p:nvSpPr>
        <p:spPr>
          <a:xfrm>
            <a:off x="1013196" y="1388670"/>
            <a:ext cx="7626307" cy="453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Introducción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IA y Tiempos de servicio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Data Science Life Cycle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Production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Stack Tecnológico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Arquitectura Deployment Batch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Arquitectura Deployment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Arquitectura Deployment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b="1" dirty="0">
                <a:solidFill>
                  <a:srgbClr val="284C91"/>
                </a:solidFill>
                <a:latin typeface="PT Sans"/>
              </a:rPr>
              <a:t>Client Side ML</a:t>
            </a:r>
            <a:endParaRPr lang="en-US" sz="2200" b="1" dirty="0">
              <a:solidFill>
                <a:srgbClr val="284C91"/>
              </a:solidFill>
              <a:latin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8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tensorflow js">
            <a:hlinkClick r:id="rId2"/>
            <a:extLst>
              <a:ext uri="{FF2B5EF4-FFF2-40B4-BE49-F238E27FC236}">
                <a16:creationId xmlns:a16="http://schemas.microsoft.com/office/drawing/2014/main" id="{1F127E1E-862A-49EE-B1F4-0F75189C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3906" y="0"/>
            <a:ext cx="8104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0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9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672725" y="2829954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000" b="1" dirty="0">
                <a:solidFill>
                  <a:srgbClr val="FFCB3F"/>
                </a:solidFill>
              </a:rPr>
              <a:t>Introducción</a:t>
            </a:r>
            <a:endParaRPr sz="6000" b="1" dirty="0">
              <a:solidFill>
                <a:srgbClr val="FFCB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21FE539-C198-452C-936E-627B8C6BE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CF6B97C-3704-4C6E-86C8-90EE022F6047}"/>
              </a:ext>
            </a:extLst>
          </p:cNvPr>
          <p:cNvSpPr/>
          <p:nvPr/>
        </p:nvSpPr>
        <p:spPr>
          <a:xfrm>
            <a:off x="9223899" y="6165542"/>
            <a:ext cx="958789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077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6AEEF12-3CA2-4A6F-A34F-48B80D677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575843"/>
              </p:ext>
            </p:extLst>
          </p:nvPr>
        </p:nvGraphicFramePr>
        <p:xfrm>
          <a:off x="355107" y="683582"/>
          <a:ext cx="11514337" cy="545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07FE712-73C7-448F-A88F-8511910F9B07}"/>
              </a:ext>
            </a:extLst>
          </p:cNvPr>
          <p:cNvSpPr/>
          <p:nvPr/>
        </p:nvSpPr>
        <p:spPr>
          <a:xfrm>
            <a:off x="355106" y="5335480"/>
            <a:ext cx="11514337" cy="8028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PRODUCTION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36682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C3E6F06-D9FC-4020-957E-651211FD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1455"/>
            <a:ext cx="10515600" cy="1325563"/>
          </a:xfrm>
          <a:solidFill>
            <a:schemeClr val="tx2"/>
          </a:solidFill>
          <a:ln>
            <a:noFill/>
          </a:ln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Data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PE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Lifecycle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DSP lifecycle">
            <a:extLst>
              <a:ext uri="{FF2B5EF4-FFF2-40B4-BE49-F238E27FC236}">
                <a16:creationId xmlns:a16="http://schemas.microsoft.com/office/drawing/2014/main" id="{FE49C3F1-6602-4FDE-A976-E1CBF03C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8600" y="0"/>
            <a:ext cx="9193213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A52CFBBB-29D1-4D03-BA92-71AC6E77C2AF}"/>
              </a:ext>
            </a:extLst>
          </p:cNvPr>
          <p:cNvSpPr/>
          <p:nvPr/>
        </p:nvSpPr>
        <p:spPr>
          <a:xfrm>
            <a:off x="2902998" y="4092606"/>
            <a:ext cx="3844031" cy="2556769"/>
          </a:xfrm>
          <a:custGeom>
            <a:avLst/>
            <a:gdLst>
              <a:gd name="connsiteX0" fmla="*/ 2672179 w 3844031"/>
              <a:gd name="connsiteY0" fmla="*/ 8877 h 2556769"/>
              <a:gd name="connsiteX1" fmla="*/ 2308194 w 3844031"/>
              <a:gd name="connsiteY1" fmla="*/ 470516 h 2556769"/>
              <a:gd name="connsiteX2" fmla="*/ 1624614 w 3844031"/>
              <a:gd name="connsiteY2" fmla="*/ 461639 h 2556769"/>
              <a:gd name="connsiteX3" fmla="*/ 656948 w 3844031"/>
              <a:gd name="connsiteY3" fmla="*/ 363984 h 2556769"/>
              <a:gd name="connsiteX4" fmla="*/ 0 w 3844031"/>
              <a:gd name="connsiteY4" fmla="*/ 1429305 h 2556769"/>
              <a:gd name="connsiteX5" fmla="*/ 1251752 w 3844031"/>
              <a:gd name="connsiteY5" fmla="*/ 2556769 h 2556769"/>
              <a:gd name="connsiteX6" fmla="*/ 2716567 w 3844031"/>
              <a:gd name="connsiteY6" fmla="*/ 2521258 h 2556769"/>
              <a:gd name="connsiteX7" fmla="*/ 3124940 w 3844031"/>
              <a:gd name="connsiteY7" fmla="*/ 2166151 h 2556769"/>
              <a:gd name="connsiteX8" fmla="*/ 3213717 w 3844031"/>
              <a:gd name="connsiteY8" fmla="*/ 2166151 h 2556769"/>
              <a:gd name="connsiteX9" fmla="*/ 3799643 w 3844031"/>
              <a:gd name="connsiteY9" fmla="*/ 2104008 h 2556769"/>
              <a:gd name="connsiteX10" fmla="*/ 3773010 w 3844031"/>
              <a:gd name="connsiteY10" fmla="*/ 1171852 h 2556769"/>
              <a:gd name="connsiteX11" fmla="*/ 3844031 w 3844031"/>
              <a:gd name="connsiteY11" fmla="*/ 408373 h 2556769"/>
              <a:gd name="connsiteX12" fmla="*/ 3346882 w 3844031"/>
              <a:gd name="connsiteY12" fmla="*/ 0 h 2556769"/>
              <a:gd name="connsiteX13" fmla="*/ 2672179 w 3844031"/>
              <a:gd name="connsiteY13" fmla="*/ 8877 h 25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44031" h="2556769">
                <a:moveTo>
                  <a:pt x="2672179" y="8877"/>
                </a:moveTo>
                <a:lnTo>
                  <a:pt x="2308194" y="470516"/>
                </a:lnTo>
                <a:lnTo>
                  <a:pt x="1624614" y="461639"/>
                </a:lnTo>
                <a:lnTo>
                  <a:pt x="656948" y="363984"/>
                </a:lnTo>
                <a:lnTo>
                  <a:pt x="0" y="1429305"/>
                </a:lnTo>
                <a:lnTo>
                  <a:pt x="1251752" y="2556769"/>
                </a:lnTo>
                <a:lnTo>
                  <a:pt x="2716567" y="2521258"/>
                </a:lnTo>
                <a:lnTo>
                  <a:pt x="3124940" y="2166151"/>
                </a:lnTo>
                <a:lnTo>
                  <a:pt x="3213717" y="2166151"/>
                </a:lnTo>
                <a:lnTo>
                  <a:pt x="3799643" y="2104008"/>
                </a:lnTo>
                <a:lnTo>
                  <a:pt x="3773010" y="1171852"/>
                </a:lnTo>
                <a:lnTo>
                  <a:pt x="3844031" y="408373"/>
                </a:lnTo>
                <a:lnTo>
                  <a:pt x="3346882" y="0"/>
                </a:lnTo>
                <a:lnTo>
                  <a:pt x="2672179" y="8877"/>
                </a:lnTo>
                <a:close/>
              </a:path>
            </a:pathLst>
          </a:custGeom>
          <a:noFill/>
          <a:ln w="38100">
            <a:solidFill>
              <a:srgbClr val="00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DCF4300-B7B0-48F0-A5A8-B96EEA8846AB}"/>
              </a:ext>
            </a:extLst>
          </p:cNvPr>
          <p:cNvSpPr/>
          <p:nvPr/>
        </p:nvSpPr>
        <p:spPr>
          <a:xfrm>
            <a:off x="442587" y="647603"/>
            <a:ext cx="3934103" cy="1563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… han entrenado un modelo de ML?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F6E2772-7596-45DA-A620-9A0D8D5FEE69}"/>
              </a:ext>
            </a:extLst>
          </p:cNvPr>
          <p:cNvSpPr/>
          <p:nvPr/>
        </p:nvSpPr>
        <p:spPr>
          <a:xfrm>
            <a:off x="5184560" y="1429301"/>
            <a:ext cx="5611008" cy="156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… han </a:t>
            </a:r>
            <a:r>
              <a:rPr lang="es-PE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deployado</a:t>
            </a:r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 un modelo de ML </a:t>
            </a:r>
            <a:r>
              <a:rPr lang="es-PE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batch</a:t>
            </a:r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 en el trabajo?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499AA63-FF35-4BAC-8D71-E34090CE8AB7}"/>
              </a:ext>
            </a:extLst>
          </p:cNvPr>
          <p:cNvSpPr/>
          <p:nvPr/>
        </p:nvSpPr>
        <p:spPr>
          <a:xfrm>
            <a:off x="506027" y="2905217"/>
            <a:ext cx="4456589" cy="2069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… han </a:t>
            </a:r>
            <a:r>
              <a:rPr lang="es-PE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deployado</a:t>
            </a:r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 un modelo de ML ONLINE en el trabajo?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DE6E103-453B-44AD-89FB-0640A9845C1A}"/>
              </a:ext>
            </a:extLst>
          </p:cNvPr>
          <p:cNvSpPr/>
          <p:nvPr/>
        </p:nvSpPr>
        <p:spPr>
          <a:xfrm>
            <a:off x="5466731" y="3865306"/>
            <a:ext cx="6156324" cy="2059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… usan un pipeline de </a:t>
            </a:r>
            <a:r>
              <a:rPr lang="es-PE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 de modelos de ML </a:t>
            </a:r>
            <a:r>
              <a:rPr lang="es-PE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 line y </a:t>
            </a:r>
            <a:r>
              <a:rPr lang="es-PE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batch</a:t>
            </a:r>
            <a:r>
              <a:rPr lang="es-PE" sz="3200" dirty="0">
                <a:latin typeface="Segoe UI" panose="020B0502040204020203" pitchFamily="34" charset="0"/>
                <a:cs typeface="Segoe UI" panose="020B0502040204020203" pitchFamily="34" charset="0"/>
              </a:rPr>
              <a:t> en el trabajo?</a:t>
            </a:r>
          </a:p>
        </p:txBody>
      </p:sp>
    </p:spTree>
    <p:extLst>
      <p:ext uri="{BB962C8B-B14F-4D97-AF65-F5344CB8AC3E}">
        <p14:creationId xmlns:p14="http://schemas.microsoft.com/office/powerpoint/2010/main" val="37862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493</Words>
  <Application>Microsoft Macintosh PowerPoint</Application>
  <PresentationFormat>Widescreen</PresentationFormat>
  <Paragraphs>133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PT Sans</vt:lpstr>
      <vt:lpstr>Segoe UI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Data Science Lifecycle</vt:lpstr>
      <vt:lpstr>PowerPoint Presentation</vt:lpstr>
      <vt:lpstr>PowerPoint Presentation</vt:lpstr>
      <vt:lpstr> Production Deployment</vt:lpstr>
      <vt:lpstr>¿Cómo podemos llevar modelos de ML de una laptop hacia producción?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Apps Architecture</dc:title>
  <dc:creator>Boris Alzamora</dc:creator>
  <cp:lastModifiedBy>u201501129 (Cuicapuza Antonio, Javier Richard)</cp:lastModifiedBy>
  <cp:revision>5</cp:revision>
  <dcterms:created xsi:type="dcterms:W3CDTF">2019-08-14T02:58:06Z</dcterms:created>
  <dcterms:modified xsi:type="dcterms:W3CDTF">2019-08-14T17:43:19Z</dcterms:modified>
</cp:coreProperties>
</file>