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59" r:id="rId5"/>
    <p:sldId id="257" r:id="rId6"/>
    <p:sldId id="270" r:id="rId7"/>
    <p:sldId id="26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4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597"/>
    <a:srgbClr val="506289"/>
    <a:srgbClr val="4C6AA3"/>
    <a:srgbClr val="284C91"/>
    <a:srgbClr val="FFC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1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6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4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1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035-38C8-4C45-A3B6-5FF89618A9CC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04"/>
            <a:ext cx="12194975" cy="6856326"/>
          </a:xfrm>
          <a:prstGeom prst="rect">
            <a:avLst/>
          </a:prstGeom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A227B5A0-E69D-4692-B508-EE58D2593A04}"/>
              </a:ext>
            </a:extLst>
          </p:cNvPr>
          <p:cNvSpPr txBox="1">
            <a:spLocks/>
          </p:cNvSpPr>
          <p:nvPr/>
        </p:nvSpPr>
        <p:spPr>
          <a:xfrm>
            <a:off x="499372" y="514007"/>
            <a:ext cx="993653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3200" b="1" kern="0" spc="-55" dirty="0">
                <a:solidFill>
                  <a:schemeClr val="bg2">
                    <a:lumMod val="10000"/>
                  </a:schemeClr>
                </a:solidFill>
                <a:latin typeface="Keep Calm Med"/>
                <a:ea typeface="Arial" charset="0"/>
                <a:cs typeface="Arial" charset="0"/>
              </a:rPr>
              <a:t>Técnicas más utilizadas 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A741D7A-6BDD-4557-8463-92BA37D5556E}"/>
              </a:ext>
            </a:extLst>
          </p:cNvPr>
          <p:cNvSpPr txBox="1">
            <a:spLocks/>
          </p:cNvSpPr>
          <p:nvPr/>
        </p:nvSpPr>
        <p:spPr>
          <a:xfrm>
            <a:off x="417766" y="1500410"/>
            <a:ext cx="203487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Word 2vec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19F125D-71E7-4C6D-A6FB-391F5AE7AEF9}"/>
              </a:ext>
            </a:extLst>
          </p:cNvPr>
          <p:cNvSpPr txBox="1">
            <a:spLocks/>
          </p:cNvSpPr>
          <p:nvPr/>
        </p:nvSpPr>
        <p:spPr>
          <a:xfrm>
            <a:off x="2704861" y="1456143"/>
            <a:ext cx="515036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Técnica que aprende de leer enormes cantidades de textos y memorizar qué palabras parecen ser similares en diversos contextos. 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A341A07-3A56-48F6-A92A-91A0277269D7}"/>
              </a:ext>
            </a:extLst>
          </p:cNvPr>
          <p:cNvSpPr txBox="1">
            <a:spLocks/>
          </p:cNvSpPr>
          <p:nvPr/>
        </p:nvSpPr>
        <p:spPr>
          <a:xfrm>
            <a:off x="499372" y="3007074"/>
            <a:ext cx="21607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Bag of words 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E92A8C2-910D-4371-A3C2-64ACFED5EB1A}"/>
              </a:ext>
            </a:extLst>
          </p:cNvPr>
          <p:cNvSpPr txBox="1">
            <a:spLocks/>
          </p:cNvSpPr>
          <p:nvPr/>
        </p:nvSpPr>
        <p:spPr>
          <a:xfrm>
            <a:off x="2704861" y="2890178"/>
            <a:ext cx="561701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Consiste en crear una matriz en la que cada columna es un token y se contabilizará la cantidad de veces que aparece ese token en cada oración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75FCBD0-33CD-47AB-9A7C-F2FA577E9F81}"/>
              </a:ext>
            </a:extLst>
          </p:cNvPr>
          <p:cNvSpPr txBox="1">
            <a:spLocks/>
          </p:cNvSpPr>
          <p:nvPr/>
        </p:nvSpPr>
        <p:spPr>
          <a:xfrm>
            <a:off x="354828" y="4235064"/>
            <a:ext cx="216075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Tagging PoS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81E3085A-A6D8-4F29-9650-070D1901C877}"/>
              </a:ext>
            </a:extLst>
          </p:cNvPr>
          <p:cNvSpPr txBox="1">
            <a:spLocks/>
          </p:cNvSpPr>
          <p:nvPr/>
        </p:nvSpPr>
        <p:spPr>
          <a:xfrm>
            <a:off x="2704861" y="4235064"/>
            <a:ext cx="617907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Clasificar las oraciones en verbo, sustantivo, adjetivo preposición, etc.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B864699B-A5E3-4B29-9D4D-26A5C0C83079}"/>
              </a:ext>
            </a:extLst>
          </p:cNvPr>
          <p:cNvSpPr txBox="1">
            <a:spLocks/>
          </p:cNvSpPr>
          <p:nvPr/>
        </p:nvSpPr>
        <p:spPr>
          <a:xfrm>
            <a:off x="417766" y="5294919"/>
            <a:ext cx="216075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Stemming and Lemmatization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3FB26D64-EA1A-4876-9D7E-8AE2CD140418}"/>
              </a:ext>
            </a:extLst>
          </p:cNvPr>
          <p:cNvSpPr txBox="1">
            <a:spLocks/>
          </p:cNvSpPr>
          <p:nvPr/>
        </p:nvSpPr>
        <p:spPr>
          <a:xfrm>
            <a:off x="2763584" y="5495673"/>
            <a:ext cx="485163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Técnicas de normalización de texto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2635BD8-A2DF-417E-AD4D-B44345DBA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75" y="1060975"/>
            <a:ext cx="2588052" cy="14077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A301AD-1FE2-4EDD-ADE3-88B96876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52" y="4637015"/>
            <a:ext cx="6747736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A227B5A0-E69D-4692-B508-EE58D2593A04}"/>
              </a:ext>
            </a:extLst>
          </p:cNvPr>
          <p:cNvSpPr txBox="1">
            <a:spLocks/>
          </p:cNvSpPr>
          <p:nvPr/>
        </p:nvSpPr>
        <p:spPr>
          <a:xfrm>
            <a:off x="499372" y="514007"/>
            <a:ext cx="993653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3200" b="1" kern="0" spc="-55" dirty="0">
                <a:solidFill>
                  <a:schemeClr val="bg2">
                    <a:lumMod val="10000"/>
                  </a:schemeClr>
                </a:solidFill>
                <a:latin typeface="Keep Calm Med"/>
                <a:ea typeface="Arial" charset="0"/>
                <a:cs typeface="Arial" charset="0"/>
              </a:rPr>
              <a:t>Casos de Uso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A741D7A-6BDD-4557-8463-92BA37D5556E}"/>
              </a:ext>
            </a:extLst>
          </p:cNvPr>
          <p:cNvSpPr txBox="1">
            <a:spLocks/>
          </p:cNvSpPr>
          <p:nvPr/>
        </p:nvSpPr>
        <p:spPr>
          <a:xfrm>
            <a:off x="417766" y="1500410"/>
            <a:ext cx="203487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Análisis de Sentimientos</a:t>
            </a:r>
            <a:endParaRPr lang="es-ES" sz="2800" b="1" kern="0" spc="-55" dirty="0">
              <a:solidFill>
                <a:srgbClr val="0033A0"/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19F125D-71E7-4C6D-A6FB-391F5AE7AEF9}"/>
              </a:ext>
            </a:extLst>
          </p:cNvPr>
          <p:cNvSpPr txBox="1">
            <a:spLocks/>
          </p:cNvSpPr>
          <p:nvPr/>
        </p:nvSpPr>
        <p:spPr>
          <a:xfrm>
            <a:off x="3127673" y="1370775"/>
            <a:ext cx="620424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Comprende si un tweet, una review o comentario es positivo o negativo y en qué magnitud. Muy utilizado en Redes Sociales, en política, opiniones de productos y en sistemas de recomendación.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A341A07-3A56-48F6-A92A-91A0277269D7}"/>
              </a:ext>
            </a:extLst>
          </p:cNvPr>
          <p:cNvSpPr txBox="1">
            <a:spLocks/>
          </p:cNvSpPr>
          <p:nvPr/>
        </p:nvSpPr>
        <p:spPr>
          <a:xfrm>
            <a:off x="538826" y="2743078"/>
            <a:ext cx="179275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Bot de charla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E92A8C2-910D-4371-A3C2-64ACFED5EB1A}"/>
              </a:ext>
            </a:extLst>
          </p:cNvPr>
          <p:cNvSpPr txBox="1">
            <a:spLocks/>
          </p:cNvSpPr>
          <p:nvPr/>
        </p:nvSpPr>
        <p:spPr>
          <a:xfrm>
            <a:off x="3127673" y="2898438"/>
            <a:ext cx="515036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Deberán ser capaces de mantener una charla fluida con el usuario y responder a sus preguntas de manera automática.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75FCBD0-33CD-47AB-9A7C-F2FA577E9F81}"/>
              </a:ext>
            </a:extLst>
          </p:cNvPr>
          <p:cNvSpPr txBox="1">
            <a:spLocks/>
          </p:cNvSpPr>
          <p:nvPr/>
        </p:nvSpPr>
        <p:spPr>
          <a:xfrm>
            <a:off x="354828" y="3951093"/>
            <a:ext cx="216075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Experiencia al cliente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81E3085A-A6D8-4F29-9650-070D1901C877}"/>
              </a:ext>
            </a:extLst>
          </p:cNvPr>
          <p:cNvSpPr txBox="1">
            <a:spLocks/>
          </p:cNvSpPr>
          <p:nvPr/>
        </p:nvSpPr>
        <p:spPr>
          <a:xfrm>
            <a:off x="3127673" y="4012647"/>
            <a:ext cx="586341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Generar valor a través del análisis de comentarios que los clientes realizan en las encuestas de satisfacción y NPS.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B864699B-A5E3-4B29-9D4D-26A5C0C83079}"/>
              </a:ext>
            </a:extLst>
          </p:cNvPr>
          <p:cNvSpPr txBox="1">
            <a:spLocks/>
          </p:cNvSpPr>
          <p:nvPr/>
        </p:nvSpPr>
        <p:spPr>
          <a:xfrm>
            <a:off x="354828" y="5122761"/>
            <a:ext cx="24111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Clasificación automática de textos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3FB26D64-EA1A-4876-9D7E-8AE2CD140418}"/>
              </a:ext>
            </a:extLst>
          </p:cNvPr>
          <p:cNvSpPr txBox="1">
            <a:spLocks/>
          </p:cNvSpPr>
          <p:nvPr/>
        </p:nvSpPr>
        <p:spPr>
          <a:xfrm>
            <a:off x="3127673" y="5005127"/>
            <a:ext cx="485163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Clasificar categorías preexistentes o a partir de textos completos, detectar los temas recurrentes y crear las categorías.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E97A8A-4A5C-425C-839C-7D323DC87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046" y="2330585"/>
            <a:ext cx="1468042" cy="14680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5E7A99-2743-4E67-A537-3EE9BADE6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60" y="1181529"/>
            <a:ext cx="1772278" cy="903072"/>
          </a:xfrm>
          <a:prstGeom prst="rect">
            <a:avLst/>
          </a:prstGeom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5DBBD940-54C5-4B2E-97AA-6EDB02CE92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451" y="3976462"/>
            <a:ext cx="855680" cy="8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3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A227B5A0-E69D-4692-B508-EE58D2593A04}"/>
              </a:ext>
            </a:extLst>
          </p:cNvPr>
          <p:cNvSpPr txBox="1">
            <a:spLocks/>
          </p:cNvSpPr>
          <p:nvPr/>
        </p:nvSpPr>
        <p:spPr>
          <a:xfrm>
            <a:off x="499372" y="514007"/>
            <a:ext cx="993653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3200" b="1" kern="0" spc="-55" dirty="0">
                <a:solidFill>
                  <a:schemeClr val="bg2">
                    <a:lumMod val="10000"/>
                  </a:schemeClr>
                </a:solidFill>
                <a:latin typeface="Keep Calm Med"/>
                <a:ea typeface="Arial" charset="0"/>
                <a:cs typeface="Arial" charset="0"/>
              </a:rPr>
              <a:t>Librerías Python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A741D7A-6BDD-4557-8463-92BA37D5556E}"/>
              </a:ext>
            </a:extLst>
          </p:cNvPr>
          <p:cNvSpPr txBox="1">
            <a:spLocks/>
          </p:cNvSpPr>
          <p:nvPr/>
        </p:nvSpPr>
        <p:spPr>
          <a:xfrm>
            <a:off x="417766" y="1500410"/>
            <a:ext cx="260227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Natural language toolkit (NLKT)</a:t>
            </a:r>
            <a:endParaRPr lang="es-ES" sz="2800" b="1" kern="0" spc="-55" dirty="0">
              <a:solidFill>
                <a:srgbClr val="0033A0"/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19F125D-71E7-4C6D-A6FB-391F5AE7AEF9}"/>
              </a:ext>
            </a:extLst>
          </p:cNvPr>
          <p:cNvSpPr txBox="1">
            <a:spLocks/>
          </p:cNvSpPr>
          <p:nvPr/>
        </p:nvSpPr>
        <p:spPr>
          <a:xfrm>
            <a:off x="3362608" y="1540838"/>
            <a:ext cx="615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Librería esencial para temas de NLP, sirve mucho para procesamiento de datos, crear los tokens, stemming, POS tagging, etc.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A341A07-3A56-48F6-A92A-91A0277269D7}"/>
              </a:ext>
            </a:extLst>
          </p:cNvPr>
          <p:cNvSpPr txBox="1">
            <a:spLocks/>
          </p:cNvSpPr>
          <p:nvPr/>
        </p:nvSpPr>
        <p:spPr>
          <a:xfrm>
            <a:off x="543269" y="2781254"/>
            <a:ext cx="21607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Spacy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E92A8C2-910D-4371-A3C2-64ACFED5EB1A}"/>
              </a:ext>
            </a:extLst>
          </p:cNvPr>
          <p:cNvSpPr txBox="1">
            <a:spLocks/>
          </p:cNvSpPr>
          <p:nvPr/>
        </p:nvSpPr>
        <p:spPr>
          <a:xfrm>
            <a:off x="3417912" y="2867738"/>
            <a:ext cx="51503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Similar a NLKT pero con mayor rapidez de procesamiento.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75FCBD0-33CD-47AB-9A7C-F2FA577E9F81}"/>
              </a:ext>
            </a:extLst>
          </p:cNvPr>
          <p:cNvSpPr txBox="1">
            <a:spLocks/>
          </p:cNvSpPr>
          <p:nvPr/>
        </p:nvSpPr>
        <p:spPr>
          <a:xfrm>
            <a:off x="543268" y="3754167"/>
            <a:ext cx="216075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Gensim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81E3085A-A6D8-4F29-9650-070D1901C877}"/>
              </a:ext>
            </a:extLst>
          </p:cNvPr>
          <p:cNvSpPr txBox="1">
            <a:spLocks/>
          </p:cNvSpPr>
          <p:nvPr/>
        </p:nvSpPr>
        <p:spPr>
          <a:xfrm>
            <a:off x="3417912" y="3706976"/>
            <a:ext cx="586341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Especialmente para modelado de temas, indexación de documentos y recuperación de similitudes con grandes corpus.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B864699B-A5E3-4B29-9D4D-26A5C0C83079}"/>
              </a:ext>
            </a:extLst>
          </p:cNvPr>
          <p:cNvSpPr txBox="1">
            <a:spLocks/>
          </p:cNvSpPr>
          <p:nvPr/>
        </p:nvSpPr>
        <p:spPr>
          <a:xfrm>
            <a:off x="543268" y="4779434"/>
            <a:ext cx="216075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TextBlob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3FB26D64-EA1A-4876-9D7E-8AE2CD140418}"/>
              </a:ext>
            </a:extLst>
          </p:cNvPr>
          <p:cNvSpPr txBox="1">
            <a:spLocks/>
          </p:cNvSpPr>
          <p:nvPr/>
        </p:nvSpPr>
        <p:spPr>
          <a:xfrm>
            <a:off x="3362607" y="4787654"/>
            <a:ext cx="639668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API creada bajo NLKT y es fácil de usar. Incluye algunas funcionalidades adicionales como análisis de sentimiento y spell check.</a:t>
            </a:r>
          </a:p>
        </p:txBody>
      </p:sp>
    </p:spTree>
    <p:extLst>
      <p:ext uri="{BB962C8B-B14F-4D97-AF65-F5344CB8AC3E}">
        <p14:creationId xmlns:p14="http://schemas.microsoft.com/office/powerpoint/2010/main" val="5503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A227B5A0-E69D-4692-B508-EE58D2593A04}"/>
              </a:ext>
            </a:extLst>
          </p:cNvPr>
          <p:cNvSpPr txBox="1">
            <a:spLocks/>
          </p:cNvSpPr>
          <p:nvPr/>
        </p:nvSpPr>
        <p:spPr>
          <a:xfrm>
            <a:off x="499372" y="514007"/>
            <a:ext cx="993653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3200" b="1" kern="0" spc="-55" dirty="0">
                <a:solidFill>
                  <a:schemeClr val="bg2">
                    <a:lumMod val="10000"/>
                  </a:schemeClr>
                </a:solidFill>
                <a:latin typeface="Keep Calm Med"/>
                <a:ea typeface="Arial" charset="0"/>
                <a:cs typeface="Arial" charset="0"/>
              </a:rPr>
              <a:t>Aplicaciones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A741D7A-6BDD-4557-8463-92BA37D5556E}"/>
              </a:ext>
            </a:extLst>
          </p:cNvPr>
          <p:cNvSpPr txBox="1">
            <a:spLocks/>
          </p:cNvSpPr>
          <p:nvPr/>
        </p:nvSpPr>
        <p:spPr>
          <a:xfrm>
            <a:off x="543268" y="1216083"/>
            <a:ext cx="747627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b="1" kern="0" spc="-55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I) Extracción de características básicas usando datos de texto</a:t>
            </a:r>
            <a:endParaRPr lang="es-ES" sz="2000" b="1" kern="0" spc="-55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E92A8C2-910D-4371-A3C2-64ACFED5EB1A}"/>
              </a:ext>
            </a:extLst>
          </p:cNvPr>
          <p:cNvSpPr txBox="1">
            <a:spLocks/>
          </p:cNvSpPr>
          <p:nvPr/>
        </p:nvSpPr>
        <p:spPr>
          <a:xfrm>
            <a:off x="954360" y="2246611"/>
            <a:ext cx="54967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word_count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'] = train['tweet'].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apply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(lambda x: 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len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str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(x).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split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(" ")))</a:t>
            </a:r>
          </a:p>
          <a:p>
            <a:pPr marL="12677"/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train[['tweet','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word_count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']].head()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75FCBD0-33CD-47AB-9A7C-F2FA577E9F81}"/>
              </a:ext>
            </a:extLst>
          </p:cNvPr>
          <p:cNvSpPr txBox="1">
            <a:spLocks/>
          </p:cNvSpPr>
          <p:nvPr/>
        </p:nvSpPr>
        <p:spPr>
          <a:xfrm>
            <a:off x="543268" y="1754774"/>
            <a:ext cx="295494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1.1 Número de Palabras</a:t>
            </a: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89CF70A-E908-4B65-98CD-184B7F447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98" y="1609383"/>
            <a:ext cx="3389459" cy="1611526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FC3004CC-005E-4CE6-B1BD-28ECE7F2A944}"/>
              </a:ext>
            </a:extLst>
          </p:cNvPr>
          <p:cNvSpPr txBox="1">
            <a:spLocks/>
          </p:cNvSpPr>
          <p:nvPr/>
        </p:nvSpPr>
        <p:spPr>
          <a:xfrm>
            <a:off x="650843" y="3441182"/>
            <a:ext cx="295494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1.2 Número de caracteres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12BEE38B-DA01-4BD2-83CF-EB207DAF1B90}"/>
              </a:ext>
            </a:extLst>
          </p:cNvPr>
          <p:cNvSpPr txBox="1">
            <a:spLocks/>
          </p:cNvSpPr>
          <p:nvPr/>
        </p:nvSpPr>
        <p:spPr>
          <a:xfrm>
            <a:off x="954360" y="3933021"/>
            <a:ext cx="54967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char_count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'] = train['tweet'].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str.len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train[['tweet','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char_count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']].head()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A5BDAF9-F94C-4EE8-B0A3-41CBBF6B3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98" y="3557047"/>
            <a:ext cx="3210188" cy="16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5"/>
            <a:ext cx="12194975" cy="6856326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4E92A8C2-910D-4371-A3C2-64ACFED5EB1A}"/>
              </a:ext>
            </a:extLst>
          </p:cNvPr>
          <p:cNvSpPr txBox="1">
            <a:spLocks/>
          </p:cNvSpPr>
          <p:nvPr/>
        </p:nvSpPr>
        <p:spPr>
          <a:xfrm>
            <a:off x="954358" y="1047915"/>
            <a:ext cx="549677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def 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avg_word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sentence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):</a:t>
            </a:r>
          </a:p>
          <a:p>
            <a:pPr marL="12677"/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 words = 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sentence.split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</a:t>
            </a:r>
          </a:p>
          <a:p>
            <a:pPr marL="12677"/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 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return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(sum(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len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word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) 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for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word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in words)/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len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(words))</a:t>
            </a:r>
          </a:p>
          <a:p>
            <a:pPr marL="12677"/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  <a:p>
            <a:pPr marL="12677"/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avg_word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'] = train['tweet'].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apply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(lambda x: 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avg_word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(x))</a:t>
            </a:r>
          </a:p>
          <a:p>
            <a:pPr marL="12677"/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train[['tweet','</a:t>
            </a:r>
            <a:r>
              <a:rPr lang="es-E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avg_word</a:t>
            </a:r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']].head()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75FCBD0-33CD-47AB-9A7C-F2FA577E9F81}"/>
              </a:ext>
            </a:extLst>
          </p:cNvPr>
          <p:cNvSpPr txBox="1">
            <a:spLocks/>
          </p:cNvSpPr>
          <p:nvPr/>
        </p:nvSpPr>
        <p:spPr>
          <a:xfrm>
            <a:off x="560046" y="622062"/>
            <a:ext cx="43139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1.3 Promedio de longitud de palabra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C3004CC-005E-4CE6-B1BD-28ECE7F2A944}"/>
              </a:ext>
            </a:extLst>
          </p:cNvPr>
          <p:cNvSpPr txBox="1">
            <a:spLocks/>
          </p:cNvSpPr>
          <p:nvPr/>
        </p:nvSpPr>
        <p:spPr>
          <a:xfrm>
            <a:off x="501323" y="2427622"/>
            <a:ext cx="36023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1.4 Número de stop words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12BEE38B-DA01-4BD2-83CF-EB207DAF1B90}"/>
              </a:ext>
            </a:extLst>
          </p:cNvPr>
          <p:cNvSpPr txBox="1">
            <a:spLocks/>
          </p:cNvSpPr>
          <p:nvPr/>
        </p:nvSpPr>
        <p:spPr>
          <a:xfrm>
            <a:off x="954358" y="2909287"/>
            <a:ext cx="566455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from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nltk.corpus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import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stopwords</a:t>
            </a:r>
            <a:endParaRPr lang="en-U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stop =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stopwords.words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('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english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')</a:t>
            </a:r>
          </a:p>
          <a:p>
            <a:pPr marL="12677"/>
            <a:endParaRPr lang="en-U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stopwords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'] = train['tweet'].apply(lambda x: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len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([x for x in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x.split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 if x in stop]))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train[['tweet','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stopwords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']].head()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9AA0F9D-C73F-4547-8242-526364A9A4C3}"/>
              </a:ext>
            </a:extLst>
          </p:cNvPr>
          <p:cNvSpPr txBox="1">
            <a:spLocks/>
          </p:cNvSpPr>
          <p:nvPr/>
        </p:nvSpPr>
        <p:spPr>
          <a:xfrm>
            <a:off x="642454" y="4258217"/>
            <a:ext cx="460905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1.5 Número de palabras en mayúscula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A443232-084D-405D-BAE6-0DDE48E069AE}"/>
              </a:ext>
            </a:extLst>
          </p:cNvPr>
          <p:cNvSpPr txBox="1">
            <a:spLocks/>
          </p:cNvSpPr>
          <p:nvPr/>
        </p:nvSpPr>
        <p:spPr>
          <a:xfrm>
            <a:off x="954358" y="4805274"/>
            <a:ext cx="6620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train['upper'] = train['tweet'].apply(lambda x: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len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([x for x in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x.split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 if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x.isupper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()]))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train[['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tweet','upper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']].head()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198BEE1-A741-47BD-8470-5B87E89D3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54" y="543604"/>
            <a:ext cx="3322130" cy="1710850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2927922-5E72-456B-AB72-D14A68E8B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09" y="2435032"/>
            <a:ext cx="3533775" cy="1733550"/>
          </a:xfrm>
          <a:prstGeom prst="rect">
            <a:avLst/>
          </a:prstGeom>
        </p:spPr>
      </p:pic>
      <p:pic>
        <p:nvPicPr>
          <p:cNvPr id="19" name="Imagen 1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286E68D-7811-43B1-9AEB-93C8F4DAA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54" y="4196010"/>
            <a:ext cx="3162138" cy="16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5" cy="6856326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4E92A8C2-910D-4371-A3C2-64ACFED5EB1A}"/>
              </a:ext>
            </a:extLst>
          </p:cNvPr>
          <p:cNvSpPr txBox="1">
            <a:spLocks/>
          </p:cNvSpPr>
          <p:nvPr/>
        </p:nvSpPr>
        <p:spPr>
          <a:xfrm>
            <a:off x="917750" y="2906426"/>
            <a:ext cx="54967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 = train['tweet'].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str.replace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('[^\w\s]','')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train['tweet'].head()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75FCBD0-33CD-47AB-9A7C-F2FA577E9F81}"/>
              </a:ext>
            </a:extLst>
          </p:cNvPr>
          <p:cNvSpPr txBox="1">
            <a:spLocks/>
          </p:cNvSpPr>
          <p:nvPr/>
        </p:nvSpPr>
        <p:spPr>
          <a:xfrm>
            <a:off x="398429" y="1008576"/>
            <a:ext cx="25485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2.1 Minúsculas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C3004CC-005E-4CE6-B1BD-28ECE7F2A944}"/>
              </a:ext>
            </a:extLst>
          </p:cNvPr>
          <p:cNvSpPr txBox="1">
            <a:spLocks/>
          </p:cNvSpPr>
          <p:nvPr/>
        </p:nvSpPr>
        <p:spPr>
          <a:xfrm>
            <a:off x="491200" y="2358468"/>
            <a:ext cx="32588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2.2 Eliminar puntuación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12BEE38B-DA01-4BD2-83CF-EB207DAF1B90}"/>
              </a:ext>
            </a:extLst>
          </p:cNvPr>
          <p:cNvSpPr txBox="1">
            <a:spLocks/>
          </p:cNvSpPr>
          <p:nvPr/>
        </p:nvSpPr>
        <p:spPr>
          <a:xfrm>
            <a:off x="917750" y="1515202"/>
            <a:ext cx="56645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 = train['tweet'].apply(lambda x: " ".join(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x.lower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 for x in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x.split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()))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train['tweet'].head()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9AA0F9D-C73F-4547-8242-526364A9A4C3}"/>
              </a:ext>
            </a:extLst>
          </p:cNvPr>
          <p:cNvSpPr txBox="1">
            <a:spLocks/>
          </p:cNvSpPr>
          <p:nvPr/>
        </p:nvSpPr>
        <p:spPr>
          <a:xfrm>
            <a:off x="642454" y="3929316"/>
            <a:ext cx="31075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2.3 Remover stop words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A443232-084D-405D-BAE6-0DDE48E069AE}"/>
              </a:ext>
            </a:extLst>
          </p:cNvPr>
          <p:cNvSpPr txBox="1">
            <a:spLocks/>
          </p:cNvSpPr>
          <p:nvPr/>
        </p:nvSpPr>
        <p:spPr>
          <a:xfrm>
            <a:off x="917750" y="4560880"/>
            <a:ext cx="549677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from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nltk.corpus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import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stopwords</a:t>
            </a:r>
            <a:endParaRPr lang="en-U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stop =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stopwords.words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('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english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')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 = train['tweet'].apply(lambda x: " ".join(x for x in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x.split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 if x not in stop))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train['tweet'].head()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E917D74-0970-4D89-9E36-BA17447F10E6}"/>
              </a:ext>
            </a:extLst>
          </p:cNvPr>
          <p:cNvSpPr txBox="1">
            <a:spLocks/>
          </p:cNvSpPr>
          <p:nvPr/>
        </p:nvSpPr>
        <p:spPr>
          <a:xfrm>
            <a:off x="442600" y="532728"/>
            <a:ext cx="747627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b="1" kern="0" spc="-55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II) Preprocesamiento de textos</a:t>
            </a:r>
            <a:endParaRPr lang="es-ES" sz="2000" b="1" kern="0" spc="-55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4" name="Imagen 3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DF5A7068-B089-44E8-A986-0E812C376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50" y="1102369"/>
            <a:ext cx="4562475" cy="1162050"/>
          </a:xfrm>
          <a:prstGeom prst="rect">
            <a:avLst/>
          </a:prstGeom>
        </p:spPr>
      </p:pic>
      <p:pic>
        <p:nvPicPr>
          <p:cNvPr id="7" name="Imagen 6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D222570F-0F82-47E4-8900-104D4D38B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72" y="2300831"/>
            <a:ext cx="4552950" cy="11525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D4660B-2124-49FB-B659-99BC9A141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09" y="4213694"/>
            <a:ext cx="45243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5"/>
            <a:ext cx="12194975" cy="6856326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4E92A8C2-910D-4371-A3C2-64ACFED5EB1A}"/>
              </a:ext>
            </a:extLst>
          </p:cNvPr>
          <p:cNvSpPr txBox="1">
            <a:spLocks/>
          </p:cNvSpPr>
          <p:nvPr/>
        </p:nvSpPr>
        <p:spPr>
          <a:xfrm>
            <a:off x="993448" y="1872744"/>
            <a:ext cx="549677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freq = list(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freq.index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 = train['tweet'].apply(lambda x: " ".join(x for x in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x.split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 if x not in freq))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train['tweet'].head()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75FCBD0-33CD-47AB-9A7C-F2FA577E9F81}"/>
              </a:ext>
            </a:extLst>
          </p:cNvPr>
          <p:cNvSpPr txBox="1">
            <a:spLocks/>
          </p:cNvSpPr>
          <p:nvPr/>
        </p:nvSpPr>
        <p:spPr>
          <a:xfrm>
            <a:off x="347154" y="696479"/>
            <a:ext cx="489141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2.4 Eliminación de palabras comunes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C3004CC-005E-4CE6-B1BD-28ECE7F2A944}"/>
              </a:ext>
            </a:extLst>
          </p:cNvPr>
          <p:cNvSpPr txBox="1">
            <a:spLocks/>
          </p:cNvSpPr>
          <p:nvPr/>
        </p:nvSpPr>
        <p:spPr>
          <a:xfrm>
            <a:off x="469926" y="2758246"/>
            <a:ext cx="23229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2.5 Tokenizar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12BEE38B-DA01-4BD2-83CF-EB207DAF1B90}"/>
              </a:ext>
            </a:extLst>
          </p:cNvPr>
          <p:cNvSpPr txBox="1">
            <a:spLocks/>
          </p:cNvSpPr>
          <p:nvPr/>
        </p:nvSpPr>
        <p:spPr>
          <a:xfrm>
            <a:off x="1022454" y="1161909"/>
            <a:ext cx="56645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freq =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pd.Series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(' '.join(train['tweet']).split()).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value_counts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()[:10]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freq</a:t>
            </a:r>
          </a:p>
          <a:p>
            <a:pPr marL="12677"/>
            <a:endParaRPr lang="es-ES" sz="1200" kern="0" spc="-55" dirty="0">
              <a:solidFill>
                <a:srgbClr val="0033A0"/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9AA0F9D-C73F-4547-8242-526364A9A4C3}"/>
              </a:ext>
            </a:extLst>
          </p:cNvPr>
          <p:cNvSpPr txBox="1">
            <a:spLocks/>
          </p:cNvSpPr>
          <p:nvPr/>
        </p:nvSpPr>
        <p:spPr>
          <a:xfrm>
            <a:off x="77607" y="3889582"/>
            <a:ext cx="31075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2.6 Stemming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A443232-084D-405D-BAE6-0DDE48E069AE}"/>
              </a:ext>
            </a:extLst>
          </p:cNvPr>
          <p:cNvSpPr txBox="1">
            <a:spLocks/>
          </p:cNvSpPr>
          <p:nvPr/>
        </p:nvSpPr>
        <p:spPr>
          <a:xfrm>
            <a:off x="1026333" y="3250301"/>
            <a:ext cx="237073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TextBlob(train['tweet'][1]).words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8" name="Imagen 7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44BD6296-6827-4E8E-947A-7C2EB5BB3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6" y="1106307"/>
            <a:ext cx="4533900" cy="1219200"/>
          </a:xfrm>
          <a:prstGeom prst="rect">
            <a:avLst/>
          </a:prstGeom>
        </p:spPr>
      </p:pic>
      <p:sp>
        <p:nvSpPr>
          <p:cNvPr id="19" name="object 7">
            <a:extLst>
              <a:ext uri="{FF2B5EF4-FFF2-40B4-BE49-F238E27FC236}">
                <a16:creationId xmlns:a16="http://schemas.microsoft.com/office/drawing/2014/main" id="{3B5D2741-DABE-47E5-91E6-33048CB5A5A3}"/>
              </a:ext>
            </a:extLst>
          </p:cNvPr>
          <p:cNvSpPr txBox="1">
            <a:spLocks/>
          </p:cNvSpPr>
          <p:nvPr/>
        </p:nvSpPr>
        <p:spPr>
          <a:xfrm>
            <a:off x="980616" y="4431259"/>
            <a:ext cx="51108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from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nltk.stem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import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PorterStemmer</a:t>
            </a:r>
            <a:endParaRPr lang="en-U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  <a:p>
            <a:pPr marL="12677"/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=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PorterStemmer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</a:t>
            </a: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train['tweet'][:5].apply(lambda x: " ".join([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st.stem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(word) for word in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x.split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()]))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4E92A8C2-910D-4371-A3C2-64ACFED5EB1A}"/>
              </a:ext>
            </a:extLst>
          </p:cNvPr>
          <p:cNvSpPr txBox="1">
            <a:spLocks/>
          </p:cNvSpPr>
          <p:nvPr/>
        </p:nvSpPr>
        <p:spPr>
          <a:xfrm>
            <a:off x="944979" y="2045120"/>
            <a:ext cx="31075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TextBlob(train['tweet'][0]).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ngrams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(2)</a:t>
            </a:r>
          </a:p>
          <a:p>
            <a:pPr marL="12677"/>
            <a:endParaRPr lang="es-ES" sz="1200" kern="0" spc="-55" dirty="0">
              <a:solidFill>
                <a:srgbClr val="0033A0"/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75FCBD0-33CD-47AB-9A7C-F2FA577E9F81}"/>
              </a:ext>
            </a:extLst>
          </p:cNvPr>
          <p:cNvSpPr txBox="1">
            <a:spLocks/>
          </p:cNvSpPr>
          <p:nvPr/>
        </p:nvSpPr>
        <p:spPr>
          <a:xfrm>
            <a:off x="764020" y="913784"/>
            <a:ext cx="173474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3.1 N-</a:t>
            </a:r>
            <a:r>
              <a:rPr lang="es-ES" sz="2000" b="1" kern="0" spc="-55" dirty="0" err="1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grams</a:t>
            </a:r>
            <a:endParaRPr lang="es-ES" sz="2000" b="1" kern="0" spc="-55" dirty="0">
              <a:solidFill>
                <a:srgbClr val="0033A0"/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C3004CC-005E-4CE6-B1BD-28ECE7F2A944}"/>
              </a:ext>
            </a:extLst>
          </p:cNvPr>
          <p:cNvSpPr txBox="1">
            <a:spLocks/>
          </p:cNvSpPr>
          <p:nvPr/>
        </p:nvSpPr>
        <p:spPr>
          <a:xfrm>
            <a:off x="764020" y="2604820"/>
            <a:ext cx="23229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3.2 Bag of Words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12BEE38B-DA01-4BD2-83CF-EB207DAF1B90}"/>
              </a:ext>
            </a:extLst>
          </p:cNvPr>
          <p:cNvSpPr txBox="1">
            <a:spLocks/>
          </p:cNvSpPr>
          <p:nvPr/>
        </p:nvSpPr>
        <p:spPr>
          <a:xfrm>
            <a:off x="935609" y="1378698"/>
            <a:ext cx="54967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Combinación de varias palabras usadas juntas. Ngrams con N = 1 se llaman unigramas. De manera similar, también se pueden usar bigrams (N = 2), trigrams (N = 3), etc.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9AA0F9D-C73F-4547-8242-526364A9A4C3}"/>
              </a:ext>
            </a:extLst>
          </p:cNvPr>
          <p:cNvSpPr txBox="1">
            <a:spLocks/>
          </p:cNvSpPr>
          <p:nvPr/>
        </p:nvSpPr>
        <p:spPr>
          <a:xfrm>
            <a:off x="935609" y="4364569"/>
            <a:ext cx="32885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0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3.3 Análisis de sentimientos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A443232-084D-405D-BAE6-0DDE48E069AE}"/>
              </a:ext>
            </a:extLst>
          </p:cNvPr>
          <p:cNvSpPr txBox="1">
            <a:spLocks/>
          </p:cNvSpPr>
          <p:nvPr/>
        </p:nvSpPr>
        <p:spPr>
          <a:xfrm>
            <a:off x="1101833" y="3059668"/>
            <a:ext cx="711098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from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sklearn.feature_extraction.text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import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CountVectorizer</a:t>
            </a:r>
            <a:endParaRPr lang="en-U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bow =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CountVectorizer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max_features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=1000, lowercase=True,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ngram_range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=(1,1),analyzer = "word")</a:t>
            </a:r>
          </a:p>
          <a:p>
            <a:pPr marL="12677"/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train_bow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= </a:t>
            </a:r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bow.fit_transform</a:t>
            </a:r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(train['tweet'])</a:t>
            </a:r>
          </a:p>
          <a:p>
            <a:pPr marL="12677"/>
            <a:r>
              <a:rPr lang="en-US" sz="1200" kern="0" spc="-5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train_bow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B5D2741-DABE-47E5-91E6-33048CB5A5A3}"/>
              </a:ext>
            </a:extLst>
          </p:cNvPr>
          <p:cNvSpPr txBox="1">
            <a:spLocks/>
          </p:cNvSpPr>
          <p:nvPr/>
        </p:nvSpPr>
        <p:spPr>
          <a:xfrm>
            <a:off x="1101833" y="4806024"/>
            <a:ext cx="51108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n-US" sz="1200" kern="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train['tweet'][:5].apply(lambda x: TextBlob(x).sentiment)</a:t>
            </a:r>
            <a:endParaRPr lang="es-ES" sz="1200" kern="0" spc="-55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DE1CDC6D-B48E-4306-829F-102FBFEB4538}"/>
              </a:ext>
            </a:extLst>
          </p:cNvPr>
          <p:cNvSpPr txBox="1">
            <a:spLocks/>
          </p:cNvSpPr>
          <p:nvPr/>
        </p:nvSpPr>
        <p:spPr>
          <a:xfrm>
            <a:off x="574637" y="430295"/>
            <a:ext cx="42993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b="1" kern="0" spc="-55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III) Procesamiento avanzado</a:t>
            </a:r>
            <a:endParaRPr lang="es-ES" sz="2000" b="1" kern="0" spc="-55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7" cy="68563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4D33700-0612-4090-A58C-3547A54BE2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36" r="58998" b="23123"/>
          <a:stretch/>
        </p:blipFill>
        <p:spPr>
          <a:xfrm>
            <a:off x="4750771" y="1033671"/>
            <a:ext cx="2703708" cy="2703444"/>
          </a:xfrm>
          <a:prstGeom prst="ellipse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597E135-B34A-444F-BD82-8F06FA4E5BF9}"/>
              </a:ext>
            </a:extLst>
          </p:cNvPr>
          <p:cNvSpPr txBox="1"/>
          <p:nvPr/>
        </p:nvSpPr>
        <p:spPr>
          <a:xfrm>
            <a:off x="2822710" y="4704526"/>
            <a:ext cx="759349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4400" b="1" dirty="0">
                <a:solidFill>
                  <a:srgbClr val="355799"/>
                </a:solidFill>
                <a:latin typeface="Trebuchet MS" panose="020B0603020202020204" pitchFamily="34" charset="0"/>
              </a:rPr>
              <a:t>GEANFRANCO PALOMINO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28283D3-27B1-47B0-860A-D1C5D81815BC}"/>
              </a:ext>
            </a:extLst>
          </p:cNvPr>
          <p:cNvSpPr/>
          <p:nvPr/>
        </p:nvSpPr>
        <p:spPr>
          <a:xfrm>
            <a:off x="2425149" y="4996481"/>
            <a:ext cx="185530" cy="185530"/>
          </a:xfrm>
          <a:prstGeom prst="ellipse">
            <a:avLst/>
          </a:prstGeom>
          <a:solidFill>
            <a:srgbClr val="FFC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D6E4C0C-9C01-41EE-8574-6116029C6201}"/>
              </a:ext>
            </a:extLst>
          </p:cNvPr>
          <p:cNvSpPr/>
          <p:nvPr/>
        </p:nvSpPr>
        <p:spPr>
          <a:xfrm>
            <a:off x="9634330" y="4996481"/>
            <a:ext cx="185530" cy="185530"/>
          </a:xfrm>
          <a:prstGeom prst="ellipse">
            <a:avLst/>
          </a:prstGeom>
          <a:solidFill>
            <a:srgbClr val="FFC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BACFFF-2823-43AE-9366-21FC0216B81D}"/>
              </a:ext>
            </a:extLst>
          </p:cNvPr>
          <p:cNvSpPr txBox="1"/>
          <p:nvPr/>
        </p:nvSpPr>
        <p:spPr>
          <a:xfrm>
            <a:off x="4516006" y="5473967"/>
            <a:ext cx="33864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rgbClr val="355799"/>
                </a:solidFill>
                <a:latin typeface="Trebuchet MS" panose="020B0603020202020204" pitchFamily="34" charset="0"/>
              </a:rPr>
              <a:t>SENIOR DATA SCIENTIST - SURA</a:t>
            </a:r>
          </a:p>
        </p:txBody>
      </p:sp>
    </p:spTree>
    <p:extLst>
      <p:ext uri="{BB962C8B-B14F-4D97-AF65-F5344CB8AC3E}">
        <p14:creationId xmlns:p14="http://schemas.microsoft.com/office/powerpoint/2010/main" val="427323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"/>
            <a:ext cx="12194973" cy="68563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6537" y="3151750"/>
            <a:ext cx="10998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335597"/>
                </a:solidFill>
                <a:latin typeface="Keep Calm Med" pitchFamily="2" charset="0"/>
              </a:rPr>
              <a:t>PROCESAMIENTO DE LENGUAJE NATURAL Fundamentos y Aplicaciones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96693" y="1875662"/>
            <a:ext cx="86214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900" spc="600" dirty="0">
                <a:solidFill>
                  <a:srgbClr val="335597"/>
                </a:solidFill>
                <a:latin typeface="Keep Calm Med" pitchFamily="2" charset="0"/>
              </a:rPr>
              <a:t>21vo Meetup DSRP</a:t>
            </a:r>
          </a:p>
        </p:txBody>
      </p:sp>
    </p:spTree>
    <p:extLst>
      <p:ext uri="{BB962C8B-B14F-4D97-AF65-F5344CB8AC3E}">
        <p14:creationId xmlns:p14="http://schemas.microsoft.com/office/powerpoint/2010/main" val="35304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A227B5A0-E69D-4692-B508-EE58D2593A04}"/>
              </a:ext>
            </a:extLst>
          </p:cNvPr>
          <p:cNvSpPr txBox="1">
            <a:spLocks/>
          </p:cNvSpPr>
          <p:nvPr/>
        </p:nvSpPr>
        <p:spPr>
          <a:xfrm>
            <a:off x="499372" y="514007"/>
            <a:ext cx="993653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3200" b="1" kern="0" spc="-55" dirty="0">
                <a:solidFill>
                  <a:schemeClr val="bg2">
                    <a:lumMod val="10000"/>
                  </a:schemeClr>
                </a:solidFill>
                <a:latin typeface="Keep Calm Med"/>
                <a:ea typeface="Arial" charset="0"/>
                <a:cs typeface="Arial" charset="0"/>
              </a:rPr>
              <a:t>Qué entendemos por Procesamiento de Lenguaje Natural?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3DB07BC5-05CC-4A66-9FD2-50B2AAAEAED4}"/>
              </a:ext>
            </a:extLst>
          </p:cNvPr>
          <p:cNvSpPr txBox="1">
            <a:spLocks/>
          </p:cNvSpPr>
          <p:nvPr/>
        </p:nvSpPr>
        <p:spPr>
          <a:xfrm>
            <a:off x="943175" y="1288619"/>
            <a:ext cx="9936532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Es el campo de </a:t>
            </a:r>
            <a:r>
              <a:rPr lang="es-ES" sz="36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estudio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</a:t>
            </a:r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que nos permite </a:t>
            </a:r>
            <a:r>
              <a:rPr lang="es-ES" sz="32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comprender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el </a:t>
            </a:r>
            <a:r>
              <a:rPr lang="es-ES" sz="32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lenguaje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</a:t>
            </a:r>
            <a:r>
              <a:rPr lang="es-ES" sz="32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humano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</a:t>
            </a:r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convirtiendo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</a:t>
            </a:r>
            <a:r>
              <a:rPr lang="es-ES" sz="36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texto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en </a:t>
            </a:r>
            <a:r>
              <a:rPr lang="es-ES" sz="36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datos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procesables mediante un </a:t>
            </a:r>
            <a:r>
              <a:rPr lang="es-ES" sz="36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ordenador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 </a:t>
            </a:r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 través de un conjunto de </a:t>
            </a:r>
            <a:r>
              <a:rPr lang="es-ES" sz="36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técnicas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, </a:t>
            </a:r>
            <a:r>
              <a:rPr lang="es-ES" sz="32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modelos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, </a:t>
            </a:r>
            <a:r>
              <a:rPr lang="es-ES" sz="32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herramientas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, </a:t>
            </a:r>
            <a:r>
              <a:rPr lang="es-ES" sz="36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algoritmos</a:t>
            </a:r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…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E56B70-A1F2-4DF4-8F8C-3CB725BC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04" y="3604788"/>
            <a:ext cx="4669674" cy="223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84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A227B5A0-E69D-4692-B508-EE58D2593A04}"/>
              </a:ext>
            </a:extLst>
          </p:cNvPr>
          <p:cNvSpPr txBox="1">
            <a:spLocks/>
          </p:cNvSpPr>
          <p:nvPr/>
        </p:nvSpPr>
        <p:spPr>
          <a:xfrm>
            <a:off x="507761" y="437277"/>
            <a:ext cx="993653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3200" b="1" kern="0" spc="-55" dirty="0">
                <a:solidFill>
                  <a:schemeClr val="bg2">
                    <a:lumMod val="10000"/>
                  </a:schemeClr>
                </a:solidFill>
                <a:latin typeface="Keep Calm Med"/>
                <a:ea typeface="Arial" charset="0"/>
                <a:cs typeface="Arial" charset="0"/>
              </a:rPr>
              <a:t>Que relación tiene con Inteligencia Artificial?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F428BC8-6C15-49CF-B11C-E3FE57BE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39" y="1365324"/>
            <a:ext cx="7150892" cy="43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A227B5A0-E69D-4692-B508-EE58D2593A04}"/>
              </a:ext>
            </a:extLst>
          </p:cNvPr>
          <p:cNvSpPr txBox="1">
            <a:spLocks/>
          </p:cNvSpPr>
          <p:nvPr/>
        </p:nvSpPr>
        <p:spPr>
          <a:xfrm>
            <a:off x="507761" y="437277"/>
            <a:ext cx="993653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3200" b="1" kern="0" spc="-55" dirty="0">
                <a:solidFill>
                  <a:schemeClr val="bg2">
                    <a:lumMod val="10000"/>
                  </a:schemeClr>
                </a:solidFill>
                <a:latin typeface="Keep Calm Med"/>
                <a:ea typeface="Arial" charset="0"/>
                <a:cs typeface="Arial" charset="0"/>
              </a:rPr>
              <a:t>La importancia del Procesamiento del Lenguaje Natural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1E3A8CB-B431-4855-8A5D-F781C55241D0}"/>
              </a:ext>
            </a:extLst>
          </p:cNvPr>
          <p:cNvSpPr txBox="1">
            <a:spLocks/>
          </p:cNvSpPr>
          <p:nvPr/>
        </p:nvSpPr>
        <p:spPr>
          <a:xfrm>
            <a:off x="507761" y="2410126"/>
            <a:ext cx="156513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Sistemas estructurados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EF987DB-AB06-4438-BB45-39615AB3E2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7"/>
          <a:stretch/>
        </p:blipFill>
        <p:spPr>
          <a:xfrm>
            <a:off x="619998" y="3212984"/>
            <a:ext cx="2157105" cy="2155971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9545CA7E-2141-48C9-9454-A92B868BBF84}"/>
              </a:ext>
            </a:extLst>
          </p:cNvPr>
          <p:cNvSpPr/>
          <p:nvPr/>
        </p:nvSpPr>
        <p:spPr>
          <a:xfrm>
            <a:off x="2889728" y="4102216"/>
            <a:ext cx="1276594" cy="377504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8F679E0-E143-419C-B3A4-DB37DAA84D74}"/>
              </a:ext>
            </a:extLst>
          </p:cNvPr>
          <p:cNvSpPr txBox="1">
            <a:spLocks/>
          </p:cNvSpPr>
          <p:nvPr/>
        </p:nvSpPr>
        <p:spPr>
          <a:xfrm>
            <a:off x="7627795" y="1185864"/>
            <a:ext cx="156513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Páginas web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39B082C4-27FA-4E5D-B062-F92E744C61A3}"/>
              </a:ext>
            </a:extLst>
          </p:cNvPr>
          <p:cNvSpPr txBox="1">
            <a:spLocks/>
          </p:cNvSpPr>
          <p:nvPr/>
        </p:nvSpPr>
        <p:spPr>
          <a:xfrm>
            <a:off x="9880655" y="2100571"/>
            <a:ext cx="156513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Documentos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A6CC3DC-7F6C-4ACA-8881-F33DDA26FB3C}"/>
              </a:ext>
            </a:extLst>
          </p:cNvPr>
          <p:cNvSpPr txBox="1">
            <a:spLocks/>
          </p:cNvSpPr>
          <p:nvPr/>
        </p:nvSpPr>
        <p:spPr>
          <a:xfrm>
            <a:off x="9131466" y="4085547"/>
            <a:ext cx="156513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Redes Sociales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A1E3A3B-8547-4849-8FCA-33D22C75F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0" y="4393191"/>
            <a:ext cx="1803064" cy="124211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5C3ADFB-287D-4124-BF13-E826E5A02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77" y="2496510"/>
            <a:ext cx="1270012" cy="1270010"/>
          </a:xfrm>
          <a:prstGeom prst="rect">
            <a:avLst/>
          </a:prstGeom>
        </p:spPr>
      </p:pic>
      <p:pic>
        <p:nvPicPr>
          <p:cNvPr id="24" name="Imagen 23" descr="Imagen que contiene periódico&#10;&#10;Descripción generada automáticamente">
            <a:extLst>
              <a:ext uri="{FF2B5EF4-FFF2-40B4-BE49-F238E27FC236}">
                <a16:creationId xmlns:a16="http://schemas.microsoft.com/office/drawing/2014/main" id="{7B20CDC4-C7F2-4C3F-8E6A-A44A2FFB1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36" y="1581764"/>
            <a:ext cx="2329442" cy="130448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9034069-5BAD-4372-8681-A2715A63A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314" y="2916897"/>
            <a:ext cx="4572396" cy="2743438"/>
          </a:xfrm>
          <a:prstGeom prst="rect">
            <a:avLst/>
          </a:prstGeom>
        </p:spPr>
      </p:pic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12AEDA77-A8C7-419D-979E-5E8854CBDC09}"/>
              </a:ext>
            </a:extLst>
          </p:cNvPr>
          <p:cNvSpPr/>
          <p:nvPr/>
        </p:nvSpPr>
        <p:spPr>
          <a:xfrm rot="9109248">
            <a:off x="6982577" y="3714567"/>
            <a:ext cx="1393384" cy="377504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8B32EFDF-1F25-457C-8798-F701EEF00F85}"/>
              </a:ext>
            </a:extLst>
          </p:cNvPr>
          <p:cNvSpPr txBox="1">
            <a:spLocks/>
          </p:cNvSpPr>
          <p:nvPr/>
        </p:nvSpPr>
        <p:spPr>
          <a:xfrm>
            <a:off x="3817993" y="2369964"/>
            <a:ext cx="302202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16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Más del 80% de la información almacenada hoy en día es </a:t>
            </a:r>
          </a:p>
          <a:p>
            <a:pPr marL="12677" algn="ctr"/>
            <a:r>
              <a:rPr lang="es-ES" sz="16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“No Estructurada”</a:t>
            </a:r>
          </a:p>
        </p:txBody>
      </p:sp>
    </p:spTree>
    <p:extLst>
      <p:ext uri="{BB962C8B-B14F-4D97-AF65-F5344CB8AC3E}">
        <p14:creationId xmlns:p14="http://schemas.microsoft.com/office/powerpoint/2010/main" val="13615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A227B5A0-E69D-4692-B508-EE58D2593A04}"/>
              </a:ext>
            </a:extLst>
          </p:cNvPr>
          <p:cNvSpPr txBox="1">
            <a:spLocks/>
          </p:cNvSpPr>
          <p:nvPr/>
        </p:nvSpPr>
        <p:spPr>
          <a:xfrm>
            <a:off x="499372" y="514007"/>
            <a:ext cx="993653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3200" b="1" kern="0" spc="-55" dirty="0">
                <a:solidFill>
                  <a:schemeClr val="bg2">
                    <a:lumMod val="10000"/>
                  </a:schemeClr>
                </a:solidFill>
                <a:latin typeface="Keep Calm Med"/>
                <a:ea typeface="Arial" charset="0"/>
                <a:cs typeface="Arial" charset="0"/>
              </a:rPr>
              <a:t>Conceptos 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3DB07BC5-05CC-4A66-9FD2-50B2AAAEAED4}"/>
              </a:ext>
            </a:extLst>
          </p:cNvPr>
          <p:cNvSpPr txBox="1">
            <a:spLocks/>
          </p:cNvSpPr>
          <p:nvPr/>
        </p:nvSpPr>
        <p:spPr>
          <a:xfrm>
            <a:off x="649561" y="1518785"/>
            <a:ext cx="160707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Tokens 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3BFDE591-9F9D-4291-A443-0CB87E028C1C}"/>
              </a:ext>
            </a:extLst>
          </p:cNvPr>
          <p:cNvSpPr txBox="1">
            <a:spLocks/>
          </p:cNvSpPr>
          <p:nvPr/>
        </p:nvSpPr>
        <p:spPr>
          <a:xfrm>
            <a:off x="2918507" y="1522960"/>
            <a:ext cx="535695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Palabras del texto, se debe considerar si incluimos signos de puntuación, si daremos importancia o no a las mayúsculas, además se pueden unificar palabras en un mismo token.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4D7BE7-FA71-45B6-8574-96120638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27" y="1392549"/>
            <a:ext cx="3306012" cy="1449914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BA741D7A-6BDD-4557-8463-92BA37D5556E}"/>
              </a:ext>
            </a:extLst>
          </p:cNvPr>
          <p:cNvSpPr txBox="1">
            <a:spLocks/>
          </p:cNvSpPr>
          <p:nvPr/>
        </p:nvSpPr>
        <p:spPr>
          <a:xfrm>
            <a:off x="544111" y="2558490"/>
            <a:ext cx="21607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Documentos 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19F125D-71E7-4C6D-A6FB-391F5AE7AEF9}"/>
              </a:ext>
            </a:extLst>
          </p:cNvPr>
          <p:cNvSpPr txBox="1">
            <a:spLocks/>
          </p:cNvSpPr>
          <p:nvPr/>
        </p:nvSpPr>
        <p:spPr>
          <a:xfrm>
            <a:off x="2918507" y="2650822"/>
            <a:ext cx="39304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Conjunto de tokens (palabras o párrafos).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A341A07-3A56-48F6-A92A-91A0277269D7}"/>
              </a:ext>
            </a:extLst>
          </p:cNvPr>
          <p:cNvSpPr txBox="1">
            <a:spLocks/>
          </p:cNvSpPr>
          <p:nvPr/>
        </p:nvSpPr>
        <p:spPr>
          <a:xfrm>
            <a:off x="544111" y="3351864"/>
            <a:ext cx="21607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Corpus 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E92A8C2-910D-4371-A3C2-64ACFED5EB1A}"/>
              </a:ext>
            </a:extLst>
          </p:cNvPr>
          <p:cNvSpPr txBox="1">
            <a:spLocks/>
          </p:cNvSpPr>
          <p:nvPr/>
        </p:nvSpPr>
        <p:spPr>
          <a:xfrm>
            <a:off x="2918507" y="3329903"/>
            <a:ext cx="3930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Lista de documentos que se usaron para entrenar al sistema.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75FCBD0-33CD-47AB-9A7C-F2FA577E9F81}"/>
              </a:ext>
            </a:extLst>
          </p:cNvPr>
          <p:cNvSpPr txBox="1">
            <a:spLocks/>
          </p:cNvSpPr>
          <p:nvPr/>
        </p:nvSpPr>
        <p:spPr>
          <a:xfrm>
            <a:off x="544111" y="4258535"/>
            <a:ext cx="21607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8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Stop words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81E3085A-A6D8-4F29-9650-070D1901C877}"/>
              </a:ext>
            </a:extLst>
          </p:cNvPr>
          <p:cNvSpPr txBox="1">
            <a:spLocks/>
          </p:cNvSpPr>
          <p:nvPr/>
        </p:nvSpPr>
        <p:spPr>
          <a:xfrm>
            <a:off x="2918507" y="4255463"/>
            <a:ext cx="54943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Conocido como palabras inútiles o vacías, son  generalmente palabras o proposiciones de uso común que son programadas para sean ignoradas en el análisis.</a:t>
            </a:r>
          </a:p>
        </p:txBody>
      </p:sp>
      <p:pic>
        <p:nvPicPr>
          <p:cNvPr id="17" name="Imagen 16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F06886-7B2D-45D8-83E5-3863E41B19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44" y="3325811"/>
            <a:ext cx="2823684" cy="1406542"/>
          </a:xfrm>
          <a:prstGeom prst="rect">
            <a:avLst/>
          </a:prstGeom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A3299BB9-9E2E-4896-81B8-72BC93C1B25A}"/>
              </a:ext>
            </a:extLst>
          </p:cNvPr>
          <p:cNvSpPr txBox="1">
            <a:spLocks/>
          </p:cNvSpPr>
          <p:nvPr/>
        </p:nvSpPr>
        <p:spPr>
          <a:xfrm>
            <a:off x="649561" y="5339215"/>
            <a:ext cx="20606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 algn="ctr"/>
            <a:r>
              <a:rPr lang="es-ES" sz="2400" b="1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Part of speech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47961429-D65D-4389-9201-289A8C318BDB}"/>
              </a:ext>
            </a:extLst>
          </p:cNvPr>
          <p:cNvSpPr txBox="1">
            <a:spLocks/>
          </p:cNvSpPr>
          <p:nvPr/>
        </p:nvSpPr>
        <p:spPr>
          <a:xfrm>
            <a:off x="2918507" y="5339215"/>
            <a:ext cx="53569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677"/>
            <a:r>
              <a:rPr lang="es-ES" sz="1600" kern="0" spc="-55" dirty="0">
                <a:solidFill>
                  <a:srgbClr val="0033A0"/>
                </a:solidFill>
                <a:latin typeface="Trebuchet MS" panose="020B0603020202020204" pitchFamily="34" charset="0"/>
                <a:ea typeface="Arial" charset="0"/>
                <a:cs typeface="Arial" charset="0"/>
              </a:rPr>
              <a:t>Son los roles que juega una palabra en una oración en la que se clasifica según su función, como sustantivos, verbos, etc.</a:t>
            </a:r>
          </a:p>
        </p:txBody>
      </p:sp>
    </p:spTree>
    <p:extLst>
      <p:ext uri="{BB962C8B-B14F-4D97-AF65-F5344CB8AC3E}">
        <p14:creationId xmlns:p14="http://schemas.microsoft.com/office/powerpoint/2010/main" val="39402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1110</Words>
  <Application>Microsoft Office PowerPoint</Application>
  <PresentationFormat>Panorámica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Keep Calm Med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Geanfranco Jaz Palomino Apolinario</cp:lastModifiedBy>
  <cp:revision>64</cp:revision>
  <dcterms:created xsi:type="dcterms:W3CDTF">2019-02-22T02:13:14Z</dcterms:created>
  <dcterms:modified xsi:type="dcterms:W3CDTF">2019-09-11T23:28:51Z</dcterms:modified>
</cp:coreProperties>
</file>