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2" r:id="rId3"/>
  </p:sldMasterIdLst>
  <p:notesMasterIdLst>
    <p:notesMasterId r:id="rId23"/>
  </p:notesMasterIdLst>
  <p:sldIdLst>
    <p:sldId id="257" r:id="rId4"/>
    <p:sldId id="258" r:id="rId5"/>
    <p:sldId id="259" r:id="rId6"/>
    <p:sldId id="267" r:id="rId7"/>
    <p:sldId id="272" r:id="rId8"/>
    <p:sldId id="260" r:id="rId9"/>
    <p:sldId id="268" r:id="rId10"/>
    <p:sldId id="273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4" r:id="rId19"/>
    <p:sldId id="270" r:id="rId20"/>
    <p:sldId id="271" r:id="rId21"/>
    <p:sldId id="276" r:id="rId2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98B"/>
    <a:srgbClr val="703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65328" autoAdjust="0"/>
  </p:normalViewPr>
  <p:slideViewPr>
    <p:cSldViewPr snapToGrid="0">
      <p:cViewPr varScale="1">
        <p:scale>
          <a:sx n="75" d="100"/>
          <a:sy n="75" d="100"/>
        </p:scale>
        <p:origin x="2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5.xml" Id="rId8" /><Relationship Type="http://schemas.openxmlformats.org/officeDocument/2006/relationships/slide" Target="slides/slide10.xml" Id="rId13" /><Relationship Type="http://schemas.openxmlformats.org/officeDocument/2006/relationships/slide" Target="slides/slide15.xml" Id="rId18" /><Relationship Type="http://schemas.openxmlformats.org/officeDocument/2006/relationships/theme" Target="theme/theme1.xml" Id="rId26" /><Relationship Type="http://schemas.openxmlformats.org/officeDocument/2006/relationships/slideMaster" Target="slideMasters/slideMaster2.xml" Id="rId3" /><Relationship Type="http://schemas.openxmlformats.org/officeDocument/2006/relationships/slide" Target="slides/slide18.xml" Id="rId21" /><Relationship Type="http://schemas.openxmlformats.org/officeDocument/2006/relationships/slide" Target="slides/slide4.xml" Id="rId7" /><Relationship Type="http://schemas.openxmlformats.org/officeDocument/2006/relationships/slide" Target="slides/slide9.xml" Id="rId12" /><Relationship Type="http://schemas.openxmlformats.org/officeDocument/2006/relationships/slide" Target="slides/slide14.xml" Id="rId17" /><Relationship Type="http://schemas.openxmlformats.org/officeDocument/2006/relationships/viewProps" Target="viewProps.xml" Id="rId25" /><Relationship Type="http://schemas.openxmlformats.org/officeDocument/2006/relationships/slideMaster" Target="slideMasters/slideMaster1.xml" Id="rId2" /><Relationship Type="http://schemas.openxmlformats.org/officeDocument/2006/relationships/slide" Target="slides/slide13.xml" Id="rId16" /><Relationship Type="http://schemas.openxmlformats.org/officeDocument/2006/relationships/slide" Target="slides/slide17.xml" Id="rId20" /><Relationship Type="http://schemas.openxmlformats.org/officeDocument/2006/relationships/slide" Target="slides/slide3.xml" Id="rId6" /><Relationship Type="http://schemas.openxmlformats.org/officeDocument/2006/relationships/slide" Target="slides/slide8.xml" Id="rId11" /><Relationship Type="http://schemas.openxmlformats.org/officeDocument/2006/relationships/presProps" Target="presProps.xml" Id="rId24" /><Relationship Type="http://schemas.openxmlformats.org/officeDocument/2006/relationships/slide" Target="slides/slide2.xml" Id="rId5" /><Relationship Type="http://schemas.openxmlformats.org/officeDocument/2006/relationships/slide" Target="slides/slide12.xml" Id="rId15" /><Relationship Type="http://schemas.openxmlformats.org/officeDocument/2006/relationships/notesMaster" Target="notesMasters/notesMaster1.xml" Id="rId23" /><Relationship Type="http://schemas.openxmlformats.org/officeDocument/2006/relationships/slide" Target="slides/slide7.xml" Id="rId10" /><Relationship Type="http://schemas.openxmlformats.org/officeDocument/2006/relationships/slide" Target="slides/slide16.xml" Id="rId19" /><Relationship Type="http://schemas.openxmlformats.org/officeDocument/2006/relationships/slide" Target="slides/slide1.xml" Id="rId4" /><Relationship Type="http://schemas.openxmlformats.org/officeDocument/2006/relationships/slide" Target="slides/slide6.xml" Id="rId9" /><Relationship Type="http://schemas.openxmlformats.org/officeDocument/2006/relationships/slide" Target="slides/slide11.xml" Id="rId14" /><Relationship Type="http://schemas.openxmlformats.org/officeDocument/2006/relationships/slide" Target="slides/slide19.xml" Id="rId22" /><Relationship Type="http://schemas.openxmlformats.org/officeDocument/2006/relationships/tableStyles" Target="tableStyles.xml" Id="rId27" /><Relationship Type="http://schemas.openxmlformats.org/officeDocument/2006/relationships/customXml" Target="/customXML/item3.xml" Id="R59e1a9558f6e4e3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18CA4-E54D-4A12-9867-69B76BE2FFA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E8798-0095-4D38-9F49-1967A4FBD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2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scot/publications/coronavirus-covid-19-update-first-ministers-speech-5-october-2020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E8798-0095-4D38-9F49-1967A4FBD1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0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Cambrian</a:t>
            </a:r>
            <a:r>
              <a:rPr lang="en-GB" baseline="0" dirty="0" smtClean="0"/>
              <a:t> explosion of charts</a:t>
            </a:r>
          </a:p>
          <a:p>
            <a:endParaRPr lang="en-GB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Charts appearing in government briefings prime time</a:t>
            </a:r>
          </a:p>
          <a:p>
            <a:r>
              <a:rPr lang="en-GB" baseline="0" dirty="0" smtClean="0"/>
              <a:t>Private individuals making charts because it was the latest hot topic</a:t>
            </a:r>
          </a:p>
          <a:p>
            <a:r>
              <a:rPr lang="en-GB" baseline="0" dirty="0" smtClean="0"/>
              <a:t>Public organisations and media trying to get a handle on things</a:t>
            </a:r>
          </a:p>
          <a:p>
            <a:r>
              <a:rPr lang="en-GB" baseline="0" dirty="0" smtClean="0"/>
              <a:t>People writing articles to track all the charts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People writing articles explaining why they weren’t making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E8798-0095-4D38-9F49-1967A4FBD1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5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Presentation (log scales, colour, language)</a:t>
            </a:r>
          </a:p>
          <a:p>
            <a:r>
              <a:rPr lang="en-GB" dirty="0" smtClean="0"/>
              <a:t>Technologies (shiny, markdown, scripts)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E8798-0095-4D38-9F49-1967A4FBD1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24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Ggraph</a:t>
            </a:r>
            <a:r>
              <a:rPr lang="en-GB" dirty="0" smtClean="0"/>
              <a:t>, </a:t>
            </a:r>
            <a:r>
              <a:rPr lang="en-GB" dirty="0" err="1" smtClean="0"/>
              <a:t>rbokeh</a:t>
            </a:r>
            <a:r>
              <a:rPr lang="en-GB" dirty="0" smtClean="0"/>
              <a:t>, </a:t>
            </a:r>
            <a:r>
              <a:rPr lang="en-GB" dirty="0" err="1" smtClean="0"/>
              <a:t>highcharter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E8798-0095-4D38-9F49-1967A4FBD1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33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Single index.html</a:t>
            </a:r>
          </a:p>
          <a:p>
            <a:r>
              <a:rPr lang="en-GB" dirty="0" smtClean="0"/>
              <a:t>Zip file</a:t>
            </a:r>
          </a:p>
          <a:p>
            <a:r>
              <a:rPr lang="en-GB" dirty="0" smtClean="0"/>
              <a:t>Locally hosted web pages</a:t>
            </a:r>
          </a:p>
          <a:p>
            <a:endParaRPr lang="en-GB" dirty="0" smtClean="0"/>
          </a:p>
          <a:p>
            <a:r>
              <a:rPr lang="en-GB" dirty="0" smtClean="0"/>
              <a:t>bootstrap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E8798-0095-4D38-9F49-1967A4FBD1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53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E8798-0095-4D38-9F49-1967A4FBD1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13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E8798-0095-4D38-9F49-1967A4FBD1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5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https://www.gov.scot/publications/coronavirus-covid-19-update-first-ministers-speech-5-october-2020/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E8798-0095-4D38-9F49-1967A4FBD1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9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>
                <a:solidFill>
                  <a:srgbClr val="70398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70398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3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2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71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1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322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429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93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422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65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038" y="1825625"/>
            <a:ext cx="4271962" cy="415160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953001" y="1825625"/>
            <a:ext cx="4271962" cy="415160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45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3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45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65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arrow Title Only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13336"/>
            <a:ext cx="8543925" cy="82756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881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4311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01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24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1933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4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55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038" y="1825625"/>
            <a:ext cx="4271962" cy="435133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953001" y="1825625"/>
            <a:ext cx="4271962" cy="435133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1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3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5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arrow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53092"/>
            <a:ext cx="8543925" cy="7348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5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33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284624"/>
            <a:ext cx="1778199" cy="50858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7132938" y="6467965"/>
            <a:ext cx="2383988" cy="338554"/>
            <a:chOff x="6839605" y="6580864"/>
            <a:chExt cx="2383988" cy="338554"/>
          </a:xfrm>
        </p:grpSpPr>
        <p:sp>
          <p:nvSpPr>
            <p:cNvPr id="10" name="TextBox 11"/>
            <p:cNvSpPr txBox="1"/>
            <p:nvPr userDrawn="1"/>
          </p:nvSpPr>
          <p:spPr>
            <a:xfrm>
              <a:off x="7164288" y="6580864"/>
              <a:ext cx="2059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ts val="385"/>
                </a:spcBef>
                <a:spcAft>
                  <a:spcPts val="0"/>
                </a:spcAft>
              </a:pPr>
              <a:r>
                <a:rPr lang="en-GB" sz="1600" kern="1200" dirty="0">
                  <a:solidFill>
                    <a:srgbClr val="703989"/>
                  </a:solidFill>
                  <a:effectLst/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@NatRecordsScot</a:t>
              </a:r>
              <a:endParaRPr lang="en-GB" sz="1200" dirty="0">
                <a:solidFill>
                  <a:srgbClr val="703989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605" y="6609219"/>
              <a:ext cx="346883" cy="28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775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6" r:id="rId5"/>
    <p:sldLayoutId id="2147483665" r:id="rId6"/>
    <p:sldLayoutId id="2147483666" r:id="rId7"/>
    <p:sldLayoutId id="2147483684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989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0398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98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0398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398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398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D3A2-4A68-43B4-92A6-4E75003F3E0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70" y="6502844"/>
            <a:ext cx="360000" cy="29224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453466" y="6479690"/>
            <a:ext cx="1885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@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NatRecordsScot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293269"/>
            <a:ext cx="1722562" cy="49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3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7" r:id="rId5"/>
    <p:sldLayoutId id="2147483677" r:id="rId6"/>
    <p:sldLayoutId id="2147483678" r:id="rId7"/>
    <p:sldLayoutId id="2147483685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cot/coronavirus-covid-19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6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Four Harms</a:t>
            </a:r>
            <a:br>
              <a:rPr lang="en-GB" dirty="0" smtClean="0"/>
            </a:br>
            <a:r>
              <a:rPr lang="en-GB" dirty="0" smtClean="0"/>
              <a:t>COVID-19 Dashboard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655" y="4003820"/>
            <a:ext cx="7980218" cy="60974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3200" dirty="0">
                <a:hlinkClick r:id="rId3"/>
              </a:rPr>
              <a:t>https://data.gov.scot/coronavirus-covid-19/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751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15 May – new direction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187874"/>
            <a:ext cx="4398038" cy="3217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“A </a:t>
            </a:r>
            <a:r>
              <a:rPr lang="en-GB" sz="1800" dirty="0"/>
              <a:t>opening webpage with four quadrants for the four harms with a description of </a:t>
            </a:r>
            <a:r>
              <a:rPr lang="en-GB" sz="1800" dirty="0" smtClean="0"/>
              <a:t>each.</a:t>
            </a:r>
          </a:p>
          <a:p>
            <a:pPr marL="0" indent="0">
              <a:buNone/>
            </a:pPr>
            <a:r>
              <a:rPr lang="en-GB" sz="1800" dirty="0" smtClean="0"/>
              <a:t>Next </a:t>
            </a:r>
            <a:r>
              <a:rPr lang="en-GB" sz="1800" dirty="0"/>
              <a:t>web page four quadrants with </a:t>
            </a:r>
            <a:r>
              <a:rPr lang="en-GB" sz="1800" dirty="0" smtClean="0"/>
              <a:t>indicators.</a:t>
            </a:r>
          </a:p>
          <a:p>
            <a:pPr marL="0" indent="0">
              <a:buNone/>
            </a:pPr>
            <a:r>
              <a:rPr lang="en-GB" sz="1800" dirty="0" smtClean="0"/>
              <a:t>Next </a:t>
            </a:r>
            <a:r>
              <a:rPr lang="en-GB" sz="1800" dirty="0"/>
              <a:t>Joe’s material with detailed graphics behind each quadrant. 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Can </a:t>
            </a:r>
            <a:r>
              <a:rPr lang="en-GB" sz="1800" dirty="0"/>
              <a:t>the design accommodate text boxes at the sides of the graphs to enable some additional qualitative material to be added</a:t>
            </a:r>
            <a:r>
              <a:rPr lang="en-GB" sz="1800" dirty="0" smtClean="0"/>
              <a:t>?“</a:t>
            </a:r>
            <a:endParaRPr lang="en-GB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664334" y="4272742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 May</a:t>
            </a:r>
            <a:endParaRPr lang="en-GB" dirty="0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24" y="1621696"/>
            <a:ext cx="4134975" cy="43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7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 May – start using </a:t>
            </a:r>
            <a:r>
              <a:rPr lang="en-GB" dirty="0" err="1" smtClean="0"/>
              <a:t>RMarkdown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64334" y="4272742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 May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01" y="1818785"/>
            <a:ext cx="7173797" cy="3988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94720" y="1697530"/>
            <a:ext cx="1945178" cy="437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20 May – multiple page layout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64334" y="4272742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 May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193281" y="2589424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Original </a:t>
            </a:r>
            <a:r>
              <a:rPr lang="en-GB" dirty="0" err="1" smtClean="0"/>
              <a:t>mockup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8" y="1783203"/>
            <a:ext cx="3203453" cy="1838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105" y="3031958"/>
            <a:ext cx="3206534" cy="1829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639" y="3476166"/>
            <a:ext cx="3545361" cy="284922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8866909" y="2702655"/>
            <a:ext cx="0" cy="56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29 May – down to 2 pages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64334" y="4272742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 May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94720" y="1697530"/>
            <a:ext cx="1945178" cy="437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04" y="1705848"/>
            <a:ext cx="4225452" cy="2768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691" y="2697483"/>
            <a:ext cx="4276186" cy="335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24 November - public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94720" y="1697530"/>
            <a:ext cx="1945178" cy="437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5" y="1630491"/>
            <a:ext cx="3168649" cy="2559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167" y="2910032"/>
            <a:ext cx="3157666" cy="2317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20" y="3913905"/>
            <a:ext cx="3190615" cy="247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Hosting and updating</a:t>
            </a:r>
            <a:endParaRPr lang="en-GB" dirty="0"/>
          </a:p>
        </p:txBody>
      </p:sp>
      <p:pic>
        <p:nvPicPr>
          <p:cNvPr id="7172" name="Picture 4" descr="File:Microsoft Excel 2013 logo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3" y="1495038"/>
            <a:ext cx="1393825" cy="136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 Packages - RStud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182" y="2118746"/>
            <a:ext cx="1284120" cy="148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ML5 – Logos Downlo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166" y="279325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ompress To ZIP and Extract From ZIP Using PowerSh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65" y="3595093"/>
            <a:ext cx="1355725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Objective Connect | Microsoft Go-To-Marke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088" y="4078443"/>
            <a:ext cx="141922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PCC announces three new vacancies | Software ..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313" y="5068226"/>
            <a:ext cx="1534650" cy="115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514325" y="5849882"/>
            <a:ext cx="203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data.gov.scot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408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analytics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94720" y="1697530"/>
            <a:ext cx="1945178" cy="437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1" y="2269594"/>
            <a:ext cx="3920933" cy="2866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0786" y="2555247"/>
            <a:ext cx="2009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FM announces updates to </a:t>
            </a:r>
            <a:r>
              <a:rPr lang="en-GB" dirty="0" err="1" smtClean="0"/>
              <a:t>PHS</a:t>
            </a:r>
            <a:r>
              <a:rPr lang="en-GB" dirty="0" smtClean="0"/>
              <a:t> dashboard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11535" y="2743200"/>
            <a:ext cx="651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556" y="2269594"/>
            <a:ext cx="3898003" cy="30419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2725" y="1856915"/>
            <a:ext cx="332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Four Harms COVID-19 dashboard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9556" y="1851707"/>
            <a:ext cx="365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NRS webpage on COVID-19 statistics</a:t>
            </a:r>
          </a:p>
        </p:txBody>
      </p:sp>
    </p:spTree>
    <p:extLst>
      <p:ext uri="{BB962C8B-B14F-4D97-AF65-F5344CB8AC3E}">
        <p14:creationId xmlns:p14="http://schemas.microsoft.com/office/powerpoint/2010/main" val="34414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media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94720" y="1697530"/>
            <a:ext cx="1945178" cy="437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04209"/>
            <a:ext cx="5334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media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94720" y="1697530"/>
            <a:ext cx="1945178" cy="437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3" y="1916214"/>
            <a:ext cx="9134957" cy="35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Start accessibility early</a:t>
            </a:r>
          </a:p>
          <a:p>
            <a:r>
              <a:rPr lang="en-GB" dirty="0" smtClean="0"/>
              <a:t>Start coding late (research, mock ups)</a:t>
            </a:r>
          </a:p>
          <a:p>
            <a:r>
              <a:rPr lang="en-GB" dirty="0" smtClean="0"/>
              <a:t>Choose tools carefully</a:t>
            </a:r>
          </a:p>
          <a:p>
            <a:r>
              <a:rPr lang="en-GB" dirty="0" smtClean="0"/>
              <a:t>People can write Markdown (with a little help)</a:t>
            </a:r>
          </a:p>
          <a:p>
            <a:r>
              <a:rPr lang="en-GB" dirty="0" smtClean="0"/>
              <a:t>Seek feedback from outside your bubble</a:t>
            </a:r>
          </a:p>
          <a:p>
            <a:r>
              <a:rPr lang="en-GB" dirty="0" smtClean="0"/>
              <a:t>Start </a:t>
            </a:r>
            <a:r>
              <a:rPr lang="en-GB" dirty="0"/>
              <a:t>accessibility </a:t>
            </a:r>
            <a:r>
              <a:rPr lang="en-GB" dirty="0" smtClean="0"/>
              <a:t>early</a:t>
            </a:r>
          </a:p>
        </p:txBody>
      </p:sp>
    </p:spTree>
    <p:extLst>
      <p:ext uri="{BB962C8B-B14F-4D97-AF65-F5344CB8AC3E}">
        <p14:creationId xmlns:p14="http://schemas.microsoft.com/office/powerpoint/2010/main" val="38469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PCC announces three new vacancies | Softwar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3840711"/>
            <a:ext cx="2365952" cy="17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08" y="3384918"/>
            <a:ext cx="3486150" cy="1343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lot of people contributed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84908" y="1821766"/>
            <a:ext cx="3267075" cy="1438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1038" y="1976507"/>
            <a:ext cx="242887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Michael Davidson</a:t>
            </a:r>
          </a:p>
          <a:p>
            <a:r>
              <a:rPr lang="en-GB" dirty="0" smtClean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Amy Watson</a:t>
            </a:r>
          </a:p>
          <a:p>
            <a:r>
              <a:rPr lang="en-GB" dirty="0" smtClean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Thomas Williamson</a:t>
            </a:r>
          </a:p>
          <a:p>
            <a:r>
              <a:rPr lang="en-GB" dirty="0" smtClean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 Davie</a:t>
            </a:r>
          </a:p>
          <a:p>
            <a:r>
              <a:rPr lang="en-GB" dirty="0" smtClean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Robyn Bailey</a:t>
            </a:r>
            <a:endParaRPr lang="en-GB" dirty="0" smtClean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Jackie Hall</a:t>
            </a:r>
          </a:p>
          <a:p>
            <a:r>
              <a:rPr lang="en-GB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Felix Palin</a:t>
            </a:r>
            <a:endParaRPr lang="en-GB" dirty="0"/>
          </a:p>
          <a:p>
            <a:r>
              <a:rPr lang="en-GB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Barry </a:t>
            </a:r>
            <a:r>
              <a:rPr lang="en-GB" dirty="0" smtClean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0288" y="2465755"/>
            <a:ext cx="1476375" cy="15906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00440" y="5136295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 and more!</a:t>
            </a:r>
            <a:endParaRPr lang="en-GB" dirty="0" smtClean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 of the dashboard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38" y="2429813"/>
            <a:ext cx="4833071" cy="2821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Purpose: </a:t>
            </a:r>
            <a:r>
              <a:rPr lang="en-GB" dirty="0" smtClean="0"/>
              <a:t>something like the National Performance Framework but for the 4 harms of COVID-19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Audience: </a:t>
            </a:r>
            <a:r>
              <a:rPr lang="en-GB" dirty="0" smtClean="0"/>
              <a:t>everyone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20" y="2529081"/>
            <a:ext cx="1622280" cy="16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</a:t>
            </a:r>
            <a:endParaRPr lang="en-GB" dirty="0"/>
          </a:p>
        </p:txBody>
      </p:sp>
      <p:pic>
        <p:nvPicPr>
          <p:cNvPr id="1048" name="Picture 24" descr="https://external-content.duckduckgo.com/iu/?u=https%3A%2F%2Fcrev.info%2Fwp-content%2Fuploads%2F2018%2F05%2Fcambrian-explosion-DenverMuseum.jpg&amp;f=1&amp;nofb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9836"/>
            <a:ext cx="9906000" cy="36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5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</a:t>
            </a:r>
            <a:endParaRPr lang="en-GB" dirty="0"/>
          </a:p>
        </p:txBody>
      </p:sp>
      <p:pic>
        <p:nvPicPr>
          <p:cNvPr id="1026" name="Picture 2" descr="File:BBC News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45" y="4568900"/>
            <a:ext cx="1220013" cy="91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Intolerant Gourmand - Ho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48" y="4206578"/>
            <a:ext cx="1496202" cy="135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0 Best Accelerated BSN Programs for 20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359" y="2245735"/>
            <a:ext cx="1689256" cy="10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lasgow Centre for Population Health | The Knowledg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74" y="4206578"/>
            <a:ext cx="2121626" cy="101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rector for Place &amp; Wellbeing - | Public Health Scotland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25" y="2022293"/>
            <a:ext cx="2294501" cy="82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Original file ‎ (SVG file, nominally 278 × 299 pixels ..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47" y="1801527"/>
            <a:ext cx="1484253" cy="159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inancial Times -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932817"/>
            <a:ext cx="1463920" cy="201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ONS Survey – How do you use government data?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80" y="3931285"/>
            <a:ext cx="1736085" cy="173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869872" y="1401043"/>
            <a:ext cx="0" cy="475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0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pic>
        <p:nvPicPr>
          <p:cNvPr id="5122" name="Picture 2" descr="R Packages - R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81" y="2363221"/>
            <a:ext cx="1284120" cy="148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lotly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4231089"/>
            <a:ext cx="3004510" cy="99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80748" y="2644726"/>
            <a:ext cx="205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timeout</a:t>
            </a:r>
          </a:p>
          <a:p>
            <a:r>
              <a:rPr lang="en-GB" dirty="0" smtClean="0"/>
              <a:t>Simpler to maintain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380748" y="1690691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Pros</a:t>
            </a:r>
            <a:endParaRPr lang="en-GB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41410" y="1690690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Cons</a:t>
            </a:r>
            <a:endParaRPr lang="en-GB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41410" y="2678860"/>
            <a:ext cx="21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Limited interactivity</a:t>
            </a:r>
          </a:p>
          <a:p>
            <a:r>
              <a:rPr lang="en-GB" dirty="0" smtClean="0"/>
              <a:t>Cannot access APIs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141410" y="4130673"/>
            <a:ext cx="3271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Unfamiliar package</a:t>
            </a:r>
          </a:p>
          <a:p>
            <a:r>
              <a:rPr lang="en-GB" dirty="0" smtClean="0"/>
              <a:t>- Scrolling on touch screens</a:t>
            </a:r>
          </a:p>
          <a:p>
            <a:r>
              <a:rPr lang="en-GB" dirty="0" smtClean="0"/>
              <a:t>- Poor </a:t>
            </a:r>
            <a:r>
              <a:rPr lang="en-GB" dirty="0"/>
              <a:t>s</a:t>
            </a:r>
            <a:r>
              <a:rPr lang="en-GB" dirty="0" smtClean="0"/>
              <a:t>upport for interactive small multiples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380748" y="4092590"/>
            <a:ext cx="2626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Interactive web charts</a:t>
            </a:r>
          </a:p>
          <a:p>
            <a:r>
              <a:rPr lang="en-GB" dirty="0" smtClean="0"/>
              <a:t>- Popular with colleagues</a:t>
            </a:r>
          </a:p>
          <a:p>
            <a:r>
              <a:rPr lang="en-GB" dirty="0" smtClean="0"/>
              <a:t>- Grammar of graphics</a:t>
            </a:r>
          </a:p>
          <a:p>
            <a:r>
              <a:rPr lang="en-GB" dirty="0" smtClean="0"/>
              <a:t>- Translate </a:t>
            </a:r>
            <a:r>
              <a:rPr lang="en-GB" dirty="0" err="1" smtClean="0"/>
              <a:t>ggplot2</a:t>
            </a:r>
            <a:r>
              <a:rPr lang="en-GB" dirty="0" smtClean="0"/>
              <a:t> charts</a:t>
            </a:r>
          </a:p>
        </p:txBody>
      </p:sp>
    </p:spTree>
    <p:extLst>
      <p:ext uri="{BB962C8B-B14F-4D97-AF65-F5344CB8AC3E}">
        <p14:creationId xmlns:p14="http://schemas.microsoft.com/office/powerpoint/2010/main" val="14942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Accessibility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66" y="4159407"/>
            <a:ext cx="2901129" cy="774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6966" y="1896871"/>
            <a:ext cx="4553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 early!</a:t>
            </a:r>
          </a:p>
          <a:p>
            <a:r>
              <a:rPr lang="en-GB" dirty="0" smtClean="0"/>
              <a:t>Look for internal guidance</a:t>
            </a:r>
          </a:p>
          <a:p>
            <a:r>
              <a:rPr lang="en-GB" dirty="0" smtClean="0"/>
              <a:t>Don’t delay writing </a:t>
            </a:r>
            <a:r>
              <a:rPr lang="en-GB" dirty="0"/>
              <a:t>an accessibility </a:t>
            </a:r>
            <a:r>
              <a:rPr lang="en-GB" dirty="0" smtClean="0"/>
              <a:t>statement</a:t>
            </a:r>
          </a:p>
          <a:p>
            <a:r>
              <a:rPr lang="en-GB" dirty="0" smtClean="0"/>
              <a:t>Get it reviewed by an internal expert</a:t>
            </a:r>
          </a:p>
        </p:txBody>
      </p:sp>
      <p:pic>
        <p:nvPicPr>
          <p:cNvPr id="6146" name="Picture 2" descr="Colour Contrast Analyser 2.3 free download for Mac | MacUpd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88" y="3876332"/>
            <a:ext cx="1199330" cy="119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6966" y="5098391"/>
            <a:ext cx="246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Colour </a:t>
            </a:r>
            <a:r>
              <a:rPr lang="en-GB" dirty="0"/>
              <a:t>contrast </a:t>
            </a:r>
            <a:r>
              <a:rPr lang="en-GB" dirty="0" smtClean="0"/>
              <a:t>analyser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785" y="4265373"/>
            <a:ext cx="1786581" cy="5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 </a:t>
            </a:r>
            <a:r>
              <a:rPr lang="en-GB" dirty="0" smtClean="0"/>
              <a:t>May 2020 - </a:t>
            </a:r>
            <a:r>
              <a:rPr lang="en-GB" dirty="0" err="1" smtClean="0"/>
              <a:t>mockup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802" y="1856945"/>
            <a:ext cx="54739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12 May – experiment with charts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0353"/>
          <a:stretch/>
        </p:blipFill>
        <p:spPr>
          <a:xfrm>
            <a:off x="2409461" y="1690690"/>
            <a:ext cx="5379566" cy="2231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552"/>
          <a:stretch/>
        </p:blipFill>
        <p:spPr>
          <a:xfrm>
            <a:off x="3170262" y="3921967"/>
            <a:ext cx="3557822" cy="22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.xml" Id="Rd3c4172d526e4b2384ade4b889302c76" /></Relationships>
</file>

<file path=customXML/item3.xml><?xml version="1.0" encoding="utf-8"?>
<metadata xmlns="http://www.objective.com/ecm/document/metadata/53D26341A57B383EE0540010E0463CCA" version="1.0.0">
  <systemFields>
    <field name="Objective-Id">
      <value order="0">A30941912</value>
    </field>
    <field name="Objective-Title">
      <value order="0">NRS - 2020-11-26 - Communicating Analysis with R - COVID-19 Four Harms Dashboard</value>
    </field>
    <field name="Objective-Description">
      <value order="0"/>
    </field>
    <field name="Objective-CreationStamp">
      <value order="0">2020-11-24T15:03:47Z</value>
    </field>
    <field name="Objective-IsApproved">
      <value order="0">false</value>
    </field>
    <field name="Objective-IsPublished">
      <value order="0">false</value>
    </field>
    <field name="Objective-DatePublished">
      <value order="0"/>
    </field>
    <field name="Objective-ModificationStamp">
      <value order="0">2020-11-26T15:46:48Z</value>
    </field>
    <field name="Objective-Owner">
      <value order="0">Adams, Joseph J (U442528)</value>
    </field>
    <field name="Objective-Path">
      <value order="0">Objective Global Folder:SG File Plan:People, communities and living:Population and migration:Demography:Advice and policy: Demography:National Records of Scotland (NRS): Demographic Statistics: Presentations, Conferences, Training and Events: 2016-2021</value>
    </field>
    <field name="Objective-Parent">
      <value order="0">National Records of Scotland (NRS): Demographic Statistics: Presentations, Conferences, Training and Events: 2016-2021</value>
    </field>
    <field name="Objective-State">
      <value order="0">Being Drafted</value>
    </field>
    <field name="Objective-VersionId">
      <value order="0">vA45119030</value>
    </field>
    <field name="Objective-Version">
      <value order="0">0.4</value>
    </field>
    <field name="Objective-VersionNumber">
      <value order="0">4</value>
    </field>
    <field name="Objective-VersionComment">
      <value order="0"/>
    </field>
    <field name="Objective-FileNumber">
      <value order="0">BUSPROC/5211</value>
    </field>
    <field name="Objective-Classification">
      <value order="0">OFFICIAL</value>
    </field>
    <field name="Objective-Caveats">
      <value order="0">Caveat for access to SG Fileplan</value>
    </field>
  </systemFields>
  <catalogues>
    <catalogue name="Document Type Catalogue" type="type" ori="id:cA35">
      <field name="Objective-Date of Original">
        <value order="0"/>
      </field>
      <field name="Objective-Date Received">
        <value order="0"/>
      </field>
      <field name="Objective-SG Web Publication - Category">
        <value order="0"/>
      </field>
      <field name="Objective-SG Web Publication - Category 2 Classification">
        <value order="0"/>
      </field>
      <field name="Objective-Connect Creator">
        <value order="0"/>
      </field>
    </catalogue>
  </catalogues>
</metadata>
</file>

<file path=customXML/itemProps3.xml><?xml version="1.0" encoding="utf-8"?>
<ds:datastoreItem xmlns:ds="http://schemas.openxmlformats.org/officeDocument/2006/customXml" ds:itemID="{5745109E-2DDF-40CB-AC2B-FF9B10C90820}">
  <ds:schemaRefs>
    <ds:schemaRef ds:uri="http://www.objective.com/ecm/document/metadata/53D26341A57B383EE0540010E0463C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</TotalTime>
  <Words>386</Words>
  <Application>Microsoft Office PowerPoint</Application>
  <PresentationFormat>A4 Paper (210x297 mm)</PresentationFormat>
  <Paragraphs>93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Segoe UI</vt:lpstr>
      <vt:lpstr>Times New Roman</vt:lpstr>
      <vt:lpstr>Verdana</vt:lpstr>
      <vt:lpstr>Office Theme</vt:lpstr>
      <vt:lpstr>1_Office Theme</vt:lpstr>
      <vt:lpstr>Four Harms COVID-19 Dashboard</vt:lpstr>
      <vt:lpstr>A lot of people contributed</vt:lpstr>
      <vt:lpstr>Purpose of the dashboard</vt:lpstr>
      <vt:lpstr>Research</vt:lpstr>
      <vt:lpstr>Research</vt:lpstr>
      <vt:lpstr>Tools</vt:lpstr>
      <vt:lpstr>Accessibility</vt:lpstr>
      <vt:lpstr>6 May 2020 - mockup</vt:lpstr>
      <vt:lpstr>12 May – experiment with charts</vt:lpstr>
      <vt:lpstr>15 May – new direction</vt:lpstr>
      <vt:lpstr>19 May – start using RMarkdown</vt:lpstr>
      <vt:lpstr>20 May – multiple page layout</vt:lpstr>
      <vt:lpstr>29 May – down to 2 pages</vt:lpstr>
      <vt:lpstr>24 November - public</vt:lpstr>
      <vt:lpstr>Hosting and updating</vt:lpstr>
      <vt:lpstr>Web analytics</vt:lpstr>
      <vt:lpstr>Social media</vt:lpstr>
      <vt:lpstr>Social media</vt:lpstr>
      <vt:lpstr>Lessons learnt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Roughsedge E (Esther)</dc:creator>
  <cp:lastModifiedBy>Adams J (Joseph)</cp:lastModifiedBy>
  <cp:revision>89</cp:revision>
  <dcterms:created xsi:type="dcterms:W3CDTF">2019-05-21T14:18:56Z</dcterms:created>
  <dcterms:modified xsi:type="dcterms:W3CDTF">2020-11-25T17:20:19Z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A30941912</vt:lpwstr>
  </property>
  <property fmtid="{D5CDD505-2E9C-101B-9397-08002B2CF9AE}" pid="4" name="Objective-Title">
    <vt:lpwstr>NRS - 2020-11-26 - Communicating Analysis with R - COVID-19 Four Harms Dashboard</vt:lpwstr>
  </property>
  <property fmtid="{D5CDD505-2E9C-101B-9397-08002B2CF9AE}" pid="5" name="Objective-Description">
    <vt:lpwstr/>
  </property>
  <property fmtid="{D5CDD505-2E9C-101B-9397-08002B2CF9AE}" pid="6" name="Objective-CreationStamp">
    <vt:filetime>2020-11-24T15:03:47Z</vt:filetime>
  </property>
  <property fmtid="{D5CDD505-2E9C-101B-9397-08002B2CF9AE}" pid="7" name="Objective-IsApproved">
    <vt:bool>false</vt:bool>
  </property>
  <property fmtid="{D5CDD505-2E9C-101B-9397-08002B2CF9AE}" pid="8" name="Objective-IsPublished">
    <vt:bool>false</vt:bool>
  </property>
  <property fmtid="{D5CDD505-2E9C-101B-9397-08002B2CF9AE}" pid="9" name="Objective-DatePublished">
    <vt:lpwstr/>
  </property>
  <property fmtid="{D5CDD505-2E9C-101B-9397-08002B2CF9AE}" pid="10" name="Objective-ModificationStamp">
    <vt:filetime>2020-11-26T15:46:48Z</vt:filetime>
  </property>
  <property fmtid="{D5CDD505-2E9C-101B-9397-08002B2CF9AE}" pid="11" name="Objective-Owner">
    <vt:lpwstr>Adams, Joseph J (U442528)</vt:lpwstr>
  </property>
  <property fmtid="{D5CDD505-2E9C-101B-9397-08002B2CF9AE}" pid="12" name="Objective-Path">
    <vt:lpwstr>Objective Global Folder:SG File Plan:People, communities and living:Population and migration:Demography:Advice and policy: Demography:National Records of Scotland (NRS): Demographic Statistics: Presentations, Conferences, Training and Events: 2016-2021</vt:lpwstr>
  </property>
  <property fmtid="{D5CDD505-2E9C-101B-9397-08002B2CF9AE}" pid="13" name="Objective-Parent">
    <vt:lpwstr>National Records of Scotland (NRS): Demographic Statistics: Presentations, Conferences, Training and Events: 2016-2021</vt:lpwstr>
  </property>
  <property fmtid="{D5CDD505-2E9C-101B-9397-08002B2CF9AE}" pid="14" name="Objective-State">
    <vt:lpwstr>Being Drafted</vt:lpwstr>
  </property>
  <property fmtid="{D5CDD505-2E9C-101B-9397-08002B2CF9AE}" pid="15" name="Objective-VersionId">
    <vt:lpwstr>vA45119030</vt:lpwstr>
  </property>
  <property fmtid="{D5CDD505-2E9C-101B-9397-08002B2CF9AE}" pid="16" name="Objective-Version">
    <vt:lpwstr>0.4</vt:lpwstr>
  </property>
  <property fmtid="{D5CDD505-2E9C-101B-9397-08002B2CF9AE}" pid="17" name="Objective-VersionNumber">
    <vt:r8>4</vt:r8>
  </property>
  <property fmtid="{D5CDD505-2E9C-101B-9397-08002B2CF9AE}" pid="18" name="Objective-VersionComment">
    <vt:lpwstr/>
  </property>
  <property fmtid="{D5CDD505-2E9C-101B-9397-08002B2CF9AE}" pid="19" name="Objective-FileNumber">
    <vt:lpwstr>BUSPROC/5211</vt:lpwstr>
  </property>
  <property fmtid="{D5CDD505-2E9C-101B-9397-08002B2CF9AE}" pid="20" name="Objective-Classification">
    <vt:lpwstr>OFFICIAL</vt:lpwstr>
  </property>
  <property fmtid="{D5CDD505-2E9C-101B-9397-08002B2CF9AE}" pid="21" name="Objective-Caveats">
    <vt:lpwstr>Caveat for access to SG Fileplan</vt:lpwstr>
  </property>
  <property fmtid="{D5CDD505-2E9C-101B-9397-08002B2CF9AE}" pid="22" name="Objective-Date of Original">
    <vt:lpwstr/>
  </property>
  <property fmtid="{D5CDD505-2E9C-101B-9397-08002B2CF9AE}" pid="23" name="Objective-Date Received">
    <vt:lpwstr/>
  </property>
  <property fmtid="{D5CDD505-2E9C-101B-9397-08002B2CF9AE}" pid="24" name="Objective-SG Web Publication - Category">
    <vt:lpwstr/>
  </property>
  <property fmtid="{D5CDD505-2E9C-101B-9397-08002B2CF9AE}" pid="25" name="Objective-SG Web Publication - Category 2 Classification">
    <vt:lpwstr/>
  </property>
  <property fmtid="{D5CDD505-2E9C-101B-9397-08002B2CF9AE}" pid="26" name="Objective-Connect Creator">
    <vt:lpwstr/>
  </property>
  <property fmtid="{D5CDD505-2E9C-101B-9397-08002B2CF9AE}" pid="27" name="Objective-Comment">
    <vt:lpwstr/>
  </property>
  <property fmtid="{D5CDD505-2E9C-101B-9397-08002B2CF9AE}" pid="28" name="Objective-Date of Original [system]">
    <vt:lpwstr/>
  </property>
  <property fmtid="{D5CDD505-2E9C-101B-9397-08002B2CF9AE}" pid="29" name="Objective-Date Received [system]">
    <vt:lpwstr/>
  </property>
  <property fmtid="{D5CDD505-2E9C-101B-9397-08002B2CF9AE}" pid="30" name="Objective-SG Web Publication - Category [system]">
    <vt:lpwstr/>
  </property>
  <property fmtid="{D5CDD505-2E9C-101B-9397-08002B2CF9AE}" pid="31" name="Objective-SG Web Publication - Category 2 Classification [system]">
    <vt:lpwstr/>
  </property>
  <property fmtid="{D5CDD505-2E9C-101B-9397-08002B2CF9AE}" pid="32" name="Objective-Connect Creator [system]">
    <vt:lpwstr/>
  </property>
</Properties>
</file>