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3" r:id="rId2"/>
  </p:sldMasterIdLst>
  <p:notesMasterIdLst>
    <p:notesMasterId r:id="rId24"/>
  </p:notesMasterIdLst>
  <p:sldIdLst>
    <p:sldId id="256" r:id="rId3"/>
    <p:sldId id="257" r:id="rId4"/>
    <p:sldId id="259" r:id="rId5"/>
    <p:sldId id="284" r:id="rId6"/>
    <p:sldId id="258" r:id="rId7"/>
    <p:sldId id="261" r:id="rId8"/>
    <p:sldId id="263" r:id="rId9"/>
    <p:sldId id="264" r:id="rId10"/>
    <p:sldId id="265" r:id="rId11"/>
    <p:sldId id="266" r:id="rId12"/>
    <p:sldId id="270" r:id="rId13"/>
    <p:sldId id="273" r:id="rId14"/>
    <p:sldId id="272" r:id="rId15"/>
    <p:sldId id="274" r:id="rId16"/>
    <p:sldId id="282" r:id="rId17"/>
    <p:sldId id="277" r:id="rId18"/>
    <p:sldId id="275" r:id="rId19"/>
    <p:sldId id="276" r:id="rId20"/>
    <p:sldId id="278" r:id="rId21"/>
    <p:sldId id="280" r:id="rId22"/>
    <p:sldId id="28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58673-664A-4C27-911E-1AFC214E281A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5F387-18CF-4831-A88A-0CCA50E7D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7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5F387-18CF-4831-A88A-0CCA50E7D8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1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5F387-18CF-4831-A88A-0CCA50E7D8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99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5F387-18CF-4831-A88A-0CCA50E7D8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1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5F387-18CF-4831-A88A-0CCA50E7D8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97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5F387-18CF-4831-A88A-0CCA50E7D8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2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5F387-18CF-4831-A88A-0CCA50E7D8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9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5F387-18CF-4831-A88A-0CCA50E7D8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4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A8B-8609-4D26-9C41-CC8C39783CFA}" type="datetime1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52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1536-D4E8-4D3C-85E3-BF4FDBFD9C86}" type="datetime1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EFC6-99CA-4F5D-96DD-7138CE94F1B7}" type="datetime1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13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073-2C6E-4664-8CD0-1E3CAF42C84C}" type="datetime1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05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C608-E065-476A-A162-FE0B014A7D28}" type="datetime1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328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7F73-7EC5-40B5-BFA9-8D5A932AB91E}" type="datetime1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57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9868-B867-4DCC-A4D0-A5374CE87186}" type="datetime1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4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B848-4E0C-44BD-B644-6569A08043D6}" type="datetime1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0215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81F9-D7B6-4DC0-92BC-6D8379BCBF3B}" type="datetime1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6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FC25-7995-47AC-82DD-C85E6EA0672D}" type="datetime1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76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A370-A949-43F0-AE57-A04E3D4FAECC}" type="datetime1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296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C512-07B7-47BE-9E97-1C5A0AFA81ED}" type="datetime1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441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3576-1A2B-480B-B4D9-1475BF8A838B}" type="datetime1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84FA-7B02-4DA7-8728-7C6132EE82D9}" type="datetime1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5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4367-584E-4CF3-AC15-F3E26858F7D1}" type="datetime1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8919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1BFB-9D16-4735-8471-ECCC0BFAC112}" type="datetime1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7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558F-D865-42ED-8DF5-D73AE346DB5C}" type="datetime1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2F2A64C-FFDC-4A62-B3D5-52EFA34E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7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r-markdown.html#r-markdown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ta.gov.scot/wealt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kableExtra/vignettes/awesome_table_in_htm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gohel.github.io/ggiraph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althandassets.sco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v.scot/publications/wealth-and-assets-in-scotland-2006-2018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data.gov.scot/weal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hyperlink" Target="https://r4ds.had.co.nz/transfor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ikeW/wealthreport" TargetMode="Externa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www.youtube.com/watch?v=h29g21z0a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data.gov.scot/weal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dnet.com/article/bootstrap-a-ui-framework-used-by-20-of-internet-sites-is-dropping-ie-suppor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html-document.html#appearance-and-sty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html-document.html#table-of-content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yihui/rmarkdown/html-document.html#tabbed-se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639" y="357297"/>
            <a:ext cx="7999141" cy="1218742"/>
          </a:xfrm>
        </p:spPr>
        <p:txBody>
          <a:bodyPr>
            <a:normAutofit/>
          </a:bodyPr>
          <a:lstStyle/>
          <a:p>
            <a:r>
              <a:rPr lang="en-GB" dirty="0" smtClean="0"/>
              <a:t>Official Statistics in R Markdown</a:t>
            </a:r>
            <a:br>
              <a:rPr lang="en-GB" dirty="0" smtClean="0"/>
            </a:br>
            <a:r>
              <a:rPr lang="en-GB" sz="2000" dirty="0" smtClean="0"/>
              <a:t>Maike Waldmann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7483" y="1784195"/>
            <a:ext cx="6928624" cy="3107473"/>
          </a:xfrm>
        </p:spPr>
        <p:txBody>
          <a:bodyPr>
            <a:noAutofit/>
          </a:bodyPr>
          <a:lstStyle/>
          <a:p>
            <a:r>
              <a:rPr lang="en-GB" sz="2000" u="sng" dirty="0"/>
              <a:t>To do before we start: 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If </a:t>
            </a:r>
            <a:r>
              <a:rPr lang="en-GB" sz="2000" dirty="0"/>
              <a:t>you don’t know R </a:t>
            </a:r>
            <a:r>
              <a:rPr lang="en-GB" sz="2000" dirty="0" smtClean="0"/>
              <a:t>Markdown, this 1-min read shows </a:t>
            </a:r>
            <a:r>
              <a:rPr lang="en-GB" sz="2000" dirty="0"/>
              <a:t>what it does - </a:t>
            </a:r>
            <a:r>
              <a:rPr lang="en-GB" sz="2000" b="1" dirty="0"/>
              <a:t>27.2 R Markdown basics</a:t>
            </a:r>
            <a:r>
              <a:rPr lang="en-GB" sz="2000" dirty="0"/>
              <a:t>: </a:t>
            </a:r>
            <a:endParaRPr lang="en-GB" sz="2000" dirty="0" smtClean="0"/>
          </a:p>
          <a:p>
            <a:r>
              <a:rPr lang="en-GB" sz="2000" dirty="0" smtClean="0">
                <a:hlinkClick r:id="rId3"/>
              </a:rPr>
              <a:t>r4ds.had.co.nz/</a:t>
            </a:r>
            <a:r>
              <a:rPr lang="en-GB" sz="2000" dirty="0" err="1" smtClean="0">
                <a:hlinkClick r:id="rId3"/>
              </a:rPr>
              <a:t>r-markdown.html#r-markdown-basics</a:t>
            </a:r>
            <a:endParaRPr lang="en-GB" sz="2000" dirty="0"/>
          </a:p>
          <a:p>
            <a:pPr algn="l"/>
            <a:r>
              <a:rPr lang="en-GB" sz="2000" dirty="0"/>
              <a:t>2</a:t>
            </a:r>
            <a:r>
              <a:rPr lang="en-GB" sz="2000" dirty="0" smtClean="0"/>
              <a:t>. Find latest wealth statistics on www.gov.scot</a:t>
            </a:r>
          </a:p>
          <a:p>
            <a:pPr algn="l"/>
            <a:r>
              <a:rPr lang="en-GB" sz="2000" dirty="0"/>
              <a:t>3</a:t>
            </a:r>
            <a:r>
              <a:rPr lang="en-GB" sz="2000" dirty="0" smtClean="0"/>
              <a:t>. Go to report</a:t>
            </a:r>
          </a:p>
          <a:p>
            <a:pPr algn="l"/>
            <a:r>
              <a:rPr lang="en-GB" sz="2000" dirty="0"/>
              <a:t>4</a:t>
            </a:r>
            <a:r>
              <a:rPr lang="en-GB" sz="2000" dirty="0" smtClean="0"/>
              <a:t>. Go to first chart</a:t>
            </a:r>
          </a:p>
        </p:txBody>
      </p:sp>
    </p:spTree>
    <p:extLst>
      <p:ext uri="{BB962C8B-B14F-4D97-AF65-F5344CB8AC3E}">
        <p14:creationId xmlns:p14="http://schemas.microsoft.com/office/powerpoint/2010/main" val="16181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607" y="188464"/>
            <a:ext cx="6368483" cy="45650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17997" y="530492"/>
            <a:ext cx="1493753" cy="230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517996" y="1256427"/>
            <a:ext cx="4453338" cy="3448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6573" y="4704622"/>
            <a:ext cx="6868033" cy="285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000" smtClean="0">
                <a:hlinkClick r:id="rId3" action="ppaction://hlinkfile"/>
              </a:rPr>
              <a:t>data.gov.scot/wealth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2. R code - Interactive tables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87551" y="2039851"/>
            <a:ext cx="7316845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ibrary(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kableExtra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kable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col.names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c("Type", "Share", "Amount"),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align = c('l', 'r', 'r'),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caption = title)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%&gt;% 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kable_styling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bootstrap_options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c("striped", "hover",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responsive", "condensed"),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full_width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F, position = "left")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%&gt;% 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footnote(alphabet 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“Source: Wealth an Assets Survey”)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14839" y="1139509"/>
            <a:ext cx="7189557" cy="759093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kableExtra</a:t>
            </a:r>
            <a:r>
              <a:rPr lang="en-GB" sz="2000" dirty="0" smtClean="0"/>
              <a:t> package applies bootstrap theme to otherwise very plain table (</a:t>
            </a:r>
            <a:r>
              <a:rPr lang="en-GB" sz="1800" dirty="0" smtClean="0">
                <a:hlinkClick r:id="rId2"/>
              </a:rPr>
              <a:t>brief documentation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2. R code - Interactive charts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12910" y="2748274"/>
            <a:ext cx="648287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ggiraph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&lt;-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wealthtype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tooltip =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tooltiptext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data_id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tooltiptext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geom_col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_interactive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ggiraph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print(plot)})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1328" y="1139509"/>
            <a:ext cx="7789852" cy="2462250"/>
          </a:xfrm>
        </p:spPr>
        <p:txBody>
          <a:bodyPr>
            <a:noAutofit/>
          </a:bodyPr>
          <a:lstStyle/>
          <a:p>
            <a:r>
              <a:rPr lang="en-GB" sz="2000" dirty="0" err="1" smtClean="0"/>
              <a:t>ggiraph</a:t>
            </a:r>
            <a:r>
              <a:rPr lang="en-GB" sz="2000" dirty="0" smtClean="0"/>
              <a:t> package adds tooltips and highlighting to </a:t>
            </a:r>
            <a:r>
              <a:rPr lang="en-GB" sz="2000" dirty="0" err="1" smtClean="0"/>
              <a:t>ggplot2</a:t>
            </a:r>
            <a:r>
              <a:rPr lang="en-GB" sz="2000" dirty="0" smtClean="0"/>
              <a:t> charts (</a:t>
            </a:r>
            <a:r>
              <a:rPr lang="en-GB" sz="1800" dirty="0" smtClean="0">
                <a:hlinkClick r:id="rId3"/>
              </a:rPr>
              <a:t>brief documentation</a:t>
            </a:r>
            <a:r>
              <a:rPr lang="en-GB" sz="2000" dirty="0" smtClean="0"/>
              <a:t>) but other packages available</a:t>
            </a:r>
          </a:p>
          <a:p>
            <a:r>
              <a:rPr lang="en-GB" sz="2000" dirty="0" smtClean="0"/>
              <a:t>look </a:t>
            </a:r>
            <a:r>
              <a:rPr lang="en-GB" sz="2000" dirty="0"/>
              <a:t>of the </a:t>
            </a:r>
            <a:r>
              <a:rPr lang="en-GB" sz="2000" dirty="0" smtClean="0"/>
              <a:t>charts doesn’t change!</a:t>
            </a:r>
          </a:p>
          <a:p>
            <a:r>
              <a:rPr lang="en-GB" sz="2000" dirty="0" smtClean="0"/>
              <a:t>I used </a:t>
            </a:r>
            <a:r>
              <a:rPr lang="en-GB" sz="2000" dirty="0"/>
              <a:t>an old version (</a:t>
            </a:r>
            <a:r>
              <a:rPr lang="en-GB" sz="1800" dirty="0" err="1"/>
              <a:t>ggiraph_0.6.1</a:t>
            </a:r>
            <a:r>
              <a:rPr lang="en-GB" sz="2000" dirty="0"/>
              <a:t>), </a:t>
            </a:r>
            <a:r>
              <a:rPr lang="en-GB" sz="2000" dirty="0" smtClean="0"/>
              <a:t>slightly different syntax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R code - SG logo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693" y="1013868"/>
            <a:ext cx="6683765" cy="1380325"/>
          </a:xfrm>
        </p:spPr>
        <p:txBody>
          <a:bodyPr>
            <a:normAutofit fontScale="92500"/>
          </a:bodyPr>
          <a:lstStyle/>
          <a:p>
            <a:r>
              <a:rPr lang="en-GB" sz="2000" dirty="0" smtClean="0"/>
              <a:t>Html code nicked from Jamie R.</a:t>
            </a:r>
          </a:p>
          <a:p>
            <a:r>
              <a:rPr lang="en-GB" sz="2000" dirty="0" smtClean="0"/>
              <a:t>Save logo image file in your R project folder</a:t>
            </a:r>
          </a:p>
          <a:p>
            <a:r>
              <a:rPr lang="en-GB" sz="2000" dirty="0" smtClean="0"/>
              <a:t>Add this to R Markdown code just below the </a:t>
            </a:r>
            <a:r>
              <a:rPr lang="en-GB" sz="2000" dirty="0" err="1" smtClean="0"/>
              <a:t>YAML</a:t>
            </a:r>
            <a:r>
              <a:rPr lang="en-GB" sz="2000" dirty="0" smtClean="0"/>
              <a:t>: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73105" y="2394193"/>
            <a:ext cx="62011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$(document).ready(function(){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$head = $('#header');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head.prepend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=\"https://www.gov.scot\"&gt;&lt;img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=\"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sglogo.svg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\"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style=\"float: right; height: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38px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;\"  alt=\"Scottish Government logo\"/&gt;&lt;/a&gt;')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Publishing process -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297" y="1600200"/>
            <a:ext cx="7343120" cy="283321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Microdata is in a SAS library</a:t>
            </a:r>
          </a:p>
          <a:p>
            <a:r>
              <a:rPr lang="en-GB" sz="2000" dirty="0" smtClean="0"/>
              <a:t>SAS: produce summary stats in a tidy(-</a:t>
            </a:r>
            <a:r>
              <a:rPr lang="en-GB" sz="2000" dirty="0" err="1" smtClean="0"/>
              <a:t>ish</a:t>
            </a:r>
            <a:r>
              <a:rPr lang="en-GB" sz="2000" dirty="0" smtClean="0"/>
              <a:t>) SAS dataset and save to R project folder</a:t>
            </a:r>
          </a:p>
          <a:p>
            <a:r>
              <a:rPr lang="en-GB" sz="2000" dirty="0" smtClean="0"/>
              <a:t>Import SAS dataset to R (haven package)</a:t>
            </a:r>
          </a:p>
          <a:p>
            <a:r>
              <a:rPr lang="en-GB" sz="2000" dirty="0" smtClean="0"/>
              <a:t>R Markdown magic -&gt; html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Publishing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297" y="1600200"/>
            <a:ext cx="7343120" cy="283321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Html is a natural output from R Markdown (RAP!)</a:t>
            </a:r>
          </a:p>
          <a:p>
            <a:r>
              <a:rPr lang="en-GB" sz="2000" dirty="0" smtClean="0"/>
              <a:t>So, let’s use html features: multi-tabs, interactivity, …</a:t>
            </a:r>
          </a:p>
          <a:p>
            <a:r>
              <a:rPr lang="en-GB" sz="2000" dirty="0" smtClean="0"/>
              <a:t>But SG website can’t host this</a:t>
            </a:r>
          </a:p>
          <a:p>
            <a:r>
              <a:rPr lang="en-GB" sz="2000" dirty="0" smtClean="0"/>
              <a:t>And what about APS?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Publishing process</a:t>
            </a:r>
            <a:br>
              <a:rPr lang="en-GB" dirty="0" smtClean="0"/>
            </a:br>
            <a:r>
              <a:rPr lang="en-GB" dirty="0" smtClean="0"/>
              <a:t>SG website team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297" y="1600200"/>
            <a:ext cx="7343120" cy="2833217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“[The CMS] can accommodate very basic tables on an html page but [not] multiple </a:t>
            </a:r>
            <a:r>
              <a:rPr lang="en-GB" sz="2000" dirty="0"/>
              <a:t>tabs</a:t>
            </a:r>
            <a:r>
              <a:rPr lang="en-GB" sz="2000" dirty="0" smtClean="0"/>
              <a:t>.”</a:t>
            </a:r>
            <a:endParaRPr lang="en-GB" sz="2000" dirty="0"/>
          </a:p>
          <a:p>
            <a:r>
              <a:rPr lang="en-GB" sz="2000" dirty="0" smtClean="0"/>
              <a:t>“</a:t>
            </a:r>
            <a:r>
              <a:rPr lang="en-GB" sz="2000" dirty="0"/>
              <a:t>We don’t include interactive charts and tables on gov.scot due to issues with accessibility and security. </a:t>
            </a:r>
            <a:r>
              <a:rPr lang="en-GB" sz="2000" dirty="0" smtClean="0"/>
              <a:t>“</a:t>
            </a:r>
          </a:p>
          <a:p>
            <a:r>
              <a:rPr lang="en-GB" sz="2000" dirty="0"/>
              <a:t>“[Multiple tabs] are not really accessible because you are purposely obscuring some information in favour of other information even if you are presenting options for users. You’re also creating barriers/confusion for other users</a:t>
            </a:r>
            <a:r>
              <a:rPr lang="en-GB" sz="2000" dirty="0" smtClean="0"/>
              <a:t>.”</a:t>
            </a:r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Publishing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297" y="1600200"/>
            <a:ext cx="7343120" cy="2833217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Domain </a:t>
            </a:r>
            <a:r>
              <a:rPr lang="en-GB" sz="2000" dirty="0" smtClean="0">
                <a:hlinkClick r:id="rId2"/>
              </a:rPr>
              <a:t>www.wealthandassets.scot</a:t>
            </a:r>
            <a:r>
              <a:rPr lang="en-GB" sz="2000" dirty="0"/>
              <a:t>:</a:t>
            </a:r>
            <a:r>
              <a:rPr lang="en-GB" sz="2000" dirty="0" smtClean="0"/>
              <a:t> £20/year</a:t>
            </a:r>
          </a:p>
          <a:p>
            <a:r>
              <a:rPr lang="en-GB" sz="2000" dirty="0" smtClean="0"/>
              <a:t>Server space: £42/year</a:t>
            </a:r>
          </a:p>
          <a:p>
            <a:r>
              <a:rPr lang="en-GB" sz="2000" dirty="0" smtClean="0"/>
              <a:t>APS (SG publishers) costs: £0 (cause I didn’t use them)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Publishing process</a:t>
            </a:r>
            <a:br>
              <a:rPr lang="en-GB" dirty="0" smtClean="0"/>
            </a:br>
            <a:r>
              <a:rPr lang="en-GB" dirty="0" smtClean="0"/>
              <a:t>SG website team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297" y="1600200"/>
            <a:ext cx="7343120" cy="283321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Very helpfully created a stats publication page on the SG website to link to my new website</a:t>
            </a:r>
          </a:p>
          <a:p>
            <a:r>
              <a:rPr lang="en-GB" sz="2000" dirty="0" smtClean="0"/>
              <a:t>This way, the publication appears on the SG website</a:t>
            </a:r>
          </a:p>
          <a:p>
            <a:pPr marL="0" indent="0">
              <a:buNone/>
            </a:pPr>
            <a:r>
              <a:rPr lang="en-GB" sz="2000" dirty="0" smtClean="0">
                <a:hlinkClick r:id="rId2"/>
              </a:rPr>
              <a:t>www.gov.scot/publications/wealth-and-assets-in-scotland-2006-2018/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Publishing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297" y="1600200"/>
            <a:ext cx="7343120" cy="2833217"/>
          </a:xfrm>
        </p:spPr>
        <p:txBody>
          <a:bodyPr>
            <a:normAutofit/>
          </a:bodyPr>
          <a:lstStyle/>
          <a:p>
            <a:r>
              <a:rPr lang="en-GB" sz="2150" dirty="0"/>
              <a:t>No printable document </a:t>
            </a:r>
            <a:endParaRPr lang="en-GB" sz="2150" dirty="0" smtClean="0"/>
          </a:p>
          <a:p>
            <a:pPr lvl="1"/>
            <a:r>
              <a:rPr lang="en-GB" sz="1850" dirty="0" smtClean="0"/>
              <a:t>How to cooperate on the draft with non-R users? </a:t>
            </a:r>
          </a:p>
          <a:p>
            <a:pPr lvl="1"/>
            <a:r>
              <a:rPr lang="en-GB" sz="1850" dirty="0" smtClean="0"/>
              <a:t>How to quality assure?</a:t>
            </a:r>
          </a:p>
          <a:p>
            <a:pPr lvl="1"/>
            <a:r>
              <a:rPr lang="en-GB" sz="1850" dirty="0" smtClean="0"/>
              <a:t>How to brief ministers in</a:t>
            </a:r>
            <a:r>
              <a:rPr lang="en-GB" sz="2000" dirty="0" smtClean="0"/>
              <a:t> pre-release period?</a:t>
            </a:r>
          </a:p>
          <a:p>
            <a:r>
              <a:rPr lang="en-GB" sz="2150" dirty="0" smtClean="0"/>
              <a:t>Data security</a:t>
            </a:r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73" y="4704622"/>
            <a:ext cx="6868033" cy="285314"/>
          </a:xfrm>
        </p:spPr>
        <p:txBody>
          <a:bodyPr>
            <a:noAutofit/>
          </a:bodyPr>
          <a:lstStyle/>
          <a:p>
            <a:pPr algn="ctr"/>
            <a:r>
              <a:rPr lang="en-GB" sz="2000" dirty="0" err="1" smtClean="0">
                <a:hlinkClick r:id="rId2" action="ppaction://hlinkfile"/>
              </a:rPr>
              <a:t>data.gov.scot</a:t>
            </a:r>
            <a:r>
              <a:rPr lang="en-GB" sz="2000" dirty="0" smtClean="0">
                <a:hlinkClick r:id="rId2" action="ppaction://hlinkfile"/>
              </a:rPr>
              <a:t>/wealth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607" y="188464"/>
            <a:ext cx="6368483" cy="45650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Open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297" y="1600200"/>
            <a:ext cx="7343120" cy="2833217"/>
          </a:xfrm>
        </p:spPr>
        <p:txBody>
          <a:bodyPr>
            <a:normAutofit/>
          </a:bodyPr>
          <a:lstStyle/>
          <a:p>
            <a:r>
              <a:rPr lang="en-GB" sz="2150" dirty="0" smtClean="0"/>
              <a:t>Website loading time</a:t>
            </a:r>
          </a:p>
          <a:p>
            <a:r>
              <a:rPr lang="en-GB" sz="2150" dirty="0" smtClean="0"/>
              <a:t>Website maintenance</a:t>
            </a:r>
          </a:p>
          <a:p>
            <a:r>
              <a:rPr lang="en-GB" sz="2150" dirty="0" smtClean="0"/>
              <a:t>wrangling a large R Markdown file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32172"/>
          </a:xfrm>
        </p:spPr>
        <p:txBody>
          <a:bodyPr/>
          <a:lstStyle/>
          <a:p>
            <a:r>
              <a:rPr lang="en-GB" dirty="0" smtClean="0"/>
              <a:t>4.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522" y="1100254"/>
            <a:ext cx="6967894" cy="3717073"/>
          </a:xfrm>
        </p:spPr>
        <p:txBody>
          <a:bodyPr>
            <a:normAutofit fontScale="92500" lnSpcReduction="10000"/>
          </a:bodyPr>
          <a:lstStyle/>
          <a:p>
            <a:r>
              <a:rPr lang="en-GB" sz="2150" dirty="0" smtClean="0"/>
              <a:t>Data manipulation in R:</a:t>
            </a:r>
          </a:p>
          <a:p>
            <a:pPr lvl="1"/>
            <a:r>
              <a:rPr lang="en-GB" sz="2000" dirty="0" smtClean="0"/>
              <a:t>R for Data Science (</a:t>
            </a:r>
            <a:r>
              <a:rPr lang="en-GB" sz="2000" dirty="0" err="1" smtClean="0"/>
              <a:t>Grolemund</a:t>
            </a:r>
            <a:r>
              <a:rPr lang="en-GB" sz="2000" dirty="0" smtClean="0"/>
              <a:t> &amp; Wickham) </a:t>
            </a:r>
            <a:r>
              <a:rPr lang="en-GB" sz="2000" dirty="0" smtClean="0">
                <a:hlinkClick r:id="rId2"/>
              </a:rPr>
              <a:t>Data transformation chapter</a:t>
            </a:r>
            <a:r>
              <a:rPr lang="en-GB" sz="2000" dirty="0" smtClean="0"/>
              <a:t> (and read the rest of the book too)</a:t>
            </a:r>
          </a:p>
          <a:p>
            <a:r>
              <a:rPr lang="en-GB" sz="2150" dirty="0" smtClean="0"/>
              <a:t>The grammar of graphics:</a:t>
            </a:r>
          </a:p>
          <a:p>
            <a:pPr lvl="1"/>
            <a:r>
              <a:rPr lang="en-GB" sz="2000" dirty="0"/>
              <a:t>R for Data </a:t>
            </a:r>
            <a:r>
              <a:rPr lang="en-GB" sz="2000" dirty="0" smtClean="0"/>
              <a:t>Science </a:t>
            </a:r>
            <a:r>
              <a:rPr lang="en-GB" sz="2000" dirty="0">
                <a:hlinkClick r:id="rId3"/>
              </a:rPr>
              <a:t>Data </a:t>
            </a:r>
            <a:r>
              <a:rPr lang="en-GB" sz="2000" dirty="0" smtClean="0">
                <a:hlinkClick r:id="rId3"/>
              </a:rPr>
              <a:t>visualisation chapter</a:t>
            </a:r>
            <a:endParaRPr lang="en-GB" sz="2000" dirty="0" smtClean="0"/>
          </a:p>
          <a:p>
            <a:pPr lvl="1"/>
            <a:r>
              <a:rPr lang="en-GB" sz="2000" dirty="0" smtClean="0"/>
              <a:t>Or </a:t>
            </a:r>
            <a:r>
              <a:rPr lang="en-GB" sz="2000" dirty="0" err="1" smtClean="0">
                <a:hlinkClick r:id="rId4"/>
              </a:rPr>
              <a:t>ggplot2</a:t>
            </a:r>
            <a:r>
              <a:rPr lang="en-GB" sz="2000" dirty="0" smtClean="0">
                <a:hlinkClick r:id="rId4"/>
              </a:rPr>
              <a:t> webinar</a:t>
            </a:r>
            <a:r>
              <a:rPr lang="en-GB" sz="2000" dirty="0" smtClean="0"/>
              <a:t> on </a:t>
            </a:r>
            <a:r>
              <a:rPr lang="en-GB" sz="2000" dirty="0" err="1" smtClean="0"/>
              <a:t>Youtube</a:t>
            </a:r>
            <a:endParaRPr lang="en-GB" sz="2000" dirty="0" smtClean="0"/>
          </a:p>
          <a:p>
            <a:r>
              <a:rPr lang="en-GB" sz="2150" dirty="0" smtClean="0"/>
              <a:t>R Markdown and publishing in html:</a:t>
            </a:r>
          </a:p>
          <a:p>
            <a:pPr lvl="1"/>
            <a:r>
              <a:rPr lang="en-GB" sz="2000" dirty="0" smtClean="0">
                <a:hlinkClick r:id="rId5"/>
              </a:rPr>
              <a:t>R Markdown: The Definitive Guide</a:t>
            </a:r>
            <a:r>
              <a:rPr lang="en-GB" sz="2000" dirty="0"/>
              <a:t> (</a:t>
            </a:r>
            <a:r>
              <a:rPr lang="en-GB" sz="2000" dirty="0" err="1"/>
              <a:t>Yihui</a:t>
            </a:r>
            <a:r>
              <a:rPr lang="en-GB" sz="2000" dirty="0"/>
              <a:t> </a:t>
            </a:r>
            <a:r>
              <a:rPr lang="en-GB" sz="2000" dirty="0" err="1" smtClean="0"/>
              <a:t>Xie</a:t>
            </a:r>
            <a:r>
              <a:rPr lang="en-GB" sz="2000" dirty="0" smtClean="0"/>
              <a:t> et al.)</a:t>
            </a:r>
          </a:p>
          <a:p>
            <a:r>
              <a:rPr lang="en-GB" sz="2000" dirty="0" smtClean="0"/>
              <a:t>My code for wealth report (first 2 chapters only) on </a:t>
            </a:r>
            <a:r>
              <a:rPr lang="en-GB" sz="2000" dirty="0" err="1" smtClean="0">
                <a:hlinkClick r:id="rId6"/>
              </a:rPr>
              <a:t>github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93606" y="552016"/>
            <a:ext cx="714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you see this instead, please scroll down and click on the link: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56" y="1004013"/>
            <a:ext cx="7167176" cy="402780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73" y="4704622"/>
            <a:ext cx="6868033" cy="285314"/>
          </a:xfrm>
        </p:spPr>
        <p:txBody>
          <a:bodyPr>
            <a:noAutofit/>
          </a:bodyPr>
          <a:lstStyle/>
          <a:p>
            <a:pPr algn="ctr"/>
            <a:r>
              <a:rPr lang="en-GB" sz="2000" dirty="0" err="1" smtClean="0">
                <a:hlinkClick r:id="rId2" action="ppaction://hlinkfile"/>
              </a:rPr>
              <a:t>data.gov.scot</a:t>
            </a:r>
            <a:r>
              <a:rPr lang="en-GB" sz="2000" dirty="0" smtClean="0">
                <a:hlinkClick r:id="rId2" action="ppaction://hlinkfile"/>
              </a:rPr>
              <a:t>/wealth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607" y="188464"/>
            <a:ext cx="6368483" cy="45650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928" y="1369219"/>
            <a:ext cx="5744664" cy="3263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600" dirty="0" smtClean="0"/>
              <a:t>Html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600" dirty="0" smtClean="0"/>
              <a:t>R code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600" dirty="0" smtClean="0"/>
              <a:t>Publishing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600" dirty="0" smtClean="0"/>
              <a:t>Open issues</a:t>
            </a:r>
            <a:endParaRPr lang="en-GB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Html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(</a:t>
            </a:r>
            <a:r>
              <a:rPr lang="en-GB" sz="2000" dirty="0"/>
              <a:t>R code shown later)</a:t>
            </a:r>
          </a:p>
          <a:p>
            <a:r>
              <a:rPr lang="en-GB" sz="2000" dirty="0"/>
              <a:t>No </a:t>
            </a:r>
            <a:r>
              <a:rPr lang="en-GB" sz="2000" dirty="0" smtClean="0"/>
              <a:t>page breaks</a:t>
            </a:r>
            <a:endParaRPr lang="en-GB" sz="2000" dirty="0"/>
          </a:p>
          <a:p>
            <a:r>
              <a:rPr lang="en-GB" sz="2000" dirty="0" smtClean="0"/>
              <a:t>Floating table of contents for easy navigation</a:t>
            </a:r>
          </a:p>
          <a:p>
            <a:r>
              <a:rPr lang="en-GB" sz="2000" dirty="0"/>
              <a:t>Overall look: bootstrap theme</a:t>
            </a:r>
          </a:p>
          <a:p>
            <a:r>
              <a:rPr lang="en-GB" sz="2000" dirty="0" smtClean="0"/>
              <a:t>Multiple tabs</a:t>
            </a:r>
          </a:p>
          <a:p>
            <a:r>
              <a:rPr lang="en-GB" sz="2000" dirty="0"/>
              <a:t>Interactive charts: tooltips and highlighting</a:t>
            </a:r>
          </a:p>
          <a:p>
            <a:r>
              <a:rPr lang="en-GB" sz="2000" dirty="0" smtClean="0"/>
              <a:t>Interactive tables: highlighting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R code - bootstrap themes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859" y="1600200"/>
            <a:ext cx="7189557" cy="29420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Themes determine overall look</a:t>
            </a:r>
          </a:p>
          <a:p>
            <a:r>
              <a:rPr lang="en-GB" sz="2000" dirty="0" smtClean="0"/>
              <a:t>List </a:t>
            </a:r>
            <a:r>
              <a:rPr lang="en-GB" sz="2000" dirty="0"/>
              <a:t>of </a:t>
            </a:r>
            <a:r>
              <a:rPr lang="en-GB" sz="2000" dirty="0" smtClean="0"/>
              <a:t>themes with examples: </a:t>
            </a:r>
            <a:r>
              <a:rPr lang="en-GB" sz="2000" dirty="0" smtClean="0">
                <a:hlinkClick r:id="rId3"/>
              </a:rPr>
              <a:t>bootswatch.com</a:t>
            </a:r>
            <a:endParaRPr lang="en-GB" sz="2000" dirty="0" smtClean="0"/>
          </a:p>
          <a:p>
            <a:r>
              <a:rPr lang="en-GB" sz="2000" dirty="0" smtClean="0"/>
              <a:t>I used the </a:t>
            </a:r>
            <a:r>
              <a:rPr lang="en-GB" sz="2000" b="1" dirty="0" smtClean="0"/>
              <a:t>flatly</a:t>
            </a:r>
            <a:r>
              <a:rPr lang="en-GB" sz="2000" dirty="0" smtClean="0"/>
              <a:t> theme</a:t>
            </a:r>
          </a:p>
          <a:p>
            <a:r>
              <a:rPr lang="en-GB" sz="2000" dirty="0" smtClean="0"/>
              <a:t>Requires </a:t>
            </a:r>
            <a:r>
              <a:rPr lang="en-GB" sz="2000" dirty="0" err="1" smtClean="0"/>
              <a:t>javascript</a:t>
            </a:r>
            <a:r>
              <a:rPr lang="en-GB" sz="2000" dirty="0" smtClean="0"/>
              <a:t> (but we needn’t worry about that too much)</a:t>
            </a:r>
          </a:p>
          <a:p>
            <a:r>
              <a:rPr lang="en-GB" sz="2000" dirty="0" smtClean="0"/>
              <a:t>But: see </a:t>
            </a:r>
            <a:r>
              <a:rPr lang="en-GB" sz="2000" dirty="0" smtClean="0">
                <a:hlinkClick r:id="rId4"/>
              </a:rPr>
              <a:t>this recent article</a:t>
            </a:r>
            <a:r>
              <a:rPr lang="en-GB" sz="2000" dirty="0" smtClean="0"/>
              <a:t> on Bootstrap dropping IE support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2. R code - bootstrap themes &amp; toc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74646" y="1605777"/>
            <a:ext cx="575831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title: "Wealth in Scotland 2006-2018"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bookdown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html_document2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theme: flatly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r>
              <a:rPr lang="en-GB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yes</a:t>
            </a:r>
          </a:p>
          <a:p>
            <a:r>
              <a:rPr lang="en-GB" sz="16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toc_float</a:t>
            </a:r>
            <a:r>
              <a:rPr lang="en-GB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collapsed: </a:t>
            </a:r>
            <a:r>
              <a:rPr lang="en-GB" sz="16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07859" y="1144747"/>
            <a:ext cx="7189557" cy="46103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R Markdown </a:t>
            </a:r>
            <a:r>
              <a:rPr lang="en-GB" sz="2000" dirty="0" err="1" smtClean="0"/>
              <a:t>YAML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24537" y="4536562"/>
            <a:ext cx="77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Brief </a:t>
            </a:r>
            <a:r>
              <a:rPr lang="en-GB" dirty="0" smtClean="0"/>
              <a:t>documentation of </a:t>
            </a:r>
            <a:r>
              <a:rPr lang="en-GB" dirty="0" smtClean="0">
                <a:hlinkClick r:id="rId3"/>
              </a:rPr>
              <a:t>bootstrap themes</a:t>
            </a:r>
            <a:r>
              <a:rPr lang="en-GB" dirty="0" smtClean="0"/>
              <a:t> and </a:t>
            </a:r>
            <a:r>
              <a:rPr lang="en-GB" dirty="0" smtClean="0">
                <a:hlinkClick r:id="rId4"/>
              </a:rPr>
              <a:t>table of contents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2. R code - </a:t>
            </a:r>
            <a:r>
              <a:rPr lang="en-GB" dirty="0"/>
              <a:t>multiple </a:t>
            </a:r>
            <a:r>
              <a:rPr lang="en-GB" dirty="0" smtClean="0"/>
              <a:t>tabs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97456" y="1141450"/>
            <a:ext cx="4143871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## 1.1 Types of wealth {.</a:t>
            </a:r>
            <a:r>
              <a:rPr lang="en-GB" dirty="0" err="1"/>
              <a:t>tabset</a:t>
            </a:r>
            <a:r>
              <a:rPr lang="en-GB" dirty="0"/>
              <a:t>}</a:t>
            </a:r>
          </a:p>
          <a:p>
            <a:r>
              <a:rPr lang="en-GB" dirty="0"/>
              <a:t>[text]</a:t>
            </a:r>
          </a:p>
          <a:p>
            <a:endParaRPr lang="en-GB" dirty="0"/>
          </a:p>
          <a:p>
            <a:r>
              <a:rPr lang="en-GB" dirty="0"/>
              <a:t>### Components of wealth</a:t>
            </a:r>
          </a:p>
          <a:p>
            <a:r>
              <a:rPr lang="en-GB" dirty="0"/>
              <a:t>[R chunk to make chart]</a:t>
            </a:r>
          </a:p>
          <a:p>
            <a:endParaRPr lang="en-GB" dirty="0"/>
          </a:p>
          <a:p>
            <a:r>
              <a:rPr lang="en-GB" dirty="0"/>
              <a:t>### Median wealth</a:t>
            </a:r>
          </a:p>
          <a:p>
            <a:r>
              <a:rPr lang="en-GB" dirty="0"/>
              <a:t>[R chunk to make chart]</a:t>
            </a:r>
          </a:p>
          <a:p>
            <a:endParaRPr lang="en-GB" dirty="0"/>
          </a:p>
          <a:p>
            <a:r>
              <a:rPr lang="en-GB" dirty="0"/>
              <a:t>### Scotland, England, Wales</a:t>
            </a:r>
          </a:p>
          <a:p>
            <a:r>
              <a:rPr lang="en-GB" dirty="0"/>
              <a:t>[R chunk to make chart]</a:t>
            </a:r>
          </a:p>
          <a:p>
            <a:endParaRPr lang="en-GB" dirty="0"/>
          </a:p>
          <a:p>
            <a:r>
              <a:rPr lang="en-GB" dirty="0"/>
              <a:t>### Tables</a:t>
            </a:r>
          </a:p>
          <a:p>
            <a:r>
              <a:rPr lang="en-GB" dirty="0"/>
              <a:t>[R chunks to make tables]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07733" y="4393580"/>
            <a:ext cx="2451907" cy="4228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 smtClean="0">
                <a:hlinkClick r:id="rId2"/>
              </a:rPr>
              <a:t>Brief documentation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A64C-FFDC-4A62-B3D5-52EFA34EB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metadata xmlns="http://www.objective.com/ecm/document/metadata/53D26341A57B383EE0540010E0463CCA" version="1.0.0">
  <systemFields>
    <field name="Objective-Id">
      <value order="0">A27982376</value>
    </field>
    <field name="Objective-Title">
      <value order="0">WAS Report - slides for Official Statistics in R Markdown presi</value>
    </field>
    <field name="Objective-Description">
      <value order="0"/>
    </field>
    <field name="Objective-CreationStamp">
      <value order="0">2020-04-09T10:51:26Z</value>
    </field>
    <field name="Objective-IsApproved">
      <value order="0">false</value>
    </field>
    <field name="Objective-IsPublished">
      <value order="0">false</value>
    </field>
    <field name="Objective-DatePublished">
      <value order="0"/>
    </field>
    <field name="Objective-ModificationStamp">
      <value order="0">2020-11-26T12:30:00Z</value>
    </field>
    <field name="Objective-Owner">
      <value order="0">Waldmann, Maike M (U418769)</value>
    </field>
    <field name="Objective-Path">
      <value order="0">Objective Global Folder:SG File Plan:People, communities and living:Social Justice:Tackling Poverty:Research and Analysis: Social Justice:Wealth and Assets: 2018-2023</value>
    </field>
    <field name="Objective-Parent">
      <value order="0">Wealth and Assets: 2018-2023</value>
    </field>
    <field name="Objective-State">
      <value order="0">Being Edited</value>
    </field>
    <field name="Objective-VersionId">
      <value order="0">vA45123291</value>
    </field>
    <field name="Objective-Version">
      <value order="0">0.4</value>
    </field>
    <field name="Objective-VersionNumber">
      <value order="0">4</value>
    </field>
    <field name="Objective-VersionComment">
      <value order="0"/>
    </field>
    <field name="Objective-FileNumber">
      <value order="0">PROCRES/1954</value>
    </field>
    <field name="Objective-Classification">
      <value order="0">OFFICIAL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</catalogue>
  </catalogues>
</metadata>
</file>

<file path=customXml/itemProps1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1150</TotalTime>
  <Words>935</Words>
  <Application>Microsoft Office PowerPoint</Application>
  <PresentationFormat>On-screen Show (16:9)</PresentationFormat>
  <Paragraphs>162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Wingdings 3</vt:lpstr>
      <vt:lpstr>Wisp</vt:lpstr>
      <vt:lpstr>Official Statistics in R Markdown Maike Waldmann</vt:lpstr>
      <vt:lpstr>data.gov.scot/wealth</vt:lpstr>
      <vt:lpstr>PowerPoint Presentation</vt:lpstr>
      <vt:lpstr>data.gov.scot/wealth</vt:lpstr>
      <vt:lpstr>PowerPoint Presentation</vt:lpstr>
      <vt:lpstr>1. Html features</vt:lpstr>
      <vt:lpstr>2. R code - bootstrap themes</vt:lpstr>
      <vt:lpstr>2. R code - bootstrap themes &amp; toc</vt:lpstr>
      <vt:lpstr>2. R code - multiple tabs</vt:lpstr>
      <vt:lpstr>PowerPoint Presentation</vt:lpstr>
      <vt:lpstr>2. R code - Interactive tables</vt:lpstr>
      <vt:lpstr>2. R code - Interactive charts</vt:lpstr>
      <vt:lpstr>2. R code - SG logo</vt:lpstr>
      <vt:lpstr>3. Publishing process - workflow</vt:lpstr>
      <vt:lpstr>3. Publishing process</vt:lpstr>
      <vt:lpstr>3. Publishing process SG website team 1</vt:lpstr>
      <vt:lpstr>3. Publishing process</vt:lpstr>
      <vt:lpstr>3. Publishing process SG website team 2</vt:lpstr>
      <vt:lpstr>3. Publishing process</vt:lpstr>
      <vt:lpstr>4. Open issues</vt:lpstr>
      <vt:lpstr>4. Resources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Official Statistics  in RMarkdown</dc:title>
  <dc:creator>Waldmann M (Maike)</dc:creator>
  <cp:lastModifiedBy>Waldmann M (Maike)</cp:lastModifiedBy>
  <cp:revision>48</cp:revision>
  <dcterms:created xsi:type="dcterms:W3CDTF">2020-04-09T08:27:44Z</dcterms:created>
  <dcterms:modified xsi:type="dcterms:W3CDTF">2020-11-26T15:22:22Z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A27982376</vt:lpwstr>
  </property>
  <property fmtid="{D5CDD505-2E9C-101B-9397-08002B2CF9AE}" pid="4" name="Objective-Title">
    <vt:lpwstr>WAS Report - slides for Official Statistics in R Markdown presi</vt:lpwstr>
  </property>
  <property fmtid="{D5CDD505-2E9C-101B-9397-08002B2CF9AE}" pid="5" name="Objective-Description">
    <vt:lpwstr/>
  </property>
  <property fmtid="{D5CDD505-2E9C-101B-9397-08002B2CF9AE}" pid="6" name="Objective-CreationStamp">
    <vt:filetime>2020-04-09T10:51:26Z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2020-11-26T12:30:00Z</vt:filetime>
  </property>
  <property fmtid="{D5CDD505-2E9C-101B-9397-08002B2CF9AE}" pid="11" name="Objective-Owner">
    <vt:lpwstr>Waldmann, Maike M (U418769)</vt:lpwstr>
  </property>
  <property fmtid="{D5CDD505-2E9C-101B-9397-08002B2CF9AE}" pid="12" name="Objective-Path">
    <vt:lpwstr>Objective Global Folder:SG File Plan:People, communities and living:Social Justice:Tackling Poverty:Research and Analysis: Social Justice:Wealth and Assets: 2018-2023</vt:lpwstr>
  </property>
  <property fmtid="{D5CDD505-2E9C-101B-9397-08002B2CF9AE}" pid="13" name="Objective-Parent">
    <vt:lpwstr>Wealth and Assets: 2018-2023</vt:lpwstr>
  </property>
  <property fmtid="{D5CDD505-2E9C-101B-9397-08002B2CF9AE}" pid="14" name="Objective-State">
    <vt:lpwstr>Being Edited</vt:lpwstr>
  </property>
  <property fmtid="{D5CDD505-2E9C-101B-9397-08002B2CF9AE}" pid="15" name="Objective-VersionId">
    <vt:lpwstr>vA45123291</vt:lpwstr>
  </property>
  <property fmtid="{D5CDD505-2E9C-101B-9397-08002B2CF9AE}" pid="16" name="Objective-Version">
    <vt:lpwstr>0.4</vt:lpwstr>
  </property>
  <property fmtid="{D5CDD505-2E9C-101B-9397-08002B2CF9AE}" pid="17" name="Objective-VersionNumber">
    <vt:r8>4</vt:r8>
  </property>
  <property fmtid="{D5CDD505-2E9C-101B-9397-08002B2CF9AE}" pid="18" name="Objective-VersionComment">
    <vt:lpwstr/>
  </property>
  <property fmtid="{D5CDD505-2E9C-101B-9397-08002B2CF9AE}" pid="19" name="Objective-FileNumber">
    <vt:lpwstr>PROCRES/1954</vt:lpwstr>
  </property>
  <property fmtid="{D5CDD505-2E9C-101B-9397-08002B2CF9AE}" pid="20" name="Objective-Classification">
    <vt:lpwstr>OFFICIAL</vt:lpwstr>
  </property>
  <property fmtid="{D5CDD505-2E9C-101B-9397-08002B2CF9AE}" pid="21" name="Objective-Caveats">
    <vt:lpwstr>Caveat for access to SG Fileplan</vt:lpwstr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</Properties>
</file>