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69" r:id="rId2"/>
    <p:sldId id="1015" r:id="rId3"/>
    <p:sldId id="1017" r:id="rId4"/>
    <p:sldId id="1018" r:id="rId5"/>
    <p:sldId id="1008" r:id="rId6"/>
    <p:sldId id="1028" r:id="rId7"/>
    <p:sldId id="1029" r:id="rId8"/>
    <p:sldId id="1031" r:id="rId9"/>
    <p:sldId id="1033" r:id="rId10"/>
    <p:sldId id="1030" r:id="rId11"/>
    <p:sldId id="1034" r:id="rId12"/>
    <p:sldId id="1035" r:id="rId13"/>
    <p:sldId id="1036" r:id="rId14"/>
    <p:sldId id="1039" r:id="rId15"/>
    <p:sldId id="1038" r:id="rId16"/>
    <p:sldId id="1040" r:id="rId17"/>
    <p:sldId id="1041" r:id="rId18"/>
    <p:sldId id="1042" r:id="rId19"/>
    <p:sldId id="1037" r:id="rId20"/>
    <p:sldId id="1043" r:id="rId21"/>
  </p:sldIdLst>
  <p:sldSz cx="9906000" cy="6858000" type="A4"/>
  <p:notesSz cx="6797675" cy="9928225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1pPr>
    <a:lvl2pPr marL="342015" algn="ctr" rtl="0" fontAlgn="base">
      <a:spcBef>
        <a:spcPct val="0"/>
      </a:spcBef>
      <a:spcAft>
        <a:spcPct val="0"/>
      </a:spcAft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2pPr>
    <a:lvl3pPr marL="684031" algn="ctr" rtl="0" fontAlgn="base">
      <a:spcBef>
        <a:spcPct val="0"/>
      </a:spcBef>
      <a:spcAft>
        <a:spcPct val="0"/>
      </a:spcAft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3pPr>
    <a:lvl4pPr marL="1026046" algn="ctr" rtl="0" fontAlgn="base">
      <a:spcBef>
        <a:spcPct val="0"/>
      </a:spcBef>
      <a:spcAft>
        <a:spcPct val="0"/>
      </a:spcAft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4pPr>
    <a:lvl5pPr marL="1368061" algn="ctr" rtl="0" fontAlgn="base">
      <a:spcBef>
        <a:spcPct val="0"/>
      </a:spcBef>
      <a:spcAft>
        <a:spcPct val="0"/>
      </a:spcAft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5pPr>
    <a:lvl6pPr marL="1710076" algn="l" defTabSz="684031" rtl="0" eaLnBrk="1" latinLnBrk="0" hangingPunct="1"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6pPr>
    <a:lvl7pPr marL="2052092" algn="l" defTabSz="684031" rtl="0" eaLnBrk="1" latinLnBrk="0" hangingPunct="1"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7pPr>
    <a:lvl8pPr marL="2394107" algn="l" defTabSz="684031" rtl="0" eaLnBrk="1" latinLnBrk="0" hangingPunct="1"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8pPr>
    <a:lvl9pPr marL="2736123" algn="l" defTabSz="684031" rtl="0" eaLnBrk="1" latinLnBrk="0" hangingPunct="1"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2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en I (Iris)" initials="OI(" lastIdx="1" clrIdx="0">
    <p:extLst>
      <p:ext uri="{19B8F6BF-5375-455C-9EA6-DF929625EA0E}">
        <p15:presenceInfo xmlns:p15="http://schemas.microsoft.com/office/powerpoint/2012/main" userId="S-1-5-21-765483983-692928010-316617838-4235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000000"/>
    <a:srgbClr val="215968"/>
    <a:srgbClr val="800080"/>
    <a:srgbClr val="CCECFF"/>
    <a:srgbClr val="FFFFFF"/>
    <a:srgbClr val="EAEAEA"/>
    <a:srgbClr val="FF0000"/>
    <a:srgbClr val="8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7" autoAdjust="0"/>
    <p:restoredTop sz="96323" autoAdjust="0"/>
  </p:normalViewPr>
  <p:slideViewPr>
    <p:cSldViewPr>
      <p:cViewPr varScale="1">
        <p:scale>
          <a:sx n="95" d="100"/>
          <a:sy n="95" d="100"/>
        </p:scale>
        <p:origin x="114" y="258"/>
      </p:cViewPr>
      <p:guideLst>
        <p:guide orient="horz" pos="2886"/>
        <p:guide pos="217"/>
      </p:guideLst>
    </p:cSldViewPr>
  </p:slideViewPr>
  <p:outlineViewPr>
    <p:cViewPr>
      <p:scale>
        <a:sx n="33" d="100"/>
        <a:sy n="33" d="100"/>
      </p:scale>
      <p:origin x="66" y="269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0224"/>
    </p:cViewPr>
  </p:sorterViewPr>
  <p:notesViewPr>
    <p:cSldViewPr>
      <p:cViewPr>
        <p:scale>
          <a:sx n="50" d="100"/>
          <a:sy n="50" d="100"/>
        </p:scale>
        <p:origin x="-2298" y="-240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219" cy="496192"/>
          </a:xfrm>
          <a:prstGeom prst="rect">
            <a:avLst/>
          </a:prstGeom>
        </p:spPr>
        <p:txBody>
          <a:bodyPr vert="horz" lIns="63304" tIns="31652" rIns="63304" bIns="31652" rtlCol="0"/>
          <a:lstStyle>
            <a:lvl1pPr algn="l">
              <a:defRPr sz="8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54" y="0"/>
            <a:ext cx="2946320" cy="496192"/>
          </a:xfrm>
          <a:prstGeom prst="rect">
            <a:avLst/>
          </a:prstGeom>
        </p:spPr>
        <p:txBody>
          <a:bodyPr vert="horz" lIns="63304" tIns="31652" rIns="63304" bIns="31652" rtlCol="0"/>
          <a:lstStyle>
            <a:lvl1pPr algn="r">
              <a:defRPr sz="800"/>
            </a:lvl1pPr>
          </a:lstStyle>
          <a:p>
            <a:fld id="{B42EA817-458C-4BE5-98BD-B3889020DFF3}" type="datetimeFigureOut">
              <a:rPr lang="en-GB" smtClean="0"/>
              <a:t>07/10/2021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838"/>
            <a:ext cx="2945219" cy="496192"/>
          </a:xfrm>
          <a:prstGeom prst="rect">
            <a:avLst/>
          </a:prstGeom>
        </p:spPr>
        <p:txBody>
          <a:bodyPr vert="horz" lIns="63304" tIns="31652" rIns="63304" bIns="31652" rtlCol="0" anchor="b"/>
          <a:lstStyle>
            <a:lvl1pPr algn="l">
              <a:defRPr sz="8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54" y="9429838"/>
            <a:ext cx="2946320" cy="496192"/>
          </a:xfrm>
          <a:prstGeom prst="rect">
            <a:avLst/>
          </a:prstGeom>
        </p:spPr>
        <p:txBody>
          <a:bodyPr vert="horz" lIns="63304" tIns="31652" rIns="63304" bIns="31652" rtlCol="0" anchor="b"/>
          <a:lstStyle>
            <a:lvl1pPr algn="r">
              <a:defRPr sz="800"/>
            </a:lvl1pPr>
          </a:lstStyle>
          <a:p>
            <a:fld id="{3EA61F00-7BB3-42BD-81B5-EAE5D15855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065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320" cy="49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0" tIns="45236" rIns="90470" bIns="45236" numCol="1" anchor="t" anchorCtr="0" compatLnSpc="1">
            <a:prstTxWarp prst="textNoShape">
              <a:avLst/>
            </a:prstTxWarp>
          </a:bodyPr>
          <a:lstStyle>
            <a:lvl1pPr algn="l" defTabSz="904499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153" y="0"/>
            <a:ext cx="2947421" cy="49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0" tIns="45236" rIns="90470" bIns="45236" numCol="1" anchor="t" anchorCtr="0" compatLnSpc="1">
            <a:prstTxWarp prst="textNoShape">
              <a:avLst/>
            </a:prstTxWarp>
          </a:bodyPr>
          <a:lstStyle>
            <a:lvl1pPr algn="r" defTabSz="904499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327" y="4719310"/>
            <a:ext cx="5439021" cy="446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0" tIns="45236" rIns="90470" bIns="45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838"/>
            <a:ext cx="2946320" cy="49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0" tIns="45236" rIns="90470" bIns="45236" numCol="1" anchor="b" anchorCtr="0" compatLnSpc="1">
            <a:prstTxWarp prst="textNoShape">
              <a:avLst/>
            </a:prstTxWarp>
          </a:bodyPr>
          <a:lstStyle>
            <a:lvl1pPr algn="l" defTabSz="904499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153" y="9429838"/>
            <a:ext cx="2947421" cy="49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0" tIns="45236" rIns="90470" bIns="45236" numCol="1" anchor="b" anchorCtr="0" compatLnSpc="1">
            <a:prstTxWarp prst="textNoShape">
              <a:avLst/>
            </a:prstTxWarp>
          </a:bodyPr>
          <a:lstStyle>
            <a:lvl1pPr algn="r" defTabSz="904499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8CC460A6-DF19-4166-A225-CA21D0B9B2D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249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34201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684031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02604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368061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1710076" algn="l" defTabSz="34201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2092" algn="l" defTabSz="34201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4107" algn="l" defTabSz="34201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36123" algn="l" defTabSz="34201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04499" eaLnBrk="0" hangingPunct="0"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1pPr>
            <a:lvl2pPr marL="26124953" indent="-25810632" defTabSz="904499" eaLnBrk="0" hangingPunct="0"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5pPr>
            <a:lvl6pPr marL="31652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6pPr>
            <a:lvl7pPr marL="633039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7pPr>
            <a:lvl8pPr marL="949559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8pPr>
            <a:lvl9pPr marL="126607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DA93C35-97AC-4597-A050-5F5B22601216}" type="slidenum">
              <a:rPr lang="en-GB" sz="1200" b="0">
                <a:solidFill>
                  <a:schemeClr val="tx1"/>
                </a:solidFill>
              </a:rPr>
              <a:pPr eaLnBrk="1" hangingPunct="1"/>
              <a:t>1</a:t>
            </a:fld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44538"/>
            <a:ext cx="5378450" cy="37242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394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153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46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063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102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717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993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14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782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099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832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38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784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733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288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78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197" y="2130653"/>
            <a:ext cx="8419609" cy="14695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800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262A601-1B5D-456A-ACD0-17AED2D87BC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57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5604" y="44224"/>
            <a:ext cx="2340145" cy="6337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5168" y="44224"/>
            <a:ext cx="6902507" cy="6337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DC6A560-DDE0-49A9-BFB9-04AE613DF5C0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62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2269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7" y="4406448"/>
            <a:ext cx="8419609" cy="1362982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7" y="2906259"/>
            <a:ext cx="8419609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015" indent="0">
              <a:buNone/>
              <a:defRPr sz="1300"/>
            </a:lvl2pPr>
            <a:lvl3pPr marL="684031" indent="0">
              <a:buNone/>
              <a:defRPr sz="1200"/>
            </a:lvl3pPr>
            <a:lvl4pPr marL="1026046" indent="0">
              <a:buNone/>
              <a:defRPr sz="1000"/>
            </a:lvl4pPr>
            <a:lvl5pPr marL="1368061" indent="0">
              <a:buNone/>
              <a:defRPr sz="1000"/>
            </a:lvl5pPr>
            <a:lvl6pPr marL="1710076" indent="0">
              <a:buNone/>
              <a:defRPr sz="1000"/>
            </a:lvl6pPr>
            <a:lvl7pPr marL="2052092" indent="0">
              <a:buNone/>
              <a:defRPr sz="1000"/>
            </a:lvl7pPr>
            <a:lvl8pPr marL="2394107" indent="0">
              <a:buNone/>
              <a:defRPr sz="1000"/>
            </a:lvl8pPr>
            <a:lvl9pPr marL="273612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576" y="6361125"/>
            <a:ext cx="1893168" cy="34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9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5167" y="765402"/>
            <a:ext cx="4621326" cy="56163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421" y="765402"/>
            <a:ext cx="4621326" cy="56163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5804E2-238F-4BF5-AEE1-C2BB8D90B2C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7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56" y="274411"/>
            <a:ext cx="89158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056" y="1535339"/>
            <a:ext cx="4376869" cy="63953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015" indent="0">
              <a:buNone/>
              <a:defRPr sz="1500" b="1"/>
            </a:lvl2pPr>
            <a:lvl3pPr marL="684031" indent="0">
              <a:buNone/>
              <a:defRPr sz="1300" b="1"/>
            </a:lvl3pPr>
            <a:lvl4pPr marL="1026046" indent="0">
              <a:buNone/>
              <a:defRPr sz="1200" b="1"/>
            </a:lvl4pPr>
            <a:lvl5pPr marL="1368061" indent="0">
              <a:buNone/>
              <a:defRPr sz="1200" b="1"/>
            </a:lvl5pPr>
            <a:lvl6pPr marL="1710076" indent="0">
              <a:buNone/>
              <a:defRPr sz="1200" b="1"/>
            </a:lvl6pPr>
            <a:lvl7pPr marL="2052092" indent="0">
              <a:buNone/>
              <a:defRPr sz="1200" b="1"/>
            </a:lvl7pPr>
            <a:lvl8pPr marL="2394107" indent="0">
              <a:buNone/>
              <a:defRPr sz="1200" b="1"/>
            </a:lvl8pPr>
            <a:lvl9pPr marL="273612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56" y="2174876"/>
            <a:ext cx="4376869" cy="395174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20" y="1535339"/>
            <a:ext cx="4379327" cy="63953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015" indent="0">
              <a:buNone/>
              <a:defRPr sz="1500" b="1"/>
            </a:lvl2pPr>
            <a:lvl3pPr marL="684031" indent="0">
              <a:buNone/>
              <a:defRPr sz="1300" b="1"/>
            </a:lvl3pPr>
            <a:lvl4pPr marL="1026046" indent="0">
              <a:buNone/>
              <a:defRPr sz="1200" b="1"/>
            </a:lvl4pPr>
            <a:lvl5pPr marL="1368061" indent="0">
              <a:buNone/>
              <a:defRPr sz="1200" b="1"/>
            </a:lvl5pPr>
            <a:lvl6pPr marL="1710076" indent="0">
              <a:buNone/>
              <a:defRPr sz="1200" b="1"/>
            </a:lvl6pPr>
            <a:lvl7pPr marL="2052092" indent="0">
              <a:buNone/>
              <a:defRPr sz="1200" b="1"/>
            </a:lvl7pPr>
            <a:lvl8pPr marL="2394107" indent="0">
              <a:buNone/>
              <a:defRPr sz="1200" b="1"/>
            </a:lvl8pPr>
            <a:lvl9pPr marL="273612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20" y="2174876"/>
            <a:ext cx="4379327" cy="395174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37EB5-0835-4657-AF59-3C54E3EC5A6E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45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BAD4D67-5006-4EB0-AB26-7B8F2142310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24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865ABCF-DDEA-45C3-A8ED-1D371386A072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89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56" y="273278"/>
            <a:ext cx="3259005" cy="116227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218" y="273279"/>
            <a:ext cx="5537729" cy="585333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056" y="1435554"/>
            <a:ext cx="3259005" cy="4691063"/>
          </a:xfrm>
        </p:spPr>
        <p:txBody>
          <a:bodyPr/>
          <a:lstStyle>
            <a:lvl1pPr marL="0" indent="0">
              <a:buNone/>
              <a:defRPr sz="1000"/>
            </a:lvl1pPr>
            <a:lvl2pPr marL="342015" indent="0">
              <a:buNone/>
              <a:defRPr sz="900"/>
            </a:lvl2pPr>
            <a:lvl3pPr marL="684031" indent="0">
              <a:buNone/>
              <a:defRPr sz="700"/>
            </a:lvl3pPr>
            <a:lvl4pPr marL="1026046" indent="0">
              <a:buNone/>
              <a:defRPr sz="700"/>
            </a:lvl4pPr>
            <a:lvl5pPr marL="1368061" indent="0">
              <a:buNone/>
              <a:defRPr sz="700"/>
            </a:lvl5pPr>
            <a:lvl6pPr marL="1710076" indent="0">
              <a:buNone/>
              <a:defRPr sz="700"/>
            </a:lvl6pPr>
            <a:lvl7pPr marL="2052092" indent="0">
              <a:buNone/>
              <a:defRPr sz="700"/>
            </a:lvl7pPr>
            <a:lvl8pPr marL="2394107" indent="0">
              <a:buNone/>
              <a:defRPr sz="700"/>
            </a:lvl8pPr>
            <a:lvl9pPr marL="273612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05F6CE9-5CED-4763-B229-EF8B111A8DD7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7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138" y="4801055"/>
            <a:ext cx="5943109" cy="56583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138" y="612322"/>
            <a:ext cx="5943109" cy="4115027"/>
          </a:xfrm>
        </p:spPr>
        <p:txBody>
          <a:bodyPr/>
          <a:lstStyle>
            <a:lvl1pPr marL="0" indent="0">
              <a:buNone/>
              <a:defRPr sz="2400"/>
            </a:lvl1pPr>
            <a:lvl2pPr marL="342015" indent="0">
              <a:buNone/>
              <a:defRPr sz="2100"/>
            </a:lvl2pPr>
            <a:lvl3pPr marL="684031" indent="0">
              <a:buNone/>
              <a:defRPr sz="1800"/>
            </a:lvl3pPr>
            <a:lvl4pPr marL="1026046" indent="0">
              <a:buNone/>
              <a:defRPr sz="1500"/>
            </a:lvl4pPr>
            <a:lvl5pPr marL="1368061" indent="0">
              <a:buNone/>
              <a:defRPr sz="1500"/>
            </a:lvl5pPr>
            <a:lvl6pPr marL="1710076" indent="0">
              <a:buNone/>
              <a:defRPr sz="1500"/>
            </a:lvl6pPr>
            <a:lvl7pPr marL="2052092" indent="0">
              <a:buNone/>
              <a:defRPr sz="1500"/>
            </a:lvl7pPr>
            <a:lvl8pPr marL="2394107" indent="0">
              <a:buNone/>
              <a:defRPr sz="1500"/>
            </a:lvl8pPr>
            <a:lvl9pPr marL="2736123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138" y="5366886"/>
            <a:ext cx="5943109" cy="805089"/>
          </a:xfrm>
        </p:spPr>
        <p:txBody>
          <a:bodyPr/>
          <a:lstStyle>
            <a:lvl1pPr marL="0" indent="0">
              <a:buNone/>
              <a:defRPr sz="1000"/>
            </a:lvl1pPr>
            <a:lvl2pPr marL="342015" indent="0">
              <a:buNone/>
              <a:defRPr sz="900"/>
            </a:lvl2pPr>
            <a:lvl3pPr marL="684031" indent="0">
              <a:buNone/>
              <a:defRPr sz="700"/>
            </a:lvl3pPr>
            <a:lvl4pPr marL="1026046" indent="0">
              <a:buNone/>
              <a:defRPr sz="700"/>
            </a:lvl4pPr>
            <a:lvl5pPr marL="1368061" indent="0">
              <a:buNone/>
              <a:defRPr sz="700"/>
            </a:lvl5pPr>
            <a:lvl6pPr marL="1710076" indent="0">
              <a:buNone/>
              <a:defRPr sz="700"/>
            </a:lvl6pPr>
            <a:lvl7pPr marL="2052092" indent="0">
              <a:buNone/>
              <a:defRPr sz="700"/>
            </a:lvl7pPr>
            <a:lvl8pPr marL="2394107" indent="0">
              <a:buNone/>
              <a:defRPr sz="700"/>
            </a:lvl8pPr>
            <a:lvl9pPr marL="273612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9343AA1-1938-4E14-A6CB-106C22FA66A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02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312"/>
            <a:ext cx="9890447" cy="62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5167" y="44225"/>
            <a:ext cx="9360580" cy="49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28" tIns="47865" rIns="95728" bIns="478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5167" y="692696"/>
            <a:ext cx="9360580" cy="547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28" tIns="47865" rIns="95728" bIns="478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576" y="6361125"/>
            <a:ext cx="1893168" cy="344811"/>
          </a:xfrm>
          <a:prstGeom prst="rect">
            <a:avLst/>
          </a:prstGeom>
        </p:spPr>
      </p:pic>
      <p:sp>
        <p:nvSpPr>
          <p:cNvPr id="6" name="Flowchart: Document 5"/>
          <p:cNvSpPr/>
          <p:nvPr userDrawn="1"/>
        </p:nvSpPr>
        <p:spPr bwMode="auto">
          <a:xfrm>
            <a:off x="0" y="0"/>
            <a:ext cx="9890447" cy="692696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5pPr>
      <a:lvl6pPr marL="342015"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</a:defRPr>
      </a:lvl6pPr>
      <a:lvl7pPr marL="684031"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</a:defRPr>
      </a:lvl7pPr>
      <a:lvl8pPr marL="1026046"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</a:defRPr>
      </a:lvl8pPr>
      <a:lvl9pPr marL="1368061"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</a:defRPr>
      </a:lvl9pPr>
    </p:titleStyle>
    <p:bodyStyle>
      <a:lvl1pPr marL="187633" indent="-187633" algn="l" defTabSz="957169" rtl="0" eaLnBrk="1" fontAlgn="base" hangingPunct="1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62901" indent="-188821" algn="l" defTabSz="957169" rtl="0" eaLnBrk="1" fontAlgn="base" hangingPunct="1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  <a:ea typeface="ＭＳ Ｐゴシック" charset="-128"/>
        </a:defRPr>
      </a:lvl2pPr>
      <a:lvl3pPr marL="939355" indent="-187633" algn="l" defTabSz="957169" rtl="0" eaLnBrk="1" fontAlgn="base" hangingPunct="1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  <a:ea typeface="ＭＳ Ｐゴシック" charset="-128"/>
        </a:defRPr>
      </a:lvl3pPr>
      <a:lvl4pPr marL="1675638" indent="-239886" algn="l" defTabSz="957169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Arial" charset="0"/>
          <a:ea typeface="ＭＳ Ｐゴシック" charset="-128"/>
        </a:defRPr>
      </a:lvl4pPr>
      <a:lvl5pPr marL="2151847" indent="-236323" algn="l" defTabSz="957169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ＭＳ Ｐゴシック" charset="-128"/>
        </a:defRPr>
      </a:lvl5pPr>
      <a:lvl6pPr marL="2493862" indent="-236323" algn="l" defTabSz="957169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ＭＳ Ｐゴシック" charset="-128"/>
        </a:defRPr>
      </a:lvl6pPr>
      <a:lvl7pPr marL="2835878" indent="-236323" algn="l" defTabSz="957169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ＭＳ Ｐゴシック" charset="-128"/>
        </a:defRPr>
      </a:lvl7pPr>
      <a:lvl8pPr marL="3177893" indent="-236323" algn="l" defTabSz="957169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ＭＳ Ｐゴシック" charset="-128"/>
        </a:defRPr>
      </a:lvl8pPr>
      <a:lvl9pPr marL="3519908" indent="-236323" algn="l" defTabSz="957169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ＭＳ Ｐゴシック" charset="-128"/>
        </a:defRPr>
      </a:lvl9pPr>
    </p:bodyStyle>
    <p:otherStyle>
      <a:defPPr>
        <a:defRPr lang="en-US"/>
      </a:defPPr>
      <a:lvl1pPr marL="0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015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4031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6046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8061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76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2092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4107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36123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-pkgs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" t="444" r="192"/>
          <a:stretch/>
        </p:blipFill>
        <p:spPr bwMode="auto">
          <a:xfrm>
            <a:off x="0" y="0"/>
            <a:ext cx="9906000" cy="61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124744"/>
            <a:ext cx="9906000" cy="5040560"/>
          </a:xfrm>
        </p:spPr>
        <p:txBody>
          <a:bodyPr/>
          <a:lstStyle/>
          <a:p>
            <a:pPr algn="ctr"/>
            <a:br>
              <a:rPr lang="en-GB" sz="3600" dirty="0"/>
            </a:br>
            <a:br>
              <a:rPr lang="en-GB" sz="3600" dirty="0"/>
            </a:br>
            <a:r>
              <a:rPr lang="en-GB" sz="4400" b="0" dirty="0"/>
              <a:t>(Reproducible)  Energy and Climate Change modelling</a:t>
            </a:r>
            <a:br>
              <a:rPr lang="en-GB" sz="4400" b="0" dirty="0"/>
            </a:br>
            <a:br>
              <a:rPr lang="en-GB" sz="4400" b="0" dirty="0"/>
            </a:br>
            <a:br>
              <a:rPr lang="en-GB" sz="4800" b="0" dirty="0"/>
            </a:br>
            <a:br>
              <a:rPr lang="en-GB" sz="4800" b="0" dirty="0"/>
            </a:br>
            <a:br>
              <a:rPr lang="en-GB" sz="3200" b="0" dirty="0"/>
            </a:br>
            <a:endParaRPr lang="en-GB" sz="32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4"/>
    </mc:Choice>
    <mc:Fallback xmlns="">
      <p:transition spd="slow" advTm="299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6" y="764704"/>
            <a:ext cx="9574377" cy="360040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RAP-</a:t>
            </a:r>
            <a:r>
              <a:rPr lang="en-GB" sz="1800" b="1" dirty="0" err="1"/>
              <a:t>ifying</a:t>
            </a:r>
            <a:r>
              <a:rPr lang="en-GB" sz="1800" b="1" dirty="0"/>
              <a:t> the TIMES Workflow</a:t>
            </a:r>
          </a:p>
        </p:txBody>
      </p:sp>
      <p:pic>
        <p:nvPicPr>
          <p:cNvPr id="1026" name="Picture 2" descr="https://iea-etsap.org/images/newveda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60" y="1496163"/>
            <a:ext cx="8246215" cy="411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80" y="3668614"/>
            <a:ext cx="710316" cy="71031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 flipH="1">
            <a:off x="1562248" y="4196916"/>
            <a:ext cx="1080120" cy="888268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4509" y="5041422"/>
            <a:ext cx="2137859" cy="338538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600" dirty="0">
                <a:solidFill>
                  <a:schemeClr val="tx1"/>
                </a:solidFill>
              </a:rPr>
              <a:t>Output post-processing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902973" y="7075369"/>
            <a:ext cx="50835" cy="508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80" y="2100181"/>
            <a:ext cx="710316" cy="7103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36" y="5171453"/>
            <a:ext cx="710316" cy="7103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2353" y="1528030"/>
            <a:ext cx="2314189" cy="338538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600" dirty="0">
                <a:solidFill>
                  <a:schemeClr val="tx1"/>
                </a:solidFill>
              </a:rPr>
              <a:t>Input data pre-processing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1" y="1705785"/>
            <a:ext cx="710316" cy="710316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5" idx="1"/>
          </p:cNvCxnSpPr>
          <p:nvPr/>
        </p:nvCxnSpPr>
        <p:spPr bwMode="auto">
          <a:xfrm>
            <a:off x="920552" y="2210024"/>
            <a:ext cx="578528" cy="245315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50" name="Picture 2" descr="https://upload.wikimedia.org/wikipedia/commons/thumb/1/1b/R_logo.svg/1280px-R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96" y="4639915"/>
            <a:ext cx="535396" cy="41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6"/>
          <p:cNvSpPr/>
          <p:nvPr/>
        </p:nvSpPr>
        <p:spPr bwMode="auto">
          <a:xfrm>
            <a:off x="3094038" y="1932562"/>
            <a:ext cx="4081203" cy="2378181"/>
          </a:xfrm>
          <a:custGeom>
            <a:avLst/>
            <a:gdLst>
              <a:gd name="connsiteX0" fmla="*/ 3987897 w 4081203"/>
              <a:gd name="connsiteY0" fmla="*/ 390760 h 2378181"/>
              <a:gd name="connsiteX1" fmla="*/ 3941244 w 4081203"/>
              <a:gd name="connsiteY1" fmla="*/ 372099 h 2378181"/>
              <a:gd name="connsiteX2" fmla="*/ 3913252 w 4081203"/>
              <a:gd name="connsiteY2" fmla="*/ 362769 h 2378181"/>
              <a:gd name="connsiteX3" fmla="*/ 3885260 w 4081203"/>
              <a:gd name="connsiteY3" fmla="*/ 344107 h 2378181"/>
              <a:gd name="connsiteX4" fmla="*/ 3801284 w 4081203"/>
              <a:gd name="connsiteY4" fmla="*/ 316116 h 2378181"/>
              <a:gd name="connsiteX5" fmla="*/ 3773293 w 4081203"/>
              <a:gd name="connsiteY5" fmla="*/ 306785 h 2378181"/>
              <a:gd name="connsiteX6" fmla="*/ 3745301 w 4081203"/>
              <a:gd name="connsiteY6" fmla="*/ 288124 h 2378181"/>
              <a:gd name="connsiteX7" fmla="*/ 3530697 w 4081203"/>
              <a:gd name="connsiteY7" fmla="*/ 241471 h 2378181"/>
              <a:gd name="connsiteX8" fmla="*/ 3437391 w 4081203"/>
              <a:gd name="connsiteY8" fmla="*/ 222809 h 2378181"/>
              <a:gd name="connsiteX9" fmla="*/ 3390738 w 4081203"/>
              <a:gd name="connsiteY9" fmla="*/ 213479 h 2378181"/>
              <a:gd name="connsiteX10" fmla="*/ 3241448 w 4081203"/>
              <a:gd name="connsiteY10" fmla="*/ 204148 h 2378181"/>
              <a:gd name="connsiteX11" fmla="*/ 3166803 w 4081203"/>
              <a:gd name="connsiteY11" fmla="*/ 194818 h 2378181"/>
              <a:gd name="connsiteX12" fmla="*/ 3129480 w 4081203"/>
              <a:gd name="connsiteY12" fmla="*/ 185487 h 2378181"/>
              <a:gd name="connsiteX13" fmla="*/ 2961529 w 4081203"/>
              <a:gd name="connsiteY13" fmla="*/ 166826 h 2378181"/>
              <a:gd name="connsiteX14" fmla="*/ 2765586 w 4081203"/>
              <a:gd name="connsiteY14" fmla="*/ 120173 h 2378181"/>
              <a:gd name="connsiteX15" fmla="*/ 2672280 w 4081203"/>
              <a:gd name="connsiteY15" fmla="*/ 110842 h 2378181"/>
              <a:gd name="connsiteX16" fmla="*/ 2345709 w 4081203"/>
              <a:gd name="connsiteY16" fmla="*/ 92181 h 2378181"/>
              <a:gd name="connsiteX17" fmla="*/ 2317717 w 4081203"/>
              <a:gd name="connsiteY17" fmla="*/ 82850 h 2378181"/>
              <a:gd name="connsiteX18" fmla="*/ 2103113 w 4081203"/>
              <a:gd name="connsiteY18" fmla="*/ 54858 h 2378181"/>
              <a:gd name="connsiteX19" fmla="*/ 2075121 w 4081203"/>
              <a:gd name="connsiteY19" fmla="*/ 45528 h 2378181"/>
              <a:gd name="connsiteX20" fmla="*/ 1627252 w 4081203"/>
              <a:gd name="connsiteY20" fmla="*/ 17536 h 2378181"/>
              <a:gd name="connsiteX21" fmla="*/ 1226035 w 4081203"/>
              <a:gd name="connsiteY21" fmla="*/ 17536 h 2378181"/>
              <a:gd name="connsiteX22" fmla="*/ 1058084 w 4081203"/>
              <a:gd name="connsiteY22" fmla="*/ 26867 h 2378181"/>
              <a:gd name="connsiteX23" fmla="*/ 1002101 w 4081203"/>
              <a:gd name="connsiteY23" fmla="*/ 54858 h 2378181"/>
              <a:gd name="connsiteX24" fmla="*/ 927456 w 4081203"/>
              <a:gd name="connsiteY24" fmla="*/ 73520 h 2378181"/>
              <a:gd name="connsiteX25" fmla="*/ 899464 w 4081203"/>
              <a:gd name="connsiteY25" fmla="*/ 82850 h 2378181"/>
              <a:gd name="connsiteX26" fmla="*/ 656868 w 4081203"/>
              <a:gd name="connsiteY26" fmla="*/ 101511 h 2378181"/>
              <a:gd name="connsiteX27" fmla="*/ 526240 w 4081203"/>
              <a:gd name="connsiteY27" fmla="*/ 120173 h 2378181"/>
              <a:gd name="connsiteX28" fmla="*/ 432933 w 4081203"/>
              <a:gd name="connsiteY28" fmla="*/ 148165 h 2378181"/>
              <a:gd name="connsiteX29" fmla="*/ 320966 w 4081203"/>
              <a:gd name="connsiteY29" fmla="*/ 185487 h 2378181"/>
              <a:gd name="connsiteX30" fmla="*/ 264982 w 4081203"/>
              <a:gd name="connsiteY30" fmla="*/ 204148 h 2378181"/>
              <a:gd name="connsiteX31" fmla="*/ 236991 w 4081203"/>
              <a:gd name="connsiteY31" fmla="*/ 222809 h 2378181"/>
              <a:gd name="connsiteX32" fmla="*/ 218329 w 4081203"/>
              <a:gd name="connsiteY32" fmla="*/ 241471 h 2378181"/>
              <a:gd name="connsiteX33" fmla="*/ 190338 w 4081203"/>
              <a:gd name="connsiteY33" fmla="*/ 250801 h 2378181"/>
              <a:gd name="connsiteX34" fmla="*/ 134354 w 4081203"/>
              <a:gd name="connsiteY34" fmla="*/ 288124 h 2378181"/>
              <a:gd name="connsiteX35" fmla="*/ 106362 w 4081203"/>
              <a:gd name="connsiteY35" fmla="*/ 306785 h 2378181"/>
              <a:gd name="connsiteX36" fmla="*/ 69040 w 4081203"/>
              <a:gd name="connsiteY36" fmla="*/ 390760 h 2378181"/>
              <a:gd name="connsiteX37" fmla="*/ 50378 w 4081203"/>
              <a:gd name="connsiteY37" fmla="*/ 409422 h 2378181"/>
              <a:gd name="connsiteX38" fmla="*/ 31717 w 4081203"/>
              <a:gd name="connsiteY38" fmla="*/ 465405 h 2378181"/>
              <a:gd name="connsiteX39" fmla="*/ 22386 w 4081203"/>
              <a:gd name="connsiteY39" fmla="*/ 493397 h 2378181"/>
              <a:gd name="connsiteX40" fmla="*/ 13056 w 4081203"/>
              <a:gd name="connsiteY40" fmla="*/ 614695 h 2378181"/>
              <a:gd name="connsiteX41" fmla="*/ 3725 w 4081203"/>
              <a:gd name="connsiteY41" fmla="*/ 680009 h 2378181"/>
              <a:gd name="connsiteX42" fmla="*/ 22386 w 4081203"/>
              <a:gd name="connsiteY42" fmla="*/ 959928 h 2378181"/>
              <a:gd name="connsiteX43" fmla="*/ 31717 w 4081203"/>
              <a:gd name="connsiteY43" fmla="*/ 1043903 h 2378181"/>
              <a:gd name="connsiteX44" fmla="*/ 41048 w 4081203"/>
              <a:gd name="connsiteY44" fmla="*/ 1071895 h 2378181"/>
              <a:gd name="connsiteX45" fmla="*/ 50378 w 4081203"/>
              <a:gd name="connsiteY45" fmla="*/ 1109218 h 2378181"/>
              <a:gd name="connsiteX46" fmla="*/ 59709 w 4081203"/>
              <a:gd name="connsiteY46" fmla="*/ 1286499 h 2378181"/>
              <a:gd name="connsiteX47" fmla="*/ 78370 w 4081203"/>
              <a:gd name="connsiteY47" fmla="*/ 1407797 h 2378181"/>
              <a:gd name="connsiteX48" fmla="*/ 87701 w 4081203"/>
              <a:gd name="connsiteY48" fmla="*/ 1435789 h 2378181"/>
              <a:gd name="connsiteX49" fmla="*/ 97031 w 4081203"/>
              <a:gd name="connsiteY49" fmla="*/ 1473111 h 2378181"/>
              <a:gd name="connsiteX50" fmla="*/ 106362 w 4081203"/>
              <a:gd name="connsiteY50" fmla="*/ 1818344 h 2378181"/>
              <a:gd name="connsiteX51" fmla="*/ 115693 w 4081203"/>
              <a:gd name="connsiteY51" fmla="*/ 1846336 h 2378181"/>
              <a:gd name="connsiteX52" fmla="*/ 134354 w 4081203"/>
              <a:gd name="connsiteY52" fmla="*/ 1958303 h 2378181"/>
              <a:gd name="connsiteX53" fmla="*/ 162346 w 4081203"/>
              <a:gd name="connsiteY53" fmla="*/ 2135585 h 2378181"/>
              <a:gd name="connsiteX54" fmla="*/ 199668 w 4081203"/>
              <a:gd name="connsiteY54" fmla="*/ 2191569 h 2378181"/>
              <a:gd name="connsiteX55" fmla="*/ 227660 w 4081203"/>
              <a:gd name="connsiteY55" fmla="*/ 2210230 h 2378181"/>
              <a:gd name="connsiteX56" fmla="*/ 283644 w 4081203"/>
              <a:gd name="connsiteY56" fmla="*/ 2266214 h 2378181"/>
              <a:gd name="connsiteX57" fmla="*/ 302305 w 4081203"/>
              <a:gd name="connsiteY57" fmla="*/ 2294205 h 2378181"/>
              <a:gd name="connsiteX58" fmla="*/ 367619 w 4081203"/>
              <a:gd name="connsiteY58" fmla="*/ 2312867 h 2378181"/>
              <a:gd name="connsiteX59" fmla="*/ 395611 w 4081203"/>
              <a:gd name="connsiteY59" fmla="*/ 2322197 h 2378181"/>
              <a:gd name="connsiteX60" fmla="*/ 507578 w 4081203"/>
              <a:gd name="connsiteY60" fmla="*/ 2350189 h 2378181"/>
              <a:gd name="connsiteX61" fmla="*/ 554231 w 4081203"/>
              <a:gd name="connsiteY61" fmla="*/ 2368850 h 2378181"/>
              <a:gd name="connsiteX62" fmla="*/ 815489 w 4081203"/>
              <a:gd name="connsiteY62" fmla="*/ 2359520 h 2378181"/>
              <a:gd name="connsiteX63" fmla="*/ 871472 w 4081203"/>
              <a:gd name="connsiteY63" fmla="*/ 2350189 h 2378181"/>
              <a:gd name="connsiteX64" fmla="*/ 2084452 w 4081203"/>
              <a:gd name="connsiteY64" fmla="*/ 2359520 h 2378181"/>
              <a:gd name="connsiteX65" fmla="*/ 2327048 w 4081203"/>
              <a:gd name="connsiteY65" fmla="*/ 2368850 h 2378181"/>
              <a:gd name="connsiteX66" fmla="*/ 2411023 w 4081203"/>
              <a:gd name="connsiteY66" fmla="*/ 2378181 h 2378181"/>
              <a:gd name="connsiteX67" fmla="*/ 2830901 w 4081203"/>
              <a:gd name="connsiteY67" fmla="*/ 2368850 h 2378181"/>
              <a:gd name="connsiteX68" fmla="*/ 2858893 w 4081203"/>
              <a:gd name="connsiteY68" fmla="*/ 2359520 h 2378181"/>
              <a:gd name="connsiteX69" fmla="*/ 2970860 w 4081203"/>
              <a:gd name="connsiteY69" fmla="*/ 2340858 h 2378181"/>
              <a:gd name="connsiteX70" fmla="*/ 3026844 w 4081203"/>
              <a:gd name="connsiteY70" fmla="*/ 2322197 h 2378181"/>
              <a:gd name="connsiteX71" fmla="*/ 3073497 w 4081203"/>
              <a:gd name="connsiteY71" fmla="*/ 2284875 h 2378181"/>
              <a:gd name="connsiteX72" fmla="*/ 3101489 w 4081203"/>
              <a:gd name="connsiteY72" fmla="*/ 2266214 h 2378181"/>
              <a:gd name="connsiteX73" fmla="*/ 3157472 w 4081203"/>
              <a:gd name="connsiteY73" fmla="*/ 2191569 h 2378181"/>
              <a:gd name="connsiteX74" fmla="*/ 3185464 w 4081203"/>
              <a:gd name="connsiteY74" fmla="*/ 2098262 h 2378181"/>
              <a:gd name="connsiteX75" fmla="*/ 3213456 w 4081203"/>
              <a:gd name="connsiteY75" fmla="*/ 1995626 h 2378181"/>
              <a:gd name="connsiteX76" fmla="*/ 3222786 w 4081203"/>
              <a:gd name="connsiteY76" fmla="*/ 1967634 h 2378181"/>
              <a:gd name="connsiteX77" fmla="*/ 3241448 w 4081203"/>
              <a:gd name="connsiteY77" fmla="*/ 1948973 h 2378181"/>
              <a:gd name="connsiteX78" fmla="*/ 3269440 w 4081203"/>
              <a:gd name="connsiteY78" fmla="*/ 1855667 h 2378181"/>
              <a:gd name="connsiteX79" fmla="*/ 3278770 w 4081203"/>
              <a:gd name="connsiteY79" fmla="*/ 1631732 h 2378181"/>
              <a:gd name="connsiteX80" fmla="*/ 3288101 w 4081203"/>
              <a:gd name="connsiteY80" fmla="*/ 1594409 h 2378181"/>
              <a:gd name="connsiteX81" fmla="*/ 3297431 w 4081203"/>
              <a:gd name="connsiteY81" fmla="*/ 1547756 h 2378181"/>
              <a:gd name="connsiteX82" fmla="*/ 3316093 w 4081203"/>
              <a:gd name="connsiteY82" fmla="*/ 1510434 h 2378181"/>
              <a:gd name="connsiteX83" fmla="*/ 3344084 w 4081203"/>
              <a:gd name="connsiteY83" fmla="*/ 1454450 h 2378181"/>
              <a:gd name="connsiteX84" fmla="*/ 3381407 w 4081203"/>
              <a:gd name="connsiteY84" fmla="*/ 1417128 h 2378181"/>
              <a:gd name="connsiteX85" fmla="*/ 3409399 w 4081203"/>
              <a:gd name="connsiteY85" fmla="*/ 1370475 h 2378181"/>
              <a:gd name="connsiteX86" fmla="*/ 3428060 w 4081203"/>
              <a:gd name="connsiteY86" fmla="*/ 1333152 h 2378181"/>
              <a:gd name="connsiteX87" fmla="*/ 3456052 w 4081203"/>
              <a:gd name="connsiteY87" fmla="*/ 1314491 h 2378181"/>
              <a:gd name="connsiteX88" fmla="*/ 3512035 w 4081203"/>
              <a:gd name="connsiteY88" fmla="*/ 1267838 h 2378181"/>
              <a:gd name="connsiteX89" fmla="*/ 3577350 w 4081203"/>
              <a:gd name="connsiteY89" fmla="*/ 1230516 h 2378181"/>
              <a:gd name="connsiteX90" fmla="*/ 3670656 w 4081203"/>
              <a:gd name="connsiteY90" fmla="*/ 1193193 h 2378181"/>
              <a:gd name="connsiteX91" fmla="*/ 3745301 w 4081203"/>
              <a:gd name="connsiteY91" fmla="*/ 1146540 h 2378181"/>
              <a:gd name="connsiteX92" fmla="*/ 3782623 w 4081203"/>
              <a:gd name="connsiteY92" fmla="*/ 1118548 h 2378181"/>
              <a:gd name="connsiteX93" fmla="*/ 3829276 w 4081203"/>
              <a:gd name="connsiteY93" fmla="*/ 1090556 h 2378181"/>
              <a:gd name="connsiteX94" fmla="*/ 3894591 w 4081203"/>
              <a:gd name="connsiteY94" fmla="*/ 1053234 h 2378181"/>
              <a:gd name="connsiteX95" fmla="*/ 3941244 w 4081203"/>
              <a:gd name="connsiteY95" fmla="*/ 1006581 h 2378181"/>
              <a:gd name="connsiteX96" fmla="*/ 3969235 w 4081203"/>
              <a:gd name="connsiteY96" fmla="*/ 987920 h 2378181"/>
              <a:gd name="connsiteX97" fmla="*/ 4025219 w 4081203"/>
              <a:gd name="connsiteY97" fmla="*/ 913275 h 2378181"/>
              <a:gd name="connsiteX98" fmla="*/ 4043880 w 4081203"/>
              <a:gd name="connsiteY98" fmla="*/ 885283 h 2378181"/>
              <a:gd name="connsiteX99" fmla="*/ 4071872 w 4081203"/>
              <a:gd name="connsiteY99" fmla="*/ 791977 h 2378181"/>
              <a:gd name="connsiteX100" fmla="*/ 4081203 w 4081203"/>
              <a:gd name="connsiteY100" fmla="*/ 763985 h 2378181"/>
              <a:gd name="connsiteX101" fmla="*/ 4071872 w 4081203"/>
              <a:gd name="connsiteY101" fmla="*/ 670679 h 2378181"/>
              <a:gd name="connsiteX102" fmla="*/ 4043880 w 4081203"/>
              <a:gd name="connsiteY102" fmla="*/ 586703 h 2378181"/>
              <a:gd name="connsiteX103" fmla="*/ 4034550 w 4081203"/>
              <a:gd name="connsiteY103" fmla="*/ 558711 h 2378181"/>
              <a:gd name="connsiteX104" fmla="*/ 4015889 w 4081203"/>
              <a:gd name="connsiteY104" fmla="*/ 530720 h 2378181"/>
              <a:gd name="connsiteX105" fmla="*/ 3987897 w 4081203"/>
              <a:gd name="connsiteY105" fmla="*/ 446744 h 2378181"/>
              <a:gd name="connsiteX106" fmla="*/ 3987897 w 4081203"/>
              <a:gd name="connsiteY106" fmla="*/ 390760 h 237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081203" h="2378181">
                <a:moveTo>
                  <a:pt x="3987897" y="390760"/>
                </a:moveTo>
                <a:cubicBezTo>
                  <a:pt x="3980122" y="378319"/>
                  <a:pt x="3956927" y="377980"/>
                  <a:pt x="3941244" y="372099"/>
                </a:cubicBezTo>
                <a:cubicBezTo>
                  <a:pt x="3932035" y="368646"/>
                  <a:pt x="3922049" y="367167"/>
                  <a:pt x="3913252" y="362769"/>
                </a:cubicBezTo>
                <a:cubicBezTo>
                  <a:pt x="3903222" y="357754"/>
                  <a:pt x="3895612" y="348420"/>
                  <a:pt x="3885260" y="344107"/>
                </a:cubicBezTo>
                <a:cubicBezTo>
                  <a:pt x="3858024" y="332759"/>
                  <a:pt x="3829276" y="325447"/>
                  <a:pt x="3801284" y="316116"/>
                </a:cubicBezTo>
                <a:cubicBezTo>
                  <a:pt x="3791954" y="313006"/>
                  <a:pt x="3781476" y="312240"/>
                  <a:pt x="3773293" y="306785"/>
                </a:cubicBezTo>
                <a:cubicBezTo>
                  <a:pt x="3763962" y="300565"/>
                  <a:pt x="3755840" y="291956"/>
                  <a:pt x="3745301" y="288124"/>
                </a:cubicBezTo>
                <a:cubicBezTo>
                  <a:pt x="3706124" y="273878"/>
                  <a:pt x="3544389" y="244894"/>
                  <a:pt x="3530697" y="241471"/>
                </a:cubicBezTo>
                <a:cubicBezTo>
                  <a:pt x="3464690" y="224969"/>
                  <a:pt x="3521263" y="238058"/>
                  <a:pt x="3437391" y="222809"/>
                </a:cubicBezTo>
                <a:cubicBezTo>
                  <a:pt x="3421788" y="219972"/>
                  <a:pt x="3406525" y="214983"/>
                  <a:pt x="3390738" y="213479"/>
                </a:cubicBezTo>
                <a:cubicBezTo>
                  <a:pt x="3341102" y="208752"/>
                  <a:pt x="3291136" y="208289"/>
                  <a:pt x="3241448" y="204148"/>
                </a:cubicBezTo>
                <a:cubicBezTo>
                  <a:pt x="3216459" y="202066"/>
                  <a:pt x="3191685" y="197928"/>
                  <a:pt x="3166803" y="194818"/>
                </a:cubicBezTo>
                <a:cubicBezTo>
                  <a:pt x="3154362" y="191708"/>
                  <a:pt x="3142191" y="187182"/>
                  <a:pt x="3129480" y="185487"/>
                </a:cubicBezTo>
                <a:cubicBezTo>
                  <a:pt x="3072522" y="177892"/>
                  <a:pt x="3017587" y="178628"/>
                  <a:pt x="2961529" y="166826"/>
                </a:cubicBezTo>
                <a:cubicBezTo>
                  <a:pt x="2916165" y="157276"/>
                  <a:pt x="2816738" y="128250"/>
                  <a:pt x="2765586" y="120173"/>
                </a:cubicBezTo>
                <a:cubicBezTo>
                  <a:pt x="2734711" y="115298"/>
                  <a:pt x="2703445" y="113239"/>
                  <a:pt x="2672280" y="110842"/>
                </a:cubicBezTo>
                <a:cubicBezTo>
                  <a:pt x="2587607" y="104328"/>
                  <a:pt x="2425999" y="96406"/>
                  <a:pt x="2345709" y="92181"/>
                </a:cubicBezTo>
                <a:cubicBezTo>
                  <a:pt x="2336378" y="89071"/>
                  <a:pt x="2327361" y="84779"/>
                  <a:pt x="2317717" y="82850"/>
                </a:cubicBezTo>
                <a:cubicBezTo>
                  <a:pt x="2216435" y="62593"/>
                  <a:pt x="2202964" y="63936"/>
                  <a:pt x="2103113" y="54858"/>
                </a:cubicBezTo>
                <a:cubicBezTo>
                  <a:pt x="2093782" y="51748"/>
                  <a:pt x="2084578" y="48230"/>
                  <a:pt x="2075121" y="45528"/>
                </a:cubicBezTo>
                <a:cubicBezTo>
                  <a:pt x="1930192" y="4120"/>
                  <a:pt x="1780419" y="24498"/>
                  <a:pt x="1627252" y="17536"/>
                </a:cubicBezTo>
                <a:cubicBezTo>
                  <a:pt x="1466647" y="-14586"/>
                  <a:pt x="1581683" y="4834"/>
                  <a:pt x="1226035" y="17536"/>
                </a:cubicBezTo>
                <a:cubicBezTo>
                  <a:pt x="1170001" y="19537"/>
                  <a:pt x="1114068" y="23757"/>
                  <a:pt x="1058084" y="26867"/>
                </a:cubicBezTo>
                <a:cubicBezTo>
                  <a:pt x="987732" y="50317"/>
                  <a:pt x="1074446" y="18685"/>
                  <a:pt x="1002101" y="54858"/>
                </a:cubicBezTo>
                <a:cubicBezTo>
                  <a:pt x="980772" y="65523"/>
                  <a:pt x="948751" y="68196"/>
                  <a:pt x="927456" y="73520"/>
                </a:cubicBezTo>
                <a:cubicBezTo>
                  <a:pt x="917914" y="75905"/>
                  <a:pt x="909247" y="81838"/>
                  <a:pt x="899464" y="82850"/>
                </a:cubicBezTo>
                <a:cubicBezTo>
                  <a:pt x="818790" y="91195"/>
                  <a:pt x="737476" y="92554"/>
                  <a:pt x="656868" y="101511"/>
                </a:cubicBezTo>
                <a:cubicBezTo>
                  <a:pt x="583497" y="109664"/>
                  <a:pt x="585663" y="106968"/>
                  <a:pt x="526240" y="120173"/>
                </a:cubicBezTo>
                <a:cubicBezTo>
                  <a:pt x="392856" y="149813"/>
                  <a:pt x="619160" y="101611"/>
                  <a:pt x="432933" y="148165"/>
                </a:cubicBezTo>
                <a:cubicBezTo>
                  <a:pt x="362861" y="165682"/>
                  <a:pt x="422061" y="149382"/>
                  <a:pt x="320966" y="185487"/>
                </a:cubicBezTo>
                <a:cubicBezTo>
                  <a:pt x="302441" y="192103"/>
                  <a:pt x="264982" y="204148"/>
                  <a:pt x="264982" y="204148"/>
                </a:cubicBezTo>
                <a:cubicBezTo>
                  <a:pt x="255652" y="210368"/>
                  <a:pt x="245747" y="215804"/>
                  <a:pt x="236991" y="222809"/>
                </a:cubicBezTo>
                <a:cubicBezTo>
                  <a:pt x="230121" y="228305"/>
                  <a:pt x="225873" y="236945"/>
                  <a:pt x="218329" y="241471"/>
                </a:cubicBezTo>
                <a:cubicBezTo>
                  <a:pt x="209896" y="246531"/>
                  <a:pt x="199668" y="247691"/>
                  <a:pt x="190338" y="250801"/>
                </a:cubicBezTo>
                <a:lnTo>
                  <a:pt x="134354" y="288124"/>
                </a:lnTo>
                <a:lnTo>
                  <a:pt x="106362" y="306785"/>
                </a:lnTo>
                <a:cubicBezTo>
                  <a:pt x="91565" y="351176"/>
                  <a:pt x="94388" y="359075"/>
                  <a:pt x="69040" y="390760"/>
                </a:cubicBezTo>
                <a:cubicBezTo>
                  <a:pt x="63544" y="397630"/>
                  <a:pt x="56599" y="403201"/>
                  <a:pt x="50378" y="409422"/>
                </a:cubicBezTo>
                <a:lnTo>
                  <a:pt x="31717" y="465405"/>
                </a:lnTo>
                <a:lnTo>
                  <a:pt x="22386" y="493397"/>
                </a:lnTo>
                <a:cubicBezTo>
                  <a:pt x="19276" y="533830"/>
                  <a:pt x="17091" y="574344"/>
                  <a:pt x="13056" y="614695"/>
                </a:cubicBezTo>
                <a:cubicBezTo>
                  <a:pt x="10868" y="636578"/>
                  <a:pt x="3725" y="658017"/>
                  <a:pt x="3725" y="680009"/>
                </a:cubicBezTo>
                <a:cubicBezTo>
                  <a:pt x="3725" y="912677"/>
                  <a:pt x="-12381" y="855619"/>
                  <a:pt x="22386" y="959928"/>
                </a:cubicBezTo>
                <a:cubicBezTo>
                  <a:pt x="25496" y="987920"/>
                  <a:pt x="27087" y="1016122"/>
                  <a:pt x="31717" y="1043903"/>
                </a:cubicBezTo>
                <a:cubicBezTo>
                  <a:pt x="33334" y="1053605"/>
                  <a:pt x="38346" y="1062438"/>
                  <a:pt x="41048" y="1071895"/>
                </a:cubicBezTo>
                <a:cubicBezTo>
                  <a:pt x="44571" y="1084225"/>
                  <a:pt x="47268" y="1096777"/>
                  <a:pt x="50378" y="1109218"/>
                </a:cubicBezTo>
                <a:cubicBezTo>
                  <a:pt x="53488" y="1168312"/>
                  <a:pt x="55170" y="1227498"/>
                  <a:pt x="59709" y="1286499"/>
                </a:cubicBezTo>
                <a:cubicBezTo>
                  <a:pt x="60584" y="1297871"/>
                  <a:pt x="75000" y="1392633"/>
                  <a:pt x="78370" y="1407797"/>
                </a:cubicBezTo>
                <a:cubicBezTo>
                  <a:pt x="80504" y="1417398"/>
                  <a:pt x="84999" y="1426332"/>
                  <a:pt x="87701" y="1435789"/>
                </a:cubicBezTo>
                <a:cubicBezTo>
                  <a:pt x="91224" y="1448119"/>
                  <a:pt x="93921" y="1460670"/>
                  <a:pt x="97031" y="1473111"/>
                </a:cubicBezTo>
                <a:cubicBezTo>
                  <a:pt x="100141" y="1588189"/>
                  <a:pt x="100613" y="1703368"/>
                  <a:pt x="106362" y="1818344"/>
                </a:cubicBezTo>
                <a:cubicBezTo>
                  <a:pt x="106853" y="1828167"/>
                  <a:pt x="113764" y="1836692"/>
                  <a:pt x="115693" y="1846336"/>
                </a:cubicBezTo>
                <a:cubicBezTo>
                  <a:pt x="123114" y="1883438"/>
                  <a:pt x="134354" y="1958303"/>
                  <a:pt x="134354" y="1958303"/>
                </a:cubicBezTo>
                <a:cubicBezTo>
                  <a:pt x="136727" y="1989160"/>
                  <a:pt x="134966" y="2094514"/>
                  <a:pt x="162346" y="2135585"/>
                </a:cubicBezTo>
                <a:cubicBezTo>
                  <a:pt x="174787" y="2154246"/>
                  <a:pt x="181007" y="2179128"/>
                  <a:pt x="199668" y="2191569"/>
                </a:cubicBezTo>
                <a:lnTo>
                  <a:pt x="227660" y="2210230"/>
                </a:lnTo>
                <a:cubicBezTo>
                  <a:pt x="271636" y="2276196"/>
                  <a:pt x="214206" y="2196777"/>
                  <a:pt x="283644" y="2266214"/>
                </a:cubicBezTo>
                <a:cubicBezTo>
                  <a:pt x="291573" y="2274143"/>
                  <a:pt x="293549" y="2287200"/>
                  <a:pt x="302305" y="2294205"/>
                </a:cubicBezTo>
                <a:cubicBezTo>
                  <a:pt x="308519" y="2299177"/>
                  <a:pt x="365011" y="2312122"/>
                  <a:pt x="367619" y="2312867"/>
                </a:cubicBezTo>
                <a:cubicBezTo>
                  <a:pt x="377076" y="2315569"/>
                  <a:pt x="386108" y="2319663"/>
                  <a:pt x="395611" y="2322197"/>
                </a:cubicBezTo>
                <a:cubicBezTo>
                  <a:pt x="432783" y="2332109"/>
                  <a:pt x="471859" y="2335901"/>
                  <a:pt x="507578" y="2350189"/>
                </a:cubicBezTo>
                <a:lnTo>
                  <a:pt x="554231" y="2368850"/>
                </a:lnTo>
                <a:cubicBezTo>
                  <a:pt x="641317" y="2365740"/>
                  <a:pt x="728498" y="2364637"/>
                  <a:pt x="815489" y="2359520"/>
                </a:cubicBezTo>
                <a:cubicBezTo>
                  <a:pt x="834375" y="2358409"/>
                  <a:pt x="852554" y="2350189"/>
                  <a:pt x="871472" y="2350189"/>
                </a:cubicBezTo>
                <a:lnTo>
                  <a:pt x="2084452" y="2359520"/>
                </a:lnTo>
                <a:lnTo>
                  <a:pt x="2327048" y="2368850"/>
                </a:lnTo>
                <a:cubicBezTo>
                  <a:pt x="2355166" y="2370457"/>
                  <a:pt x="2382859" y="2378181"/>
                  <a:pt x="2411023" y="2378181"/>
                </a:cubicBezTo>
                <a:cubicBezTo>
                  <a:pt x="2551017" y="2378181"/>
                  <a:pt x="2690942" y="2371960"/>
                  <a:pt x="2830901" y="2368850"/>
                </a:cubicBezTo>
                <a:cubicBezTo>
                  <a:pt x="2840232" y="2365740"/>
                  <a:pt x="2849249" y="2361449"/>
                  <a:pt x="2858893" y="2359520"/>
                </a:cubicBezTo>
                <a:cubicBezTo>
                  <a:pt x="2895995" y="2352099"/>
                  <a:pt x="2934964" y="2352823"/>
                  <a:pt x="2970860" y="2340858"/>
                </a:cubicBezTo>
                <a:cubicBezTo>
                  <a:pt x="2989521" y="2334638"/>
                  <a:pt x="3010477" y="2333108"/>
                  <a:pt x="3026844" y="2322197"/>
                </a:cubicBezTo>
                <a:cubicBezTo>
                  <a:pt x="3113006" y="2264754"/>
                  <a:pt x="3007013" y="2338061"/>
                  <a:pt x="3073497" y="2284875"/>
                </a:cubicBezTo>
                <a:cubicBezTo>
                  <a:pt x="3082254" y="2277870"/>
                  <a:pt x="3092732" y="2273219"/>
                  <a:pt x="3101489" y="2266214"/>
                </a:cubicBezTo>
                <a:cubicBezTo>
                  <a:pt x="3121583" y="2250138"/>
                  <a:pt x="3152047" y="2207845"/>
                  <a:pt x="3157472" y="2191569"/>
                </a:cubicBezTo>
                <a:cubicBezTo>
                  <a:pt x="3172978" y="2145051"/>
                  <a:pt x="3176063" y="2140566"/>
                  <a:pt x="3185464" y="2098262"/>
                </a:cubicBezTo>
                <a:cubicBezTo>
                  <a:pt x="3203050" y="2019127"/>
                  <a:pt x="3184326" y="2083019"/>
                  <a:pt x="3213456" y="1995626"/>
                </a:cubicBezTo>
                <a:cubicBezTo>
                  <a:pt x="3216566" y="1986295"/>
                  <a:pt x="3215831" y="1974588"/>
                  <a:pt x="3222786" y="1967634"/>
                </a:cubicBezTo>
                <a:lnTo>
                  <a:pt x="3241448" y="1948973"/>
                </a:lnTo>
                <a:cubicBezTo>
                  <a:pt x="3249290" y="1925445"/>
                  <a:pt x="3267984" y="1870708"/>
                  <a:pt x="3269440" y="1855667"/>
                </a:cubicBezTo>
                <a:cubicBezTo>
                  <a:pt x="3276636" y="1781305"/>
                  <a:pt x="3273447" y="1706252"/>
                  <a:pt x="3278770" y="1631732"/>
                </a:cubicBezTo>
                <a:cubicBezTo>
                  <a:pt x="3279684" y="1618941"/>
                  <a:pt x="3285319" y="1606928"/>
                  <a:pt x="3288101" y="1594409"/>
                </a:cubicBezTo>
                <a:cubicBezTo>
                  <a:pt x="3291541" y="1578928"/>
                  <a:pt x="3292416" y="1562801"/>
                  <a:pt x="3297431" y="1547756"/>
                </a:cubicBezTo>
                <a:cubicBezTo>
                  <a:pt x="3301830" y="1534561"/>
                  <a:pt x="3310614" y="1523219"/>
                  <a:pt x="3316093" y="1510434"/>
                </a:cubicBezTo>
                <a:cubicBezTo>
                  <a:pt x="3330285" y="1477319"/>
                  <a:pt x="3318467" y="1484337"/>
                  <a:pt x="3344084" y="1454450"/>
                </a:cubicBezTo>
                <a:cubicBezTo>
                  <a:pt x="3355534" y="1441092"/>
                  <a:pt x="3370605" y="1431016"/>
                  <a:pt x="3381407" y="1417128"/>
                </a:cubicBezTo>
                <a:cubicBezTo>
                  <a:pt x="3392541" y="1402813"/>
                  <a:pt x="3400592" y="1386328"/>
                  <a:pt x="3409399" y="1370475"/>
                </a:cubicBezTo>
                <a:cubicBezTo>
                  <a:pt x="3416154" y="1358316"/>
                  <a:pt x="3419155" y="1343838"/>
                  <a:pt x="3428060" y="1333152"/>
                </a:cubicBezTo>
                <a:cubicBezTo>
                  <a:pt x="3435239" y="1324537"/>
                  <a:pt x="3446721" y="1320711"/>
                  <a:pt x="3456052" y="1314491"/>
                </a:cubicBezTo>
                <a:cubicBezTo>
                  <a:pt x="3485365" y="1270521"/>
                  <a:pt x="3461041" y="1296977"/>
                  <a:pt x="3512035" y="1267838"/>
                </a:cubicBezTo>
                <a:cubicBezTo>
                  <a:pt x="3551314" y="1245393"/>
                  <a:pt x="3530352" y="1249315"/>
                  <a:pt x="3577350" y="1230516"/>
                </a:cubicBezTo>
                <a:cubicBezTo>
                  <a:pt x="3648430" y="1202084"/>
                  <a:pt x="3614394" y="1224449"/>
                  <a:pt x="3670656" y="1193193"/>
                </a:cubicBezTo>
                <a:cubicBezTo>
                  <a:pt x="3690260" y="1182302"/>
                  <a:pt x="3724891" y="1161119"/>
                  <a:pt x="3745301" y="1146540"/>
                </a:cubicBezTo>
                <a:cubicBezTo>
                  <a:pt x="3757955" y="1137501"/>
                  <a:pt x="3769684" y="1127174"/>
                  <a:pt x="3782623" y="1118548"/>
                </a:cubicBezTo>
                <a:cubicBezTo>
                  <a:pt x="3797713" y="1108488"/>
                  <a:pt x="3814186" y="1100616"/>
                  <a:pt x="3829276" y="1090556"/>
                </a:cubicBezTo>
                <a:cubicBezTo>
                  <a:pt x="3885763" y="1052899"/>
                  <a:pt x="3844702" y="1069864"/>
                  <a:pt x="3894591" y="1053234"/>
                </a:cubicBezTo>
                <a:cubicBezTo>
                  <a:pt x="3910142" y="1037683"/>
                  <a:pt x="3922945" y="1018780"/>
                  <a:pt x="3941244" y="1006581"/>
                </a:cubicBezTo>
                <a:cubicBezTo>
                  <a:pt x="3950574" y="1000361"/>
                  <a:pt x="3961733" y="996255"/>
                  <a:pt x="3969235" y="987920"/>
                </a:cubicBezTo>
                <a:cubicBezTo>
                  <a:pt x="3990041" y="964802"/>
                  <a:pt x="4007967" y="939154"/>
                  <a:pt x="4025219" y="913275"/>
                </a:cubicBezTo>
                <a:cubicBezTo>
                  <a:pt x="4031439" y="903944"/>
                  <a:pt x="4039326" y="895530"/>
                  <a:pt x="4043880" y="885283"/>
                </a:cubicBezTo>
                <a:cubicBezTo>
                  <a:pt x="4061624" y="845360"/>
                  <a:pt x="4061014" y="829982"/>
                  <a:pt x="4071872" y="791977"/>
                </a:cubicBezTo>
                <a:cubicBezTo>
                  <a:pt x="4074574" y="782520"/>
                  <a:pt x="4078093" y="773316"/>
                  <a:pt x="4081203" y="763985"/>
                </a:cubicBezTo>
                <a:cubicBezTo>
                  <a:pt x="4078093" y="732883"/>
                  <a:pt x="4077632" y="701401"/>
                  <a:pt x="4071872" y="670679"/>
                </a:cubicBezTo>
                <a:cubicBezTo>
                  <a:pt x="4071870" y="670668"/>
                  <a:pt x="4048547" y="600704"/>
                  <a:pt x="4043880" y="586703"/>
                </a:cubicBezTo>
                <a:cubicBezTo>
                  <a:pt x="4040770" y="577372"/>
                  <a:pt x="4040006" y="566894"/>
                  <a:pt x="4034550" y="558711"/>
                </a:cubicBezTo>
                <a:cubicBezTo>
                  <a:pt x="4028330" y="549381"/>
                  <a:pt x="4020443" y="540967"/>
                  <a:pt x="4015889" y="530720"/>
                </a:cubicBezTo>
                <a:cubicBezTo>
                  <a:pt x="4015878" y="530695"/>
                  <a:pt x="3992567" y="460753"/>
                  <a:pt x="3987897" y="446744"/>
                </a:cubicBezTo>
                <a:cubicBezTo>
                  <a:pt x="3977176" y="414580"/>
                  <a:pt x="3995672" y="403201"/>
                  <a:pt x="3987897" y="390760"/>
                </a:cubicBezTo>
                <a:close/>
              </a:path>
            </a:pathLst>
          </a:cu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1112" y="2140328"/>
            <a:ext cx="564544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900" b="1" dirty="0">
                <a:solidFill>
                  <a:schemeClr val="tx1"/>
                </a:solidFill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79829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54"/>
    </mc:Choice>
    <mc:Fallback xmlns="">
      <p:transition spd="slow" advTm="3025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6" y="764704"/>
            <a:ext cx="9574377" cy="360040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RAP-</a:t>
            </a:r>
            <a:r>
              <a:rPr lang="en-GB" sz="1800" b="1" dirty="0" err="1"/>
              <a:t>ifying</a:t>
            </a:r>
            <a:r>
              <a:rPr lang="en-GB" sz="1800" b="1" dirty="0"/>
              <a:t> the TIMES Workflow</a:t>
            </a:r>
          </a:p>
        </p:txBody>
      </p:sp>
      <p:pic>
        <p:nvPicPr>
          <p:cNvPr id="1026" name="Picture 2" descr="https://iea-etsap.org/images/newveda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60" y="1496163"/>
            <a:ext cx="8246215" cy="411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80" y="3668614"/>
            <a:ext cx="710316" cy="71031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 flipH="1">
            <a:off x="1562248" y="4196916"/>
            <a:ext cx="1080120" cy="888268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4509" y="5041422"/>
            <a:ext cx="2137859" cy="338538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600" dirty="0">
                <a:solidFill>
                  <a:schemeClr val="tx1"/>
                </a:solidFill>
              </a:rPr>
              <a:t>Output post-processing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902973" y="7075369"/>
            <a:ext cx="50835" cy="508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80" y="2100181"/>
            <a:ext cx="710316" cy="7103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2353" y="1528030"/>
            <a:ext cx="2314189" cy="338538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600" dirty="0">
                <a:solidFill>
                  <a:schemeClr val="tx1"/>
                </a:solidFill>
              </a:rPr>
              <a:t>Input data pre-processing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1" y="1705785"/>
            <a:ext cx="710316" cy="710316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5" idx="1"/>
          </p:cNvCxnSpPr>
          <p:nvPr/>
        </p:nvCxnSpPr>
        <p:spPr bwMode="auto">
          <a:xfrm>
            <a:off x="920552" y="2210024"/>
            <a:ext cx="578528" cy="245315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7" name="Picture 2" descr="https://upload.wikimedia.org/wikipedia/commons/thumb/1/1b/R_logo.svg/1280px-R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29" y="3949604"/>
            <a:ext cx="535396" cy="41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71904" y="3979831"/>
            <a:ext cx="82936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900" b="1" dirty="0" err="1">
                <a:solidFill>
                  <a:schemeClr val="tx1"/>
                </a:solidFill>
              </a:rPr>
              <a:t>VedaR</a:t>
            </a:r>
            <a:endParaRPr lang="en-GB" sz="1900" b="1" dirty="0">
              <a:solidFill>
                <a:schemeClr val="tx1"/>
              </a:solidFill>
            </a:endParaRPr>
          </a:p>
        </p:txBody>
      </p:sp>
      <p:pic>
        <p:nvPicPr>
          <p:cNvPr id="22" name="Picture 2" descr="https://upload.wikimedia.org/wikipedia/commons/thumb/1/1b/R_logo.svg/1280px-R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96" y="4639915"/>
            <a:ext cx="535396" cy="41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22"/>
          <p:cNvSpPr/>
          <p:nvPr/>
        </p:nvSpPr>
        <p:spPr bwMode="auto">
          <a:xfrm>
            <a:off x="3224808" y="1932563"/>
            <a:ext cx="3950433" cy="1856478"/>
          </a:xfrm>
          <a:custGeom>
            <a:avLst/>
            <a:gdLst>
              <a:gd name="connsiteX0" fmla="*/ 3987897 w 4081203"/>
              <a:gd name="connsiteY0" fmla="*/ 390760 h 2378181"/>
              <a:gd name="connsiteX1" fmla="*/ 3941244 w 4081203"/>
              <a:gd name="connsiteY1" fmla="*/ 372099 h 2378181"/>
              <a:gd name="connsiteX2" fmla="*/ 3913252 w 4081203"/>
              <a:gd name="connsiteY2" fmla="*/ 362769 h 2378181"/>
              <a:gd name="connsiteX3" fmla="*/ 3885260 w 4081203"/>
              <a:gd name="connsiteY3" fmla="*/ 344107 h 2378181"/>
              <a:gd name="connsiteX4" fmla="*/ 3801284 w 4081203"/>
              <a:gd name="connsiteY4" fmla="*/ 316116 h 2378181"/>
              <a:gd name="connsiteX5" fmla="*/ 3773293 w 4081203"/>
              <a:gd name="connsiteY5" fmla="*/ 306785 h 2378181"/>
              <a:gd name="connsiteX6" fmla="*/ 3745301 w 4081203"/>
              <a:gd name="connsiteY6" fmla="*/ 288124 h 2378181"/>
              <a:gd name="connsiteX7" fmla="*/ 3530697 w 4081203"/>
              <a:gd name="connsiteY7" fmla="*/ 241471 h 2378181"/>
              <a:gd name="connsiteX8" fmla="*/ 3437391 w 4081203"/>
              <a:gd name="connsiteY8" fmla="*/ 222809 h 2378181"/>
              <a:gd name="connsiteX9" fmla="*/ 3390738 w 4081203"/>
              <a:gd name="connsiteY9" fmla="*/ 213479 h 2378181"/>
              <a:gd name="connsiteX10" fmla="*/ 3241448 w 4081203"/>
              <a:gd name="connsiteY10" fmla="*/ 204148 h 2378181"/>
              <a:gd name="connsiteX11" fmla="*/ 3166803 w 4081203"/>
              <a:gd name="connsiteY11" fmla="*/ 194818 h 2378181"/>
              <a:gd name="connsiteX12" fmla="*/ 3129480 w 4081203"/>
              <a:gd name="connsiteY12" fmla="*/ 185487 h 2378181"/>
              <a:gd name="connsiteX13" fmla="*/ 2961529 w 4081203"/>
              <a:gd name="connsiteY13" fmla="*/ 166826 h 2378181"/>
              <a:gd name="connsiteX14" fmla="*/ 2765586 w 4081203"/>
              <a:gd name="connsiteY14" fmla="*/ 120173 h 2378181"/>
              <a:gd name="connsiteX15" fmla="*/ 2672280 w 4081203"/>
              <a:gd name="connsiteY15" fmla="*/ 110842 h 2378181"/>
              <a:gd name="connsiteX16" fmla="*/ 2345709 w 4081203"/>
              <a:gd name="connsiteY16" fmla="*/ 92181 h 2378181"/>
              <a:gd name="connsiteX17" fmla="*/ 2317717 w 4081203"/>
              <a:gd name="connsiteY17" fmla="*/ 82850 h 2378181"/>
              <a:gd name="connsiteX18" fmla="*/ 2103113 w 4081203"/>
              <a:gd name="connsiteY18" fmla="*/ 54858 h 2378181"/>
              <a:gd name="connsiteX19" fmla="*/ 2075121 w 4081203"/>
              <a:gd name="connsiteY19" fmla="*/ 45528 h 2378181"/>
              <a:gd name="connsiteX20" fmla="*/ 1627252 w 4081203"/>
              <a:gd name="connsiteY20" fmla="*/ 17536 h 2378181"/>
              <a:gd name="connsiteX21" fmla="*/ 1226035 w 4081203"/>
              <a:gd name="connsiteY21" fmla="*/ 17536 h 2378181"/>
              <a:gd name="connsiteX22" fmla="*/ 1058084 w 4081203"/>
              <a:gd name="connsiteY22" fmla="*/ 26867 h 2378181"/>
              <a:gd name="connsiteX23" fmla="*/ 1002101 w 4081203"/>
              <a:gd name="connsiteY23" fmla="*/ 54858 h 2378181"/>
              <a:gd name="connsiteX24" fmla="*/ 927456 w 4081203"/>
              <a:gd name="connsiteY24" fmla="*/ 73520 h 2378181"/>
              <a:gd name="connsiteX25" fmla="*/ 899464 w 4081203"/>
              <a:gd name="connsiteY25" fmla="*/ 82850 h 2378181"/>
              <a:gd name="connsiteX26" fmla="*/ 656868 w 4081203"/>
              <a:gd name="connsiteY26" fmla="*/ 101511 h 2378181"/>
              <a:gd name="connsiteX27" fmla="*/ 526240 w 4081203"/>
              <a:gd name="connsiteY27" fmla="*/ 120173 h 2378181"/>
              <a:gd name="connsiteX28" fmla="*/ 432933 w 4081203"/>
              <a:gd name="connsiteY28" fmla="*/ 148165 h 2378181"/>
              <a:gd name="connsiteX29" fmla="*/ 320966 w 4081203"/>
              <a:gd name="connsiteY29" fmla="*/ 185487 h 2378181"/>
              <a:gd name="connsiteX30" fmla="*/ 264982 w 4081203"/>
              <a:gd name="connsiteY30" fmla="*/ 204148 h 2378181"/>
              <a:gd name="connsiteX31" fmla="*/ 236991 w 4081203"/>
              <a:gd name="connsiteY31" fmla="*/ 222809 h 2378181"/>
              <a:gd name="connsiteX32" fmla="*/ 218329 w 4081203"/>
              <a:gd name="connsiteY32" fmla="*/ 241471 h 2378181"/>
              <a:gd name="connsiteX33" fmla="*/ 190338 w 4081203"/>
              <a:gd name="connsiteY33" fmla="*/ 250801 h 2378181"/>
              <a:gd name="connsiteX34" fmla="*/ 134354 w 4081203"/>
              <a:gd name="connsiteY34" fmla="*/ 288124 h 2378181"/>
              <a:gd name="connsiteX35" fmla="*/ 106362 w 4081203"/>
              <a:gd name="connsiteY35" fmla="*/ 306785 h 2378181"/>
              <a:gd name="connsiteX36" fmla="*/ 69040 w 4081203"/>
              <a:gd name="connsiteY36" fmla="*/ 390760 h 2378181"/>
              <a:gd name="connsiteX37" fmla="*/ 50378 w 4081203"/>
              <a:gd name="connsiteY37" fmla="*/ 409422 h 2378181"/>
              <a:gd name="connsiteX38" fmla="*/ 31717 w 4081203"/>
              <a:gd name="connsiteY38" fmla="*/ 465405 h 2378181"/>
              <a:gd name="connsiteX39" fmla="*/ 22386 w 4081203"/>
              <a:gd name="connsiteY39" fmla="*/ 493397 h 2378181"/>
              <a:gd name="connsiteX40" fmla="*/ 13056 w 4081203"/>
              <a:gd name="connsiteY40" fmla="*/ 614695 h 2378181"/>
              <a:gd name="connsiteX41" fmla="*/ 3725 w 4081203"/>
              <a:gd name="connsiteY41" fmla="*/ 680009 h 2378181"/>
              <a:gd name="connsiteX42" fmla="*/ 22386 w 4081203"/>
              <a:gd name="connsiteY42" fmla="*/ 959928 h 2378181"/>
              <a:gd name="connsiteX43" fmla="*/ 31717 w 4081203"/>
              <a:gd name="connsiteY43" fmla="*/ 1043903 h 2378181"/>
              <a:gd name="connsiteX44" fmla="*/ 41048 w 4081203"/>
              <a:gd name="connsiteY44" fmla="*/ 1071895 h 2378181"/>
              <a:gd name="connsiteX45" fmla="*/ 50378 w 4081203"/>
              <a:gd name="connsiteY45" fmla="*/ 1109218 h 2378181"/>
              <a:gd name="connsiteX46" fmla="*/ 59709 w 4081203"/>
              <a:gd name="connsiteY46" fmla="*/ 1286499 h 2378181"/>
              <a:gd name="connsiteX47" fmla="*/ 78370 w 4081203"/>
              <a:gd name="connsiteY47" fmla="*/ 1407797 h 2378181"/>
              <a:gd name="connsiteX48" fmla="*/ 87701 w 4081203"/>
              <a:gd name="connsiteY48" fmla="*/ 1435789 h 2378181"/>
              <a:gd name="connsiteX49" fmla="*/ 97031 w 4081203"/>
              <a:gd name="connsiteY49" fmla="*/ 1473111 h 2378181"/>
              <a:gd name="connsiteX50" fmla="*/ 106362 w 4081203"/>
              <a:gd name="connsiteY50" fmla="*/ 1818344 h 2378181"/>
              <a:gd name="connsiteX51" fmla="*/ 115693 w 4081203"/>
              <a:gd name="connsiteY51" fmla="*/ 1846336 h 2378181"/>
              <a:gd name="connsiteX52" fmla="*/ 134354 w 4081203"/>
              <a:gd name="connsiteY52" fmla="*/ 1958303 h 2378181"/>
              <a:gd name="connsiteX53" fmla="*/ 162346 w 4081203"/>
              <a:gd name="connsiteY53" fmla="*/ 2135585 h 2378181"/>
              <a:gd name="connsiteX54" fmla="*/ 199668 w 4081203"/>
              <a:gd name="connsiteY54" fmla="*/ 2191569 h 2378181"/>
              <a:gd name="connsiteX55" fmla="*/ 227660 w 4081203"/>
              <a:gd name="connsiteY55" fmla="*/ 2210230 h 2378181"/>
              <a:gd name="connsiteX56" fmla="*/ 283644 w 4081203"/>
              <a:gd name="connsiteY56" fmla="*/ 2266214 h 2378181"/>
              <a:gd name="connsiteX57" fmla="*/ 302305 w 4081203"/>
              <a:gd name="connsiteY57" fmla="*/ 2294205 h 2378181"/>
              <a:gd name="connsiteX58" fmla="*/ 367619 w 4081203"/>
              <a:gd name="connsiteY58" fmla="*/ 2312867 h 2378181"/>
              <a:gd name="connsiteX59" fmla="*/ 395611 w 4081203"/>
              <a:gd name="connsiteY59" fmla="*/ 2322197 h 2378181"/>
              <a:gd name="connsiteX60" fmla="*/ 507578 w 4081203"/>
              <a:gd name="connsiteY60" fmla="*/ 2350189 h 2378181"/>
              <a:gd name="connsiteX61" fmla="*/ 554231 w 4081203"/>
              <a:gd name="connsiteY61" fmla="*/ 2368850 h 2378181"/>
              <a:gd name="connsiteX62" fmla="*/ 815489 w 4081203"/>
              <a:gd name="connsiteY62" fmla="*/ 2359520 h 2378181"/>
              <a:gd name="connsiteX63" fmla="*/ 871472 w 4081203"/>
              <a:gd name="connsiteY63" fmla="*/ 2350189 h 2378181"/>
              <a:gd name="connsiteX64" fmla="*/ 2084452 w 4081203"/>
              <a:gd name="connsiteY64" fmla="*/ 2359520 h 2378181"/>
              <a:gd name="connsiteX65" fmla="*/ 2327048 w 4081203"/>
              <a:gd name="connsiteY65" fmla="*/ 2368850 h 2378181"/>
              <a:gd name="connsiteX66" fmla="*/ 2411023 w 4081203"/>
              <a:gd name="connsiteY66" fmla="*/ 2378181 h 2378181"/>
              <a:gd name="connsiteX67" fmla="*/ 2830901 w 4081203"/>
              <a:gd name="connsiteY67" fmla="*/ 2368850 h 2378181"/>
              <a:gd name="connsiteX68" fmla="*/ 2858893 w 4081203"/>
              <a:gd name="connsiteY68" fmla="*/ 2359520 h 2378181"/>
              <a:gd name="connsiteX69" fmla="*/ 2970860 w 4081203"/>
              <a:gd name="connsiteY69" fmla="*/ 2340858 h 2378181"/>
              <a:gd name="connsiteX70" fmla="*/ 3026844 w 4081203"/>
              <a:gd name="connsiteY70" fmla="*/ 2322197 h 2378181"/>
              <a:gd name="connsiteX71" fmla="*/ 3073497 w 4081203"/>
              <a:gd name="connsiteY71" fmla="*/ 2284875 h 2378181"/>
              <a:gd name="connsiteX72" fmla="*/ 3101489 w 4081203"/>
              <a:gd name="connsiteY72" fmla="*/ 2266214 h 2378181"/>
              <a:gd name="connsiteX73" fmla="*/ 3157472 w 4081203"/>
              <a:gd name="connsiteY73" fmla="*/ 2191569 h 2378181"/>
              <a:gd name="connsiteX74" fmla="*/ 3185464 w 4081203"/>
              <a:gd name="connsiteY74" fmla="*/ 2098262 h 2378181"/>
              <a:gd name="connsiteX75" fmla="*/ 3213456 w 4081203"/>
              <a:gd name="connsiteY75" fmla="*/ 1995626 h 2378181"/>
              <a:gd name="connsiteX76" fmla="*/ 3222786 w 4081203"/>
              <a:gd name="connsiteY76" fmla="*/ 1967634 h 2378181"/>
              <a:gd name="connsiteX77" fmla="*/ 3241448 w 4081203"/>
              <a:gd name="connsiteY77" fmla="*/ 1948973 h 2378181"/>
              <a:gd name="connsiteX78" fmla="*/ 3269440 w 4081203"/>
              <a:gd name="connsiteY78" fmla="*/ 1855667 h 2378181"/>
              <a:gd name="connsiteX79" fmla="*/ 3278770 w 4081203"/>
              <a:gd name="connsiteY79" fmla="*/ 1631732 h 2378181"/>
              <a:gd name="connsiteX80" fmla="*/ 3288101 w 4081203"/>
              <a:gd name="connsiteY80" fmla="*/ 1594409 h 2378181"/>
              <a:gd name="connsiteX81" fmla="*/ 3297431 w 4081203"/>
              <a:gd name="connsiteY81" fmla="*/ 1547756 h 2378181"/>
              <a:gd name="connsiteX82" fmla="*/ 3316093 w 4081203"/>
              <a:gd name="connsiteY82" fmla="*/ 1510434 h 2378181"/>
              <a:gd name="connsiteX83" fmla="*/ 3344084 w 4081203"/>
              <a:gd name="connsiteY83" fmla="*/ 1454450 h 2378181"/>
              <a:gd name="connsiteX84" fmla="*/ 3381407 w 4081203"/>
              <a:gd name="connsiteY84" fmla="*/ 1417128 h 2378181"/>
              <a:gd name="connsiteX85" fmla="*/ 3409399 w 4081203"/>
              <a:gd name="connsiteY85" fmla="*/ 1370475 h 2378181"/>
              <a:gd name="connsiteX86" fmla="*/ 3428060 w 4081203"/>
              <a:gd name="connsiteY86" fmla="*/ 1333152 h 2378181"/>
              <a:gd name="connsiteX87" fmla="*/ 3456052 w 4081203"/>
              <a:gd name="connsiteY87" fmla="*/ 1314491 h 2378181"/>
              <a:gd name="connsiteX88" fmla="*/ 3512035 w 4081203"/>
              <a:gd name="connsiteY88" fmla="*/ 1267838 h 2378181"/>
              <a:gd name="connsiteX89" fmla="*/ 3577350 w 4081203"/>
              <a:gd name="connsiteY89" fmla="*/ 1230516 h 2378181"/>
              <a:gd name="connsiteX90" fmla="*/ 3670656 w 4081203"/>
              <a:gd name="connsiteY90" fmla="*/ 1193193 h 2378181"/>
              <a:gd name="connsiteX91" fmla="*/ 3745301 w 4081203"/>
              <a:gd name="connsiteY91" fmla="*/ 1146540 h 2378181"/>
              <a:gd name="connsiteX92" fmla="*/ 3782623 w 4081203"/>
              <a:gd name="connsiteY92" fmla="*/ 1118548 h 2378181"/>
              <a:gd name="connsiteX93" fmla="*/ 3829276 w 4081203"/>
              <a:gd name="connsiteY93" fmla="*/ 1090556 h 2378181"/>
              <a:gd name="connsiteX94" fmla="*/ 3894591 w 4081203"/>
              <a:gd name="connsiteY94" fmla="*/ 1053234 h 2378181"/>
              <a:gd name="connsiteX95" fmla="*/ 3941244 w 4081203"/>
              <a:gd name="connsiteY95" fmla="*/ 1006581 h 2378181"/>
              <a:gd name="connsiteX96" fmla="*/ 3969235 w 4081203"/>
              <a:gd name="connsiteY96" fmla="*/ 987920 h 2378181"/>
              <a:gd name="connsiteX97" fmla="*/ 4025219 w 4081203"/>
              <a:gd name="connsiteY97" fmla="*/ 913275 h 2378181"/>
              <a:gd name="connsiteX98" fmla="*/ 4043880 w 4081203"/>
              <a:gd name="connsiteY98" fmla="*/ 885283 h 2378181"/>
              <a:gd name="connsiteX99" fmla="*/ 4071872 w 4081203"/>
              <a:gd name="connsiteY99" fmla="*/ 791977 h 2378181"/>
              <a:gd name="connsiteX100" fmla="*/ 4081203 w 4081203"/>
              <a:gd name="connsiteY100" fmla="*/ 763985 h 2378181"/>
              <a:gd name="connsiteX101" fmla="*/ 4071872 w 4081203"/>
              <a:gd name="connsiteY101" fmla="*/ 670679 h 2378181"/>
              <a:gd name="connsiteX102" fmla="*/ 4043880 w 4081203"/>
              <a:gd name="connsiteY102" fmla="*/ 586703 h 2378181"/>
              <a:gd name="connsiteX103" fmla="*/ 4034550 w 4081203"/>
              <a:gd name="connsiteY103" fmla="*/ 558711 h 2378181"/>
              <a:gd name="connsiteX104" fmla="*/ 4015889 w 4081203"/>
              <a:gd name="connsiteY104" fmla="*/ 530720 h 2378181"/>
              <a:gd name="connsiteX105" fmla="*/ 3987897 w 4081203"/>
              <a:gd name="connsiteY105" fmla="*/ 446744 h 2378181"/>
              <a:gd name="connsiteX106" fmla="*/ 3987897 w 4081203"/>
              <a:gd name="connsiteY106" fmla="*/ 390760 h 237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081203" h="2378181">
                <a:moveTo>
                  <a:pt x="3987897" y="390760"/>
                </a:moveTo>
                <a:cubicBezTo>
                  <a:pt x="3980122" y="378319"/>
                  <a:pt x="3956927" y="377980"/>
                  <a:pt x="3941244" y="372099"/>
                </a:cubicBezTo>
                <a:cubicBezTo>
                  <a:pt x="3932035" y="368646"/>
                  <a:pt x="3922049" y="367167"/>
                  <a:pt x="3913252" y="362769"/>
                </a:cubicBezTo>
                <a:cubicBezTo>
                  <a:pt x="3903222" y="357754"/>
                  <a:pt x="3895612" y="348420"/>
                  <a:pt x="3885260" y="344107"/>
                </a:cubicBezTo>
                <a:cubicBezTo>
                  <a:pt x="3858024" y="332759"/>
                  <a:pt x="3829276" y="325447"/>
                  <a:pt x="3801284" y="316116"/>
                </a:cubicBezTo>
                <a:cubicBezTo>
                  <a:pt x="3791954" y="313006"/>
                  <a:pt x="3781476" y="312240"/>
                  <a:pt x="3773293" y="306785"/>
                </a:cubicBezTo>
                <a:cubicBezTo>
                  <a:pt x="3763962" y="300565"/>
                  <a:pt x="3755840" y="291956"/>
                  <a:pt x="3745301" y="288124"/>
                </a:cubicBezTo>
                <a:cubicBezTo>
                  <a:pt x="3706124" y="273878"/>
                  <a:pt x="3544389" y="244894"/>
                  <a:pt x="3530697" y="241471"/>
                </a:cubicBezTo>
                <a:cubicBezTo>
                  <a:pt x="3464690" y="224969"/>
                  <a:pt x="3521263" y="238058"/>
                  <a:pt x="3437391" y="222809"/>
                </a:cubicBezTo>
                <a:cubicBezTo>
                  <a:pt x="3421788" y="219972"/>
                  <a:pt x="3406525" y="214983"/>
                  <a:pt x="3390738" y="213479"/>
                </a:cubicBezTo>
                <a:cubicBezTo>
                  <a:pt x="3341102" y="208752"/>
                  <a:pt x="3291136" y="208289"/>
                  <a:pt x="3241448" y="204148"/>
                </a:cubicBezTo>
                <a:cubicBezTo>
                  <a:pt x="3216459" y="202066"/>
                  <a:pt x="3191685" y="197928"/>
                  <a:pt x="3166803" y="194818"/>
                </a:cubicBezTo>
                <a:cubicBezTo>
                  <a:pt x="3154362" y="191708"/>
                  <a:pt x="3142191" y="187182"/>
                  <a:pt x="3129480" y="185487"/>
                </a:cubicBezTo>
                <a:cubicBezTo>
                  <a:pt x="3072522" y="177892"/>
                  <a:pt x="3017587" y="178628"/>
                  <a:pt x="2961529" y="166826"/>
                </a:cubicBezTo>
                <a:cubicBezTo>
                  <a:pt x="2916165" y="157276"/>
                  <a:pt x="2816738" y="128250"/>
                  <a:pt x="2765586" y="120173"/>
                </a:cubicBezTo>
                <a:cubicBezTo>
                  <a:pt x="2734711" y="115298"/>
                  <a:pt x="2703445" y="113239"/>
                  <a:pt x="2672280" y="110842"/>
                </a:cubicBezTo>
                <a:cubicBezTo>
                  <a:pt x="2587607" y="104328"/>
                  <a:pt x="2425999" y="96406"/>
                  <a:pt x="2345709" y="92181"/>
                </a:cubicBezTo>
                <a:cubicBezTo>
                  <a:pt x="2336378" y="89071"/>
                  <a:pt x="2327361" y="84779"/>
                  <a:pt x="2317717" y="82850"/>
                </a:cubicBezTo>
                <a:cubicBezTo>
                  <a:pt x="2216435" y="62593"/>
                  <a:pt x="2202964" y="63936"/>
                  <a:pt x="2103113" y="54858"/>
                </a:cubicBezTo>
                <a:cubicBezTo>
                  <a:pt x="2093782" y="51748"/>
                  <a:pt x="2084578" y="48230"/>
                  <a:pt x="2075121" y="45528"/>
                </a:cubicBezTo>
                <a:cubicBezTo>
                  <a:pt x="1930192" y="4120"/>
                  <a:pt x="1780419" y="24498"/>
                  <a:pt x="1627252" y="17536"/>
                </a:cubicBezTo>
                <a:cubicBezTo>
                  <a:pt x="1466647" y="-14586"/>
                  <a:pt x="1581683" y="4834"/>
                  <a:pt x="1226035" y="17536"/>
                </a:cubicBezTo>
                <a:cubicBezTo>
                  <a:pt x="1170001" y="19537"/>
                  <a:pt x="1114068" y="23757"/>
                  <a:pt x="1058084" y="26867"/>
                </a:cubicBezTo>
                <a:cubicBezTo>
                  <a:pt x="987732" y="50317"/>
                  <a:pt x="1074446" y="18685"/>
                  <a:pt x="1002101" y="54858"/>
                </a:cubicBezTo>
                <a:cubicBezTo>
                  <a:pt x="980772" y="65523"/>
                  <a:pt x="948751" y="68196"/>
                  <a:pt x="927456" y="73520"/>
                </a:cubicBezTo>
                <a:cubicBezTo>
                  <a:pt x="917914" y="75905"/>
                  <a:pt x="909247" y="81838"/>
                  <a:pt x="899464" y="82850"/>
                </a:cubicBezTo>
                <a:cubicBezTo>
                  <a:pt x="818790" y="91195"/>
                  <a:pt x="737476" y="92554"/>
                  <a:pt x="656868" y="101511"/>
                </a:cubicBezTo>
                <a:cubicBezTo>
                  <a:pt x="583497" y="109664"/>
                  <a:pt x="585663" y="106968"/>
                  <a:pt x="526240" y="120173"/>
                </a:cubicBezTo>
                <a:cubicBezTo>
                  <a:pt x="392856" y="149813"/>
                  <a:pt x="619160" y="101611"/>
                  <a:pt x="432933" y="148165"/>
                </a:cubicBezTo>
                <a:cubicBezTo>
                  <a:pt x="362861" y="165682"/>
                  <a:pt x="422061" y="149382"/>
                  <a:pt x="320966" y="185487"/>
                </a:cubicBezTo>
                <a:cubicBezTo>
                  <a:pt x="302441" y="192103"/>
                  <a:pt x="264982" y="204148"/>
                  <a:pt x="264982" y="204148"/>
                </a:cubicBezTo>
                <a:cubicBezTo>
                  <a:pt x="255652" y="210368"/>
                  <a:pt x="245747" y="215804"/>
                  <a:pt x="236991" y="222809"/>
                </a:cubicBezTo>
                <a:cubicBezTo>
                  <a:pt x="230121" y="228305"/>
                  <a:pt x="225873" y="236945"/>
                  <a:pt x="218329" y="241471"/>
                </a:cubicBezTo>
                <a:cubicBezTo>
                  <a:pt x="209896" y="246531"/>
                  <a:pt x="199668" y="247691"/>
                  <a:pt x="190338" y="250801"/>
                </a:cubicBezTo>
                <a:lnTo>
                  <a:pt x="134354" y="288124"/>
                </a:lnTo>
                <a:lnTo>
                  <a:pt x="106362" y="306785"/>
                </a:lnTo>
                <a:cubicBezTo>
                  <a:pt x="91565" y="351176"/>
                  <a:pt x="94388" y="359075"/>
                  <a:pt x="69040" y="390760"/>
                </a:cubicBezTo>
                <a:cubicBezTo>
                  <a:pt x="63544" y="397630"/>
                  <a:pt x="56599" y="403201"/>
                  <a:pt x="50378" y="409422"/>
                </a:cubicBezTo>
                <a:lnTo>
                  <a:pt x="31717" y="465405"/>
                </a:lnTo>
                <a:lnTo>
                  <a:pt x="22386" y="493397"/>
                </a:lnTo>
                <a:cubicBezTo>
                  <a:pt x="19276" y="533830"/>
                  <a:pt x="17091" y="574344"/>
                  <a:pt x="13056" y="614695"/>
                </a:cubicBezTo>
                <a:cubicBezTo>
                  <a:pt x="10868" y="636578"/>
                  <a:pt x="3725" y="658017"/>
                  <a:pt x="3725" y="680009"/>
                </a:cubicBezTo>
                <a:cubicBezTo>
                  <a:pt x="3725" y="912677"/>
                  <a:pt x="-12381" y="855619"/>
                  <a:pt x="22386" y="959928"/>
                </a:cubicBezTo>
                <a:cubicBezTo>
                  <a:pt x="25496" y="987920"/>
                  <a:pt x="27087" y="1016122"/>
                  <a:pt x="31717" y="1043903"/>
                </a:cubicBezTo>
                <a:cubicBezTo>
                  <a:pt x="33334" y="1053605"/>
                  <a:pt x="38346" y="1062438"/>
                  <a:pt x="41048" y="1071895"/>
                </a:cubicBezTo>
                <a:cubicBezTo>
                  <a:pt x="44571" y="1084225"/>
                  <a:pt x="47268" y="1096777"/>
                  <a:pt x="50378" y="1109218"/>
                </a:cubicBezTo>
                <a:cubicBezTo>
                  <a:pt x="53488" y="1168312"/>
                  <a:pt x="55170" y="1227498"/>
                  <a:pt x="59709" y="1286499"/>
                </a:cubicBezTo>
                <a:cubicBezTo>
                  <a:pt x="60584" y="1297871"/>
                  <a:pt x="75000" y="1392633"/>
                  <a:pt x="78370" y="1407797"/>
                </a:cubicBezTo>
                <a:cubicBezTo>
                  <a:pt x="80504" y="1417398"/>
                  <a:pt x="84999" y="1426332"/>
                  <a:pt x="87701" y="1435789"/>
                </a:cubicBezTo>
                <a:cubicBezTo>
                  <a:pt x="91224" y="1448119"/>
                  <a:pt x="93921" y="1460670"/>
                  <a:pt x="97031" y="1473111"/>
                </a:cubicBezTo>
                <a:cubicBezTo>
                  <a:pt x="100141" y="1588189"/>
                  <a:pt x="100613" y="1703368"/>
                  <a:pt x="106362" y="1818344"/>
                </a:cubicBezTo>
                <a:cubicBezTo>
                  <a:pt x="106853" y="1828167"/>
                  <a:pt x="113764" y="1836692"/>
                  <a:pt x="115693" y="1846336"/>
                </a:cubicBezTo>
                <a:cubicBezTo>
                  <a:pt x="123114" y="1883438"/>
                  <a:pt x="134354" y="1958303"/>
                  <a:pt x="134354" y="1958303"/>
                </a:cubicBezTo>
                <a:cubicBezTo>
                  <a:pt x="136727" y="1989160"/>
                  <a:pt x="134966" y="2094514"/>
                  <a:pt x="162346" y="2135585"/>
                </a:cubicBezTo>
                <a:cubicBezTo>
                  <a:pt x="174787" y="2154246"/>
                  <a:pt x="181007" y="2179128"/>
                  <a:pt x="199668" y="2191569"/>
                </a:cubicBezTo>
                <a:lnTo>
                  <a:pt x="227660" y="2210230"/>
                </a:lnTo>
                <a:cubicBezTo>
                  <a:pt x="271636" y="2276196"/>
                  <a:pt x="214206" y="2196777"/>
                  <a:pt x="283644" y="2266214"/>
                </a:cubicBezTo>
                <a:cubicBezTo>
                  <a:pt x="291573" y="2274143"/>
                  <a:pt x="293549" y="2287200"/>
                  <a:pt x="302305" y="2294205"/>
                </a:cubicBezTo>
                <a:cubicBezTo>
                  <a:pt x="308519" y="2299177"/>
                  <a:pt x="365011" y="2312122"/>
                  <a:pt x="367619" y="2312867"/>
                </a:cubicBezTo>
                <a:cubicBezTo>
                  <a:pt x="377076" y="2315569"/>
                  <a:pt x="386108" y="2319663"/>
                  <a:pt x="395611" y="2322197"/>
                </a:cubicBezTo>
                <a:cubicBezTo>
                  <a:pt x="432783" y="2332109"/>
                  <a:pt x="471859" y="2335901"/>
                  <a:pt x="507578" y="2350189"/>
                </a:cubicBezTo>
                <a:lnTo>
                  <a:pt x="554231" y="2368850"/>
                </a:lnTo>
                <a:cubicBezTo>
                  <a:pt x="641317" y="2365740"/>
                  <a:pt x="728498" y="2364637"/>
                  <a:pt x="815489" y="2359520"/>
                </a:cubicBezTo>
                <a:cubicBezTo>
                  <a:pt x="834375" y="2358409"/>
                  <a:pt x="852554" y="2350189"/>
                  <a:pt x="871472" y="2350189"/>
                </a:cubicBezTo>
                <a:lnTo>
                  <a:pt x="2084452" y="2359520"/>
                </a:lnTo>
                <a:lnTo>
                  <a:pt x="2327048" y="2368850"/>
                </a:lnTo>
                <a:cubicBezTo>
                  <a:pt x="2355166" y="2370457"/>
                  <a:pt x="2382859" y="2378181"/>
                  <a:pt x="2411023" y="2378181"/>
                </a:cubicBezTo>
                <a:cubicBezTo>
                  <a:pt x="2551017" y="2378181"/>
                  <a:pt x="2690942" y="2371960"/>
                  <a:pt x="2830901" y="2368850"/>
                </a:cubicBezTo>
                <a:cubicBezTo>
                  <a:pt x="2840232" y="2365740"/>
                  <a:pt x="2849249" y="2361449"/>
                  <a:pt x="2858893" y="2359520"/>
                </a:cubicBezTo>
                <a:cubicBezTo>
                  <a:pt x="2895995" y="2352099"/>
                  <a:pt x="2934964" y="2352823"/>
                  <a:pt x="2970860" y="2340858"/>
                </a:cubicBezTo>
                <a:cubicBezTo>
                  <a:pt x="2989521" y="2334638"/>
                  <a:pt x="3010477" y="2333108"/>
                  <a:pt x="3026844" y="2322197"/>
                </a:cubicBezTo>
                <a:cubicBezTo>
                  <a:pt x="3113006" y="2264754"/>
                  <a:pt x="3007013" y="2338061"/>
                  <a:pt x="3073497" y="2284875"/>
                </a:cubicBezTo>
                <a:cubicBezTo>
                  <a:pt x="3082254" y="2277870"/>
                  <a:pt x="3092732" y="2273219"/>
                  <a:pt x="3101489" y="2266214"/>
                </a:cubicBezTo>
                <a:cubicBezTo>
                  <a:pt x="3121583" y="2250138"/>
                  <a:pt x="3152047" y="2207845"/>
                  <a:pt x="3157472" y="2191569"/>
                </a:cubicBezTo>
                <a:cubicBezTo>
                  <a:pt x="3172978" y="2145051"/>
                  <a:pt x="3176063" y="2140566"/>
                  <a:pt x="3185464" y="2098262"/>
                </a:cubicBezTo>
                <a:cubicBezTo>
                  <a:pt x="3203050" y="2019127"/>
                  <a:pt x="3184326" y="2083019"/>
                  <a:pt x="3213456" y="1995626"/>
                </a:cubicBezTo>
                <a:cubicBezTo>
                  <a:pt x="3216566" y="1986295"/>
                  <a:pt x="3215831" y="1974588"/>
                  <a:pt x="3222786" y="1967634"/>
                </a:cubicBezTo>
                <a:lnTo>
                  <a:pt x="3241448" y="1948973"/>
                </a:lnTo>
                <a:cubicBezTo>
                  <a:pt x="3249290" y="1925445"/>
                  <a:pt x="3267984" y="1870708"/>
                  <a:pt x="3269440" y="1855667"/>
                </a:cubicBezTo>
                <a:cubicBezTo>
                  <a:pt x="3276636" y="1781305"/>
                  <a:pt x="3273447" y="1706252"/>
                  <a:pt x="3278770" y="1631732"/>
                </a:cubicBezTo>
                <a:cubicBezTo>
                  <a:pt x="3279684" y="1618941"/>
                  <a:pt x="3285319" y="1606928"/>
                  <a:pt x="3288101" y="1594409"/>
                </a:cubicBezTo>
                <a:cubicBezTo>
                  <a:pt x="3291541" y="1578928"/>
                  <a:pt x="3292416" y="1562801"/>
                  <a:pt x="3297431" y="1547756"/>
                </a:cubicBezTo>
                <a:cubicBezTo>
                  <a:pt x="3301830" y="1534561"/>
                  <a:pt x="3310614" y="1523219"/>
                  <a:pt x="3316093" y="1510434"/>
                </a:cubicBezTo>
                <a:cubicBezTo>
                  <a:pt x="3330285" y="1477319"/>
                  <a:pt x="3318467" y="1484337"/>
                  <a:pt x="3344084" y="1454450"/>
                </a:cubicBezTo>
                <a:cubicBezTo>
                  <a:pt x="3355534" y="1441092"/>
                  <a:pt x="3370605" y="1431016"/>
                  <a:pt x="3381407" y="1417128"/>
                </a:cubicBezTo>
                <a:cubicBezTo>
                  <a:pt x="3392541" y="1402813"/>
                  <a:pt x="3400592" y="1386328"/>
                  <a:pt x="3409399" y="1370475"/>
                </a:cubicBezTo>
                <a:cubicBezTo>
                  <a:pt x="3416154" y="1358316"/>
                  <a:pt x="3419155" y="1343838"/>
                  <a:pt x="3428060" y="1333152"/>
                </a:cubicBezTo>
                <a:cubicBezTo>
                  <a:pt x="3435239" y="1324537"/>
                  <a:pt x="3446721" y="1320711"/>
                  <a:pt x="3456052" y="1314491"/>
                </a:cubicBezTo>
                <a:cubicBezTo>
                  <a:pt x="3485365" y="1270521"/>
                  <a:pt x="3461041" y="1296977"/>
                  <a:pt x="3512035" y="1267838"/>
                </a:cubicBezTo>
                <a:cubicBezTo>
                  <a:pt x="3551314" y="1245393"/>
                  <a:pt x="3530352" y="1249315"/>
                  <a:pt x="3577350" y="1230516"/>
                </a:cubicBezTo>
                <a:cubicBezTo>
                  <a:pt x="3648430" y="1202084"/>
                  <a:pt x="3614394" y="1224449"/>
                  <a:pt x="3670656" y="1193193"/>
                </a:cubicBezTo>
                <a:cubicBezTo>
                  <a:pt x="3690260" y="1182302"/>
                  <a:pt x="3724891" y="1161119"/>
                  <a:pt x="3745301" y="1146540"/>
                </a:cubicBezTo>
                <a:cubicBezTo>
                  <a:pt x="3757955" y="1137501"/>
                  <a:pt x="3769684" y="1127174"/>
                  <a:pt x="3782623" y="1118548"/>
                </a:cubicBezTo>
                <a:cubicBezTo>
                  <a:pt x="3797713" y="1108488"/>
                  <a:pt x="3814186" y="1100616"/>
                  <a:pt x="3829276" y="1090556"/>
                </a:cubicBezTo>
                <a:cubicBezTo>
                  <a:pt x="3885763" y="1052899"/>
                  <a:pt x="3844702" y="1069864"/>
                  <a:pt x="3894591" y="1053234"/>
                </a:cubicBezTo>
                <a:cubicBezTo>
                  <a:pt x="3910142" y="1037683"/>
                  <a:pt x="3922945" y="1018780"/>
                  <a:pt x="3941244" y="1006581"/>
                </a:cubicBezTo>
                <a:cubicBezTo>
                  <a:pt x="3950574" y="1000361"/>
                  <a:pt x="3961733" y="996255"/>
                  <a:pt x="3969235" y="987920"/>
                </a:cubicBezTo>
                <a:cubicBezTo>
                  <a:pt x="3990041" y="964802"/>
                  <a:pt x="4007967" y="939154"/>
                  <a:pt x="4025219" y="913275"/>
                </a:cubicBezTo>
                <a:cubicBezTo>
                  <a:pt x="4031439" y="903944"/>
                  <a:pt x="4039326" y="895530"/>
                  <a:pt x="4043880" y="885283"/>
                </a:cubicBezTo>
                <a:cubicBezTo>
                  <a:pt x="4061624" y="845360"/>
                  <a:pt x="4061014" y="829982"/>
                  <a:pt x="4071872" y="791977"/>
                </a:cubicBezTo>
                <a:cubicBezTo>
                  <a:pt x="4074574" y="782520"/>
                  <a:pt x="4078093" y="773316"/>
                  <a:pt x="4081203" y="763985"/>
                </a:cubicBezTo>
                <a:cubicBezTo>
                  <a:pt x="4078093" y="732883"/>
                  <a:pt x="4077632" y="701401"/>
                  <a:pt x="4071872" y="670679"/>
                </a:cubicBezTo>
                <a:cubicBezTo>
                  <a:pt x="4071870" y="670668"/>
                  <a:pt x="4048547" y="600704"/>
                  <a:pt x="4043880" y="586703"/>
                </a:cubicBezTo>
                <a:cubicBezTo>
                  <a:pt x="4040770" y="577372"/>
                  <a:pt x="4040006" y="566894"/>
                  <a:pt x="4034550" y="558711"/>
                </a:cubicBezTo>
                <a:cubicBezTo>
                  <a:pt x="4028330" y="549381"/>
                  <a:pt x="4020443" y="540967"/>
                  <a:pt x="4015889" y="530720"/>
                </a:cubicBezTo>
                <a:cubicBezTo>
                  <a:pt x="4015878" y="530695"/>
                  <a:pt x="3992567" y="460753"/>
                  <a:pt x="3987897" y="446744"/>
                </a:cubicBezTo>
                <a:cubicBezTo>
                  <a:pt x="3977176" y="414580"/>
                  <a:pt x="3995672" y="403201"/>
                  <a:pt x="3987897" y="390760"/>
                </a:cubicBezTo>
                <a:close/>
              </a:path>
            </a:pathLst>
          </a:cu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61112" y="2140328"/>
            <a:ext cx="564544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900" b="1" dirty="0">
                <a:solidFill>
                  <a:schemeClr val="tx1"/>
                </a:solidFill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137827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46"/>
    </mc:Choice>
    <mc:Fallback xmlns="">
      <p:transition spd="slow" advTm="1314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VedaR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40" y="836712"/>
            <a:ext cx="6984776" cy="51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4"/>
    </mc:Choice>
    <mc:Fallback xmlns="">
      <p:transition spd="slow" advTm="1695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VedaR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57" y="1052736"/>
            <a:ext cx="77724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01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5167" y="44225"/>
            <a:ext cx="9360580" cy="490991"/>
          </a:xfrm>
        </p:spPr>
        <p:txBody>
          <a:bodyPr/>
          <a:lstStyle/>
          <a:p>
            <a:r>
              <a:rPr lang="en-GB" dirty="0"/>
              <a:t>Writing R packages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b="1" dirty="0"/>
              <a:t>Package:</a:t>
            </a:r>
            <a:r>
              <a:rPr lang="en-GB" sz="1600" dirty="0"/>
              <a:t> bundle of code, data, documentation + tests to provide collection of useful functions</a:t>
            </a:r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r>
              <a:rPr lang="en-GB" sz="1600" b="1" dirty="0"/>
              <a:t>Advantages</a:t>
            </a:r>
          </a:p>
          <a:p>
            <a:r>
              <a:rPr lang="en-GB" sz="1600" dirty="0"/>
              <a:t>Easily share code</a:t>
            </a:r>
          </a:p>
          <a:p>
            <a:r>
              <a:rPr lang="en-GB" sz="1600" dirty="0"/>
              <a:t>Makes you pay attention to package versions</a:t>
            </a:r>
          </a:p>
          <a:p>
            <a:r>
              <a:rPr lang="en-GB" sz="1600" dirty="0"/>
              <a:t>Makes you think about the functionality of your code – what will users need/what can go under the hood</a:t>
            </a:r>
          </a:p>
          <a:p>
            <a:r>
              <a:rPr lang="en-GB" sz="1600" dirty="0"/>
              <a:t>Enforces good practice: paths, file organisation, documentation</a:t>
            </a:r>
          </a:p>
          <a:p>
            <a:r>
              <a:rPr lang="en-GB" sz="1600" dirty="0"/>
              <a:t>Makes you understand how R treats data/files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Disadvantages</a:t>
            </a:r>
          </a:p>
          <a:p>
            <a:r>
              <a:rPr lang="en-GB" sz="1600" dirty="0"/>
              <a:t>Learning curve</a:t>
            </a:r>
          </a:p>
          <a:p>
            <a:r>
              <a:rPr lang="en-GB" sz="1600" dirty="0"/>
              <a:t>Getting packages from </a:t>
            </a:r>
            <a:r>
              <a:rPr lang="en-GB" sz="1600" dirty="0" err="1"/>
              <a:t>Github</a:t>
            </a:r>
            <a:r>
              <a:rPr lang="en-GB" sz="1600" dirty="0"/>
              <a:t> to SCOTS requires extra steps</a:t>
            </a:r>
          </a:p>
          <a:p>
            <a:r>
              <a:rPr lang="en-GB" sz="1600" dirty="0"/>
              <a:t>User centred design can slow development 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Tips</a:t>
            </a:r>
          </a:p>
          <a:p>
            <a:r>
              <a:rPr lang="en-GB" sz="1600" dirty="0"/>
              <a:t>Read Hadley’s: </a:t>
            </a:r>
            <a:r>
              <a:rPr lang="en-GB" sz="1600" dirty="0">
                <a:hlinkClick r:id="rId3"/>
              </a:rPr>
              <a:t>Welcome! | R Packages (r-pkgs.org)</a:t>
            </a:r>
            <a:endParaRPr lang="en-GB" sz="1600" dirty="0"/>
          </a:p>
          <a:p>
            <a:r>
              <a:rPr lang="en-GB" sz="1600" dirty="0"/>
              <a:t>Use GitHub: issue tracking for features</a:t>
            </a:r>
          </a:p>
        </p:txBody>
      </p:sp>
    </p:spTree>
    <p:extLst>
      <p:ext uri="{BB962C8B-B14F-4D97-AF65-F5344CB8AC3E}">
        <p14:creationId xmlns:p14="http://schemas.microsoft.com/office/powerpoint/2010/main" val="1533890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5167" y="44225"/>
            <a:ext cx="9360580" cy="490991"/>
          </a:xfrm>
        </p:spPr>
        <p:txBody>
          <a:bodyPr/>
          <a:lstStyle/>
          <a:p>
            <a:r>
              <a:rPr lang="en-GB" dirty="0"/>
              <a:t>Writing R packages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/>
              <a:t>Process</a:t>
            </a:r>
          </a:p>
          <a:p>
            <a:pPr marL="342900" indent="-342900">
              <a:buAutoNum type="arabicPeriod"/>
            </a:pPr>
            <a:r>
              <a:rPr lang="en-GB" sz="1800" dirty="0"/>
              <a:t>System setup</a:t>
            </a:r>
          </a:p>
          <a:p>
            <a:pPr marL="751722" lvl="2" indent="0">
              <a:buNone/>
            </a:pP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(c("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roxygen2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testthat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knitr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342900" lvl="2" indent="-342900">
              <a:buAutoNum type="arabicPeriod" startAt="2"/>
            </a:pPr>
            <a:r>
              <a:rPr lang="en-GB" sz="1800" dirty="0">
                <a:cs typeface="Courier New" panose="02070309020205020404" pitchFamily="49" charset="0"/>
              </a:rPr>
              <a:t>Write functions:</a:t>
            </a:r>
          </a:p>
          <a:p>
            <a:pPr marL="1022033" lvl="3" indent="-285750">
              <a:buFontTx/>
              <a:buChar char="-"/>
            </a:pPr>
            <a:r>
              <a:rPr lang="en-GB" sz="1800" dirty="0">
                <a:latin typeface="+mn-lt"/>
                <a:cs typeface="Courier New" panose="02070309020205020404" pitchFamily="49" charset="0"/>
              </a:rPr>
              <a:t>Name all packages explicitly e.g.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::mutate()</a:t>
            </a:r>
          </a:p>
          <a:p>
            <a:pPr marL="1022033" lvl="3" indent="-285750">
              <a:buFontTx/>
              <a:buChar char="-"/>
            </a:pPr>
            <a:r>
              <a:rPr lang="en-GB" sz="1800" dirty="0">
                <a:latin typeface="+mn-lt"/>
                <a:cs typeface="Courier New" panose="02070309020205020404" pitchFamily="49" charset="0"/>
              </a:rPr>
              <a:t>Decide how to organise functions into separate files</a:t>
            </a:r>
          </a:p>
          <a:p>
            <a:pPr marL="1022033" lvl="3" indent="-285750">
              <a:buFontTx/>
              <a:buChar char="-"/>
            </a:pPr>
            <a:r>
              <a:rPr lang="en-GB" sz="1600" dirty="0">
                <a:latin typeface="+mn-lt"/>
                <a:cs typeface="Courier New" panose="02070309020205020404" pitchFamily="49" charset="0"/>
              </a:rPr>
              <a:t>No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source()/library()/require()</a:t>
            </a:r>
          </a:p>
          <a:p>
            <a:pPr marL="1022033" lvl="3" indent="-285750">
              <a:buFontTx/>
              <a:buChar char="-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Consider system side effects</a:t>
            </a:r>
          </a:p>
          <a:p>
            <a:pPr marL="0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GB" sz="1800" dirty="0">
                <a:latin typeface="+mn-lt"/>
                <a:cs typeface="Courier New" panose="02070309020205020404" pitchFamily="49" charset="0"/>
              </a:rPr>
              <a:t>Package metadata</a:t>
            </a:r>
          </a:p>
          <a:p>
            <a:pPr marL="0" lvl="3" indent="0">
              <a:buNone/>
            </a:pPr>
            <a:endParaRPr lang="en-GB" sz="1800" dirty="0">
              <a:latin typeface="+mn-lt"/>
              <a:cs typeface="Courier New" panose="02070309020205020404" pitchFamily="49" charset="0"/>
            </a:endParaRPr>
          </a:p>
          <a:p>
            <a:pPr marL="0" lvl="3" indent="0">
              <a:buNone/>
            </a:pPr>
            <a:endParaRPr lang="en-GB" sz="1800" dirty="0">
              <a:latin typeface="+mn-lt"/>
              <a:cs typeface="Courier New" panose="02070309020205020404" pitchFamily="49" charset="0"/>
            </a:endParaRPr>
          </a:p>
          <a:p>
            <a:pPr marL="0" lvl="3" indent="0">
              <a:buNone/>
            </a:pPr>
            <a:endParaRPr lang="en-GB" sz="1800" dirty="0">
              <a:latin typeface="+mn-lt"/>
              <a:cs typeface="Courier New" panose="02070309020205020404" pitchFamily="49" charset="0"/>
            </a:endParaRPr>
          </a:p>
          <a:p>
            <a:pPr marL="0" lvl="3" indent="0">
              <a:buNone/>
            </a:pPr>
            <a:endParaRPr lang="en-GB" sz="1800" dirty="0">
              <a:latin typeface="+mn-lt"/>
              <a:cs typeface="Courier New" panose="02070309020205020404" pitchFamily="49" charset="0"/>
            </a:endParaRPr>
          </a:p>
          <a:p>
            <a:pPr marL="0" lvl="5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5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5" indent="0">
              <a:buNone/>
            </a:pPr>
            <a:r>
              <a:rPr lang="en-GB" sz="1800" dirty="0">
                <a:latin typeface="+mn-lt"/>
                <a:cs typeface="Courier New" panose="02070309020205020404" pitchFamily="49" charset="0"/>
              </a:rPr>
              <a:t>4. Licencing</a:t>
            </a:r>
          </a:p>
          <a:p>
            <a:pPr marL="0" lvl="5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696" y="3645024"/>
            <a:ext cx="4593682" cy="170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6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5167" y="44225"/>
            <a:ext cx="9360580" cy="490991"/>
          </a:xfrm>
        </p:spPr>
        <p:txBody>
          <a:bodyPr/>
          <a:lstStyle/>
          <a:p>
            <a:r>
              <a:rPr lang="en-GB" dirty="0"/>
              <a:t>Writing R packages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/>
              <a:t>Process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cs typeface="Courier New" panose="02070309020205020404" pitchFamily="49" charset="0"/>
              </a:rPr>
              <a:t>5. Object documentation</a:t>
            </a:r>
          </a:p>
          <a:p>
            <a:pPr marL="0" indent="0">
              <a:buNone/>
            </a:pPr>
            <a:r>
              <a:rPr lang="en-GB" sz="1800" dirty="0">
                <a:cs typeface="Courier New" panose="02070309020205020404" pitchFamily="49" charset="0"/>
              </a:rPr>
              <a:t>	- object = package, functions, data</a:t>
            </a:r>
          </a:p>
          <a:p>
            <a:pPr marL="0" indent="0">
              <a:buNone/>
            </a:pPr>
            <a:r>
              <a:rPr lang="en-GB" sz="1800" dirty="0">
                <a:cs typeface="Courier New" panose="02070309020205020404" pitchFamily="49" charset="0"/>
              </a:rPr>
              <a:t>	- </a:t>
            </a:r>
            <a:r>
              <a:rPr lang="en-GB" sz="1800" dirty="0" err="1">
                <a:cs typeface="Courier New" panose="02070309020205020404" pitchFamily="49" charset="0"/>
              </a:rPr>
              <a:t>Roxygen2</a:t>
            </a:r>
            <a:endParaRPr lang="en-GB" sz="1800" dirty="0"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46" y="2492897"/>
            <a:ext cx="3269014" cy="2304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126" y="2060848"/>
            <a:ext cx="3907929" cy="441494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3847789" y="3717032"/>
            <a:ext cx="864096" cy="432048"/>
          </a:xfrm>
          <a:prstGeom prst="rightArrow">
            <a:avLst/>
          </a:prstGeom>
          <a:solidFill>
            <a:srgbClr val="254061">
              <a:alpha val="74118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5668" y="3526068"/>
            <a:ext cx="1308337" cy="2462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dirty="0" err="1">
                <a:solidFill>
                  <a:schemeClr val="tx1"/>
                </a:solidFill>
              </a:rPr>
              <a:t>devtools</a:t>
            </a:r>
            <a:r>
              <a:rPr lang="en-GB" dirty="0">
                <a:solidFill>
                  <a:schemeClr val="tx1"/>
                </a:solidFill>
              </a:rPr>
              <a:t>::document()</a:t>
            </a:r>
          </a:p>
        </p:txBody>
      </p:sp>
    </p:spTree>
    <p:extLst>
      <p:ext uri="{BB962C8B-B14F-4D97-AF65-F5344CB8AC3E}">
        <p14:creationId xmlns:p14="http://schemas.microsoft.com/office/powerpoint/2010/main" val="385204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5167" y="44225"/>
            <a:ext cx="9360580" cy="490991"/>
          </a:xfrm>
        </p:spPr>
        <p:txBody>
          <a:bodyPr/>
          <a:lstStyle/>
          <a:p>
            <a:r>
              <a:rPr lang="en-GB" dirty="0"/>
              <a:t>Writing R packages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/>
              <a:t>Process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cs typeface="Courier New" panose="02070309020205020404" pitchFamily="49" charset="0"/>
              </a:rPr>
              <a:t>6. Write vignettes: Markdown files to walk users through how to use the package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2" y="2510804"/>
            <a:ext cx="3200400" cy="323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888" y="2028953"/>
            <a:ext cx="5026174" cy="11804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016" y="3789040"/>
            <a:ext cx="3240360" cy="1780961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 bwMode="auto">
          <a:xfrm>
            <a:off x="3400872" y="2510804"/>
            <a:ext cx="628092" cy="272544"/>
          </a:xfrm>
          <a:prstGeom prst="rightArrow">
            <a:avLst/>
          </a:prstGeom>
          <a:solidFill>
            <a:srgbClr val="254061">
              <a:alpha val="74118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5400000">
            <a:off x="6191133" y="3339470"/>
            <a:ext cx="494331" cy="234294"/>
          </a:xfrm>
          <a:prstGeom prst="rightArrow">
            <a:avLst/>
          </a:prstGeom>
          <a:solidFill>
            <a:srgbClr val="254061">
              <a:alpha val="74118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32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5167" y="44225"/>
            <a:ext cx="9360580" cy="490991"/>
          </a:xfrm>
        </p:spPr>
        <p:txBody>
          <a:bodyPr/>
          <a:lstStyle/>
          <a:p>
            <a:r>
              <a:rPr lang="en-GB" dirty="0"/>
              <a:t>Writing R packages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/>
              <a:t>Process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cs typeface="Courier New" panose="02070309020205020404" pitchFamily="49" charset="0"/>
              </a:rPr>
              <a:t>6. External data: </a:t>
            </a:r>
          </a:p>
          <a:p>
            <a:pPr>
              <a:buFontTx/>
              <a:buChar char="-"/>
            </a:pPr>
            <a:r>
              <a:rPr lang="en-GB" sz="1800" dirty="0">
                <a:cs typeface="Courier New" panose="02070309020205020404" pitchFamily="49" charset="0"/>
              </a:rPr>
              <a:t>Where it is saved depends on:</a:t>
            </a:r>
          </a:p>
          <a:p>
            <a:pPr lvl="1">
              <a:buFontTx/>
              <a:buChar char="-"/>
            </a:pPr>
            <a:r>
              <a:rPr lang="en-GB" sz="1800" dirty="0">
                <a:cs typeface="Courier New" panose="02070309020205020404" pitchFamily="49" charset="0"/>
              </a:rPr>
              <a:t>Where is it used: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800" dirty="0">
                <a:cs typeface="Courier New" panose="02070309020205020404" pitchFamily="49" charset="0"/>
              </a:rPr>
              <a:t>Internally or available to package users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800" dirty="0">
                <a:cs typeface="Courier New" panose="02070309020205020404" pitchFamily="49" charset="0"/>
              </a:rPr>
              <a:t>Tests?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800" dirty="0">
                <a:cs typeface="Courier New" panose="02070309020205020404" pitchFamily="49" charset="0"/>
              </a:rPr>
              <a:t>Vignettes?</a:t>
            </a:r>
          </a:p>
          <a:p>
            <a:pPr lvl="1">
              <a:buFontTx/>
              <a:buChar char="-"/>
            </a:pPr>
            <a:r>
              <a:rPr lang="en-GB" sz="1800" dirty="0" err="1">
                <a:cs typeface="Courier New" panose="02070309020205020404" pitchFamily="49" charset="0"/>
              </a:rPr>
              <a:t>Rda</a:t>
            </a:r>
            <a:r>
              <a:rPr lang="en-GB" sz="1800" dirty="0">
                <a:cs typeface="Courier New" panose="02070309020205020404" pitchFamily="49" charset="0"/>
              </a:rPr>
              <a:t> or raw data?</a:t>
            </a:r>
          </a:p>
          <a:p>
            <a:pPr marL="176213" lvl="1" indent="-176213">
              <a:buFontTx/>
              <a:buChar char="-"/>
            </a:pPr>
            <a:r>
              <a:rPr lang="en-GB" sz="1800" dirty="0">
                <a:cs typeface="Courier New" panose="02070309020205020404" pitchFamily="49" charset="0"/>
              </a:rPr>
              <a:t>Document data using </a:t>
            </a:r>
            <a:r>
              <a:rPr lang="en-GB" sz="1800" dirty="0" err="1">
                <a:cs typeface="Courier New" panose="02070309020205020404" pitchFamily="49" charset="0"/>
              </a:rPr>
              <a:t>Roxygen2</a:t>
            </a:r>
            <a:endParaRPr lang="en-GB" sz="1800" dirty="0">
              <a:cs typeface="Courier New" panose="02070309020205020404" pitchFamily="49" charset="0"/>
            </a:endParaRPr>
          </a:p>
          <a:p>
            <a:pPr marL="176213" lvl="1" indent="-176213">
              <a:buFontTx/>
              <a:buChar char="-"/>
            </a:pPr>
            <a:endParaRPr lang="en-GB" sz="1800" dirty="0"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GB" sz="1800" dirty="0">
                <a:cs typeface="Courier New" panose="02070309020205020404" pitchFamily="49" charset="0"/>
              </a:rPr>
              <a:t>7. Testing: </a:t>
            </a:r>
          </a:p>
          <a:p>
            <a:pPr marL="376454" lvl="2" indent="0">
              <a:buNone/>
            </a:pPr>
            <a:r>
              <a:rPr lang="en-GB" sz="1800" dirty="0">
                <a:cs typeface="Courier New" panose="02070309020205020404" pitchFamily="49" charset="0"/>
              </a:rPr>
              <a:t> - Write unit tests and save in tests/</a:t>
            </a:r>
            <a:r>
              <a:rPr lang="en-GB" sz="1800" dirty="0" err="1">
                <a:cs typeface="Courier New" panose="02070309020205020404" pitchFamily="49" charset="0"/>
              </a:rPr>
              <a:t>testthat</a:t>
            </a:r>
            <a:endParaRPr lang="en-GB" sz="1800" dirty="0">
              <a:cs typeface="Courier New" panose="02070309020205020404" pitchFamily="49" charset="0"/>
            </a:endParaRPr>
          </a:p>
          <a:p>
            <a:pPr marL="376454" lvl="2" indent="0">
              <a:buNone/>
            </a:pPr>
            <a:r>
              <a:rPr lang="en-GB" sz="1800" dirty="0">
                <a:cs typeface="Courier New" panose="02070309020205020404" pitchFamily="49" charset="0"/>
              </a:rPr>
              <a:t>- Run </a:t>
            </a:r>
            <a:r>
              <a:rPr lang="en-GB" sz="1800" dirty="0" err="1">
                <a:cs typeface="Courier New" panose="02070309020205020404" pitchFamily="49" charset="0"/>
              </a:rPr>
              <a:t>devtools</a:t>
            </a:r>
            <a:r>
              <a:rPr lang="en-GB" sz="1800" dirty="0">
                <a:cs typeface="Courier New" panose="02070309020205020404" pitchFamily="49" charset="0"/>
              </a:rPr>
              <a:t>::test()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00923-FCF3-4901-A9B4-16D0154BC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36" y="4586084"/>
            <a:ext cx="2995811" cy="156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66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8464" y="2564904"/>
            <a:ext cx="9360580" cy="360040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b="1" dirty="0" err="1"/>
              <a:t>VedaR</a:t>
            </a:r>
            <a:r>
              <a:rPr lang="en-GB" sz="2800" b="1" dirty="0"/>
              <a:t> 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5167" y="44225"/>
            <a:ext cx="9360580" cy="490991"/>
          </a:xfrm>
        </p:spPr>
        <p:txBody>
          <a:bodyPr/>
          <a:lstStyle/>
          <a:p>
            <a:r>
              <a:rPr lang="en-GB" dirty="0" err="1"/>
              <a:t>VedaR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576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imaginary country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044" y="3198615"/>
            <a:ext cx="1063331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Shared Input commodity</a:t>
            </a:r>
          </a:p>
        </p:txBody>
      </p:sp>
      <p:sp>
        <p:nvSpPr>
          <p:cNvPr id="49" name="TextBox 48"/>
          <p:cNvSpPr txBox="1"/>
          <p:nvPr/>
        </p:nvSpPr>
        <p:spPr>
          <a:xfrm rot="18566077">
            <a:off x="3010247" y="856244"/>
            <a:ext cx="917204" cy="30776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400" dirty="0">
                <a:solidFill>
                  <a:schemeClr val="tx1"/>
                </a:solidFill>
              </a:rPr>
              <a:t>Emissions</a:t>
            </a:r>
            <a:endParaRPr lang="en-GB" sz="19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180215">
            <a:off x="1271048" y="931177"/>
            <a:ext cx="1063331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Sectoral Input commodity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173215" y="1300865"/>
            <a:ext cx="1267617" cy="703759"/>
          </a:xfrm>
          <a:prstGeom prst="rect">
            <a:avLst/>
          </a:prstGeom>
          <a:solidFill>
            <a:srgbClr val="00B050">
              <a:alpha val="10001"/>
            </a:srgbClr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300" b="1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rPr>
              <a:t>Sector 1</a:t>
            </a:r>
          </a:p>
          <a:p>
            <a:pPr marL="285750" marR="0" indent="-28575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900" dirty="0">
                <a:latin typeface="Arial" charset="0"/>
              </a:rPr>
              <a:t>Process 1.1</a:t>
            </a:r>
          </a:p>
          <a:p>
            <a:pPr marL="285750" marR="0" indent="-28575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90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rPr>
              <a:t>Process</a:t>
            </a:r>
            <a:r>
              <a:rPr kumimoji="0" lang="en-GB" sz="900" i="0" u="none" strike="noStrike" cap="none" normalizeH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rPr>
              <a:t> 1.2</a:t>
            </a:r>
            <a:endParaRPr kumimoji="0" lang="en-GB" sz="105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173215" y="2447732"/>
            <a:ext cx="1267617" cy="703759"/>
          </a:xfrm>
          <a:prstGeom prst="rect">
            <a:avLst/>
          </a:prstGeom>
          <a:solidFill>
            <a:srgbClr val="0070C0">
              <a:alpha val="10001"/>
            </a:srgb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300" b="1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rPr>
              <a:t>Sector</a:t>
            </a:r>
            <a:r>
              <a:rPr kumimoji="0" lang="en-GB" sz="1300" b="1" i="0" u="none" strike="noStrike" cap="none" normalizeH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rPr>
              <a:t> 2</a:t>
            </a:r>
          </a:p>
          <a:p>
            <a:pPr marL="285750" indent="-285750" algn="l" defTabSz="1279525">
              <a:buFont typeface="Arial" panose="020B0604020202020204" pitchFamily="34" charset="0"/>
              <a:buChar char="•"/>
            </a:pPr>
            <a:r>
              <a:rPr lang="en-GB" sz="900" dirty="0">
                <a:latin typeface="Arial" charset="0"/>
              </a:rPr>
              <a:t>Process 2.1</a:t>
            </a:r>
          </a:p>
          <a:p>
            <a:pPr marL="285750" indent="-285750" algn="l" defTabSz="1279525">
              <a:buFont typeface="Arial" panose="020B0604020202020204" pitchFamily="34" charset="0"/>
              <a:buChar char="•"/>
            </a:pPr>
            <a:r>
              <a:rPr lang="en-GB" sz="900" dirty="0">
                <a:latin typeface="Arial" charset="0"/>
              </a:rPr>
              <a:t>Process 2.2</a:t>
            </a:r>
          </a:p>
          <a:p>
            <a:pPr marL="0" marR="0" indent="0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73215" y="3594598"/>
            <a:ext cx="1267617" cy="703759"/>
          </a:xfrm>
          <a:prstGeom prst="rect">
            <a:avLst/>
          </a:prstGeom>
          <a:solidFill>
            <a:srgbClr val="800080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300" b="1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rPr>
              <a:t>Sector 3</a:t>
            </a:r>
          </a:p>
          <a:p>
            <a:pPr marL="285750" indent="-285750" algn="l" defTabSz="1279525">
              <a:buFont typeface="Arial" panose="020B0604020202020204" pitchFamily="34" charset="0"/>
              <a:buChar char="•"/>
            </a:pPr>
            <a:r>
              <a:rPr lang="en-GB" sz="900" dirty="0">
                <a:latin typeface="Arial" charset="0"/>
              </a:rPr>
              <a:t>Process 3.1</a:t>
            </a:r>
          </a:p>
          <a:p>
            <a:pPr marL="285750" indent="-285750" algn="l" defTabSz="1279525">
              <a:buFont typeface="Arial" panose="020B0604020202020204" pitchFamily="34" charset="0"/>
              <a:buChar char="•"/>
            </a:pPr>
            <a:r>
              <a:rPr lang="en-GB" sz="900" dirty="0">
                <a:latin typeface="Arial" charset="0"/>
              </a:rPr>
              <a:t>Process 3.2</a:t>
            </a:r>
          </a:p>
          <a:p>
            <a:pPr marL="0" marR="0" indent="0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1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73215" y="4741465"/>
            <a:ext cx="1267617" cy="703759"/>
          </a:xfrm>
          <a:prstGeom prst="rect">
            <a:avLst/>
          </a:prstGeom>
          <a:solidFill>
            <a:schemeClr val="bg1">
              <a:lumMod val="50000"/>
              <a:alpha val="10001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300" b="1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rPr>
              <a:t>Sector 4</a:t>
            </a:r>
          </a:p>
          <a:p>
            <a:pPr marL="285750" indent="-285750" algn="l" defTabSz="1279525">
              <a:buFont typeface="Arial" panose="020B0604020202020204" pitchFamily="34" charset="0"/>
              <a:buChar char="•"/>
            </a:pPr>
            <a:r>
              <a:rPr lang="en-GB" sz="900" dirty="0">
                <a:latin typeface="Arial" charset="0"/>
              </a:rPr>
              <a:t>Process 4.1</a:t>
            </a:r>
          </a:p>
          <a:p>
            <a:pPr marL="285750" indent="-285750" algn="l" defTabSz="1279525">
              <a:buFont typeface="Arial" panose="020B0604020202020204" pitchFamily="34" charset="0"/>
              <a:buChar char="•"/>
            </a:pPr>
            <a:r>
              <a:rPr lang="en-GB" sz="900" dirty="0">
                <a:latin typeface="Arial" charset="0"/>
              </a:rPr>
              <a:t>Process 4.2</a:t>
            </a:r>
          </a:p>
          <a:p>
            <a:pPr marL="0" marR="0" indent="0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75167" y="3412142"/>
            <a:ext cx="811518" cy="0"/>
          </a:xfrm>
          <a:prstGeom prst="line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086685" y="1652745"/>
            <a:ext cx="0" cy="3479697"/>
          </a:xfrm>
          <a:prstGeom prst="line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>
            <a:endCxn id="4" idx="1"/>
          </p:cNvCxnSpPr>
          <p:nvPr/>
        </p:nvCxnSpPr>
        <p:spPr bwMode="auto">
          <a:xfrm>
            <a:off x="1086685" y="1652745"/>
            <a:ext cx="1086529" cy="0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1086685" y="2864774"/>
            <a:ext cx="1086529" cy="0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086685" y="4037706"/>
            <a:ext cx="1086529" cy="0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086685" y="5132442"/>
            <a:ext cx="1086529" cy="0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491081" y="1066279"/>
            <a:ext cx="724353" cy="260539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1491081" y="2239211"/>
            <a:ext cx="682134" cy="208521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1491081" y="3399109"/>
            <a:ext cx="682134" cy="208521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1509381" y="4545975"/>
            <a:ext cx="682134" cy="208521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 rot="1042113">
            <a:off x="1065029" y="2091472"/>
            <a:ext cx="1337051" cy="50131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Sectoral Input commodity</a:t>
            </a:r>
          </a:p>
        </p:txBody>
      </p:sp>
      <p:sp>
        <p:nvSpPr>
          <p:cNvPr id="38" name="TextBox 37"/>
          <p:cNvSpPr txBox="1"/>
          <p:nvPr/>
        </p:nvSpPr>
        <p:spPr>
          <a:xfrm rot="1132763">
            <a:off x="1072495" y="3235810"/>
            <a:ext cx="1337051" cy="50131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Sectoral Input commodity</a:t>
            </a:r>
          </a:p>
        </p:txBody>
      </p:sp>
      <p:sp>
        <p:nvSpPr>
          <p:cNvPr id="39" name="TextBox 38"/>
          <p:cNvSpPr txBox="1"/>
          <p:nvPr/>
        </p:nvSpPr>
        <p:spPr>
          <a:xfrm rot="1009091">
            <a:off x="1157812" y="4415904"/>
            <a:ext cx="1337051" cy="50131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Sectoral Input commodity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90940" y="1415499"/>
            <a:ext cx="1080120" cy="52320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Sector 1 demands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90940" y="2557384"/>
            <a:ext cx="1080120" cy="52320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Sector 2 demands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15397" y="3678360"/>
            <a:ext cx="1080120" cy="52320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Sector 3 demands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34980" y="4820245"/>
            <a:ext cx="1080120" cy="52320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Sector 4 demands</a:t>
            </a:r>
          </a:p>
        </p:txBody>
      </p:sp>
      <p:sp>
        <p:nvSpPr>
          <p:cNvPr id="45" name="Right Arrow 44"/>
          <p:cNvSpPr/>
          <p:nvPr/>
        </p:nvSpPr>
        <p:spPr bwMode="auto">
          <a:xfrm rot="18506493">
            <a:off x="3350533" y="1058269"/>
            <a:ext cx="400152" cy="207463"/>
          </a:xfrm>
          <a:prstGeom prst="rightArrow">
            <a:avLst/>
          </a:prstGeom>
          <a:solidFill>
            <a:schemeClr val="tx1">
              <a:lumMod val="95000"/>
              <a:lumOff val="5000"/>
              <a:alpha val="10001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18506493">
            <a:off x="3362174" y="2232452"/>
            <a:ext cx="400152" cy="207463"/>
          </a:xfrm>
          <a:prstGeom prst="rightArrow">
            <a:avLst/>
          </a:prstGeom>
          <a:solidFill>
            <a:schemeClr val="tx1">
              <a:lumMod val="95000"/>
              <a:lumOff val="5000"/>
              <a:alpha val="10001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506493">
            <a:off x="3350533" y="3353430"/>
            <a:ext cx="400152" cy="207463"/>
          </a:xfrm>
          <a:prstGeom prst="rightArrow">
            <a:avLst/>
          </a:prstGeom>
          <a:solidFill>
            <a:schemeClr val="tx1">
              <a:lumMod val="95000"/>
              <a:lumOff val="5000"/>
              <a:alpha val="10001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18506493">
            <a:off x="3356071" y="4506810"/>
            <a:ext cx="400152" cy="207463"/>
          </a:xfrm>
          <a:prstGeom prst="rightArrow">
            <a:avLst/>
          </a:prstGeom>
          <a:solidFill>
            <a:schemeClr val="tx1">
              <a:lumMod val="95000"/>
              <a:lumOff val="5000"/>
              <a:alpha val="10001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8566077">
            <a:off x="3047131" y="1986766"/>
            <a:ext cx="917204" cy="30776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400" dirty="0">
                <a:solidFill>
                  <a:schemeClr val="tx1"/>
                </a:solidFill>
              </a:rPr>
              <a:t>Emissions</a:t>
            </a:r>
            <a:endParaRPr lang="en-GB" sz="19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18566077">
            <a:off x="3010247" y="3170034"/>
            <a:ext cx="917204" cy="30776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400" dirty="0">
                <a:solidFill>
                  <a:schemeClr val="tx1"/>
                </a:solidFill>
              </a:rPr>
              <a:t>Emissions</a:t>
            </a:r>
            <a:endParaRPr lang="en-GB" sz="19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18566077">
            <a:off x="3026739" y="4266634"/>
            <a:ext cx="917204" cy="30776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400" dirty="0">
                <a:solidFill>
                  <a:schemeClr val="tx1"/>
                </a:solidFill>
              </a:rPr>
              <a:t>Emissions</a:t>
            </a:r>
            <a:endParaRPr lang="en-GB" sz="1900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 bwMode="auto">
          <a:xfrm>
            <a:off x="3440832" y="1547529"/>
            <a:ext cx="1052103" cy="214497"/>
          </a:xfrm>
          <a:prstGeom prst="rightArrow">
            <a:avLst/>
          </a:prstGeom>
          <a:solidFill>
            <a:srgbClr val="00B050">
              <a:alpha val="10001"/>
            </a:srgbClr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80238" y="1404133"/>
            <a:ext cx="792088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Sector 1 outputs</a:t>
            </a:r>
          </a:p>
        </p:txBody>
      </p:sp>
      <p:sp>
        <p:nvSpPr>
          <p:cNvPr id="55" name="Right Arrow 54"/>
          <p:cNvSpPr/>
          <p:nvPr/>
        </p:nvSpPr>
        <p:spPr bwMode="auto">
          <a:xfrm>
            <a:off x="3442060" y="2726529"/>
            <a:ext cx="1052103" cy="214497"/>
          </a:xfrm>
          <a:prstGeom prst="rightArrow">
            <a:avLst/>
          </a:prstGeom>
          <a:solidFill>
            <a:srgbClr val="0070C0">
              <a:alpha val="10001"/>
            </a:srgb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66" y="2583133"/>
            <a:ext cx="792088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Sector 2 outputs</a:t>
            </a:r>
          </a:p>
        </p:txBody>
      </p:sp>
      <p:sp>
        <p:nvSpPr>
          <p:cNvPr id="57" name="Right Arrow 56"/>
          <p:cNvSpPr/>
          <p:nvPr/>
        </p:nvSpPr>
        <p:spPr bwMode="auto">
          <a:xfrm>
            <a:off x="3431703" y="3841559"/>
            <a:ext cx="1052103" cy="214497"/>
          </a:xfrm>
          <a:prstGeom prst="rightArrow">
            <a:avLst/>
          </a:prstGeom>
          <a:solidFill>
            <a:srgbClr val="0070C0">
              <a:alpha val="10001"/>
            </a:srgb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71109" y="3698163"/>
            <a:ext cx="792088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Sector 3 outputs</a:t>
            </a:r>
          </a:p>
        </p:txBody>
      </p:sp>
      <p:sp>
        <p:nvSpPr>
          <p:cNvPr id="59" name="Right Arrow 58"/>
          <p:cNvSpPr/>
          <p:nvPr/>
        </p:nvSpPr>
        <p:spPr bwMode="auto">
          <a:xfrm>
            <a:off x="3440832" y="5023342"/>
            <a:ext cx="1052103" cy="214497"/>
          </a:xfrm>
          <a:prstGeom prst="rightArrow">
            <a:avLst/>
          </a:prstGeom>
          <a:solidFill>
            <a:srgbClr val="0070C0">
              <a:alpha val="10001"/>
            </a:srgb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80238" y="4879946"/>
            <a:ext cx="792088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Sector 4 outputs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889625" y="926137"/>
            <a:ext cx="3672408" cy="184664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l"/>
            <a:r>
              <a:rPr lang="en-GB" sz="1900" b="1" dirty="0">
                <a:solidFill>
                  <a:schemeClr val="tx1"/>
                </a:solidFill>
              </a:rPr>
              <a:t>How does an economy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chemeClr val="tx1"/>
                </a:solidFill>
              </a:rPr>
              <a:t>Distribute shared commodities?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chemeClr val="tx1"/>
                </a:solidFill>
              </a:rPr>
              <a:t>Utilise processes to meet demands…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chemeClr val="tx1"/>
                </a:solidFill>
              </a:rPr>
              <a:t>at minimum cost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-59233" y="3302210"/>
            <a:ext cx="5052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£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092675" y="643469"/>
            <a:ext cx="5052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£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021115" y="1808907"/>
            <a:ext cx="5052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£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029637" y="2947512"/>
            <a:ext cx="5052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£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097026" y="4086355"/>
            <a:ext cx="5052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£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315061" y="1516519"/>
            <a:ext cx="5052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£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2243501" y="2681957"/>
            <a:ext cx="5052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£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252023" y="3820562"/>
            <a:ext cx="5052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£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2319412" y="4959405"/>
            <a:ext cx="5052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£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524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42"/>
    </mc:Choice>
    <mc:Fallback xmlns="">
      <p:transition spd="slow" advTm="1143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9" grpId="0"/>
      <p:bldP spid="35" grpId="0"/>
      <p:bldP spid="4" grpId="0" animBg="1"/>
      <p:bldP spid="5" grpId="0" animBg="1"/>
      <p:bldP spid="6" grpId="0" animBg="1"/>
      <p:bldP spid="7" grpId="0" animBg="1"/>
      <p:bldP spid="36" grpId="0"/>
      <p:bldP spid="38" grpId="0"/>
      <p:bldP spid="39" grpId="0"/>
      <p:bldP spid="40" grpId="0"/>
      <p:bldP spid="41" grpId="0"/>
      <p:bldP spid="42" grpId="0"/>
      <p:bldP spid="43" grpId="0"/>
      <p:bldP spid="45" grpId="0" animBg="1"/>
      <p:bldP spid="46" grpId="0" animBg="1"/>
      <p:bldP spid="47" grpId="0" animBg="1"/>
      <p:bldP spid="48" grpId="0" animBg="1"/>
      <p:bldP spid="50" grpId="0"/>
      <p:bldP spid="51" grpId="0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  <p:bldP spid="110" grpId="0"/>
      <p:bldP spid="112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5167" y="1484784"/>
            <a:ext cx="9360580" cy="360040"/>
          </a:xfrm>
        </p:spPr>
        <p:txBody>
          <a:bodyPr/>
          <a:lstStyle/>
          <a:p>
            <a:r>
              <a:rPr lang="en-US" sz="2800" dirty="0"/>
              <a:t>Writing packages made simple by </a:t>
            </a:r>
            <a:r>
              <a:rPr lang="en-US" sz="2800" dirty="0" err="1"/>
              <a:t>devtools</a:t>
            </a:r>
            <a:endParaRPr lang="en-US" sz="2800" dirty="0"/>
          </a:p>
          <a:p>
            <a:r>
              <a:rPr lang="en-US" sz="2800" dirty="0"/>
              <a:t>Use GitHub for effective workflow</a:t>
            </a:r>
          </a:p>
          <a:p>
            <a:r>
              <a:rPr lang="en-US" sz="2800" dirty="0"/>
              <a:t>A little extra effort but a lot of fun!</a:t>
            </a:r>
            <a:endParaRPr lang="en-GB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5167" y="44225"/>
            <a:ext cx="9360580" cy="490991"/>
          </a:xfrm>
        </p:spPr>
        <p:txBody>
          <a:bodyPr/>
          <a:lstStyle/>
          <a:p>
            <a:r>
              <a:rPr lang="en-GB" dirty="0"/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176225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imaginary country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044" y="3198615"/>
            <a:ext cx="1063331" cy="4616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Shared Input commodity</a:t>
            </a:r>
          </a:p>
        </p:txBody>
      </p:sp>
      <p:sp>
        <p:nvSpPr>
          <p:cNvPr id="49" name="TextBox 48"/>
          <p:cNvSpPr txBox="1"/>
          <p:nvPr/>
        </p:nvSpPr>
        <p:spPr>
          <a:xfrm rot="18566077">
            <a:off x="3010247" y="856244"/>
            <a:ext cx="917204" cy="30776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400" dirty="0">
                <a:solidFill>
                  <a:schemeClr val="tx1"/>
                </a:solidFill>
              </a:rPr>
              <a:t>Emissions</a:t>
            </a:r>
            <a:endParaRPr lang="en-GB" sz="1900" dirty="0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75167" y="931177"/>
            <a:ext cx="5239933" cy="4514047"/>
            <a:chOff x="275167" y="931177"/>
            <a:chExt cx="5239933" cy="4514047"/>
          </a:xfrm>
        </p:grpSpPr>
        <p:sp>
          <p:nvSpPr>
            <p:cNvPr id="35" name="TextBox 34"/>
            <p:cNvSpPr txBox="1"/>
            <p:nvPr/>
          </p:nvSpPr>
          <p:spPr>
            <a:xfrm rot="1180215">
              <a:off x="1271048" y="931177"/>
              <a:ext cx="1063331" cy="461649"/>
            </a:xfrm>
            <a:prstGeom prst="rect">
              <a:avLst/>
            </a:prstGeom>
            <a:noFill/>
          </p:spPr>
          <p:txBody>
            <a:bodyPr wrap="square" lIns="91423" tIns="45712" rIns="91423" bIns="45712" rtlCol="0">
              <a:spAutoFit/>
            </a:bodyPr>
            <a:lstStyle/>
            <a:p>
              <a:r>
                <a:rPr lang="en-GB" sz="1200" dirty="0">
                  <a:solidFill>
                    <a:schemeClr val="tx1"/>
                  </a:solidFill>
                </a:rPr>
                <a:t>Sectoral Input commodity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275167" y="1066279"/>
              <a:ext cx="3165665" cy="4378945"/>
              <a:chOff x="275167" y="1412776"/>
              <a:chExt cx="2517593" cy="4032448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1784648" y="1628800"/>
                <a:ext cx="1008112" cy="648072"/>
              </a:xfrm>
              <a:prstGeom prst="rect">
                <a:avLst/>
              </a:prstGeom>
              <a:solidFill>
                <a:srgbClr val="00B050">
                  <a:alpha val="10001"/>
                </a:srgbClr>
              </a:solidFill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300" b="1" i="0" u="none" strike="noStrike" cap="none" normalizeH="0" baseline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Arial" charset="0"/>
                  </a:rPr>
                  <a:t>Sector 1</a:t>
                </a:r>
              </a:p>
              <a:p>
                <a:pPr marL="285750" marR="0" indent="-285750" algn="l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GB" sz="900" dirty="0">
                    <a:latin typeface="Arial" charset="0"/>
                  </a:rPr>
                  <a:t>Process 1.1</a:t>
                </a:r>
              </a:p>
              <a:p>
                <a:pPr marL="285750" marR="0" indent="-285750" algn="l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GB" sz="900" i="0" u="none" strike="noStrike" cap="none" normalizeH="0" baseline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Arial" charset="0"/>
                  </a:rPr>
                  <a:t>Process</a:t>
                </a:r>
                <a:r>
                  <a:rPr kumimoji="0" lang="en-GB" sz="900" i="0" u="none" strike="noStrike" cap="none" normalizeH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Arial" charset="0"/>
                  </a:rPr>
                  <a:t> 1.2</a:t>
                </a:r>
                <a:endParaRPr kumimoji="0" lang="en-GB" sz="105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1784648" y="2684917"/>
                <a:ext cx="1008112" cy="648072"/>
              </a:xfrm>
              <a:prstGeom prst="rect">
                <a:avLst/>
              </a:prstGeom>
              <a:solidFill>
                <a:srgbClr val="0070C0">
                  <a:alpha val="10001"/>
                </a:srgbClr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300" b="1" i="0" u="none" strike="noStrike" cap="none" normalizeH="0" baseline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Arial" charset="0"/>
                  </a:rPr>
                  <a:t>Sector</a:t>
                </a:r>
                <a:r>
                  <a:rPr kumimoji="0" lang="en-GB" sz="1300" b="1" i="0" u="none" strike="noStrike" cap="none" normalizeH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Arial" charset="0"/>
                  </a:rPr>
                  <a:t> 2</a:t>
                </a:r>
              </a:p>
              <a:p>
                <a:pPr marL="285750" indent="-285750" algn="l" defTabSz="1279525">
                  <a:buFont typeface="Arial" panose="020B0604020202020204" pitchFamily="34" charset="0"/>
                  <a:buChar char="•"/>
                </a:pPr>
                <a:r>
                  <a:rPr lang="en-GB" sz="900" dirty="0">
                    <a:latin typeface="Arial" charset="0"/>
                  </a:rPr>
                  <a:t>Process 2.1</a:t>
                </a:r>
              </a:p>
              <a:p>
                <a:pPr marL="285750" indent="-285750" algn="l" defTabSz="1279525">
                  <a:buFont typeface="Arial" panose="020B0604020202020204" pitchFamily="34" charset="0"/>
                  <a:buChar char="•"/>
                </a:pPr>
                <a:r>
                  <a:rPr lang="en-GB" sz="900" dirty="0">
                    <a:latin typeface="Arial" charset="0"/>
                  </a:rPr>
                  <a:t>Process 2.2</a:t>
                </a:r>
              </a:p>
              <a:p>
                <a:pPr marL="0" marR="0" indent="0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300" b="1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1784648" y="3741034"/>
                <a:ext cx="1008112" cy="648072"/>
              </a:xfrm>
              <a:prstGeom prst="rect">
                <a:avLst/>
              </a:prstGeom>
              <a:solidFill>
                <a:srgbClr val="800080">
                  <a:alpha val="10001"/>
                </a:srgbClr>
              </a:solidFill>
              <a:ln w="9525" cap="flat" cmpd="sng" algn="ctr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300" b="1" i="0" u="none" strike="noStrike" cap="none" normalizeH="0" baseline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Arial" charset="0"/>
                  </a:rPr>
                  <a:t>Sector 3</a:t>
                </a:r>
              </a:p>
              <a:p>
                <a:pPr marL="285750" indent="-285750" algn="l" defTabSz="1279525">
                  <a:buFont typeface="Arial" panose="020B0604020202020204" pitchFamily="34" charset="0"/>
                  <a:buChar char="•"/>
                </a:pPr>
                <a:r>
                  <a:rPr lang="en-GB" sz="900" dirty="0">
                    <a:latin typeface="Arial" charset="0"/>
                  </a:rPr>
                  <a:t>Process 3.1</a:t>
                </a:r>
              </a:p>
              <a:p>
                <a:pPr marL="285750" indent="-285750" algn="l" defTabSz="1279525">
                  <a:buFont typeface="Arial" panose="020B0604020202020204" pitchFamily="34" charset="0"/>
                  <a:buChar char="•"/>
                </a:pPr>
                <a:r>
                  <a:rPr lang="en-GB" sz="900" dirty="0">
                    <a:latin typeface="Arial" charset="0"/>
                  </a:rPr>
                  <a:t>Process 3.2</a:t>
                </a:r>
              </a:p>
              <a:p>
                <a:pPr marL="0" marR="0" indent="0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900" b="1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784648" y="4797152"/>
                <a:ext cx="1008112" cy="648072"/>
              </a:xfrm>
              <a:prstGeom prst="rect">
                <a:avLst/>
              </a:prstGeom>
              <a:solidFill>
                <a:schemeClr val="bg1">
                  <a:lumMod val="50000"/>
                  <a:alpha val="10001"/>
                </a:schemeClr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300" b="1" i="0" u="none" strike="noStrike" cap="none" normalizeH="0" baseline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Arial" charset="0"/>
                  </a:rPr>
                  <a:t>Sector 4</a:t>
                </a:r>
              </a:p>
              <a:p>
                <a:pPr marL="285750" indent="-285750" algn="l" defTabSz="1279525">
                  <a:buFont typeface="Arial" panose="020B0604020202020204" pitchFamily="34" charset="0"/>
                  <a:buChar char="•"/>
                </a:pPr>
                <a:r>
                  <a:rPr lang="en-GB" sz="900" dirty="0">
                    <a:latin typeface="Arial" charset="0"/>
                  </a:rPr>
                  <a:t>Process 4.1</a:t>
                </a:r>
              </a:p>
              <a:p>
                <a:pPr marL="285750" indent="-285750" algn="l" defTabSz="1279525">
                  <a:buFont typeface="Arial" panose="020B0604020202020204" pitchFamily="34" charset="0"/>
                  <a:buChar char="•"/>
                </a:pPr>
                <a:r>
                  <a:rPr lang="en-GB" sz="900" dirty="0">
                    <a:latin typeface="Arial" charset="0"/>
                  </a:rPr>
                  <a:t>Process 4.2</a:t>
                </a:r>
              </a:p>
              <a:p>
                <a:pPr marL="0" marR="0" indent="0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300" b="1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275167" y="3573016"/>
                <a:ext cx="645385" cy="0"/>
              </a:xfrm>
              <a:prstGeom prst="line">
                <a:avLst/>
              </a:prstGeom>
              <a:solidFill>
                <a:srgbClr val="CCECFF">
                  <a:alpha val="10001"/>
                </a:srgbClr>
              </a:solidFill>
              <a:ln w="9525" cap="flat" cmpd="sng" algn="ctr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920552" y="1952836"/>
                <a:ext cx="0" cy="3204356"/>
              </a:xfrm>
              <a:prstGeom prst="line">
                <a:avLst/>
              </a:prstGeom>
              <a:solidFill>
                <a:srgbClr val="CCECFF">
                  <a:alpha val="10001"/>
                </a:srgbClr>
              </a:solidFill>
              <a:ln w="9525" cap="flat" cmpd="sng" algn="ctr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Arrow Connector 15"/>
              <p:cNvCxnSpPr>
                <a:endCxn id="4" idx="1"/>
              </p:cNvCxnSpPr>
              <p:nvPr/>
            </p:nvCxnSpPr>
            <p:spPr bwMode="auto">
              <a:xfrm>
                <a:off x="920552" y="1952836"/>
                <a:ext cx="864096" cy="0"/>
              </a:xfrm>
              <a:prstGeom prst="straightConnector1">
                <a:avLst/>
              </a:prstGeom>
              <a:solidFill>
                <a:srgbClr val="CCECFF">
                  <a:alpha val="10001"/>
                </a:srgbClr>
              </a:solidFill>
              <a:ln w="9525" cap="flat" cmpd="sng" algn="ctr">
                <a:solidFill>
                  <a:srgbClr val="003366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" name="Straight Arrow Connector 19"/>
              <p:cNvCxnSpPr/>
              <p:nvPr/>
            </p:nvCxnSpPr>
            <p:spPr bwMode="auto">
              <a:xfrm>
                <a:off x="920552" y="3068960"/>
                <a:ext cx="864096" cy="0"/>
              </a:xfrm>
              <a:prstGeom prst="straightConnector1">
                <a:avLst/>
              </a:prstGeom>
              <a:solidFill>
                <a:srgbClr val="CCECFF">
                  <a:alpha val="10001"/>
                </a:srgbClr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1" name="Straight Arrow Connector 20"/>
              <p:cNvCxnSpPr/>
              <p:nvPr/>
            </p:nvCxnSpPr>
            <p:spPr bwMode="auto">
              <a:xfrm>
                <a:off x="920552" y="4149080"/>
                <a:ext cx="864096" cy="0"/>
              </a:xfrm>
              <a:prstGeom prst="straightConnector1">
                <a:avLst/>
              </a:prstGeom>
              <a:solidFill>
                <a:srgbClr val="CCECFF">
                  <a:alpha val="10001"/>
                </a:srgbClr>
              </a:solidFill>
              <a:ln w="9525" cap="flat" cmpd="sng" algn="ctr">
                <a:solidFill>
                  <a:srgbClr val="003366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Straight Arrow Connector 21"/>
              <p:cNvCxnSpPr/>
              <p:nvPr/>
            </p:nvCxnSpPr>
            <p:spPr bwMode="auto">
              <a:xfrm>
                <a:off x="920552" y="5157192"/>
                <a:ext cx="864096" cy="0"/>
              </a:xfrm>
              <a:prstGeom prst="straightConnector1">
                <a:avLst/>
              </a:prstGeom>
              <a:solidFill>
                <a:srgbClr val="CCECFF">
                  <a:alpha val="10001"/>
                </a:srgbClr>
              </a:solidFill>
              <a:ln w="9525" cap="flat" cmpd="sng" algn="ctr">
                <a:solidFill>
                  <a:srgbClr val="003366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1242160" y="1412776"/>
                <a:ext cx="576064" cy="239923"/>
              </a:xfrm>
              <a:prstGeom prst="straightConnector1">
                <a:avLst/>
              </a:prstGeom>
              <a:solidFill>
                <a:srgbClr val="CCECFF">
                  <a:alpha val="10001"/>
                </a:srgbClr>
              </a:solidFill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" name="Straight Arrow Connector 26"/>
              <p:cNvCxnSpPr/>
              <p:nvPr/>
            </p:nvCxnSpPr>
            <p:spPr bwMode="auto">
              <a:xfrm>
                <a:off x="1242160" y="2492896"/>
                <a:ext cx="542488" cy="192021"/>
              </a:xfrm>
              <a:prstGeom prst="straightConnector1">
                <a:avLst/>
              </a:prstGeom>
              <a:solidFill>
                <a:srgbClr val="CCECFF">
                  <a:alpha val="10001"/>
                </a:srgbClr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1242160" y="3561014"/>
                <a:ext cx="542488" cy="192021"/>
              </a:xfrm>
              <a:prstGeom prst="straightConnector1">
                <a:avLst/>
              </a:prstGeom>
              <a:solidFill>
                <a:srgbClr val="CCECFF">
                  <a:alpha val="10001"/>
                </a:srgbClr>
              </a:solidFill>
              <a:ln w="9525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" name="Straight Arrow Connector 32"/>
              <p:cNvCxnSpPr/>
              <p:nvPr/>
            </p:nvCxnSpPr>
            <p:spPr bwMode="auto">
              <a:xfrm>
                <a:off x="1256714" y="4617131"/>
                <a:ext cx="542488" cy="192021"/>
              </a:xfrm>
              <a:prstGeom prst="straightConnector1">
                <a:avLst/>
              </a:prstGeom>
              <a:solidFill>
                <a:srgbClr val="CCECFF">
                  <a:alpha val="10001"/>
                </a:srgbClr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6" name="TextBox 35"/>
              <p:cNvSpPr txBox="1"/>
              <p:nvPr/>
            </p:nvSpPr>
            <p:spPr>
              <a:xfrm rot="1042113">
                <a:off x="903329" y="2356848"/>
                <a:ext cx="1063331" cy="461649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1200" dirty="0">
                    <a:solidFill>
                      <a:schemeClr val="tx1"/>
                    </a:solidFill>
                  </a:rPr>
                  <a:t>Sectoral Input commodity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132763">
                <a:off x="909267" y="3410636"/>
                <a:ext cx="1063331" cy="461649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1200" dirty="0">
                    <a:solidFill>
                      <a:schemeClr val="tx1"/>
                    </a:solidFill>
                  </a:rPr>
                  <a:t>Sectoral Input commodity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1009091">
                <a:off x="977118" y="4497352"/>
                <a:ext cx="1063331" cy="461649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1200" dirty="0">
                    <a:solidFill>
                      <a:schemeClr val="tx1"/>
                    </a:solidFill>
                  </a:rPr>
                  <a:t>Sectoral Input commodity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4390940" y="1415499"/>
              <a:ext cx="1080120" cy="523204"/>
            </a:xfrm>
            <a:prstGeom prst="rect">
              <a:avLst/>
            </a:prstGeom>
            <a:noFill/>
          </p:spPr>
          <p:txBody>
            <a:bodyPr wrap="square" lIns="91423" tIns="45712" rIns="91423" bIns="45712" rtlCol="0">
              <a:spAutoFit/>
            </a:bodyPr>
            <a:lstStyle/>
            <a:p>
              <a:r>
                <a:rPr lang="en-GB" sz="1400" dirty="0">
                  <a:solidFill>
                    <a:schemeClr val="tx1"/>
                  </a:solidFill>
                </a:rPr>
                <a:t>Sector 1 demands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90940" y="2557384"/>
              <a:ext cx="1080120" cy="523204"/>
            </a:xfrm>
            <a:prstGeom prst="rect">
              <a:avLst/>
            </a:prstGeom>
            <a:noFill/>
          </p:spPr>
          <p:txBody>
            <a:bodyPr wrap="square" lIns="91423" tIns="45712" rIns="91423" bIns="45712" rtlCol="0">
              <a:spAutoFit/>
            </a:bodyPr>
            <a:lstStyle/>
            <a:p>
              <a:r>
                <a:rPr lang="en-GB" sz="1400" dirty="0">
                  <a:solidFill>
                    <a:schemeClr val="tx1"/>
                  </a:solidFill>
                </a:rPr>
                <a:t>Sector 2 demands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15397" y="3678360"/>
              <a:ext cx="1080120" cy="523204"/>
            </a:xfrm>
            <a:prstGeom prst="rect">
              <a:avLst/>
            </a:prstGeom>
            <a:noFill/>
          </p:spPr>
          <p:txBody>
            <a:bodyPr wrap="square" lIns="91423" tIns="45712" rIns="91423" bIns="45712" rtlCol="0">
              <a:spAutoFit/>
            </a:bodyPr>
            <a:lstStyle/>
            <a:p>
              <a:r>
                <a:rPr lang="en-GB" sz="1400" dirty="0">
                  <a:solidFill>
                    <a:schemeClr val="tx1"/>
                  </a:solidFill>
                </a:rPr>
                <a:t>Sector 3 demands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34980" y="4820245"/>
              <a:ext cx="1080120" cy="523204"/>
            </a:xfrm>
            <a:prstGeom prst="rect">
              <a:avLst/>
            </a:prstGeom>
            <a:noFill/>
          </p:spPr>
          <p:txBody>
            <a:bodyPr wrap="square" lIns="91423" tIns="45712" rIns="91423" bIns="45712" rtlCol="0">
              <a:spAutoFit/>
            </a:bodyPr>
            <a:lstStyle/>
            <a:p>
              <a:r>
                <a:rPr lang="en-GB" sz="1400" dirty="0">
                  <a:solidFill>
                    <a:schemeClr val="tx1"/>
                  </a:solidFill>
                </a:rPr>
                <a:t>Sector 4 demands</a:t>
              </a:r>
            </a:p>
          </p:txBody>
        </p:sp>
        <p:sp>
          <p:nvSpPr>
            <p:cNvPr id="45" name="Right Arrow 44"/>
            <p:cNvSpPr/>
            <p:nvPr/>
          </p:nvSpPr>
          <p:spPr bwMode="auto">
            <a:xfrm rot="18506493">
              <a:off x="3350533" y="1058269"/>
              <a:ext cx="400152" cy="207463"/>
            </a:xfrm>
            <a:prstGeom prst="rightArrow">
              <a:avLst/>
            </a:prstGeom>
            <a:solidFill>
              <a:schemeClr val="tx1">
                <a:lumMod val="95000"/>
                <a:lumOff val="5000"/>
                <a:alpha val="10001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ight Arrow 45"/>
            <p:cNvSpPr/>
            <p:nvPr/>
          </p:nvSpPr>
          <p:spPr bwMode="auto">
            <a:xfrm rot="18506493">
              <a:off x="3362174" y="2232452"/>
              <a:ext cx="400152" cy="207463"/>
            </a:xfrm>
            <a:prstGeom prst="rightArrow">
              <a:avLst/>
            </a:prstGeom>
            <a:solidFill>
              <a:schemeClr val="tx1">
                <a:lumMod val="95000"/>
                <a:lumOff val="5000"/>
                <a:alpha val="10001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Right Arrow 46"/>
            <p:cNvSpPr/>
            <p:nvPr/>
          </p:nvSpPr>
          <p:spPr bwMode="auto">
            <a:xfrm rot="18506493">
              <a:off x="3350533" y="3353430"/>
              <a:ext cx="400152" cy="207463"/>
            </a:xfrm>
            <a:prstGeom prst="rightArrow">
              <a:avLst/>
            </a:prstGeom>
            <a:solidFill>
              <a:schemeClr val="tx1">
                <a:lumMod val="95000"/>
                <a:lumOff val="5000"/>
                <a:alpha val="10001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ight Arrow 47"/>
            <p:cNvSpPr/>
            <p:nvPr/>
          </p:nvSpPr>
          <p:spPr bwMode="auto">
            <a:xfrm rot="18506493">
              <a:off x="3356071" y="4506810"/>
              <a:ext cx="400152" cy="207463"/>
            </a:xfrm>
            <a:prstGeom prst="rightArrow">
              <a:avLst/>
            </a:prstGeom>
            <a:solidFill>
              <a:schemeClr val="tx1">
                <a:lumMod val="95000"/>
                <a:lumOff val="5000"/>
                <a:alpha val="10001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 rot="18566077">
              <a:off x="3047131" y="1986766"/>
              <a:ext cx="917204" cy="307760"/>
            </a:xfrm>
            <a:prstGeom prst="rect">
              <a:avLst/>
            </a:prstGeom>
            <a:noFill/>
          </p:spPr>
          <p:txBody>
            <a:bodyPr wrap="none" lIns="91423" tIns="45712" rIns="91423" bIns="45712" rtlCol="0">
              <a:spAutoFit/>
            </a:bodyPr>
            <a:lstStyle/>
            <a:p>
              <a:pPr algn="l"/>
              <a:r>
                <a:rPr lang="en-GB" sz="1400" dirty="0">
                  <a:solidFill>
                    <a:schemeClr val="tx1"/>
                  </a:solidFill>
                </a:rPr>
                <a:t>Emissions</a:t>
              </a:r>
              <a:endParaRPr lang="en-GB" sz="19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 rot="18566077">
              <a:off x="3010247" y="3170034"/>
              <a:ext cx="917204" cy="307760"/>
            </a:xfrm>
            <a:prstGeom prst="rect">
              <a:avLst/>
            </a:prstGeom>
            <a:noFill/>
          </p:spPr>
          <p:txBody>
            <a:bodyPr wrap="none" lIns="91423" tIns="45712" rIns="91423" bIns="45712" rtlCol="0">
              <a:spAutoFit/>
            </a:bodyPr>
            <a:lstStyle/>
            <a:p>
              <a:pPr algn="l"/>
              <a:r>
                <a:rPr lang="en-GB" sz="1400" dirty="0">
                  <a:solidFill>
                    <a:schemeClr val="tx1"/>
                  </a:solidFill>
                </a:rPr>
                <a:t>Emissions</a:t>
              </a:r>
              <a:endParaRPr lang="en-GB" sz="19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rot="18566077">
              <a:off x="3026739" y="4266634"/>
              <a:ext cx="917204" cy="307760"/>
            </a:xfrm>
            <a:prstGeom prst="rect">
              <a:avLst/>
            </a:prstGeom>
            <a:noFill/>
          </p:spPr>
          <p:txBody>
            <a:bodyPr wrap="none" lIns="91423" tIns="45712" rIns="91423" bIns="45712" rtlCol="0">
              <a:spAutoFit/>
            </a:bodyPr>
            <a:lstStyle/>
            <a:p>
              <a:pPr algn="l"/>
              <a:r>
                <a:rPr lang="en-GB" sz="1400" dirty="0">
                  <a:solidFill>
                    <a:schemeClr val="tx1"/>
                  </a:solidFill>
                </a:rPr>
                <a:t>Emissions</a:t>
              </a:r>
              <a:endParaRPr lang="en-GB" sz="1900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 bwMode="auto">
            <a:xfrm>
              <a:off x="3440832" y="1547529"/>
              <a:ext cx="1052103" cy="214497"/>
            </a:xfrm>
            <a:prstGeom prst="rightArrow">
              <a:avLst/>
            </a:prstGeom>
            <a:solidFill>
              <a:srgbClr val="00B050">
                <a:alpha val="10001"/>
              </a:srgbClr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80238" y="1404133"/>
              <a:ext cx="792088" cy="461649"/>
            </a:xfrm>
            <a:prstGeom prst="rect">
              <a:avLst/>
            </a:prstGeom>
            <a:noFill/>
          </p:spPr>
          <p:txBody>
            <a:bodyPr wrap="square" lIns="91423" tIns="45712" rIns="91423" bIns="45712" rtlCol="0">
              <a:spAutoFit/>
            </a:bodyPr>
            <a:lstStyle/>
            <a:p>
              <a:r>
                <a:rPr lang="en-GB" sz="1200" dirty="0">
                  <a:solidFill>
                    <a:schemeClr val="tx1"/>
                  </a:solidFill>
                </a:rPr>
                <a:t>Sector 1 outputs</a:t>
              </a:r>
            </a:p>
          </p:txBody>
        </p:sp>
        <p:sp>
          <p:nvSpPr>
            <p:cNvPr id="55" name="Right Arrow 54"/>
            <p:cNvSpPr/>
            <p:nvPr/>
          </p:nvSpPr>
          <p:spPr bwMode="auto">
            <a:xfrm>
              <a:off x="3442060" y="2726529"/>
              <a:ext cx="1052103" cy="214497"/>
            </a:xfrm>
            <a:prstGeom prst="rightArrow">
              <a:avLst/>
            </a:prstGeom>
            <a:solidFill>
              <a:srgbClr val="0070C0">
                <a:alpha val="10001"/>
              </a:srgbClr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81466" y="2583133"/>
              <a:ext cx="792088" cy="461649"/>
            </a:xfrm>
            <a:prstGeom prst="rect">
              <a:avLst/>
            </a:prstGeom>
            <a:noFill/>
          </p:spPr>
          <p:txBody>
            <a:bodyPr wrap="square" lIns="91423" tIns="45712" rIns="91423" bIns="45712" rtlCol="0">
              <a:spAutoFit/>
            </a:bodyPr>
            <a:lstStyle/>
            <a:p>
              <a:r>
                <a:rPr lang="en-GB" sz="1200" dirty="0">
                  <a:solidFill>
                    <a:schemeClr val="tx1"/>
                  </a:solidFill>
                </a:rPr>
                <a:t>Sector 2 outputs</a:t>
              </a:r>
            </a:p>
          </p:txBody>
        </p:sp>
        <p:sp>
          <p:nvSpPr>
            <p:cNvPr id="57" name="Right Arrow 56"/>
            <p:cNvSpPr/>
            <p:nvPr/>
          </p:nvSpPr>
          <p:spPr bwMode="auto">
            <a:xfrm>
              <a:off x="3431703" y="3841559"/>
              <a:ext cx="1052103" cy="214497"/>
            </a:xfrm>
            <a:prstGeom prst="rightArrow">
              <a:avLst/>
            </a:prstGeom>
            <a:solidFill>
              <a:srgbClr val="0070C0">
                <a:alpha val="10001"/>
              </a:srgbClr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71109" y="3698163"/>
              <a:ext cx="792088" cy="461649"/>
            </a:xfrm>
            <a:prstGeom prst="rect">
              <a:avLst/>
            </a:prstGeom>
            <a:noFill/>
          </p:spPr>
          <p:txBody>
            <a:bodyPr wrap="square" lIns="91423" tIns="45712" rIns="91423" bIns="45712" rtlCol="0">
              <a:spAutoFit/>
            </a:bodyPr>
            <a:lstStyle/>
            <a:p>
              <a:r>
                <a:rPr lang="en-GB" sz="1200" dirty="0">
                  <a:solidFill>
                    <a:schemeClr val="tx1"/>
                  </a:solidFill>
                </a:rPr>
                <a:t>Sector 3 outputs</a:t>
              </a:r>
            </a:p>
          </p:txBody>
        </p:sp>
        <p:sp>
          <p:nvSpPr>
            <p:cNvPr id="59" name="Right Arrow 58"/>
            <p:cNvSpPr/>
            <p:nvPr/>
          </p:nvSpPr>
          <p:spPr bwMode="auto">
            <a:xfrm>
              <a:off x="3440832" y="5023342"/>
              <a:ext cx="1052103" cy="214497"/>
            </a:xfrm>
            <a:prstGeom prst="rightArrow">
              <a:avLst/>
            </a:prstGeom>
            <a:solidFill>
              <a:srgbClr val="0070C0">
                <a:alpha val="10001"/>
              </a:srgbClr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80238" y="4879946"/>
              <a:ext cx="792088" cy="461649"/>
            </a:xfrm>
            <a:prstGeom prst="rect">
              <a:avLst/>
            </a:prstGeom>
            <a:noFill/>
          </p:spPr>
          <p:txBody>
            <a:bodyPr wrap="square" lIns="91423" tIns="45712" rIns="91423" bIns="45712" rtlCol="0">
              <a:spAutoFit/>
            </a:bodyPr>
            <a:lstStyle/>
            <a:p>
              <a:r>
                <a:rPr lang="en-GB" sz="1200" dirty="0">
                  <a:solidFill>
                    <a:schemeClr val="tx1"/>
                  </a:solidFill>
                </a:rPr>
                <a:t>Sector 4 outputs</a:t>
              </a:r>
            </a:p>
          </p:txBody>
        </p:sp>
      </p:grpSp>
      <p:sp>
        <p:nvSpPr>
          <p:cNvPr id="63" name="Wave 62"/>
          <p:cNvSpPr/>
          <p:nvPr/>
        </p:nvSpPr>
        <p:spPr bwMode="auto">
          <a:xfrm rot="19378680">
            <a:off x="-3869" y="2913341"/>
            <a:ext cx="830768" cy="355541"/>
          </a:xfrm>
          <a:prstGeom prst="wave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rPr>
              <a:t>Constrain</a:t>
            </a:r>
          </a:p>
        </p:txBody>
      </p:sp>
      <p:sp>
        <p:nvSpPr>
          <p:cNvPr id="64" name="Wave 63"/>
          <p:cNvSpPr/>
          <p:nvPr/>
        </p:nvSpPr>
        <p:spPr bwMode="auto">
          <a:xfrm rot="19378680">
            <a:off x="808992" y="809495"/>
            <a:ext cx="830768" cy="355541"/>
          </a:xfrm>
          <a:prstGeom prst="wave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rPr>
              <a:t>Constrain</a:t>
            </a:r>
          </a:p>
        </p:txBody>
      </p:sp>
      <p:sp>
        <p:nvSpPr>
          <p:cNvPr id="65" name="Wave 64"/>
          <p:cNvSpPr/>
          <p:nvPr/>
        </p:nvSpPr>
        <p:spPr bwMode="auto">
          <a:xfrm rot="19378680">
            <a:off x="869548" y="1826853"/>
            <a:ext cx="830768" cy="355541"/>
          </a:xfrm>
          <a:prstGeom prst="wave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rPr>
              <a:t>Constrain</a:t>
            </a:r>
          </a:p>
        </p:txBody>
      </p:sp>
      <p:sp>
        <p:nvSpPr>
          <p:cNvPr id="66" name="Wave 65"/>
          <p:cNvSpPr/>
          <p:nvPr/>
        </p:nvSpPr>
        <p:spPr bwMode="auto">
          <a:xfrm rot="19378680">
            <a:off x="982137" y="2944140"/>
            <a:ext cx="830768" cy="355541"/>
          </a:xfrm>
          <a:prstGeom prst="wave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rPr>
              <a:t>Constrain</a:t>
            </a:r>
          </a:p>
        </p:txBody>
      </p:sp>
      <p:sp>
        <p:nvSpPr>
          <p:cNvPr id="67" name="Wave 66"/>
          <p:cNvSpPr/>
          <p:nvPr/>
        </p:nvSpPr>
        <p:spPr bwMode="auto">
          <a:xfrm rot="19378680">
            <a:off x="1063649" y="4160751"/>
            <a:ext cx="830768" cy="355541"/>
          </a:xfrm>
          <a:prstGeom prst="wave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rPr>
              <a:t>Constrain</a:t>
            </a:r>
          </a:p>
        </p:txBody>
      </p:sp>
      <p:sp>
        <p:nvSpPr>
          <p:cNvPr id="68" name="Wave 67"/>
          <p:cNvSpPr/>
          <p:nvPr/>
        </p:nvSpPr>
        <p:spPr bwMode="auto">
          <a:xfrm rot="19378680">
            <a:off x="3438968" y="849215"/>
            <a:ext cx="830768" cy="355541"/>
          </a:xfrm>
          <a:prstGeom prst="wave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rPr>
              <a:t>Constrain</a:t>
            </a:r>
          </a:p>
        </p:txBody>
      </p:sp>
      <p:sp>
        <p:nvSpPr>
          <p:cNvPr id="69" name="Wave 68"/>
          <p:cNvSpPr/>
          <p:nvPr/>
        </p:nvSpPr>
        <p:spPr bwMode="auto">
          <a:xfrm rot="19378680">
            <a:off x="3489968" y="1914412"/>
            <a:ext cx="830768" cy="355541"/>
          </a:xfrm>
          <a:prstGeom prst="wave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rPr>
              <a:t>Constrain</a:t>
            </a:r>
          </a:p>
        </p:txBody>
      </p:sp>
      <p:sp>
        <p:nvSpPr>
          <p:cNvPr id="70" name="Wave 69"/>
          <p:cNvSpPr/>
          <p:nvPr/>
        </p:nvSpPr>
        <p:spPr bwMode="auto">
          <a:xfrm rot="19378680">
            <a:off x="3408463" y="3143252"/>
            <a:ext cx="830768" cy="355541"/>
          </a:xfrm>
          <a:prstGeom prst="wave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rPr>
              <a:t>Constrain</a:t>
            </a:r>
          </a:p>
        </p:txBody>
      </p:sp>
      <p:sp>
        <p:nvSpPr>
          <p:cNvPr id="71" name="Wave 70"/>
          <p:cNvSpPr/>
          <p:nvPr/>
        </p:nvSpPr>
        <p:spPr bwMode="auto">
          <a:xfrm rot="19378680">
            <a:off x="3379912" y="4421212"/>
            <a:ext cx="830768" cy="355541"/>
          </a:xfrm>
          <a:prstGeom prst="wave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rPr>
              <a:t>Constrain</a:t>
            </a:r>
          </a:p>
        </p:txBody>
      </p:sp>
      <p:sp>
        <p:nvSpPr>
          <p:cNvPr id="72" name="Wave 71"/>
          <p:cNvSpPr/>
          <p:nvPr/>
        </p:nvSpPr>
        <p:spPr bwMode="auto">
          <a:xfrm rot="19378680">
            <a:off x="2466173" y="1725042"/>
            <a:ext cx="830768" cy="355541"/>
          </a:xfrm>
          <a:prstGeom prst="wave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rPr>
              <a:t>Constrain</a:t>
            </a:r>
          </a:p>
        </p:txBody>
      </p:sp>
      <p:sp>
        <p:nvSpPr>
          <p:cNvPr id="73" name="Wave 72"/>
          <p:cNvSpPr/>
          <p:nvPr/>
        </p:nvSpPr>
        <p:spPr bwMode="auto">
          <a:xfrm rot="19378680">
            <a:off x="2527752" y="2884400"/>
            <a:ext cx="830768" cy="355541"/>
          </a:xfrm>
          <a:prstGeom prst="wave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rPr>
              <a:t>Constrain</a:t>
            </a:r>
          </a:p>
        </p:txBody>
      </p:sp>
      <p:sp>
        <p:nvSpPr>
          <p:cNvPr id="74" name="Wave 73"/>
          <p:cNvSpPr/>
          <p:nvPr/>
        </p:nvSpPr>
        <p:spPr bwMode="auto">
          <a:xfrm rot="19378680">
            <a:off x="2475103" y="4090429"/>
            <a:ext cx="830768" cy="355541"/>
          </a:xfrm>
          <a:prstGeom prst="wave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rPr>
              <a:t>Constrain</a:t>
            </a:r>
          </a:p>
        </p:txBody>
      </p:sp>
      <p:sp>
        <p:nvSpPr>
          <p:cNvPr id="75" name="Wave 74"/>
          <p:cNvSpPr/>
          <p:nvPr/>
        </p:nvSpPr>
        <p:spPr bwMode="auto">
          <a:xfrm rot="19378680">
            <a:off x="2447358" y="5237616"/>
            <a:ext cx="830768" cy="355541"/>
          </a:xfrm>
          <a:prstGeom prst="wave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rPr>
              <a:t>Constrain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898361" y="910184"/>
            <a:ext cx="3672408" cy="2139031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l"/>
            <a:r>
              <a:rPr lang="en-GB" sz="1900" b="1" dirty="0">
                <a:solidFill>
                  <a:schemeClr val="tx1"/>
                </a:solidFill>
              </a:rPr>
              <a:t>How does an economy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chemeClr val="tx1"/>
                </a:solidFill>
              </a:rPr>
              <a:t>Distribute shared commodities?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chemeClr val="tx1"/>
                </a:solidFill>
              </a:rPr>
              <a:t>Utilise processes to meet demands…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chemeClr val="tx1"/>
                </a:solidFill>
              </a:rPr>
              <a:t>at minimum cost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chemeClr val="tx1"/>
                </a:solidFill>
              </a:rPr>
              <a:t>under constraints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-59233" y="3302210"/>
            <a:ext cx="5052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£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02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01"/>
    </mc:Choice>
    <mc:Fallback xmlns="">
      <p:transition spd="slow" advTm="50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imaginary country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74678" y="757935"/>
            <a:ext cx="2711257" cy="3037533"/>
            <a:chOff x="-3869" y="563171"/>
            <a:chExt cx="5518969" cy="6070871"/>
          </a:xfrm>
        </p:grpSpPr>
        <p:sp>
          <p:nvSpPr>
            <p:cNvPr id="78" name="TextBox 77"/>
            <p:cNvSpPr txBox="1"/>
            <p:nvPr/>
          </p:nvSpPr>
          <p:spPr>
            <a:xfrm>
              <a:off x="71044" y="3198616"/>
              <a:ext cx="1063330" cy="421692"/>
            </a:xfrm>
            <a:prstGeom prst="rect">
              <a:avLst/>
            </a:prstGeom>
            <a:noFill/>
          </p:spPr>
          <p:txBody>
            <a:bodyPr wrap="square" lIns="91423" tIns="45712" rIns="91423" bIns="45712" rtlCol="0">
              <a:spAutoFit/>
            </a:bodyPr>
            <a:lstStyle/>
            <a:p>
              <a:r>
                <a:rPr lang="en-GB" sz="300" dirty="0">
                  <a:solidFill>
                    <a:schemeClr val="tx1"/>
                  </a:solidFill>
                </a:rPr>
                <a:t>Shared Input commodity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18566077">
              <a:off x="3021895" y="814920"/>
              <a:ext cx="893899" cy="390401"/>
            </a:xfrm>
            <a:prstGeom prst="rect">
              <a:avLst/>
            </a:prstGeom>
            <a:noFill/>
          </p:spPr>
          <p:txBody>
            <a:bodyPr wrap="none" lIns="91423" tIns="45712" rIns="91423" bIns="45712" rtlCol="0">
              <a:spAutoFit/>
            </a:bodyPr>
            <a:lstStyle/>
            <a:p>
              <a:pPr algn="l"/>
              <a:r>
                <a:rPr lang="en-GB" sz="400" dirty="0">
                  <a:solidFill>
                    <a:schemeClr val="tx1"/>
                  </a:solidFill>
                </a:rPr>
                <a:t>Emissions</a:t>
              </a:r>
              <a:endParaRPr lang="en-GB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275167" y="951154"/>
              <a:ext cx="5239933" cy="4494070"/>
              <a:chOff x="275167" y="951154"/>
              <a:chExt cx="5239933" cy="4494070"/>
            </a:xfrm>
          </p:grpSpPr>
          <p:sp>
            <p:nvSpPr>
              <p:cNvPr id="95" name="TextBox 94"/>
              <p:cNvSpPr txBox="1"/>
              <p:nvPr/>
            </p:nvSpPr>
            <p:spPr>
              <a:xfrm rot="1180215">
                <a:off x="1271049" y="951154"/>
                <a:ext cx="1063330" cy="421692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300" dirty="0">
                    <a:solidFill>
                      <a:schemeClr val="tx1"/>
                    </a:solidFill>
                  </a:rPr>
                  <a:t>Sectoral Input commodity</a:t>
                </a: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275167" y="1066279"/>
                <a:ext cx="3165665" cy="4378945"/>
                <a:chOff x="275167" y="1412776"/>
                <a:chExt cx="2517593" cy="4032448"/>
              </a:xfrm>
            </p:grpSpPr>
            <p:sp>
              <p:nvSpPr>
                <p:cNvPr id="116" name="Rectangle 115"/>
                <p:cNvSpPr/>
                <p:nvPr/>
              </p:nvSpPr>
              <p:spPr bwMode="auto">
                <a:xfrm>
                  <a:off x="1784648" y="1628800"/>
                  <a:ext cx="1008112" cy="648072"/>
                </a:xfrm>
                <a:prstGeom prst="rect">
                  <a:avLst/>
                </a:prstGeom>
                <a:solidFill>
                  <a:srgbClr val="00B050">
                    <a:alpha val="10001"/>
                  </a:srgbClr>
                </a:solidFill>
                <a:ln w="952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400" b="1" i="0" u="none" strike="noStrike" cap="none" normalizeH="0" baseline="0" dirty="0">
                      <a:ln>
                        <a:noFill/>
                      </a:ln>
                      <a:solidFill>
                        <a:srgbClr val="003366"/>
                      </a:solidFill>
                      <a:effectLst/>
                      <a:latin typeface="Arial" charset="0"/>
                    </a:rPr>
                    <a:t>Sector 1</a:t>
                  </a:r>
                </a:p>
                <a:p>
                  <a:pPr marL="285750" marR="0" indent="-285750" algn="l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</a:pPr>
                  <a:r>
                    <a:rPr lang="en-GB" sz="100" dirty="0">
                      <a:latin typeface="Arial" charset="0"/>
                    </a:rPr>
                    <a:t>Process 1.1</a:t>
                  </a:r>
                </a:p>
                <a:p>
                  <a:pPr marL="285750" marR="0" indent="-285750" algn="l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</a:pPr>
                  <a:r>
                    <a:rPr kumimoji="0" lang="en-GB" sz="100" i="0" u="none" strike="noStrike" cap="none" normalizeH="0" baseline="0" dirty="0">
                      <a:ln>
                        <a:noFill/>
                      </a:ln>
                      <a:solidFill>
                        <a:srgbClr val="003366"/>
                      </a:solidFill>
                      <a:effectLst/>
                      <a:latin typeface="Arial" charset="0"/>
                    </a:rPr>
                    <a:t>Process</a:t>
                  </a:r>
                  <a:r>
                    <a:rPr kumimoji="0" lang="en-GB" sz="100" i="0" u="none" strike="noStrike" cap="none" normalizeH="0" dirty="0">
                      <a:ln>
                        <a:noFill/>
                      </a:ln>
                      <a:solidFill>
                        <a:srgbClr val="003366"/>
                      </a:solidFill>
                      <a:effectLst/>
                      <a:latin typeface="Arial" charset="0"/>
                    </a:rPr>
                    <a:t> 1.2</a:t>
                  </a:r>
                  <a:endParaRPr kumimoji="0" lang="en-GB" sz="100" i="0" u="none" strike="noStrike" cap="none" normalizeH="0" baseline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 bwMode="auto">
                <a:xfrm>
                  <a:off x="1784648" y="2684917"/>
                  <a:ext cx="1008112" cy="648072"/>
                </a:xfrm>
                <a:prstGeom prst="rect">
                  <a:avLst/>
                </a:prstGeom>
                <a:solidFill>
                  <a:srgbClr val="0070C0">
                    <a:alpha val="10001"/>
                  </a:srgbClr>
                </a:solidFill>
                <a:ln w="9525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400" b="1" i="0" u="none" strike="noStrike" cap="none" normalizeH="0" baseline="0" dirty="0">
                      <a:ln>
                        <a:noFill/>
                      </a:ln>
                      <a:solidFill>
                        <a:srgbClr val="003366"/>
                      </a:solidFill>
                      <a:effectLst/>
                      <a:latin typeface="Arial" charset="0"/>
                    </a:rPr>
                    <a:t>Sector</a:t>
                  </a:r>
                  <a:r>
                    <a:rPr kumimoji="0" lang="en-GB" sz="400" b="1" i="0" u="none" strike="noStrike" cap="none" normalizeH="0" dirty="0">
                      <a:ln>
                        <a:noFill/>
                      </a:ln>
                      <a:solidFill>
                        <a:srgbClr val="003366"/>
                      </a:solidFill>
                      <a:effectLst/>
                      <a:latin typeface="Arial" charset="0"/>
                    </a:rPr>
                    <a:t> 2</a:t>
                  </a:r>
                </a:p>
                <a:p>
                  <a:pPr marL="285750" indent="-285750" algn="l" defTabSz="1279525">
                    <a:buFont typeface="Arial" panose="020B0604020202020204" pitchFamily="34" charset="0"/>
                    <a:buChar char="•"/>
                  </a:pPr>
                  <a:r>
                    <a:rPr lang="en-GB" sz="100" dirty="0">
                      <a:latin typeface="Arial" charset="0"/>
                    </a:rPr>
                    <a:t>Process 2.1</a:t>
                  </a:r>
                </a:p>
                <a:p>
                  <a:pPr marL="285750" indent="-285750" algn="l" defTabSz="1279525">
                    <a:buFont typeface="Arial" panose="020B0604020202020204" pitchFamily="34" charset="0"/>
                    <a:buChar char="•"/>
                  </a:pPr>
                  <a:r>
                    <a:rPr lang="en-GB" sz="100" dirty="0">
                      <a:latin typeface="Arial" charset="0"/>
                    </a:rPr>
                    <a:t>Process 2.2</a:t>
                  </a:r>
                </a:p>
                <a:p>
                  <a:pPr marL="0" marR="0" indent="0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400" b="1" i="0" u="none" strike="noStrike" cap="none" normalizeH="0" baseline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1784648" y="3741034"/>
                  <a:ext cx="1008112" cy="648072"/>
                </a:xfrm>
                <a:prstGeom prst="rect">
                  <a:avLst/>
                </a:prstGeom>
                <a:solidFill>
                  <a:srgbClr val="800080">
                    <a:alpha val="10001"/>
                  </a:srgbClr>
                </a:solidFill>
                <a:ln w="9525" cap="flat" cmpd="sng" algn="ctr">
                  <a:solidFill>
                    <a:srgbClr val="00336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400" b="1" i="0" u="none" strike="noStrike" cap="none" normalizeH="0" baseline="0" dirty="0">
                      <a:ln>
                        <a:noFill/>
                      </a:ln>
                      <a:solidFill>
                        <a:srgbClr val="003366"/>
                      </a:solidFill>
                      <a:effectLst/>
                      <a:latin typeface="Arial" charset="0"/>
                    </a:rPr>
                    <a:t>Sector 3</a:t>
                  </a:r>
                </a:p>
                <a:p>
                  <a:pPr marL="285750" indent="-285750" algn="l" defTabSz="1279525">
                    <a:buFont typeface="Arial" panose="020B0604020202020204" pitchFamily="34" charset="0"/>
                    <a:buChar char="•"/>
                  </a:pPr>
                  <a:r>
                    <a:rPr lang="en-GB" sz="100" dirty="0">
                      <a:latin typeface="Arial" charset="0"/>
                    </a:rPr>
                    <a:t>Process 3.1</a:t>
                  </a:r>
                </a:p>
                <a:p>
                  <a:pPr marL="285750" indent="-285750" algn="l" defTabSz="1279525">
                    <a:buFont typeface="Arial" panose="020B0604020202020204" pitchFamily="34" charset="0"/>
                    <a:buChar char="•"/>
                  </a:pPr>
                  <a:r>
                    <a:rPr lang="en-GB" sz="100" dirty="0">
                      <a:latin typeface="Arial" charset="0"/>
                    </a:rPr>
                    <a:t>Process 3.2</a:t>
                  </a:r>
                </a:p>
                <a:p>
                  <a:pPr marL="0" marR="0" indent="0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" b="1" i="0" u="none" strike="noStrike" cap="none" normalizeH="0" baseline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1784648" y="4797152"/>
                  <a:ext cx="1008112" cy="648072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10001"/>
                  </a:schemeClr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400" b="1" i="0" u="none" strike="noStrike" cap="none" normalizeH="0" baseline="0" dirty="0">
                      <a:ln>
                        <a:noFill/>
                      </a:ln>
                      <a:solidFill>
                        <a:srgbClr val="003366"/>
                      </a:solidFill>
                      <a:effectLst/>
                      <a:latin typeface="Arial" charset="0"/>
                    </a:rPr>
                    <a:t>Sector 4</a:t>
                  </a:r>
                </a:p>
                <a:p>
                  <a:pPr marL="285750" indent="-285750" algn="l" defTabSz="1279525">
                    <a:buFont typeface="Arial" panose="020B0604020202020204" pitchFamily="34" charset="0"/>
                    <a:buChar char="•"/>
                  </a:pPr>
                  <a:r>
                    <a:rPr lang="en-GB" sz="100" dirty="0">
                      <a:latin typeface="Arial" charset="0"/>
                    </a:rPr>
                    <a:t>Process 4.1</a:t>
                  </a:r>
                </a:p>
                <a:p>
                  <a:pPr marL="285750" indent="-285750" algn="l" defTabSz="1279525">
                    <a:buFont typeface="Arial" panose="020B0604020202020204" pitchFamily="34" charset="0"/>
                    <a:buChar char="•"/>
                  </a:pPr>
                  <a:r>
                    <a:rPr lang="en-GB" sz="100" dirty="0">
                      <a:latin typeface="Arial" charset="0"/>
                    </a:rPr>
                    <a:t>Process 4.2</a:t>
                  </a:r>
                </a:p>
                <a:p>
                  <a:pPr marL="0" marR="0" indent="0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400" b="1" i="0" u="none" strike="noStrike" cap="none" normalizeH="0" baseline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 bwMode="auto">
                <a:xfrm>
                  <a:off x="275167" y="3573016"/>
                  <a:ext cx="645385" cy="0"/>
                </a:xfrm>
                <a:prstGeom prst="line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00336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1" name="Straight Connector 120"/>
                <p:cNvCxnSpPr/>
                <p:nvPr/>
              </p:nvCxnSpPr>
              <p:spPr bwMode="auto">
                <a:xfrm>
                  <a:off x="920552" y="1952836"/>
                  <a:ext cx="0" cy="3204356"/>
                </a:xfrm>
                <a:prstGeom prst="line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00336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2" name="Straight Arrow Connector 121"/>
                <p:cNvCxnSpPr>
                  <a:endCxn id="116" idx="1"/>
                </p:cNvCxnSpPr>
                <p:nvPr/>
              </p:nvCxnSpPr>
              <p:spPr bwMode="auto">
                <a:xfrm>
                  <a:off x="920552" y="1952836"/>
                  <a:ext cx="864096" cy="0"/>
                </a:xfrm>
                <a:prstGeom prst="straightConnector1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003366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23" name="Straight Arrow Connector 122"/>
                <p:cNvCxnSpPr/>
                <p:nvPr/>
              </p:nvCxnSpPr>
              <p:spPr bwMode="auto">
                <a:xfrm>
                  <a:off x="920552" y="3068960"/>
                  <a:ext cx="864096" cy="0"/>
                </a:xfrm>
                <a:prstGeom prst="straightConnector1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24" name="Straight Arrow Connector 123"/>
                <p:cNvCxnSpPr/>
                <p:nvPr/>
              </p:nvCxnSpPr>
              <p:spPr bwMode="auto">
                <a:xfrm>
                  <a:off x="920552" y="4149080"/>
                  <a:ext cx="864096" cy="0"/>
                </a:xfrm>
                <a:prstGeom prst="straightConnector1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003366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25" name="Straight Arrow Connector 124"/>
                <p:cNvCxnSpPr/>
                <p:nvPr/>
              </p:nvCxnSpPr>
              <p:spPr bwMode="auto">
                <a:xfrm>
                  <a:off x="920552" y="5157192"/>
                  <a:ext cx="864096" cy="0"/>
                </a:xfrm>
                <a:prstGeom prst="straightConnector1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003366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26" name="Straight Arrow Connector 125"/>
                <p:cNvCxnSpPr/>
                <p:nvPr/>
              </p:nvCxnSpPr>
              <p:spPr bwMode="auto">
                <a:xfrm>
                  <a:off x="1242160" y="1412776"/>
                  <a:ext cx="576064" cy="239923"/>
                </a:xfrm>
                <a:prstGeom prst="straightConnector1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27" name="Straight Arrow Connector 126"/>
                <p:cNvCxnSpPr/>
                <p:nvPr/>
              </p:nvCxnSpPr>
              <p:spPr bwMode="auto">
                <a:xfrm>
                  <a:off x="1242160" y="2492896"/>
                  <a:ext cx="542488" cy="192021"/>
                </a:xfrm>
                <a:prstGeom prst="straightConnector1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28" name="Straight Arrow Connector 127"/>
                <p:cNvCxnSpPr/>
                <p:nvPr/>
              </p:nvCxnSpPr>
              <p:spPr bwMode="auto">
                <a:xfrm>
                  <a:off x="1242160" y="3561014"/>
                  <a:ext cx="542488" cy="192021"/>
                </a:xfrm>
                <a:prstGeom prst="straightConnector1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29" name="Straight Arrow Connector 128"/>
                <p:cNvCxnSpPr/>
                <p:nvPr/>
              </p:nvCxnSpPr>
              <p:spPr bwMode="auto">
                <a:xfrm>
                  <a:off x="1256714" y="4617131"/>
                  <a:ext cx="542488" cy="192021"/>
                </a:xfrm>
                <a:prstGeom prst="straightConnector1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30" name="TextBox 129"/>
                <p:cNvSpPr txBox="1"/>
                <p:nvPr/>
              </p:nvSpPr>
              <p:spPr>
                <a:xfrm rot="1042113">
                  <a:off x="903329" y="2393508"/>
                  <a:ext cx="1063331" cy="388325"/>
                </a:xfrm>
                <a:prstGeom prst="rect">
                  <a:avLst/>
                </a:prstGeom>
                <a:noFill/>
              </p:spPr>
              <p:txBody>
                <a:bodyPr wrap="square" lIns="91423" tIns="45712" rIns="91423" bIns="45712" rtlCol="0">
                  <a:spAutoFit/>
                </a:bodyPr>
                <a:lstStyle/>
                <a:p>
                  <a:r>
                    <a:rPr lang="en-GB" sz="300" dirty="0">
                      <a:solidFill>
                        <a:schemeClr val="tx1"/>
                      </a:solidFill>
                    </a:rPr>
                    <a:t>Sectoral Input commodity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 rot="1132763">
                  <a:off x="909268" y="3447295"/>
                  <a:ext cx="1063331" cy="388325"/>
                </a:xfrm>
                <a:prstGeom prst="rect">
                  <a:avLst/>
                </a:prstGeom>
                <a:noFill/>
              </p:spPr>
              <p:txBody>
                <a:bodyPr wrap="square" lIns="91423" tIns="45712" rIns="91423" bIns="45712" rtlCol="0">
                  <a:spAutoFit/>
                </a:bodyPr>
                <a:lstStyle/>
                <a:p>
                  <a:r>
                    <a:rPr lang="en-GB" sz="300" dirty="0">
                      <a:solidFill>
                        <a:schemeClr val="tx1"/>
                      </a:solidFill>
                    </a:rPr>
                    <a:t>Sectoral Input commodity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 rot="1009091">
                  <a:off x="977117" y="4534012"/>
                  <a:ext cx="1063331" cy="388325"/>
                </a:xfrm>
                <a:prstGeom prst="rect">
                  <a:avLst/>
                </a:prstGeom>
                <a:noFill/>
              </p:spPr>
              <p:txBody>
                <a:bodyPr wrap="square" lIns="91423" tIns="45712" rIns="91423" bIns="45712" rtlCol="0">
                  <a:spAutoFit/>
                </a:bodyPr>
                <a:lstStyle/>
                <a:p>
                  <a:r>
                    <a:rPr lang="en-GB" sz="300" dirty="0">
                      <a:solidFill>
                        <a:schemeClr val="tx1"/>
                      </a:solidFill>
                    </a:rPr>
                    <a:t>Sectoral Input commodity</a:t>
                  </a:r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4390941" y="1415498"/>
                <a:ext cx="1080121" cy="491979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400" dirty="0">
                    <a:solidFill>
                      <a:schemeClr val="tx1"/>
                    </a:solidFill>
                  </a:rPr>
                  <a:t>Sector 1 demands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390941" y="2557383"/>
                <a:ext cx="1080121" cy="491979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400" dirty="0">
                    <a:solidFill>
                      <a:schemeClr val="tx1"/>
                    </a:solidFill>
                  </a:rPr>
                  <a:t>Sector 2 demands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415397" y="3678359"/>
                <a:ext cx="1080121" cy="491979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400" dirty="0">
                    <a:solidFill>
                      <a:schemeClr val="tx1"/>
                    </a:solidFill>
                  </a:rPr>
                  <a:t>Sector 3 demands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434979" y="4820245"/>
                <a:ext cx="1080121" cy="491979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400" dirty="0">
                    <a:solidFill>
                      <a:schemeClr val="tx1"/>
                    </a:solidFill>
                  </a:rPr>
                  <a:t>Sector 4 demands</a:t>
                </a:r>
              </a:p>
            </p:txBody>
          </p:sp>
          <p:sp>
            <p:nvSpPr>
              <p:cNvPr id="101" name="Right Arrow 100"/>
              <p:cNvSpPr/>
              <p:nvPr/>
            </p:nvSpPr>
            <p:spPr bwMode="auto">
              <a:xfrm rot="18506493">
                <a:off x="3350533" y="1058269"/>
                <a:ext cx="400152" cy="207463"/>
              </a:xfrm>
              <a:prstGeom prst="rightArrow">
                <a:avLst/>
              </a:prstGeom>
              <a:solidFill>
                <a:schemeClr val="tx1">
                  <a:lumMod val="95000"/>
                  <a:lumOff val="5000"/>
                  <a:alpha val="10001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00" b="1" i="0" u="none" strike="noStrike" cap="none" normalizeH="0" baseline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2" name="Right Arrow 101"/>
              <p:cNvSpPr/>
              <p:nvPr/>
            </p:nvSpPr>
            <p:spPr bwMode="auto">
              <a:xfrm rot="18506493">
                <a:off x="3362174" y="2232452"/>
                <a:ext cx="400152" cy="207463"/>
              </a:xfrm>
              <a:prstGeom prst="rightArrow">
                <a:avLst/>
              </a:prstGeom>
              <a:solidFill>
                <a:schemeClr val="tx1">
                  <a:lumMod val="95000"/>
                  <a:lumOff val="5000"/>
                  <a:alpha val="10001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00" b="1" i="0" u="none" strike="noStrike" cap="none" normalizeH="0" baseline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3" name="Right Arrow 102"/>
              <p:cNvSpPr/>
              <p:nvPr/>
            </p:nvSpPr>
            <p:spPr bwMode="auto">
              <a:xfrm rot="18506493">
                <a:off x="3350533" y="3353430"/>
                <a:ext cx="400152" cy="207463"/>
              </a:xfrm>
              <a:prstGeom prst="rightArrow">
                <a:avLst/>
              </a:prstGeom>
              <a:solidFill>
                <a:schemeClr val="tx1">
                  <a:lumMod val="95000"/>
                  <a:lumOff val="5000"/>
                  <a:alpha val="10001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00" b="1" i="0" u="none" strike="noStrike" cap="none" normalizeH="0" baseline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4" name="Right Arrow 103"/>
              <p:cNvSpPr/>
              <p:nvPr/>
            </p:nvSpPr>
            <p:spPr bwMode="auto">
              <a:xfrm rot="18506493">
                <a:off x="3356071" y="4506810"/>
                <a:ext cx="400152" cy="207463"/>
              </a:xfrm>
              <a:prstGeom prst="rightArrow">
                <a:avLst/>
              </a:prstGeom>
              <a:solidFill>
                <a:schemeClr val="tx1">
                  <a:lumMod val="95000"/>
                  <a:lumOff val="5000"/>
                  <a:alpha val="10001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00" b="1" i="0" u="none" strike="noStrike" cap="none" normalizeH="0" baseline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 rot="18566077">
                <a:off x="3058781" y="1945444"/>
                <a:ext cx="893899" cy="390401"/>
              </a:xfrm>
              <a:prstGeom prst="rect">
                <a:avLst/>
              </a:prstGeom>
              <a:noFill/>
            </p:spPr>
            <p:txBody>
              <a:bodyPr wrap="none" lIns="91423" tIns="45712" rIns="91423" bIns="45712" rtlCol="0">
                <a:spAutoFit/>
              </a:bodyPr>
              <a:lstStyle/>
              <a:p>
                <a:pPr algn="l"/>
                <a:r>
                  <a:rPr lang="en-GB" sz="400" dirty="0">
                    <a:solidFill>
                      <a:schemeClr val="tx1"/>
                    </a:solidFill>
                  </a:rPr>
                  <a:t>Emissions</a:t>
                </a:r>
                <a:endParaRPr lang="en-GB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 rot="18566077">
                <a:off x="3021898" y="3128709"/>
                <a:ext cx="893899" cy="390401"/>
              </a:xfrm>
              <a:prstGeom prst="rect">
                <a:avLst/>
              </a:prstGeom>
              <a:noFill/>
            </p:spPr>
            <p:txBody>
              <a:bodyPr wrap="none" lIns="91423" tIns="45712" rIns="91423" bIns="45712" rtlCol="0">
                <a:spAutoFit/>
              </a:bodyPr>
              <a:lstStyle/>
              <a:p>
                <a:pPr algn="l"/>
                <a:r>
                  <a:rPr lang="en-GB" sz="400" dirty="0">
                    <a:solidFill>
                      <a:schemeClr val="tx1"/>
                    </a:solidFill>
                  </a:rPr>
                  <a:t>Emissions</a:t>
                </a:r>
                <a:endParaRPr lang="en-GB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 rot="18566077">
                <a:off x="3038389" y="4225312"/>
                <a:ext cx="893899" cy="390401"/>
              </a:xfrm>
              <a:prstGeom prst="rect">
                <a:avLst/>
              </a:prstGeom>
              <a:noFill/>
            </p:spPr>
            <p:txBody>
              <a:bodyPr wrap="none" lIns="91423" tIns="45712" rIns="91423" bIns="45712" rtlCol="0">
                <a:spAutoFit/>
              </a:bodyPr>
              <a:lstStyle/>
              <a:p>
                <a:pPr algn="l"/>
                <a:r>
                  <a:rPr lang="en-GB" sz="400" dirty="0">
                    <a:solidFill>
                      <a:schemeClr val="tx1"/>
                    </a:solidFill>
                  </a:rPr>
                  <a:t>Emissions</a:t>
                </a:r>
                <a:endParaRPr lang="en-GB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ight Arrow 107"/>
              <p:cNvSpPr/>
              <p:nvPr/>
            </p:nvSpPr>
            <p:spPr bwMode="auto">
              <a:xfrm>
                <a:off x="3440832" y="1547529"/>
                <a:ext cx="1052103" cy="214497"/>
              </a:xfrm>
              <a:prstGeom prst="rightArrow">
                <a:avLst/>
              </a:prstGeom>
              <a:solidFill>
                <a:srgbClr val="00B050">
                  <a:alpha val="10001"/>
                </a:srgbClr>
              </a:solidFill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00" b="1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580238" y="1404131"/>
                <a:ext cx="792088" cy="421692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300" dirty="0">
                    <a:solidFill>
                      <a:schemeClr val="tx1"/>
                    </a:solidFill>
                  </a:rPr>
                  <a:t>Sector 1 outputs</a:t>
                </a:r>
              </a:p>
            </p:txBody>
          </p:sp>
          <p:sp>
            <p:nvSpPr>
              <p:cNvPr id="110" name="Right Arrow 109"/>
              <p:cNvSpPr/>
              <p:nvPr/>
            </p:nvSpPr>
            <p:spPr bwMode="auto">
              <a:xfrm>
                <a:off x="3442060" y="2726529"/>
                <a:ext cx="1052103" cy="214497"/>
              </a:xfrm>
              <a:prstGeom prst="rightArrow">
                <a:avLst/>
              </a:prstGeom>
              <a:solidFill>
                <a:srgbClr val="0070C0">
                  <a:alpha val="10001"/>
                </a:srgbClr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00" b="1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581464" y="2583133"/>
                <a:ext cx="792088" cy="421692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300" dirty="0">
                    <a:solidFill>
                      <a:schemeClr val="tx1"/>
                    </a:solidFill>
                  </a:rPr>
                  <a:t>Sector 2 outputs</a:t>
                </a:r>
              </a:p>
            </p:txBody>
          </p:sp>
          <p:sp>
            <p:nvSpPr>
              <p:cNvPr id="112" name="Right Arrow 111"/>
              <p:cNvSpPr/>
              <p:nvPr/>
            </p:nvSpPr>
            <p:spPr bwMode="auto">
              <a:xfrm>
                <a:off x="3431703" y="3841559"/>
                <a:ext cx="1052103" cy="214497"/>
              </a:xfrm>
              <a:prstGeom prst="rightArrow">
                <a:avLst/>
              </a:prstGeom>
              <a:solidFill>
                <a:srgbClr val="0070C0">
                  <a:alpha val="10001"/>
                </a:srgbClr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00" b="1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71110" y="3698164"/>
                <a:ext cx="792088" cy="421692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300" dirty="0">
                    <a:solidFill>
                      <a:schemeClr val="tx1"/>
                    </a:solidFill>
                  </a:rPr>
                  <a:t>Sector 3 outputs</a:t>
                </a:r>
              </a:p>
            </p:txBody>
          </p:sp>
          <p:sp>
            <p:nvSpPr>
              <p:cNvPr id="114" name="Right Arrow 113"/>
              <p:cNvSpPr/>
              <p:nvPr/>
            </p:nvSpPr>
            <p:spPr bwMode="auto">
              <a:xfrm>
                <a:off x="3440832" y="5023342"/>
                <a:ext cx="1052103" cy="214497"/>
              </a:xfrm>
              <a:prstGeom prst="rightArrow">
                <a:avLst/>
              </a:prstGeom>
              <a:solidFill>
                <a:srgbClr val="0070C0">
                  <a:alpha val="10001"/>
                </a:srgbClr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00" b="1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580238" y="4879946"/>
                <a:ext cx="792088" cy="421692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300" dirty="0">
                    <a:solidFill>
                      <a:schemeClr val="tx1"/>
                    </a:solidFill>
                  </a:rPr>
                  <a:t>Sector 4 outputs</a:t>
                </a:r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2019540" y="5895920"/>
              <a:ext cx="1328637" cy="738122"/>
            </a:xfrm>
            <a:prstGeom prst="rect">
              <a:avLst/>
            </a:prstGeom>
            <a:noFill/>
          </p:spPr>
          <p:txBody>
            <a:bodyPr wrap="none" lIns="91423" tIns="45712" rIns="91423" bIns="45712" rtlCol="0">
              <a:spAutoFit/>
            </a:bodyPr>
            <a:lstStyle/>
            <a:p>
              <a:pPr algn="l"/>
              <a:r>
                <a:rPr lang="en-GB" sz="1800" b="1" dirty="0">
                  <a:solidFill>
                    <a:schemeClr val="tx1"/>
                  </a:solidFill>
                </a:rPr>
                <a:t>2020</a:t>
              </a:r>
            </a:p>
          </p:txBody>
        </p:sp>
        <p:sp>
          <p:nvSpPr>
            <p:cNvPr id="82" name="Wave 81"/>
            <p:cNvSpPr/>
            <p:nvPr/>
          </p:nvSpPr>
          <p:spPr bwMode="auto">
            <a:xfrm rot="19378680">
              <a:off x="-3869" y="2913341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83" name="Wave 82"/>
            <p:cNvSpPr/>
            <p:nvPr/>
          </p:nvSpPr>
          <p:spPr bwMode="auto">
            <a:xfrm rot="19378680">
              <a:off x="808992" y="809495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84" name="Wave 83"/>
            <p:cNvSpPr/>
            <p:nvPr/>
          </p:nvSpPr>
          <p:spPr bwMode="auto">
            <a:xfrm rot="19378680">
              <a:off x="869548" y="1826853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85" name="Wave 84"/>
            <p:cNvSpPr/>
            <p:nvPr/>
          </p:nvSpPr>
          <p:spPr bwMode="auto">
            <a:xfrm rot="19378680">
              <a:off x="982137" y="2944140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86" name="Wave 85"/>
            <p:cNvSpPr/>
            <p:nvPr/>
          </p:nvSpPr>
          <p:spPr bwMode="auto">
            <a:xfrm rot="19378680">
              <a:off x="1063649" y="4160751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87" name="Wave 86"/>
            <p:cNvSpPr/>
            <p:nvPr/>
          </p:nvSpPr>
          <p:spPr bwMode="auto">
            <a:xfrm rot="19378680">
              <a:off x="3438968" y="849215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88" name="Wave 87"/>
            <p:cNvSpPr/>
            <p:nvPr/>
          </p:nvSpPr>
          <p:spPr bwMode="auto">
            <a:xfrm rot="19378680">
              <a:off x="3489968" y="1914412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89" name="Wave 88"/>
            <p:cNvSpPr/>
            <p:nvPr/>
          </p:nvSpPr>
          <p:spPr bwMode="auto">
            <a:xfrm rot="19378680">
              <a:off x="3408463" y="3143252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90" name="Wave 89"/>
            <p:cNvSpPr/>
            <p:nvPr/>
          </p:nvSpPr>
          <p:spPr bwMode="auto">
            <a:xfrm rot="19378680">
              <a:off x="3379912" y="4421212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91" name="Wave 90"/>
            <p:cNvSpPr/>
            <p:nvPr/>
          </p:nvSpPr>
          <p:spPr bwMode="auto">
            <a:xfrm rot="19378680">
              <a:off x="2466173" y="1725042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92" name="Wave 91"/>
            <p:cNvSpPr/>
            <p:nvPr/>
          </p:nvSpPr>
          <p:spPr bwMode="auto">
            <a:xfrm rot="19378680">
              <a:off x="2527752" y="2884400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93" name="Wave 92"/>
            <p:cNvSpPr/>
            <p:nvPr/>
          </p:nvSpPr>
          <p:spPr bwMode="auto">
            <a:xfrm rot="19378680">
              <a:off x="2475103" y="4090429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94" name="Wave 93"/>
            <p:cNvSpPr/>
            <p:nvPr/>
          </p:nvSpPr>
          <p:spPr bwMode="auto">
            <a:xfrm rot="19378680">
              <a:off x="2447358" y="5237616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828766" y="1666952"/>
            <a:ext cx="2711257" cy="3037533"/>
            <a:chOff x="-3869" y="563171"/>
            <a:chExt cx="5518969" cy="6070871"/>
          </a:xfrm>
        </p:grpSpPr>
        <p:sp>
          <p:nvSpPr>
            <p:cNvPr id="134" name="TextBox 133"/>
            <p:cNvSpPr txBox="1"/>
            <p:nvPr/>
          </p:nvSpPr>
          <p:spPr>
            <a:xfrm>
              <a:off x="71044" y="3198616"/>
              <a:ext cx="1063330" cy="421692"/>
            </a:xfrm>
            <a:prstGeom prst="rect">
              <a:avLst/>
            </a:prstGeom>
            <a:noFill/>
          </p:spPr>
          <p:txBody>
            <a:bodyPr wrap="square" lIns="91423" tIns="45712" rIns="91423" bIns="45712" rtlCol="0">
              <a:spAutoFit/>
            </a:bodyPr>
            <a:lstStyle/>
            <a:p>
              <a:r>
                <a:rPr lang="en-GB" sz="300" dirty="0">
                  <a:solidFill>
                    <a:schemeClr val="tx1"/>
                  </a:solidFill>
                </a:rPr>
                <a:t>Shared Input commodity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 rot="18566077">
              <a:off x="3021895" y="814920"/>
              <a:ext cx="893899" cy="390401"/>
            </a:xfrm>
            <a:prstGeom prst="rect">
              <a:avLst/>
            </a:prstGeom>
            <a:noFill/>
          </p:spPr>
          <p:txBody>
            <a:bodyPr wrap="none" lIns="91423" tIns="45712" rIns="91423" bIns="45712" rtlCol="0">
              <a:spAutoFit/>
            </a:bodyPr>
            <a:lstStyle/>
            <a:p>
              <a:pPr algn="l"/>
              <a:r>
                <a:rPr lang="en-GB" sz="400" dirty="0">
                  <a:solidFill>
                    <a:schemeClr val="tx1"/>
                  </a:solidFill>
                </a:rPr>
                <a:t>Emissions</a:t>
              </a:r>
              <a:endParaRPr lang="en-GB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275167" y="951154"/>
              <a:ext cx="5239933" cy="4494070"/>
              <a:chOff x="275167" y="951154"/>
              <a:chExt cx="5239933" cy="4494070"/>
            </a:xfrm>
          </p:grpSpPr>
          <p:sp>
            <p:nvSpPr>
              <p:cNvPr id="151" name="TextBox 150"/>
              <p:cNvSpPr txBox="1"/>
              <p:nvPr/>
            </p:nvSpPr>
            <p:spPr>
              <a:xfrm rot="1180215">
                <a:off x="1271049" y="951154"/>
                <a:ext cx="1063330" cy="421692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300" dirty="0">
                    <a:solidFill>
                      <a:schemeClr val="tx1"/>
                    </a:solidFill>
                  </a:rPr>
                  <a:t>Sectoral Input commodity</a:t>
                </a:r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275167" y="1066279"/>
                <a:ext cx="3165665" cy="4378945"/>
                <a:chOff x="275167" y="1412776"/>
                <a:chExt cx="2517593" cy="4032448"/>
              </a:xfrm>
            </p:grpSpPr>
            <p:sp>
              <p:nvSpPr>
                <p:cNvPr id="172" name="Rectangle 171"/>
                <p:cNvSpPr/>
                <p:nvPr/>
              </p:nvSpPr>
              <p:spPr bwMode="auto">
                <a:xfrm>
                  <a:off x="1784648" y="1628800"/>
                  <a:ext cx="1008112" cy="648072"/>
                </a:xfrm>
                <a:prstGeom prst="rect">
                  <a:avLst/>
                </a:prstGeom>
                <a:solidFill>
                  <a:srgbClr val="00B050">
                    <a:alpha val="10001"/>
                  </a:srgbClr>
                </a:solidFill>
                <a:ln w="952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400" b="1" i="0" u="none" strike="noStrike" cap="none" normalizeH="0" baseline="0" dirty="0">
                      <a:ln>
                        <a:noFill/>
                      </a:ln>
                      <a:solidFill>
                        <a:srgbClr val="003366"/>
                      </a:solidFill>
                      <a:effectLst/>
                      <a:latin typeface="Arial" charset="0"/>
                    </a:rPr>
                    <a:t>Sector 1</a:t>
                  </a:r>
                </a:p>
                <a:p>
                  <a:pPr marL="285750" marR="0" indent="-285750" algn="l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</a:pPr>
                  <a:r>
                    <a:rPr lang="en-GB" sz="100" dirty="0">
                      <a:latin typeface="Arial" charset="0"/>
                    </a:rPr>
                    <a:t>Process 1.1</a:t>
                  </a:r>
                </a:p>
                <a:p>
                  <a:pPr marL="285750" marR="0" indent="-285750" algn="l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</a:pPr>
                  <a:r>
                    <a:rPr kumimoji="0" lang="en-GB" sz="100" i="0" u="none" strike="noStrike" cap="none" normalizeH="0" baseline="0" dirty="0">
                      <a:ln>
                        <a:noFill/>
                      </a:ln>
                      <a:solidFill>
                        <a:srgbClr val="003366"/>
                      </a:solidFill>
                      <a:effectLst/>
                      <a:latin typeface="Arial" charset="0"/>
                    </a:rPr>
                    <a:t>Process</a:t>
                  </a:r>
                  <a:r>
                    <a:rPr kumimoji="0" lang="en-GB" sz="100" i="0" u="none" strike="noStrike" cap="none" normalizeH="0" dirty="0">
                      <a:ln>
                        <a:noFill/>
                      </a:ln>
                      <a:solidFill>
                        <a:srgbClr val="003366"/>
                      </a:solidFill>
                      <a:effectLst/>
                      <a:latin typeface="Arial" charset="0"/>
                    </a:rPr>
                    <a:t> 1.2</a:t>
                  </a:r>
                  <a:endParaRPr kumimoji="0" lang="en-GB" sz="100" i="0" u="none" strike="noStrike" cap="none" normalizeH="0" baseline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1784648" y="2684917"/>
                  <a:ext cx="1008112" cy="648072"/>
                </a:xfrm>
                <a:prstGeom prst="rect">
                  <a:avLst/>
                </a:prstGeom>
                <a:solidFill>
                  <a:srgbClr val="0070C0">
                    <a:alpha val="10001"/>
                  </a:srgbClr>
                </a:solidFill>
                <a:ln w="9525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400" b="1" i="0" u="none" strike="noStrike" cap="none" normalizeH="0" baseline="0" dirty="0">
                      <a:ln>
                        <a:noFill/>
                      </a:ln>
                      <a:solidFill>
                        <a:srgbClr val="003366"/>
                      </a:solidFill>
                      <a:effectLst/>
                      <a:latin typeface="Arial" charset="0"/>
                    </a:rPr>
                    <a:t>Sector</a:t>
                  </a:r>
                  <a:r>
                    <a:rPr kumimoji="0" lang="en-GB" sz="400" b="1" i="0" u="none" strike="noStrike" cap="none" normalizeH="0" dirty="0">
                      <a:ln>
                        <a:noFill/>
                      </a:ln>
                      <a:solidFill>
                        <a:srgbClr val="003366"/>
                      </a:solidFill>
                      <a:effectLst/>
                      <a:latin typeface="Arial" charset="0"/>
                    </a:rPr>
                    <a:t> 2</a:t>
                  </a:r>
                </a:p>
                <a:p>
                  <a:pPr marL="285750" indent="-285750" algn="l" defTabSz="1279525">
                    <a:buFont typeface="Arial" panose="020B0604020202020204" pitchFamily="34" charset="0"/>
                    <a:buChar char="•"/>
                  </a:pPr>
                  <a:r>
                    <a:rPr lang="en-GB" sz="100" dirty="0">
                      <a:latin typeface="Arial" charset="0"/>
                    </a:rPr>
                    <a:t>Process 2.1</a:t>
                  </a:r>
                </a:p>
                <a:p>
                  <a:pPr marL="285750" indent="-285750" algn="l" defTabSz="1279525">
                    <a:buFont typeface="Arial" panose="020B0604020202020204" pitchFamily="34" charset="0"/>
                    <a:buChar char="•"/>
                  </a:pPr>
                  <a:r>
                    <a:rPr lang="en-GB" sz="100" dirty="0">
                      <a:latin typeface="Arial" charset="0"/>
                    </a:rPr>
                    <a:t>Process 2.2</a:t>
                  </a:r>
                </a:p>
                <a:p>
                  <a:pPr marL="0" marR="0" indent="0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400" b="1" i="0" u="none" strike="noStrike" cap="none" normalizeH="0" baseline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 bwMode="auto">
                <a:xfrm>
                  <a:off x="1784648" y="3741034"/>
                  <a:ext cx="1008112" cy="648072"/>
                </a:xfrm>
                <a:prstGeom prst="rect">
                  <a:avLst/>
                </a:prstGeom>
                <a:solidFill>
                  <a:srgbClr val="800080">
                    <a:alpha val="10001"/>
                  </a:srgbClr>
                </a:solidFill>
                <a:ln w="9525" cap="flat" cmpd="sng" algn="ctr">
                  <a:solidFill>
                    <a:srgbClr val="00336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400" b="1" i="0" u="none" strike="noStrike" cap="none" normalizeH="0" baseline="0" dirty="0">
                      <a:ln>
                        <a:noFill/>
                      </a:ln>
                      <a:solidFill>
                        <a:srgbClr val="003366"/>
                      </a:solidFill>
                      <a:effectLst/>
                      <a:latin typeface="Arial" charset="0"/>
                    </a:rPr>
                    <a:t>Sector 3</a:t>
                  </a:r>
                </a:p>
                <a:p>
                  <a:pPr marL="285750" indent="-285750" algn="l" defTabSz="1279525">
                    <a:buFont typeface="Arial" panose="020B0604020202020204" pitchFamily="34" charset="0"/>
                    <a:buChar char="•"/>
                  </a:pPr>
                  <a:r>
                    <a:rPr lang="en-GB" sz="100" dirty="0">
                      <a:latin typeface="Arial" charset="0"/>
                    </a:rPr>
                    <a:t>Process 3.1</a:t>
                  </a:r>
                </a:p>
                <a:p>
                  <a:pPr marL="285750" indent="-285750" algn="l" defTabSz="1279525">
                    <a:buFont typeface="Arial" panose="020B0604020202020204" pitchFamily="34" charset="0"/>
                    <a:buChar char="•"/>
                  </a:pPr>
                  <a:r>
                    <a:rPr lang="en-GB" sz="100" dirty="0">
                      <a:latin typeface="Arial" charset="0"/>
                    </a:rPr>
                    <a:t>Process 3.2</a:t>
                  </a:r>
                </a:p>
                <a:p>
                  <a:pPr marL="0" marR="0" indent="0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" b="1" i="0" u="none" strike="noStrike" cap="none" normalizeH="0" baseline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 bwMode="auto">
                <a:xfrm>
                  <a:off x="1784648" y="4797152"/>
                  <a:ext cx="1008112" cy="648072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10001"/>
                  </a:schemeClr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400" b="1" i="0" u="none" strike="noStrike" cap="none" normalizeH="0" baseline="0" dirty="0">
                      <a:ln>
                        <a:noFill/>
                      </a:ln>
                      <a:solidFill>
                        <a:srgbClr val="003366"/>
                      </a:solidFill>
                      <a:effectLst/>
                      <a:latin typeface="Arial" charset="0"/>
                    </a:rPr>
                    <a:t>Sector 4</a:t>
                  </a:r>
                </a:p>
                <a:p>
                  <a:pPr marL="285750" indent="-285750" algn="l" defTabSz="1279525">
                    <a:buFont typeface="Arial" panose="020B0604020202020204" pitchFamily="34" charset="0"/>
                    <a:buChar char="•"/>
                  </a:pPr>
                  <a:r>
                    <a:rPr lang="en-GB" sz="100" dirty="0">
                      <a:latin typeface="Arial" charset="0"/>
                    </a:rPr>
                    <a:t>Process 4.1</a:t>
                  </a:r>
                </a:p>
                <a:p>
                  <a:pPr marL="285750" indent="-285750" algn="l" defTabSz="1279525">
                    <a:buFont typeface="Arial" panose="020B0604020202020204" pitchFamily="34" charset="0"/>
                    <a:buChar char="•"/>
                  </a:pPr>
                  <a:r>
                    <a:rPr lang="en-GB" sz="100" dirty="0">
                      <a:latin typeface="Arial" charset="0"/>
                    </a:rPr>
                    <a:t>Process 4.2</a:t>
                  </a:r>
                </a:p>
                <a:p>
                  <a:pPr marL="0" marR="0" indent="0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400" b="1" i="0" u="none" strike="noStrike" cap="none" normalizeH="0" baseline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176" name="Straight Connector 175"/>
                <p:cNvCxnSpPr/>
                <p:nvPr/>
              </p:nvCxnSpPr>
              <p:spPr bwMode="auto">
                <a:xfrm>
                  <a:off x="275167" y="3573016"/>
                  <a:ext cx="645385" cy="0"/>
                </a:xfrm>
                <a:prstGeom prst="line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00336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>
                  <a:off x="920552" y="1952836"/>
                  <a:ext cx="0" cy="3204356"/>
                </a:xfrm>
                <a:prstGeom prst="line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00336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8" name="Straight Arrow Connector 177"/>
                <p:cNvCxnSpPr>
                  <a:endCxn id="172" idx="1"/>
                </p:cNvCxnSpPr>
                <p:nvPr/>
              </p:nvCxnSpPr>
              <p:spPr bwMode="auto">
                <a:xfrm>
                  <a:off x="920552" y="1952836"/>
                  <a:ext cx="864096" cy="0"/>
                </a:xfrm>
                <a:prstGeom prst="straightConnector1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003366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79" name="Straight Arrow Connector 178"/>
                <p:cNvCxnSpPr/>
                <p:nvPr/>
              </p:nvCxnSpPr>
              <p:spPr bwMode="auto">
                <a:xfrm>
                  <a:off x="920552" y="3068960"/>
                  <a:ext cx="864096" cy="0"/>
                </a:xfrm>
                <a:prstGeom prst="straightConnector1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80" name="Straight Arrow Connector 179"/>
                <p:cNvCxnSpPr/>
                <p:nvPr/>
              </p:nvCxnSpPr>
              <p:spPr bwMode="auto">
                <a:xfrm>
                  <a:off x="920552" y="4149080"/>
                  <a:ext cx="864096" cy="0"/>
                </a:xfrm>
                <a:prstGeom prst="straightConnector1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003366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81" name="Straight Arrow Connector 180"/>
                <p:cNvCxnSpPr/>
                <p:nvPr/>
              </p:nvCxnSpPr>
              <p:spPr bwMode="auto">
                <a:xfrm>
                  <a:off x="920552" y="5157192"/>
                  <a:ext cx="864096" cy="0"/>
                </a:xfrm>
                <a:prstGeom prst="straightConnector1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003366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82" name="Straight Arrow Connector 181"/>
                <p:cNvCxnSpPr/>
                <p:nvPr/>
              </p:nvCxnSpPr>
              <p:spPr bwMode="auto">
                <a:xfrm>
                  <a:off x="1242160" y="1412776"/>
                  <a:ext cx="576064" cy="239923"/>
                </a:xfrm>
                <a:prstGeom prst="straightConnector1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83" name="Straight Arrow Connector 182"/>
                <p:cNvCxnSpPr/>
                <p:nvPr/>
              </p:nvCxnSpPr>
              <p:spPr bwMode="auto">
                <a:xfrm>
                  <a:off x="1242160" y="2492896"/>
                  <a:ext cx="542488" cy="192021"/>
                </a:xfrm>
                <a:prstGeom prst="straightConnector1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 bwMode="auto">
                <a:xfrm>
                  <a:off x="1242160" y="3561014"/>
                  <a:ext cx="542488" cy="192021"/>
                </a:xfrm>
                <a:prstGeom prst="straightConnector1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 bwMode="auto">
                <a:xfrm>
                  <a:off x="1256714" y="4617131"/>
                  <a:ext cx="542488" cy="192021"/>
                </a:xfrm>
                <a:prstGeom prst="straightConnector1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86" name="TextBox 185"/>
                <p:cNvSpPr txBox="1"/>
                <p:nvPr/>
              </p:nvSpPr>
              <p:spPr>
                <a:xfrm rot="1042113">
                  <a:off x="903329" y="2393508"/>
                  <a:ext cx="1063331" cy="388325"/>
                </a:xfrm>
                <a:prstGeom prst="rect">
                  <a:avLst/>
                </a:prstGeom>
                <a:noFill/>
              </p:spPr>
              <p:txBody>
                <a:bodyPr wrap="square" lIns="91423" tIns="45712" rIns="91423" bIns="45712" rtlCol="0">
                  <a:spAutoFit/>
                </a:bodyPr>
                <a:lstStyle/>
                <a:p>
                  <a:r>
                    <a:rPr lang="en-GB" sz="300" dirty="0">
                      <a:solidFill>
                        <a:schemeClr val="tx1"/>
                      </a:solidFill>
                    </a:rPr>
                    <a:t>Sectoral Input commodity</a:t>
                  </a:r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 rot="1132763">
                  <a:off x="909268" y="3447295"/>
                  <a:ext cx="1063331" cy="388325"/>
                </a:xfrm>
                <a:prstGeom prst="rect">
                  <a:avLst/>
                </a:prstGeom>
                <a:noFill/>
              </p:spPr>
              <p:txBody>
                <a:bodyPr wrap="square" lIns="91423" tIns="45712" rIns="91423" bIns="45712" rtlCol="0">
                  <a:spAutoFit/>
                </a:bodyPr>
                <a:lstStyle/>
                <a:p>
                  <a:r>
                    <a:rPr lang="en-GB" sz="300" dirty="0">
                      <a:solidFill>
                        <a:schemeClr val="tx1"/>
                      </a:solidFill>
                    </a:rPr>
                    <a:t>Sectoral Input commodity</a:t>
                  </a:r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 rot="1009091">
                  <a:off x="977117" y="4534012"/>
                  <a:ext cx="1063331" cy="388325"/>
                </a:xfrm>
                <a:prstGeom prst="rect">
                  <a:avLst/>
                </a:prstGeom>
                <a:noFill/>
              </p:spPr>
              <p:txBody>
                <a:bodyPr wrap="square" lIns="91423" tIns="45712" rIns="91423" bIns="45712" rtlCol="0">
                  <a:spAutoFit/>
                </a:bodyPr>
                <a:lstStyle/>
                <a:p>
                  <a:r>
                    <a:rPr lang="en-GB" sz="300" dirty="0">
                      <a:solidFill>
                        <a:schemeClr val="tx1"/>
                      </a:solidFill>
                    </a:rPr>
                    <a:t>Sectoral Input commodity</a:t>
                  </a:r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4390941" y="1415498"/>
                <a:ext cx="1080121" cy="491979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400" dirty="0">
                    <a:solidFill>
                      <a:schemeClr val="tx1"/>
                    </a:solidFill>
                  </a:rPr>
                  <a:t>Sector 1 demands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390941" y="2557383"/>
                <a:ext cx="1080121" cy="491979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400" dirty="0">
                    <a:solidFill>
                      <a:schemeClr val="tx1"/>
                    </a:solidFill>
                  </a:rPr>
                  <a:t>Sector 2 demands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415397" y="3678359"/>
                <a:ext cx="1080121" cy="491979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400" dirty="0">
                    <a:solidFill>
                      <a:schemeClr val="tx1"/>
                    </a:solidFill>
                  </a:rPr>
                  <a:t>Sector 3 demands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4434979" y="4820245"/>
                <a:ext cx="1080121" cy="491979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400" dirty="0">
                    <a:solidFill>
                      <a:schemeClr val="tx1"/>
                    </a:solidFill>
                  </a:rPr>
                  <a:t>Sector 4 demands</a:t>
                </a:r>
              </a:p>
            </p:txBody>
          </p:sp>
          <p:sp>
            <p:nvSpPr>
              <p:cNvPr id="157" name="Right Arrow 156"/>
              <p:cNvSpPr/>
              <p:nvPr/>
            </p:nvSpPr>
            <p:spPr bwMode="auto">
              <a:xfrm rot="18506493">
                <a:off x="3350533" y="1058269"/>
                <a:ext cx="400152" cy="207463"/>
              </a:xfrm>
              <a:prstGeom prst="rightArrow">
                <a:avLst/>
              </a:prstGeom>
              <a:solidFill>
                <a:schemeClr val="tx1">
                  <a:lumMod val="95000"/>
                  <a:lumOff val="5000"/>
                  <a:alpha val="10001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00" b="1" i="0" u="none" strike="noStrike" cap="none" normalizeH="0" baseline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" name="Right Arrow 157"/>
              <p:cNvSpPr/>
              <p:nvPr/>
            </p:nvSpPr>
            <p:spPr bwMode="auto">
              <a:xfrm rot="18506493">
                <a:off x="3362174" y="2232452"/>
                <a:ext cx="400152" cy="207463"/>
              </a:xfrm>
              <a:prstGeom prst="rightArrow">
                <a:avLst/>
              </a:prstGeom>
              <a:solidFill>
                <a:schemeClr val="tx1">
                  <a:lumMod val="95000"/>
                  <a:lumOff val="5000"/>
                  <a:alpha val="10001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00" b="1" i="0" u="none" strike="noStrike" cap="none" normalizeH="0" baseline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9" name="Right Arrow 158"/>
              <p:cNvSpPr/>
              <p:nvPr/>
            </p:nvSpPr>
            <p:spPr bwMode="auto">
              <a:xfrm rot="18506493">
                <a:off x="3350533" y="3353430"/>
                <a:ext cx="400152" cy="207463"/>
              </a:xfrm>
              <a:prstGeom prst="rightArrow">
                <a:avLst/>
              </a:prstGeom>
              <a:solidFill>
                <a:schemeClr val="tx1">
                  <a:lumMod val="95000"/>
                  <a:lumOff val="5000"/>
                  <a:alpha val="10001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00" b="1" i="0" u="none" strike="noStrike" cap="none" normalizeH="0" baseline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0" name="Right Arrow 159"/>
              <p:cNvSpPr/>
              <p:nvPr/>
            </p:nvSpPr>
            <p:spPr bwMode="auto">
              <a:xfrm rot="18506493">
                <a:off x="3356071" y="4506810"/>
                <a:ext cx="400152" cy="207463"/>
              </a:xfrm>
              <a:prstGeom prst="rightArrow">
                <a:avLst/>
              </a:prstGeom>
              <a:solidFill>
                <a:schemeClr val="tx1">
                  <a:lumMod val="95000"/>
                  <a:lumOff val="5000"/>
                  <a:alpha val="10001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00" b="1" i="0" u="none" strike="noStrike" cap="none" normalizeH="0" baseline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 rot="18566077">
                <a:off x="3058781" y="1945444"/>
                <a:ext cx="893899" cy="390401"/>
              </a:xfrm>
              <a:prstGeom prst="rect">
                <a:avLst/>
              </a:prstGeom>
              <a:noFill/>
            </p:spPr>
            <p:txBody>
              <a:bodyPr wrap="none" lIns="91423" tIns="45712" rIns="91423" bIns="45712" rtlCol="0">
                <a:spAutoFit/>
              </a:bodyPr>
              <a:lstStyle/>
              <a:p>
                <a:pPr algn="l"/>
                <a:r>
                  <a:rPr lang="en-GB" sz="400" dirty="0">
                    <a:solidFill>
                      <a:schemeClr val="tx1"/>
                    </a:solidFill>
                  </a:rPr>
                  <a:t>Emissions</a:t>
                </a:r>
                <a:endParaRPr lang="en-GB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 rot="18566077">
                <a:off x="3021898" y="3128709"/>
                <a:ext cx="893899" cy="390401"/>
              </a:xfrm>
              <a:prstGeom prst="rect">
                <a:avLst/>
              </a:prstGeom>
              <a:noFill/>
            </p:spPr>
            <p:txBody>
              <a:bodyPr wrap="none" lIns="91423" tIns="45712" rIns="91423" bIns="45712" rtlCol="0">
                <a:spAutoFit/>
              </a:bodyPr>
              <a:lstStyle/>
              <a:p>
                <a:pPr algn="l"/>
                <a:r>
                  <a:rPr lang="en-GB" sz="400" dirty="0">
                    <a:solidFill>
                      <a:schemeClr val="tx1"/>
                    </a:solidFill>
                  </a:rPr>
                  <a:t>Emissions</a:t>
                </a:r>
                <a:endParaRPr lang="en-GB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 rot="18566077">
                <a:off x="3038389" y="4225312"/>
                <a:ext cx="893899" cy="390401"/>
              </a:xfrm>
              <a:prstGeom prst="rect">
                <a:avLst/>
              </a:prstGeom>
              <a:noFill/>
            </p:spPr>
            <p:txBody>
              <a:bodyPr wrap="none" lIns="91423" tIns="45712" rIns="91423" bIns="45712" rtlCol="0">
                <a:spAutoFit/>
              </a:bodyPr>
              <a:lstStyle/>
              <a:p>
                <a:pPr algn="l"/>
                <a:r>
                  <a:rPr lang="en-GB" sz="400" dirty="0">
                    <a:solidFill>
                      <a:schemeClr val="tx1"/>
                    </a:solidFill>
                  </a:rPr>
                  <a:t>Emissions</a:t>
                </a:r>
                <a:endParaRPr lang="en-GB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ight Arrow 163"/>
              <p:cNvSpPr/>
              <p:nvPr/>
            </p:nvSpPr>
            <p:spPr bwMode="auto">
              <a:xfrm>
                <a:off x="3440832" y="1547529"/>
                <a:ext cx="1052103" cy="214497"/>
              </a:xfrm>
              <a:prstGeom prst="rightArrow">
                <a:avLst/>
              </a:prstGeom>
              <a:solidFill>
                <a:srgbClr val="00B050">
                  <a:alpha val="10001"/>
                </a:srgbClr>
              </a:solidFill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00" b="1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3580238" y="1404131"/>
                <a:ext cx="792088" cy="421692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300" dirty="0">
                    <a:solidFill>
                      <a:schemeClr val="tx1"/>
                    </a:solidFill>
                  </a:rPr>
                  <a:t>Sector 1 outputs</a:t>
                </a:r>
              </a:p>
            </p:txBody>
          </p:sp>
          <p:sp>
            <p:nvSpPr>
              <p:cNvPr id="166" name="Right Arrow 165"/>
              <p:cNvSpPr/>
              <p:nvPr/>
            </p:nvSpPr>
            <p:spPr bwMode="auto">
              <a:xfrm>
                <a:off x="3442060" y="2726529"/>
                <a:ext cx="1052103" cy="214497"/>
              </a:xfrm>
              <a:prstGeom prst="rightArrow">
                <a:avLst/>
              </a:prstGeom>
              <a:solidFill>
                <a:srgbClr val="0070C0">
                  <a:alpha val="10001"/>
                </a:srgbClr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00" b="1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581464" y="2583133"/>
                <a:ext cx="792088" cy="421692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300" dirty="0">
                    <a:solidFill>
                      <a:schemeClr val="tx1"/>
                    </a:solidFill>
                  </a:rPr>
                  <a:t>Sector 2 outputs</a:t>
                </a:r>
              </a:p>
            </p:txBody>
          </p:sp>
          <p:sp>
            <p:nvSpPr>
              <p:cNvPr id="168" name="Right Arrow 167"/>
              <p:cNvSpPr/>
              <p:nvPr/>
            </p:nvSpPr>
            <p:spPr bwMode="auto">
              <a:xfrm>
                <a:off x="3431703" y="3841559"/>
                <a:ext cx="1052103" cy="214497"/>
              </a:xfrm>
              <a:prstGeom prst="rightArrow">
                <a:avLst/>
              </a:prstGeom>
              <a:solidFill>
                <a:srgbClr val="0070C0">
                  <a:alpha val="10001"/>
                </a:srgbClr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00" b="1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571110" y="3698164"/>
                <a:ext cx="792088" cy="421692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300" dirty="0">
                    <a:solidFill>
                      <a:schemeClr val="tx1"/>
                    </a:solidFill>
                  </a:rPr>
                  <a:t>Sector 3 outputs</a:t>
                </a:r>
              </a:p>
            </p:txBody>
          </p:sp>
          <p:sp>
            <p:nvSpPr>
              <p:cNvPr id="170" name="Right Arrow 169"/>
              <p:cNvSpPr/>
              <p:nvPr/>
            </p:nvSpPr>
            <p:spPr bwMode="auto">
              <a:xfrm>
                <a:off x="3440832" y="5023342"/>
                <a:ext cx="1052103" cy="214497"/>
              </a:xfrm>
              <a:prstGeom prst="rightArrow">
                <a:avLst/>
              </a:prstGeom>
              <a:solidFill>
                <a:srgbClr val="0070C0">
                  <a:alpha val="10001"/>
                </a:srgbClr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00" b="1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580238" y="4879946"/>
                <a:ext cx="792088" cy="421692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300" dirty="0">
                    <a:solidFill>
                      <a:schemeClr val="tx1"/>
                    </a:solidFill>
                  </a:rPr>
                  <a:t>Sector 4 outputs</a:t>
                </a: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2019540" y="5895920"/>
              <a:ext cx="1328637" cy="738122"/>
            </a:xfrm>
            <a:prstGeom prst="rect">
              <a:avLst/>
            </a:prstGeom>
            <a:noFill/>
          </p:spPr>
          <p:txBody>
            <a:bodyPr wrap="none" lIns="91423" tIns="45712" rIns="91423" bIns="45712" rtlCol="0">
              <a:spAutoFit/>
            </a:bodyPr>
            <a:lstStyle/>
            <a:p>
              <a:pPr algn="l"/>
              <a:r>
                <a:rPr lang="en-GB" sz="1800" b="1" dirty="0">
                  <a:solidFill>
                    <a:schemeClr val="tx1"/>
                  </a:solidFill>
                </a:rPr>
                <a:t>2030</a:t>
              </a:r>
            </a:p>
          </p:txBody>
        </p:sp>
        <p:sp>
          <p:nvSpPr>
            <p:cNvPr id="138" name="Wave 137"/>
            <p:cNvSpPr/>
            <p:nvPr/>
          </p:nvSpPr>
          <p:spPr bwMode="auto">
            <a:xfrm rot="19378680">
              <a:off x="-3869" y="2913341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139" name="Wave 138"/>
            <p:cNvSpPr/>
            <p:nvPr/>
          </p:nvSpPr>
          <p:spPr bwMode="auto">
            <a:xfrm rot="19378680">
              <a:off x="808992" y="809495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140" name="Wave 139"/>
            <p:cNvSpPr/>
            <p:nvPr/>
          </p:nvSpPr>
          <p:spPr bwMode="auto">
            <a:xfrm rot="19378680">
              <a:off x="869548" y="1826853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141" name="Wave 140"/>
            <p:cNvSpPr/>
            <p:nvPr/>
          </p:nvSpPr>
          <p:spPr bwMode="auto">
            <a:xfrm rot="19378680">
              <a:off x="982137" y="2944140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142" name="Wave 141"/>
            <p:cNvSpPr/>
            <p:nvPr/>
          </p:nvSpPr>
          <p:spPr bwMode="auto">
            <a:xfrm rot="19378680">
              <a:off x="1063649" y="4160751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143" name="Wave 142"/>
            <p:cNvSpPr/>
            <p:nvPr/>
          </p:nvSpPr>
          <p:spPr bwMode="auto">
            <a:xfrm rot="19378680">
              <a:off x="3438968" y="849215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144" name="Wave 143"/>
            <p:cNvSpPr/>
            <p:nvPr/>
          </p:nvSpPr>
          <p:spPr bwMode="auto">
            <a:xfrm rot="19378680">
              <a:off x="3489968" y="1914412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145" name="Wave 144"/>
            <p:cNvSpPr/>
            <p:nvPr/>
          </p:nvSpPr>
          <p:spPr bwMode="auto">
            <a:xfrm rot="19378680">
              <a:off x="3408463" y="3143252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146" name="Wave 145"/>
            <p:cNvSpPr/>
            <p:nvPr/>
          </p:nvSpPr>
          <p:spPr bwMode="auto">
            <a:xfrm rot="19378680">
              <a:off x="3379912" y="4421212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147" name="Wave 146"/>
            <p:cNvSpPr/>
            <p:nvPr/>
          </p:nvSpPr>
          <p:spPr bwMode="auto">
            <a:xfrm rot="19378680">
              <a:off x="2466173" y="1725042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148" name="Wave 147"/>
            <p:cNvSpPr/>
            <p:nvPr/>
          </p:nvSpPr>
          <p:spPr bwMode="auto">
            <a:xfrm rot="19378680">
              <a:off x="2527752" y="2884400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149" name="Wave 148"/>
            <p:cNvSpPr/>
            <p:nvPr/>
          </p:nvSpPr>
          <p:spPr bwMode="auto">
            <a:xfrm rot="19378680">
              <a:off x="2475103" y="4090429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150" name="Wave 149"/>
            <p:cNvSpPr/>
            <p:nvPr/>
          </p:nvSpPr>
          <p:spPr bwMode="auto">
            <a:xfrm rot="19378680">
              <a:off x="2447358" y="5237616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401526" y="3307279"/>
            <a:ext cx="2711257" cy="3037533"/>
            <a:chOff x="-3869" y="563171"/>
            <a:chExt cx="5518969" cy="6070871"/>
          </a:xfrm>
        </p:grpSpPr>
        <p:sp>
          <p:nvSpPr>
            <p:cNvPr id="190" name="TextBox 189"/>
            <p:cNvSpPr txBox="1"/>
            <p:nvPr/>
          </p:nvSpPr>
          <p:spPr>
            <a:xfrm>
              <a:off x="71044" y="3198616"/>
              <a:ext cx="1063330" cy="421692"/>
            </a:xfrm>
            <a:prstGeom prst="rect">
              <a:avLst/>
            </a:prstGeom>
            <a:noFill/>
          </p:spPr>
          <p:txBody>
            <a:bodyPr wrap="square" lIns="91423" tIns="45712" rIns="91423" bIns="45712" rtlCol="0">
              <a:spAutoFit/>
            </a:bodyPr>
            <a:lstStyle/>
            <a:p>
              <a:r>
                <a:rPr lang="en-GB" sz="300" dirty="0">
                  <a:solidFill>
                    <a:schemeClr val="tx1"/>
                  </a:solidFill>
                </a:rPr>
                <a:t>Shared Input commodity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 rot="18566077">
              <a:off x="3021895" y="814920"/>
              <a:ext cx="893899" cy="390401"/>
            </a:xfrm>
            <a:prstGeom prst="rect">
              <a:avLst/>
            </a:prstGeom>
            <a:noFill/>
          </p:spPr>
          <p:txBody>
            <a:bodyPr wrap="none" lIns="91423" tIns="45712" rIns="91423" bIns="45712" rtlCol="0">
              <a:spAutoFit/>
            </a:bodyPr>
            <a:lstStyle/>
            <a:p>
              <a:pPr algn="l"/>
              <a:r>
                <a:rPr lang="en-GB" sz="400" dirty="0">
                  <a:solidFill>
                    <a:schemeClr val="tx1"/>
                  </a:solidFill>
                </a:rPr>
                <a:t>Emissions</a:t>
              </a:r>
              <a:endParaRPr lang="en-GB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75167" y="951154"/>
              <a:ext cx="5239933" cy="4494070"/>
              <a:chOff x="275167" y="951154"/>
              <a:chExt cx="5239933" cy="4494070"/>
            </a:xfrm>
          </p:grpSpPr>
          <p:sp>
            <p:nvSpPr>
              <p:cNvPr id="207" name="TextBox 206"/>
              <p:cNvSpPr txBox="1"/>
              <p:nvPr/>
            </p:nvSpPr>
            <p:spPr>
              <a:xfrm rot="1180215">
                <a:off x="1271049" y="951154"/>
                <a:ext cx="1063330" cy="421692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300" dirty="0">
                    <a:solidFill>
                      <a:schemeClr val="tx1"/>
                    </a:solidFill>
                  </a:rPr>
                  <a:t>Sectoral Input commodity</a:t>
                </a:r>
              </a:p>
            </p:txBody>
          </p:sp>
          <p:grpSp>
            <p:nvGrpSpPr>
              <p:cNvPr id="208" name="Group 207"/>
              <p:cNvGrpSpPr/>
              <p:nvPr/>
            </p:nvGrpSpPr>
            <p:grpSpPr>
              <a:xfrm>
                <a:off x="275167" y="1066279"/>
                <a:ext cx="3165665" cy="4378945"/>
                <a:chOff x="275167" y="1412776"/>
                <a:chExt cx="2517593" cy="4032448"/>
              </a:xfrm>
            </p:grpSpPr>
            <p:sp>
              <p:nvSpPr>
                <p:cNvPr id="228" name="Rectangle 227"/>
                <p:cNvSpPr/>
                <p:nvPr/>
              </p:nvSpPr>
              <p:spPr bwMode="auto">
                <a:xfrm>
                  <a:off x="1784648" y="1628800"/>
                  <a:ext cx="1008112" cy="648072"/>
                </a:xfrm>
                <a:prstGeom prst="rect">
                  <a:avLst/>
                </a:prstGeom>
                <a:solidFill>
                  <a:srgbClr val="00B050">
                    <a:alpha val="10001"/>
                  </a:srgbClr>
                </a:solidFill>
                <a:ln w="952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400" b="1" i="0" u="none" strike="noStrike" cap="none" normalizeH="0" baseline="0" dirty="0">
                      <a:ln>
                        <a:noFill/>
                      </a:ln>
                      <a:solidFill>
                        <a:srgbClr val="003366"/>
                      </a:solidFill>
                      <a:effectLst/>
                      <a:latin typeface="Arial" charset="0"/>
                    </a:rPr>
                    <a:t>Sector 1</a:t>
                  </a:r>
                </a:p>
                <a:p>
                  <a:pPr marL="285750" marR="0" indent="-285750" algn="l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</a:pPr>
                  <a:r>
                    <a:rPr lang="en-GB" sz="100" dirty="0">
                      <a:latin typeface="Arial" charset="0"/>
                    </a:rPr>
                    <a:t>Process 1.1</a:t>
                  </a:r>
                </a:p>
                <a:p>
                  <a:pPr marL="285750" marR="0" indent="-285750" algn="l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</a:pPr>
                  <a:r>
                    <a:rPr kumimoji="0" lang="en-GB" sz="100" i="0" u="none" strike="noStrike" cap="none" normalizeH="0" baseline="0" dirty="0">
                      <a:ln>
                        <a:noFill/>
                      </a:ln>
                      <a:solidFill>
                        <a:srgbClr val="003366"/>
                      </a:solidFill>
                      <a:effectLst/>
                      <a:latin typeface="Arial" charset="0"/>
                    </a:rPr>
                    <a:t>Process</a:t>
                  </a:r>
                  <a:r>
                    <a:rPr kumimoji="0" lang="en-GB" sz="100" i="0" u="none" strike="noStrike" cap="none" normalizeH="0" dirty="0">
                      <a:ln>
                        <a:noFill/>
                      </a:ln>
                      <a:solidFill>
                        <a:srgbClr val="003366"/>
                      </a:solidFill>
                      <a:effectLst/>
                      <a:latin typeface="Arial" charset="0"/>
                    </a:rPr>
                    <a:t> 1.2</a:t>
                  </a:r>
                  <a:endParaRPr kumimoji="0" lang="en-GB" sz="100" i="0" u="none" strike="noStrike" cap="none" normalizeH="0" baseline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 bwMode="auto">
                <a:xfrm>
                  <a:off x="1784648" y="2684917"/>
                  <a:ext cx="1008112" cy="648072"/>
                </a:xfrm>
                <a:prstGeom prst="rect">
                  <a:avLst/>
                </a:prstGeom>
                <a:solidFill>
                  <a:srgbClr val="0070C0">
                    <a:alpha val="10001"/>
                  </a:srgbClr>
                </a:solidFill>
                <a:ln w="9525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400" b="1" i="0" u="none" strike="noStrike" cap="none" normalizeH="0" baseline="0" dirty="0">
                      <a:ln>
                        <a:noFill/>
                      </a:ln>
                      <a:solidFill>
                        <a:srgbClr val="003366"/>
                      </a:solidFill>
                      <a:effectLst/>
                      <a:latin typeface="Arial" charset="0"/>
                    </a:rPr>
                    <a:t>Sector</a:t>
                  </a:r>
                  <a:r>
                    <a:rPr kumimoji="0" lang="en-GB" sz="400" b="1" i="0" u="none" strike="noStrike" cap="none" normalizeH="0" dirty="0">
                      <a:ln>
                        <a:noFill/>
                      </a:ln>
                      <a:solidFill>
                        <a:srgbClr val="003366"/>
                      </a:solidFill>
                      <a:effectLst/>
                      <a:latin typeface="Arial" charset="0"/>
                    </a:rPr>
                    <a:t> 2</a:t>
                  </a:r>
                </a:p>
                <a:p>
                  <a:pPr marL="285750" indent="-285750" algn="l" defTabSz="1279525">
                    <a:buFont typeface="Arial" panose="020B0604020202020204" pitchFamily="34" charset="0"/>
                    <a:buChar char="•"/>
                  </a:pPr>
                  <a:r>
                    <a:rPr lang="en-GB" sz="100" dirty="0">
                      <a:latin typeface="Arial" charset="0"/>
                    </a:rPr>
                    <a:t>Process 2.1</a:t>
                  </a:r>
                </a:p>
                <a:p>
                  <a:pPr marL="285750" indent="-285750" algn="l" defTabSz="1279525">
                    <a:buFont typeface="Arial" panose="020B0604020202020204" pitchFamily="34" charset="0"/>
                    <a:buChar char="•"/>
                  </a:pPr>
                  <a:r>
                    <a:rPr lang="en-GB" sz="100" dirty="0">
                      <a:latin typeface="Arial" charset="0"/>
                    </a:rPr>
                    <a:t>Process 2.2</a:t>
                  </a:r>
                </a:p>
                <a:p>
                  <a:pPr marL="0" marR="0" indent="0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400" b="1" i="0" u="none" strike="noStrike" cap="none" normalizeH="0" baseline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0" name="Rectangle 229"/>
                <p:cNvSpPr/>
                <p:nvPr/>
              </p:nvSpPr>
              <p:spPr bwMode="auto">
                <a:xfrm>
                  <a:off x="1784648" y="3741034"/>
                  <a:ext cx="1008112" cy="648072"/>
                </a:xfrm>
                <a:prstGeom prst="rect">
                  <a:avLst/>
                </a:prstGeom>
                <a:solidFill>
                  <a:srgbClr val="800080">
                    <a:alpha val="10001"/>
                  </a:srgbClr>
                </a:solidFill>
                <a:ln w="9525" cap="flat" cmpd="sng" algn="ctr">
                  <a:solidFill>
                    <a:srgbClr val="00336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400" b="1" i="0" u="none" strike="noStrike" cap="none" normalizeH="0" baseline="0" dirty="0">
                      <a:ln>
                        <a:noFill/>
                      </a:ln>
                      <a:solidFill>
                        <a:srgbClr val="003366"/>
                      </a:solidFill>
                      <a:effectLst/>
                      <a:latin typeface="Arial" charset="0"/>
                    </a:rPr>
                    <a:t>Sector 3</a:t>
                  </a:r>
                </a:p>
                <a:p>
                  <a:pPr marL="285750" indent="-285750" algn="l" defTabSz="1279525">
                    <a:buFont typeface="Arial" panose="020B0604020202020204" pitchFamily="34" charset="0"/>
                    <a:buChar char="•"/>
                  </a:pPr>
                  <a:r>
                    <a:rPr lang="en-GB" sz="100" dirty="0">
                      <a:latin typeface="Arial" charset="0"/>
                    </a:rPr>
                    <a:t>Process 3.1</a:t>
                  </a:r>
                </a:p>
                <a:p>
                  <a:pPr marL="285750" indent="-285750" algn="l" defTabSz="1279525">
                    <a:buFont typeface="Arial" panose="020B0604020202020204" pitchFamily="34" charset="0"/>
                    <a:buChar char="•"/>
                  </a:pPr>
                  <a:r>
                    <a:rPr lang="en-GB" sz="100" dirty="0">
                      <a:latin typeface="Arial" charset="0"/>
                    </a:rPr>
                    <a:t>Process 3.2</a:t>
                  </a:r>
                </a:p>
                <a:p>
                  <a:pPr marL="0" marR="0" indent="0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" b="1" i="0" u="none" strike="noStrike" cap="none" normalizeH="0" baseline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1" name="Rectangle 230"/>
                <p:cNvSpPr/>
                <p:nvPr/>
              </p:nvSpPr>
              <p:spPr bwMode="auto">
                <a:xfrm>
                  <a:off x="1784648" y="4797152"/>
                  <a:ext cx="1008112" cy="648072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10001"/>
                  </a:schemeClr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400" b="1" i="0" u="none" strike="noStrike" cap="none" normalizeH="0" baseline="0" dirty="0">
                      <a:ln>
                        <a:noFill/>
                      </a:ln>
                      <a:solidFill>
                        <a:srgbClr val="003366"/>
                      </a:solidFill>
                      <a:effectLst/>
                      <a:latin typeface="Arial" charset="0"/>
                    </a:rPr>
                    <a:t>Sector 4</a:t>
                  </a:r>
                </a:p>
                <a:p>
                  <a:pPr marL="285750" indent="-285750" algn="l" defTabSz="1279525">
                    <a:buFont typeface="Arial" panose="020B0604020202020204" pitchFamily="34" charset="0"/>
                    <a:buChar char="•"/>
                  </a:pPr>
                  <a:r>
                    <a:rPr lang="en-GB" sz="100" dirty="0">
                      <a:latin typeface="Arial" charset="0"/>
                    </a:rPr>
                    <a:t>Process 4.1</a:t>
                  </a:r>
                </a:p>
                <a:p>
                  <a:pPr marL="285750" indent="-285750" algn="l" defTabSz="1279525">
                    <a:buFont typeface="Arial" panose="020B0604020202020204" pitchFamily="34" charset="0"/>
                    <a:buChar char="•"/>
                  </a:pPr>
                  <a:r>
                    <a:rPr lang="en-GB" sz="100" dirty="0">
                      <a:latin typeface="Arial" charset="0"/>
                    </a:rPr>
                    <a:t>Process 4.2</a:t>
                  </a:r>
                </a:p>
                <a:p>
                  <a:pPr marL="0" marR="0" indent="0" defTabSz="12795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400" b="1" i="0" u="none" strike="noStrike" cap="none" normalizeH="0" baseline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232" name="Straight Connector 231"/>
                <p:cNvCxnSpPr/>
                <p:nvPr/>
              </p:nvCxnSpPr>
              <p:spPr bwMode="auto">
                <a:xfrm>
                  <a:off x="275167" y="3573016"/>
                  <a:ext cx="645385" cy="0"/>
                </a:xfrm>
                <a:prstGeom prst="line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00336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3" name="Straight Connector 232"/>
                <p:cNvCxnSpPr/>
                <p:nvPr/>
              </p:nvCxnSpPr>
              <p:spPr bwMode="auto">
                <a:xfrm>
                  <a:off x="920552" y="1952836"/>
                  <a:ext cx="0" cy="3204356"/>
                </a:xfrm>
                <a:prstGeom prst="line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00336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4" name="Straight Arrow Connector 233"/>
                <p:cNvCxnSpPr>
                  <a:endCxn id="228" idx="1"/>
                </p:cNvCxnSpPr>
                <p:nvPr/>
              </p:nvCxnSpPr>
              <p:spPr bwMode="auto">
                <a:xfrm>
                  <a:off x="920552" y="1952836"/>
                  <a:ext cx="864096" cy="0"/>
                </a:xfrm>
                <a:prstGeom prst="straightConnector1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003366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35" name="Straight Arrow Connector 234"/>
                <p:cNvCxnSpPr/>
                <p:nvPr/>
              </p:nvCxnSpPr>
              <p:spPr bwMode="auto">
                <a:xfrm>
                  <a:off x="920552" y="3068960"/>
                  <a:ext cx="864096" cy="0"/>
                </a:xfrm>
                <a:prstGeom prst="straightConnector1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36" name="Straight Arrow Connector 235"/>
                <p:cNvCxnSpPr/>
                <p:nvPr/>
              </p:nvCxnSpPr>
              <p:spPr bwMode="auto">
                <a:xfrm>
                  <a:off x="920552" y="4149080"/>
                  <a:ext cx="864096" cy="0"/>
                </a:xfrm>
                <a:prstGeom prst="straightConnector1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003366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37" name="Straight Arrow Connector 236"/>
                <p:cNvCxnSpPr/>
                <p:nvPr/>
              </p:nvCxnSpPr>
              <p:spPr bwMode="auto">
                <a:xfrm>
                  <a:off x="920552" y="5157192"/>
                  <a:ext cx="864096" cy="0"/>
                </a:xfrm>
                <a:prstGeom prst="straightConnector1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003366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38" name="Straight Arrow Connector 237"/>
                <p:cNvCxnSpPr/>
                <p:nvPr/>
              </p:nvCxnSpPr>
              <p:spPr bwMode="auto">
                <a:xfrm>
                  <a:off x="1242160" y="1412776"/>
                  <a:ext cx="576064" cy="239923"/>
                </a:xfrm>
                <a:prstGeom prst="straightConnector1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39" name="Straight Arrow Connector 238"/>
                <p:cNvCxnSpPr/>
                <p:nvPr/>
              </p:nvCxnSpPr>
              <p:spPr bwMode="auto">
                <a:xfrm>
                  <a:off x="1242160" y="2492896"/>
                  <a:ext cx="542488" cy="192021"/>
                </a:xfrm>
                <a:prstGeom prst="straightConnector1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40" name="Straight Arrow Connector 239"/>
                <p:cNvCxnSpPr/>
                <p:nvPr/>
              </p:nvCxnSpPr>
              <p:spPr bwMode="auto">
                <a:xfrm>
                  <a:off x="1242160" y="3561014"/>
                  <a:ext cx="542488" cy="192021"/>
                </a:xfrm>
                <a:prstGeom prst="straightConnector1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41" name="Straight Arrow Connector 240"/>
                <p:cNvCxnSpPr/>
                <p:nvPr/>
              </p:nvCxnSpPr>
              <p:spPr bwMode="auto">
                <a:xfrm>
                  <a:off x="1256714" y="4617131"/>
                  <a:ext cx="542488" cy="192021"/>
                </a:xfrm>
                <a:prstGeom prst="straightConnector1">
                  <a:avLst/>
                </a:prstGeom>
                <a:solidFill>
                  <a:srgbClr val="CCECFF">
                    <a:alpha val="10001"/>
                  </a:srgbClr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42" name="TextBox 241"/>
                <p:cNvSpPr txBox="1"/>
                <p:nvPr/>
              </p:nvSpPr>
              <p:spPr>
                <a:xfrm rot="1042113">
                  <a:off x="903329" y="2393508"/>
                  <a:ext cx="1063331" cy="388325"/>
                </a:xfrm>
                <a:prstGeom prst="rect">
                  <a:avLst/>
                </a:prstGeom>
                <a:noFill/>
              </p:spPr>
              <p:txBody>
                <a:bodyPr wrap="square" lIns="91423" tIns="45712" rIns="91423" bIns="45712" rtlCol="0">
                  <a:spAutoFit/>
                </a:bodyPr>
                <a:lstStyle/>
                <a:p>
                  <a:r>
                    <a:rPr lang="en-GB" sz="300" dirty="0">
                      <a:solidFill>
                        <a:schemeClr val="tx1"/>
                      </a:solidFill>
                    </a:rPr>
                    <a:t>Sectoral Input commodity</a:t>
                  </a:r>
                </a:p>
              </p:txBody>
            </p:sp>
            <p:sp>
              <p:nvSpPr>
                <p:cNvPr id="243" name="TextBox 242"/>
                <p:cNvSpPr txBox="1"/>
                <p:nvPr/>
              </p:nvSpPr>
              <p:spPr>
                <a:xfrm rot="1132763">
                  <a:off x="909268" y="3447295"/>
                  <a:ext cx="1063331" cy="388325"/>
                </a:xfrm>
                <a:prstGeom prst="rect">
                  <a:avLst/>
                </a:prstGeom>
                <a:noFill/>
              </p:spPr>
              <p:txBody>
                <a:bodyPr wrap="square" lIns="91423" tIns="45712" rIns="91423" bIns="45712" rtlCol="0">
                  <a:spAutoFit/>
                </a:bodyPr>
                <a:lstStyle/>
                <a:p>
                  <a:r>
                    <a:rPr lang="en-GB" sz="300" dirty="0">
                      <a:solidFill>
                        <a:schemeClr val="tx1"/>
                      </a:solidFill>
                    </a:rPr>
                    <a:t>Sectoral Input commodity</a:t>
                  </a:r>
                </a:p>
              </p:txBody>
            </p:sp>
            <p:sp>
              <p:nvSpPr>
                <p:cNvPr id="244" name="TextBox 243"/>
                <p:cNvSpPr txBox="1"/>
                <p:nvPr/>
              </p:nvSpPr>
              <p:spPr>
                <a:xfrm rot="1009091">
                  <a:off x="977117" y="4534012"/>
                  <a:ext cx="1063331" cy="388325"/>
                </a:xfrm>
                <a:prstGeom prst="rect">
                  <a:avLst/>
                </a:prstGeom>
                <a:noFill/>
              </p:spPr>
              <p:txBody>
                <a:bodyPr wrap="square" lIns="91423" tIns="45712" rIns="91423" bIns="45712" rtlCol="0">
                  <a:spAutoFit/>
                </a:bodyPr>
                <a:lstStyle/>
                <a:p>
                  <a:r>
                    <a:rPr lang="en-GB" sz="300" dirty="0">
                      <a:solidFill>
                        <a:schemeClr val="tx1"/>
                      </a:solidFill>
                    </a:rPr>
                    <a:t>Sectoral Input commodity</a:t>
                  </a:r>
                </a:p>
              </p:txBody>
            </p:sp>
          </p:grpSp>
          <p:sp>
            <p:nvSpPr>
              <p:cNvPr id="209" name="TextBox 208"/>
              <p:cNvSpPr txBox="1"/>
              <p:nvPr/>
            </p:nvSpPr>
            <p:spPr>
              <a:xfrm>
                <a:off x="4390941" y="1415498"/>
                <a:ext cx="1080121" cy="491979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400" dirty="0">
                    <a:solidFill>
                      <a:schemeClr val="tx1"/>
                    </a:solidFill>
                  </a:rPr>
                  <a:t>Sector 1 demands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4390941" y="2557383"/>
                <a:ext cx="1080121" cy="491979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400" dirty="0">
                    <a:solidFill>
                      <a:schemeClr val="tx1"/>
                    </a:solidFill>
                  </a:rPr>
                  <a:t>Sector 2 demands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4415397" y="3678359"/>
                <a:ext cx="1080121" cy="491979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400" dirty="0">
                    <a:solidFill>
                      <a:schemeClr val="tx1"/>
                    </a:solidFill>
                  </a:rPr>
                  <a:t>Sector 3 demands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4434979" y="4820245"/>
                <a:ext cx="1080121" cy="491979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400" dirty="0">
                    <a:solidFill>
                      <a:schemeClr val="tx1"/>
                    </a:solidFill>
                  </a:rPr>
                  <a:t>Sector 4 demands</a:t>
                </a:r>
              </a:p>
            </p:txBody>
          </p:sp>
          <p:sp>
            <p:nvSpPr>
              <p:cNvPr id="213" name="Right Arrow 212"/>
              <p:cNvSpPr/>
              <p:nvPr/>
            </p:nvSpPr>
            <p:spPr bwMode="auto">
              <a:xfrm rot="18506493">
                <a:off x="3350533" y="1058269"/>
                <a:ext cx="400152" cy="207463"/>
              </a:xfrm>
              <a:prstGeom prst="rightArrow">
                <a:avLst/>
              </a:prstGeom>
              <a:solidFill>
                <a:schemeClr val="tx1">
                  <a:lumMod val="95000"/>
                  <a:lumOff val="5000"/>
                  <a:alpha val="10001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00" b="1" i="0" u="none" strike="noStrike" cap="none" normalizeH="0" baseline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4" name="Right Arrow 213"/>
              <p:cNvSpPr/>
              <p:nvPr/>
            </p:nvSpPr>
            <p:spPr bwMode="auto">
              <a:xfrm rot="18506493">
                <a:off x="3362174" y="2232452"/>
                <a:ext cx="400152" cy="207463"/>
              </a:xfrm>
              <a:prstGeom prst="rightArrow">
                <a:avLst/>
              </a:prstGeom>
              <a:solidFill>
                <a:schemeClr val="tx1">
                  <a:lumMod val="95000"/>
                  <a:lumOff val="5000"/>
                  <a:alpha val="10001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00" b="1" i="0" u="none" strike="noStrike" cap="none" normalizeH="0" baseline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5" name="Right Arrow 214"/>
              <p:cNvSpPr/>
              <p:nvPr/>
            </p:nvSpPr>
            <p:spPr bwMode="auto">
              <a:xfrm rot="18506493">
                <a:off x="3350533" y="3353430"/>
                <a:ext cx="400152" cy="207463"/>
              </a:xfrm>
              <a:prstGeom prst="rightArrow">
                <a:avLst/>
              </a:prstGeom>
              <a:solidFill>
                <a:schemeClr val="tx1">
                  <a:lumMod val="95000"/>
                  <a:lumOff val="5000"/>
                  <a:alpha val="10001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00" b="1" i="0" u="none" strike="noStrike" cap="none" normalizeH="0" baseline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6" name="Right Arrow 215"/>
              <p:cNvSpPr/>
              <p:nvPr/>
            </p:nvSpPr>
            <p:spPr bwMode="auto">
              <a:xfrm rot="18506493">
                <a:off x="3356071" y="4506810"/>
                <a:ext cx="400152" cy="207463"/>
              </a:xfrm>
              <a:prstGeom prst="rightArrow">
                <a:avLst/>
              </a:prstGeom>
              <a:solidFill>
                <a:schemeClr val="tx1">
                  <a:lumMod val="95000"/>
                  <a:lumOff val="5000"/>
                  <a:alpha val="10001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00" b="1" i="0" u="none" strike="noStrike" cap="none" normalizeH="0" baseline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 rot="18566077">
                <a:off x="3058781" y="1945444"/>
                <a:ext cx="893899" cy="390401"/>
              </a:xfrm>
              <a:prstGeom prst="rect">
                <a:avLst/>
              </a:prstGeom>
              <a:noFill/>
            </p:spPr>
            <p:txBody>
              <a:bodyPr wrap="none" lIns="91423" tIns="45712" rIns="91423" bIns="45712" rtlCol="0">
                <a:spAutoFit/>
              </a:bodyPr>
              <a:lstStyle/>
              <a:p>
                <a:pPr algn="l"/>
                <a:r>
                  <a:rPr lang="en-GB" sz="400" dirty="0">
                    <a:solidFill>
                      <a:schemeClr val="tx1"/>
                    </a:solidFill>
                  </a:rPr>
                  <a:t>Emissions</a:t>
                </a:r>
                <a:endParaRPr lang="en-GB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 rot="18566077">
                <a:off x="3021898" y="3128709"/>
                <a:ext cx="893899" cy="390401"/>
              </a:xfrm>
              <a:prstGeom prst="rect">
                <a:avLst/>
              </a:prstGeom>
              <a:noFill/>
            </p:spPr>
            <p:txBody>
              <a:bodyPr wrap="none" lIns="91423" tIns="45712" rIns="91423" bIns="45712" rtlCol="0">
                <a:spAutoFit/>
              </a:bodyPr>
              <a:lstStyle/>
              <a:p>
                <a:pPr algn="l"/>
                <a:r>
                  <a:rPr lang="en-GB" sz="400" dirty="0">
                    <a:solidFill>
                      <a:schemeClr val="tx1"/>
                    </a:solidFill>
                  </a:rPr>
                  <a:t>Emissions</a:t>
                </a:r>
                <a:endParaRPr lang="en-GB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 rot="18566077">
                <a:off x="3038389" y="4225312"/>
                <a:ext cx="893899" cy="390401"/>
              </a:xfrm>
              <a:prstGeom prst="rect">
                <a:avLst/>
              </a:prstGeom>
              <a:noFill/>
            </p:spPr>
            <p:txBody>
              <a:bodyPr wrap="none" lIns="91423" tIns="45712" rIns="91423" bIns="45712" rtlCol="0">
                <a:spAutoFit/>
              </a:bodyPr>
              <a:lstStyle/>
              <a:p>
                <a:pPr algn="l"/>
                <a:r>
                  <a:rPr lang="en-GB" sz="400" dirty="0">
                    <a:solidFill>
                      <a:schemeClr val="tx1"/>
                    </a:solidFill>
                  </a:rPr>
                  <a:t>Emissions</a:t>
                </a:r>
                <a:endParaRPr lang="en-GB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ight Arrow 219"/>
              <p:cNvSpPr/>
              <p:nvPr/>
            </p:nvSpPr>
            <p:spPr bwMode="auto">
              <a:xfrm>
                <a:off x="3440832" y="1547529"/>
                <a:ext cx="1052103" cy="214497"/>
              </a:xfrm>
              <a:prstGeom prst="rightArrow">
                <a:avLst/>
              </a:prstGeom>
              <a:solidFill>
                <a:srgbClr val="00B050">
                  <a:alpha val="10001"/>
                </a:srgbClr>
              </a:solidFill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00" b="1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3580238" y="1404131"/>
                <a:ext cx="792088" cy="421692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300" dirty="0">
                    <a:solidFill>
                      <a:schemeClr val="tx1"/>
                    </a:solidFill>
                  </a:rPr>
                  <a:t>Sector 1 outputs</a:t>
                </a:r>
              </a:p>
            </p:txBody>
          </p:sp>
          <p:sp>
            <p:nvSpPr>
              <p:cNvPr id="222" name="Right Arrow 221"/>
              <p:cNvSpPr/>
              <p:nvPr/>
            </p:nvSpPr>
            <p:spPr bwMode="auto">
              <a:xfrm>
                <a:off x="3442060" y="2726529"/>
                <a:ext cx="1052103" cy="214497"/>
              </a:xfrm>
              <a:prstGeom prst="rightArrow">
                <a:avLst/>
              </a:prstGeom>
              <a:solidFill>
                <a:srgbClr val="0070C0">
                  <a:alpha val="10001"/>
                </a:srgbClr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00" b="1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3581464" y="2583133"/>
                <a:ext cx="792088" cy="421692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300" dirty="0">
                    <a:solidFill>
                      <a:schemeClr val="tx1"/>
                    </a:solidFill>
                  </a:rPr>
                  <a:t>Sector 2 outputs</a:t>
                </a:r>
              </a:p>
            </p:txBody>
          </p:sp>
          <p:sp>
            <p:nvSpPr>
              <p:cNvPr id="224" name="Right Arrow 223"/>
              <p:cNvSpPr/>
              <p:nvPr/>
            </p:nvSpPr>
            <p:spPr bwMode="auto">
              <a:xfrm>
                <a:off x="3431703" y="3841559"/>
                <a:ext cx="1052103" cy="214497"/>
              </a:xfrm>
              <a:prstGeom prst="rightArrow">
                <a:avLst/>
              </a:prstGeom>
              <a:solidFill>
                <a:srgbClr val="0070C0">
                  <a:alpha val="10001"/>
                </a:srgbClr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00" b="1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3571110" y="3698164"/>
                <a:ext cx="792088" cy="421692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300" dirty="0">
                    <a:solidFill>
                      <a:schemeClr val="tx1"/>
                    </a:solidFill>
                  </a:rPr>
                  <a:t>Sector 3 outputs</a:t>
                </a:r>
              </a:p>
            </p:txBody>
          </p:sp>
          <p:sp>
            <p:nvSpPr>
              <p:cNvPr id="226" name="Right Arrow 225"/>
              <p:cNvSpPr/>
              <p:nvPr/>
            </p:nvSpPr>
            <p:spPr bwMode="auto">
              <a:xfrm>
                <a:off x="3440832" y="5023342"/>
                <a:ext cx="1052103" cy="214497"/>
              </a:xfrm>
              <a:prstGeom prst="rightArrow">
                <a:avLst/>
              </a:prstGeom>
              <a:solidFill>
                <a:srgbClr val="0070C0">
                  <a:alpha val="10001"/>
                </a:srgbClr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2795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00" b="1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3580238" y="4879946"/>
                <a:ext cx="792088" cy="421692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r>
                  <a:rPr lang="en-GB" sz="300" dirty="0">
                    <a:solidFill>
                      <a:schemeClr val="tx1"/>
                    </a:solidFill>
                  </a:rPr>
                  <a:t>Sector 4 outputs</a:t>
                </a:r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2019540" y="5895920"/>
              <a:ext cx="1328637" cy="738122"/>
            </a:xfrm>
            <a:prstGeom prst="rect">
              <a:avLst/>
            </a:prstGeom>
            <a:noFill/>
          </p:spPr>
          <p:txBody>
            <a:bodyPr wrap="none" lIns="91423" tIns="45712" rIns="91423" bIns="45712" rtlCol="0">
              <a:spAutoFit/>
            </a:bodyPr>
            <a:lstStyle/>
            <a:p>
              <a:pPr algn="l"/>
              <a:r>
                <a:rPr lang="en-GB" sz="1800" b="1" dirty="0">
                  <a:solidFill>
                    <a:schemeClr val="tx1"/>
                  </a:solidFill>
                </a:rPr>
                <a:t>2050</a:t>
              </a:r>
            </a:p>
          </p:txBody>
        </p:sp>
        <p:sp>
          <p:nvSpPr>
            <p:cNvPr id="194" name="Wave 193"/>
            <p:cNvSpPr/>
            <p:nvPr/>
          </p:nvSpPr>
          <p:spPr bwMode="auto">
            <a:xfrm rot="19378680">
              <a:off x="-3869" y="2913341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195" name="Wave 194"/>
            <p:cNvSpPr/>
            <p:nvPr/>
          </p:nvSpPr>
          <p:spPr bwMode="auto">
            <a:xfrm rot="19378680">
              <a:off x="808992" y="809495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196" name="Wave 195"/>
            <p:cNvSpPr/>
            <p:nvPr/>
          </p:nvSpPr>
          <p:spPr bwMode="auto">
            <a:xfrm rot="19378680">
              <a:off x="869548" y="1826853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197" name="Wave 196"/>
            <p:cNvSpPr/>
            <p:nvPr/>
          </p:nvSpPr>
          <p:spPr bwMode="auto">
            <a:xfrm rot="19378680">
              <a:off x="982137" y="2944140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198" name="Wave 197"/>
            <p:cNvSpPr/>
            <p:nvPr/>
          </p:nvSpPr>
          <p:spPr bwMode="auto">
            <a:xfrm rot="19378680">
              <a:off x="1063649" y="4160751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199" name="Wave 198"/>
            <p:cNvSpPr/>
            <p:nvPr/>
          </p:nvSpPr>
          <p:spPr bwMode="auto">
            <a:xfrm rot="19378680">
              <a:off x="3438968" y="849215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200" name="Wave 199"/>
            <p:cNvSpPr/>
            <p:nvPr/>
          </p:nvSpPr>
          <p:spPr bwMode="auto">
            <a:xfrm rot="19378680">
              <a:off x="3489968" y="1914412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201" name="Wave 200"/>
            <p:cNvSpPr/>
            <p:nvPr/>
          </p:nvSpPr>
          <p:spPr bwMode="auto">
            <a:xfrm rot="19378680">
              <a:off x="3408463" y="3143252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202" name="Wave 201"/>
            <p:cNvSpPr/>
            <p:nvPr/>
          </p:nvSpPr>
          <p:spPr bwMode="auto">
            <a:xfrm rot="19378680">
              <a:off x="3379912" y="4421212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203" name="Wave 202"/>
            <p:cNvSpPr/>
            <p:nvPr/>
          </p:nvSpPr>
          <p:spPr bwMode="auto">
            <a:xfrm rot="19378680">
              <a:off x="2466173" y="1725042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204" name="Wave 203"/>
            <p:cNvSpPr/>
            <p:nvPr/>
          </p:nvSpPr>
          <p:spPr bwMode="auto">
            <a:xfrm rot="19378680">
              <a:off x="2527752" y="2884400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205" name="Wave 204"/>
            <p:cNvSpPr/>
            <p:nvPr/>
          </p:nvSpPr>
          <p:spPr bwMode="auto">
            <a:xfrm rot="19378680">
              <a:off x="2475103" y="4090429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  <p:sp>
          <p:nvSpPr>
            <p:cNvPr id="206" name="Wave 205"/>
            <p:cNvSpPr/>
            <p:nvPr/>
          </p:nvSpPr>
          <p:spPr bwMode="auto">
            <a:xfrm rot="19378680">
              <a:off x="2447358" y="5237616"/>
              <a:ext cx="830768" cy="355541"/>
            </a:xfrm>
            <a:prstGeom prst="wave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Constrain</a:t>
              </a:r>
            </a:p>
          </p:txBody>
        </p:sp>
      </p:grpSp>
      <p:cxnSp>
        <p:nvCxnSpPr>
          <p:cNvPr id="9" name="Straight Arrow Connector 8"/>
          <p:cNvCxnSpPr/>
          <p:nvPr/>
        </p:nvCxnSpPr>
        <p:spPr bwMode="auto">
          <a:xfrm>
            <a:off x="5580523" y="3708849"/>
            <a:ext cx="1212663" cy="803905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57150" cap="flat" cmpd="sng" algn="ctr">
            <a:solidFill>
              <a:srgbClr val="003366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245" name="TextBox 244"/>
          <p:cNvSpPr txBox="1"/>
          <p:nvPr/>
        </p:nvSpPr>
        <p:spPr>
          <a:xfrm>
            <a:off x="5889625" y="899676"/>
            <a:ext cx="3672408" cy="243141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l"/>
            <a:r>
              <a:rPr lang="en-GB" sz="1900" b="1" dirty="0">
                <a:solidFill>
                  <a:schemeClr val="tx1"/>
                </a:solidFill>
              </a:rPr>
              <a:t>How does an economy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chemeClr val="tx1"/>
                </a:solidFill>
              </a:rPr>
              <a:t>Distribute shared commodities?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chemeClr val="tx1"/>
                </a:solidFill>
              </a:rPr>
              <a:t>Utilise processes to meet demands…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chemeClr val="tx1"/>
                </a:solidFill>
              </a:rPr>
              <a:t>at minimum cost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chemeClr val="tx1"/>
                </a:solidFill>
              </a:rPr>
              <a:t>under constraints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chemeClr val="tx1"/>
                </a:solidFill>
              </a:rPr>
              <a:t>over a time horizon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53833" y="2079567"/>
            <a:ext cx="17071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£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2886537" y="2973922"/>
            <a:ext cx="17071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£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6482723" y="4630595"/>
            <a:ext cx="17071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£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917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46"/>
    </mc:Choice>
    <mc:Fallback xmlns="">
      <p:transition spd="slow" advTm="244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TIMES?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908720"/>
            <a:ext cx="9360580" cy="5039862"/>
          </a:xfrm>
        </p:spPr>
        <p:txBody>
          <a:bodyPr/>
          <a:lstStyle/>
          <a:p>
            <a:r>
              <a:rPr lang="en-GB" sz="1800" b="1" dirty="0"/>
              <a:t>TIMES: T</a:t>
            </a:r>
            <a:r>
              <a:rPr lang="en-GB" sz="1800" dirty="0"/>
              <a:t>he </a:t>
            </a:r>
            <a:r>
              <a:rPr lang="en-GB" sz="1800" b="1" dirty="0"/>
              <a:t>I</a:t>
            </a:r>
            <a:r>
              <a:rPr lang="en-GB" sz="1800" dirty="0"/>
              <a:t>ntegrated </a:t>
            </a:r>
            <a:r>
              <a:rPr lang="en-GB" sz="1800" b="1" dirty="0" err="1"/>
              <a:t>M</a:t>
            </a:r>
            <a:r>
              <a:rPr lang="en-GB" sz="1800" dirty="0" err="1"/>
              <a:t>arkal</a:t>
            </a:r>
            <a:r>
              <a:rPr lang="en-GB" sz="1800" dirty="0"/>
              <a:t> </a:t>
            </a:r>
            <a:r>
              <a:rPr lang="en-GB" sz="1800" b="1" dirty="0" err="1"/>
              <a:t>E</a:t>
            </a:r>
            <a:r>
              <a:rPr lang="en-GB" sz="1800" dirty="0" err="1"/>
              <a:t>FOM</a:t>
            </a:r>
            <a:r>
              <a:rPr lang="en-GB" sz="1800" dirty="0"/>
              <a:t> </a:t>
            </a:r>
            <a:r>
              <a:rPr lang="en-GB" sz="1800" b="1" dirty="0"/>
              <a:t>S</a:t>
            </a:r>
            <a:r>
              <a:rPr lang="en-GB" sz="1800" dirty="0"/>
              <a:t>ystem</a:t>
            </a:r>
            <a:br>
              <a:rPr lang="en-GB" sz="1800" dirty="0"/>
            </a:br>
            <a:r>
              <a:rPr lang="en-GB" sz="1800" dirty="0"/>
              <a:t>(Integrated Market Allocation Energy Flow Optimization Model System) 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Aims to find least (global) cost solution for energy system under constraints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Used internationally</a:t>
            </a:r>
          </a:p>
          <a:p>
            <a:endParaRPr lang="en-GB" sz="1800" dirty="0"/>
          </a:p>
          <a:p>
            <a:r>
              <a:rPr lang="en-GB" sz="1800" dirty="0"/>
              <a:t>Model of whole energy system over time  -  Tens of thousands of variables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44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24"/>
    </mc:Choice>
    <mc:Fallback xmlns="">
      <p:transition spd="slow" advTm="6572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TIMES?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764704"/>
            <a:ext cx="5397913" cy="5039862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Inputs</a:t>
            </a:r>
          </a:p>
          <a:p>
            <a:r>
              <a:rPr lang="en-GB" sz="1800" dirty="0"/>
              <a:t>Technology information:</a:t>
            </a:r>
          </a:p>
          <a:p>
            <a:pPr lvl="1"/>
            <a:r>
              <a:rPr lang="en-GB" sz="1800" dirty="0"/>
              <a:t>Current and future capacities</a:t>
            </a:r>
          </a:p>
          <a:p>
            <a:pPr lvl="1"/>
            <a:r>
              <a:rPr lang="en-GB" sz="1800" dirty="0"/>
              <a:t>Efficiencies of converting inputs to outputs (including </a:t>
            </a:r>
            <a:r>
              <a:rPr lang="en-GB" sz="1800" dirty="0" err="1"/>
              <a:t>GHG</a:t>
            </a:r>
            <a:r>
              <a:rPr lang="en-GB" sz="1800" dirty="0"/>
              <a:t>)</a:t>
            </a:r>
          </a:p>
          <a:p>
            <a:pPr lvl="1"/>
            <a:r>
              <a:rPr lang="en-GB" sz="1800" dirty="0"/>
              <a:t>Costs (Installation, maintenance, running…)</a:t>
            </a:r>
          </a:p>
          <a:p>
            <a:r>
              <a:rPr lang="en-GB" sz="1800" dirty="0"/>
              <a:t>Commodities</a:t>
            </a:r>
          </a:p>
          <a:p>
            <a:pPr lvl="1"/>
            <a:r>
              <a:rPr lang="en-GB" sz="1800" dirty="0"/>
              <a:t>Current and future availabilities</a:t>
            </a:r>
          </a:p>
          <a:p>
            <a:pPr lvl="1"/>
            <a:r>
              <a:rPr lang="en-GB" sz="1800" dirty="0"/>
              <a:t>Costs per unit</a:t>
            </a:r>
          </a:p>
          <a:p>
            <a:pPr lvl="1"/>
            <a:r>
              <a:rPr lang="en-GB" sz="1800" dirty="0"/>
              <a:t>Which technologies use</a:t>
            </a:r>
          </a:p>
          <a:p>
            <a:r>
              <a:rPr lang="en-GB" sz="1800" dirty="0"/>
              <a:t>Constraints</a:t>
            </a:r>
          </a:p>
          <a:p>
            <a:pPr lvl="1"/>
            <a:r>
              <a:rPr lang="en-GB" sz="1800" dirty="0" err="1"/>
              <a:t>GHG</a:t>
            </a:r>
            <a:r>
              <a:rPr lang="en-GB" sz="1800" dirty="0"/>
              <a:t> targets</a:t>
            </a:r>
          </a:p>
          <a:p>
            <a:pPr lvl="1"/>
            <a:r>
              <a:rPr lang="en-GB" sz="1800" dirty="0"/>
              <a:t>Any other targets/additional constraints</a:t>
            </a:r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477931" y="764704"/>
            <a:ext cx="4176464" cy="2345241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374080" lvl="1" algn="l" defTabSz="957169">
              <a:spcBef>
                <a:spcPct val="20000"/>
              </a:spcBef>
            </a:pPr>
            <a:r>
              <a:rPr lang="en-GB" sz="1800" b="1" kern="0" dirty="0">
                <a:solidFill>
                  <a:prstClr val="black"/>
                </a:solidFill>
                <a:latin typeface="Century Gothic"/>
              </a:rPr>
              <a:t>Outputs  </a:t>
            </a:r>
          </a:p>
          <a:p>
            <a:pPr marL="562901" lvl="1" indent="-188821" algn="l" defTabSz="957169">
              <a:spcBef>
                <a:spcPct val="20000"/>
              </a:spcBef>
              <a:buFontTx/>
              <a:buChar char="•"/>
            </a:pPr>
            <a:r>
              <a:rPr lang="en-GB" sz="1800" kern="0" dirty="0">
                <a:solidFill>
                  <a:prstClr val="black"/>
                </a:solidFill>
                <a:latin typeface="Century Gothic"/>
              </a:rPr>
              <a:t>Technology mixes</a:t>
            </a:r>
          </a:p>
          <a:p>
            <a:pPr marL="562901" lvl="1" indent="-188821" algn="l" defTabSz="957169">
              <a:spcBef>
                <a:spcPct val="20000"/>
              </a:spcBef>
              <a:buFontTx/>
              <a:buChar char="•"/>
            </a:pPr>
            <a:r>
              <a:rPr lang="en-GB" sz="1800" kern="0" dirty="0">
                <a:solidFill>
                  <a:prstClr val="black"/>
                </a:solidFill>
                <a:latin typeface="Century Gothic"/>
              </a:rPr>
              <a:t>Future costs</a:t>
            </a:r>
          </a:p>
          <a:p>
            <a:pPr marL="562901" lvl="1" indent="-188821" algn="l" defTabSz="957169">
              <a:spcBef>
                <a:spcPct val="20000"/>
              </a:spcBef>
              <a:buFontTx/>
              <a:buChar char="•"/>
            </a:pPr>
            <a:r>
              <a:rPr lang="en-GB" sz="1800" kern="0" dirty="0">
                <a:solidFill>
                  <a:prstClr val="black"/>
                </a:solidFill>
                <a:latin typeface="Century Gothic"/>
              </a:rPr>
              <a:t>Breakdown of commodities used (including energy) </a:t>
            </a:r>
          </a:p>
          <a:p>
            <a:pPr marL="562901" lvl="1" indent="-188821" algn="l" defTabSz="957169">
              <a:spcBef>
                <a:spcPct val="20000"/>
              </a:spcBef>
              <a:buFontTx/>
              <a:buChar char="•"/>
            </a:pPr>
            <a:r>
              <a:rPr lang="en-GB" sz="1800" kern="0" dirty="0">
                <a:solidFill>
                  <a:prstClr val="black"/>
                </a:solidFill>
                <a:latin typeface="Century Gothic"/>
              </a:rPr>
              <a:t>Emissions – carbon envelopes</a:t>
            </a:r>
            <a:endParaRPr lang="en-GB" sz="2000" kern="0" dirty="0">
              <a:solidFill>
                <a:prstClr val="black"/>
              </a:solidFill>
              <a:latin typeface="Century Gothic"/>
            </a:endParaRPr>
          </a:p>
          <a:p>
            <a:pPr marL="562901" lvl="1" indent="-188821" algn="l" defTabSz="957169">
              <a:spcBef>
                <a:spcPct val="20000"/>
              </a:spcBef>
              <a:buFontTx/>
              <a:buChar char="•"/>
            </a:pPr>
            <a:endParaRPr lang="en-GB" sz="2000" kern="0" dirty="0">
              <a:solidFill>
                <a:prstClr val="black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802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825"/>
    </mc:Choice>
    <mc:Fallback xmlns="">
      <p:transition spd="slow" advTm="8982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6" y="764704"/>
            <a:ext cx="9574377" cy="360040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TIMES Workflow</a:t>
            </a:r>
          </a:p>
        </p:txBody>
      </p:sp>
      <p:pic>
        <p:nvPicPr>
          <p:cNvPr id="1026" name="Picture 2" descr="https://iea-etsap.org/images/newveda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60" y="1496163"/>
            <a:ext cx="8246215" cy="411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80" y="3668614"/>
            <a:ext cx="710316" cy="71031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 flipH="1">
            <a:off x="1562248" y="4196916"/>
            <a:ext cx="1080120" cy="888268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4509" y="5041422"/>
            <a:ext cx="2137859" cy="338538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600" dirty="0">
                <a:solidFill>
                  <a:schemeClr val="tx1"/>
                </a:solidFill>
              </a:rPr>
              <a:t>Output post-processing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902973" y="7075369"/>
            <a:ext cx="50835" cy="508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80" y="2100181"/>
            <a:ext cx="710316" cy="7103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36" y="5171453"/>
            <a:ext cx="710316" cy="7103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2353" y="1528030"/>
            <a:ext cx="2314189" cy="338538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600" dirty="0">
                <a:solidFill>
                  <a:schemeClr val="tx1"/>
                </a:solidFill>
              </a:rPr>
              <a:t>Input data pre-processing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1" y="1705785"/>
            <a:ext cx="710316" cy="710316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 bwMode="auto">
          <a:xfrm>
            <a:off x="3094038" y="1932562"/>
            <a:ext cx="4081203" cy="2378181"/>
          </a:xfrm>
          <a:custGeom>
            <a:avLst/>
            <a:gdLst>
              <a:gd name="connsiteX0" fmla="*/ 3987897 w 4081203"/>
              <a:gd name="connsiteY0" fmla="*/ 390760 h 2378181"/>
              <a:gd name="connsiteX1" fmla="*/ 3941244 w 4081203"/>
              <a:gd name="connsiteY1" fmla="*/ 372099 h 2378181"/>
              <a:gd name="connsiteX2" fmla="*/ 3913252 w 4081203"/>
              <a:gd name="connsiteY2" fmla="*/ 362769 h 2378181"/>
              <a:gd name="connsiteX3" fmla="*/ 3885260 w 4081203"/>
              <a:gd name="connsiteY3" fmla="*/ 344107 h 2378181"/>
              <a:gd name="connsiteX4" fmla="*/ 3801284 w 4081203"/>
              <a:gd name="connsiteY4" fmla="*/ 316116 h 2378181"/>
              <a:gd name="connsiteX5" fmla="*/ 3773293 w 4081203"/>
              <a:gd name="connsiteY5" fmla="*/ 306785 h 2378181"/>
              <a:gd name="connsiteX6" fmla="*/ 3745301 w 4081203"/>
              <a:gd name="connsiteY6" fmla="*/ 288124 h 2378181"/>
              <a:gd name="connsiteX7" fmla="*/ 3530697 w 4081203"/>
              <a:gd name="connsiteY7" fmla="*/ 241471 h 2378181"/>
              <a:gd name="connsiteX8" fmla="*/ 3437391 w 4081203"/>
              <a:gd name="connsiteY8" fmla="*/ 222809 h 2378181"/>
              <a:gd name="connsiteX9" fmla="*/ 3390738 w 4081203"/>
              <a:gd name="connsiteY9" fmla="*/ 213479 h 2378181"/>
              <a:gd name="connsiteX10" fmla="*/ 3241448 w 4081203"/>
              <a:gd name="connsiteY10" fmla="*/ 204148 h 2378181"/>
              <a:gd name="connsiteX11" fmla="*/ 3166803 w 4081203"/>
              <a:gd name="connsiteY11" fmla="*/ 194818 h 2378181"/>
              <a:gd name="connsiteX12" fmla="*/ 3129480 w 4081203"/>
              <a:gd name="connsiteY12" fmla="*/ 185487 h 2378181"/>
              <a:gd name="connsiteX13" fmla="*/ 2961529 w 4081203"/>
              <a:gd name="connsiteY13" fmla="*/ 166826 h 2378181"/>
              <a:gd name="connsiteX14" fmla="*/ 2765586 w 4081203"/>
              <a:gd name="connsiteY14" fmla="*/ 120173 h 2378181"/>
              <a:gd name="connsiteX15" fmla="*/ 2672280 w 4081203"/>
              <a:gd name="connsiteY15" fmla="*/ 110842 h 2378181"/>
              <a:gd name="connsiteX16" fmla="*/ 2345709 w 4081203"/>
              <a:gd name="connsiteY16" fmla="*/ 92181 h 2378181"/>
              <a:gd name="connsiteX17" fmla="*/ 2317717 w 4081203"/>
              <a:gd name="connsiteY17" fmla="*/ 82850 h 2378181"/>
              <a:gd name="connsiteX18" fmla="*/ 2103113 w 4081203"/>
              <a:gd name="connsiteY18" fmla="*/ 54858 h 2378181"/>
              <a:gd name="connsiteX19" fmla="*/ 2075121 w 4081203"/>
              <a:gd name="connsiteY19" fmla="*/ 45528 h 2378181"/>
              <a:gd name="connsiteX20" fmla="*/ 1627252 w 4081203"/>
              <a:gd name="connsiteY20" fmla="*/ 17536 h 2378181"/>
              <a:gd name="connsiteX21" fmla="*/ 1226035 w 4081203"/>
              <a:gd name="connsiteY21" fmla="*/ 17536 h 2378181"/>
              <a:gd name="connsiteX22" fmla="*/ 1058084 w 4081203"/>
              <a:gd name="connsiteY22" fmla="*/ 26867 h 2378181"/>
              <a:gd name="connsiteX23" fmla="*/ 1002101 w 4081203"/>
              <a:gd name="connsiteY23" fmla="*/ 54858 h 2378181"/>
              <a:gd name="connsiteX24" fmla="*/ 927456 w 4081203"/>
              <a:gd name="connsiteY24" fmla="*/ 73520 h 2378181"/>
              <a:gd name="connsiteX25" fmla="*/ 899464 w 4081203"/>
              <a:gd name="connsiteY25" fmla="*/ 82850 h 2378181"/>
              <a:gd name="connsiteX26" fmla="*/ 656868 w 4081203"/>
              <a:gd name="connsiteY26" fmla="*/ 101511 h 2378181"/>
              <a:gd name="connsiteX27" fmla="*/ 526240 w 4081203"/>
              <a:gd name="connsiteY27" fmla="*/ 120173 h 2378181"/>
              <a:gd name="connsiteX28" fmla="*/ 432933 w 4081203"/>
              <a:gd name="connsiteY28" fmla="*/ 148165 h 2378181"/>
              <a:gd name="connsiteX29" fmla="*/ 320966 w 4081203"/>
              <a:gd name="connsiteY29" fmla="*/ 185487 h 2378181"/>
              <a:gd name="connsiteX30" fmla="*/ 264982 w 4081203"/>
              <a:gd name="connsiteY30" fmla="*/ 204148 h 2378181"/>
              <a:gd name="connsiteX31" fmla="*/ 236991 w 4081203"/>
              <a:gd name="connsiteY31" fmla="*/ 222809 h 2378181"/>
              <a:gd name="connsiteX32" fmla="*/ 218329 w 4081203"/>
              <a:gd name="connsiteY32" fmla="*/ 241471 h 2378181"/>
              <a:gd name="connsiteX33" fmla="*/ 190338 w 4081203"/>
              <a:gd name="connsiteY33" fmla="*/ 250801 h 2378181"/>
              <a:gd name="connsiteX34" fmla="*/ 134354 w 4081203"/>
              <a:gd name="connsiteY34" fmla="*/ 288124 h 2378181"/>
              <a:gd name="connsiteX35" fmla="*/ 106362 w 4081203"/>
              <a:gd name="connsiteY35" fmla="*/ 306785 h 2378181"/>
              <a:gd name="connsiteX36" fmla="*/ 69040 w 4081203"/>
              <a:gd name="connsiteY36" fmla="*/ 390760 h 2378181"/>
              <a:gd name="connsiteX37" fmla="*/ 50378 w 4081203"/>
              <a:gd name="connsiteY37" fmla="*/ 409422 h 2378181"/>
              <a:gd name="connsiteX38" fmla="*/ 31717 w 4081203"/>
              <a:gd name="connsiteY38" fmla="*/ 465405 h 2378181"/>
              <a:gd name="connsiteX39" fmla="*/ 22386 w 4081203"/>
              <a:gd name="connsiteY39" fmla="*/ 493397 h 2378181"/>
              <a:gd name="connsiteX40" fmla="*/ 13056 w 4081203"/>
              <a:gd name="connsiteY40" fmla="*/ 614695 h 2378181"/>
              <a:gd name="connsiteX41" fmla="*/ 3725 w 4081203"/>
              <a:gd name="connsiteY41" fmla="*/ 680009 h 2378181"/>
              <a:gd name="connsiteX42" fmla="*/ 22386 w 4081203"/>
              <a:gd name="connsiteY42" fmla="*/ 959928 h 2378181"/>
              <a:gd name="connsiteX43" fmla="*/ 31717 w 4081203"/>
              <a:gd name="connsiteY43" fmla="*/ 1043903 h 2378181"/>
              <a:gd name="connsiteX44" fmla="*/ 41048 w 4081203"/>
              <a:gd name="connsiteY44" fmla="*/ 1071895 h 2378181"/>
              <a:gd name="connsiteX45" fmla="*/ 50378 w 4081203"/>
              <a:gd name="connsiteY45" fmla="*/ 1109218 h 2378181"/>
              <a:gd name="connsiteX46" fmla="*/ 59709 w 4081203"/>
              <a:gd name="connsiteY46" fmla="*/ 1286499 h 2378181"/>
              <a:gd name="connsiteX47" fmla="*/ 78370 w 4081203"/>
              <a:gd name="connsiteY47" fmla="*/ 1407797 h 2378181"/>
              <a:gd name="connsiteX48" fmla="*/ 87701 w 4081203"/>
              <a:gd name="connsiteY48" fmla="*/ 1435789 h 2378181"/>
              <a:gd name="connsiteX49" fmla="*/ 97031 w 4081203"/>
              <a:gd name="connsiteY49" fmla="*/ 1473111 h 2378181"/>
              <a:gd name="connsiteX50" fmla="*/ 106362 w 4081203"/>
              <a:gd name="connsiteY50" fmla="*/ 1818344 h 2378181"/>
              <a:gd name="connsiteX51" fmla="*/ 115693 w 4081203"/>
              <a:gd name="connsiteY51" fmla="*/ 1846336 h 2378181"/>
              <a:gd name="connsiteX52" fmla="*/ 134354 w 4081203"/>
              <a:gd name="connsiteY52" fmla="*/ 1958303 h 2378181"/>
              <a:gd name="connsiteX53" fmla="*/ 162346 w 4081203"/>
              <a:gd name="connsiteY53" fmla="*/ 2135585 h 2378181"/>
              <a:gd name="connsiteX54" fmla="*/ 199668 w 4081203"/>
              <a:gd name="connsiteY54" fmla="*/ 2191569 h 2378181"/>
              <a:gd name="connsiteX55" fmla="*/ 227660 w 4081203"/>
              <a:gd name="connsiteY55" fmla="*/ 2210230 h 2378181"/>
              <a:gd name="connsiteX56" fmla="*/ 283644 w 4081203"/>
              <a:gd name="connsiteY56" fmla="*/ 2266214 h 2378181"/>
              <a:gd name="connsiteX57" fmla="*/ 302305 w 4081203"/>
              <a:gd name="connsiteY57" fmla="*/ 2294205 h 2378181"/>
              <a:gd name="connsiteX58" fmla="*/ 367619 w 4081203"/>
              <a:gd name="connsiteY58" fmla="*/ 2312867 h 2378181"/>
              <a:gd name="connsiteX59" fmla="*/ 395611 w 4081203"/>
              <a:gd name="connsiteY59" fmla="*/ 2322197 h 2378181"/>
              <a:gd name="connsiteX60" fmla="*/ 507578 w 4081203"/>
              <a:gd name="connsiteY60" fmla="*/ 2350189 h 2378181"/>
              <a:gd name="connsiteX61" fmla="*/ 554231 w 4081203"/>
              <a:gd name="connsiteY61" fmla="*/ 2368850 h 2378181"/>
              <a:gd name="connsiteX62" fmla="*/ 815489 w 4081203"/>
              <a:gd name="connsiteY62" fmla="*/ 2359520 h 2378181"/>
              <a:gd name="connsiteX63" fmla="*/ 871472 w 4081203"/>
              <a:gd name="connsiteY63" fmla="*/ 2350189 h 2378181"/>
              <a:gd name="connsiteX64" fmla="*/ 2084452 w 4081203"/>
              <a:gd name="connsiteY64" fmla="*/ 2359520 h 2378181"/>
              <a:gd name="connsiteX65" fmla="*/ 2327048 w 4081203"/>
              <a:gd name="connsiteY65" fmla="*/ 2368850 h 2378181"/>
              <a:gd name="connsiteX66" fmla="*/ 2411023 w 4081203"/>
              <a:gd name="connsiteY66" fmla="*/ 2378181 h 2378181"/>
              <a:gd name="connsiteX67" fmla="*/ 2830901 w 4081203"/>
              <a:gd name="connsiteY67" fmla="*/ 2368850 h 2378181"/>
              <a:gd name="connsiteX68" fmla="*/ 2858893 w 4081203"/>
              <a:gd name="connsiteY68" fmla="*/ 2359520 h 2378181"/>
              <a:gd name="connsiteX69" fmla="*/ 2970860 w 4081203"/>
              <a:gd name="connsiteY69" fmla="*/ 2340858 h 2378181"/>
              <a:gd name="connsiteX70" fmla="*/ 3026844 w 4081203"/>
              <a:gd name="connsiteY70" fmla="*/ 2322197 h 2378181"/>
              <a:gd name="connsiteX71" fmla="*/ 3073497 w 4081203"/>
              <a:gd name="connsiteY71" fmla="*/ 2284875 h 2378181"/>
              <a:gd name="connsiteX72" fmla="*/ 3101489 w 4081203"/>
              <a:gd name="connsiteY72" fmla="*/ 2266214 h 2378181"/>
              <a:gd name="connsiteX73" fmla="*/ 3157472 w 4081203"/>
              <a:gd name="connsiteY73" fmla="*/ 2191569 h 2378181"/>
              <a:gd name="connsiteX74" fmla="*/ 3185464 w 4081203"/>
              <a:gd name="connsiteY74" fmla="*/ 2098262 h 2378181"/>
              <a:gd name="connsiteX75" fmla="*/ 3213456 w 4081203"/>
              <a:gd name="connsiteY75" fmla="*/ 1995626 h 2378181"/>
              <a:gd name="connsiteX76" fmla="*/ 3222786 w 4081203"/>
              <a:gd name="connsiteY76" fmla="*/ 1967634 h 2378181"/>
              <a:gd name="connsiteX77" fmla="*/ 3241448 w 4081203"/>
              <a:gd name="connsiteY77" fmla="*/ 1948973 h 2378181"/>
              <a:gd name="connsiteX78" fmla="*/ 3269440 w 4081203"/>
              <a:gd name="connsiteY78" fmla="*/ 1855667 h 2378181"/>
              <a:gd name="connsiteX79" fmla="*/ 3278770 w 4081203"/>
              <a:gd name="connsiteY79" fmla="*/ 1631732 h 2378181"/>
              <a:gd name="connsiteX80" fmla="*/ 3288101 w 4081203"/>
              <a:gd name="connsiteY80" fmla="*/ 1594409 h 2378181"/>
              <a:gd name="connsiteX81" fmla="*/ 3297431 w 4081203"/>
              <a:gd name="connsiteY81" fmla="*/ 1547756 h 2378181"/>
              <a:gd name="connsiteX82" fmla="*/ 3316093 w 4081203"/>
              <a:gd name="connsiteY82" fmla="*/ 1510434 h 2378181"/>
              <a:gd name="connsiteX83" fmla="*/ 3344084 w 4081203"/>
              <a:gd name="connsiteY83" fmla="*/ 1454450 h 2378181"/>
              <a:gd name="connsiteX84" fmla="*/ 3381407 w 4081203"/>
              <a:gd name="connsiteY84" fmla="*/ 1417128 h 2378181"/>
              <a:gd name="connsiteX85" fmla="*/ 3409399 w 4081203"/>
              <a:gd name="connsiteY85" fmla="*/ 1370475 h 2378181"/>
              <a:gd name="connsiteX86" fmla="*/ 3428060 w 4081203"/>
              <a:gd name="connsiteY86" fmla="*/ 1333152 h 2378181"/>
              <a:gd name="connsiteX87" fmla="*/ 3456052 w 4081203"/>
              <a:gd name="connsiteY87" fmla="*/ 1314491 h 2378181"/>
              <a:gd name="connsiteX88" fmla="*/ 3512035 w 4081203"/>
              <a:gd name="connsiteY88" fmla="*/ 1267838 h 2378181"/>
              <a:gd name="connsiteX89" fmla="*/ 3577350 w 4081203"/>
              <a:gd name="connsiteY89" fmla="*/ 1230516 h 2378181"/>
              <a:gd name="connsiteX90" fmla="*/ 3670656 w 4081203"/>
              <a:gd name="connsiteY90" fmla="*/ 1193193 h 2378181"/>
              <a:gd name="connsiteX91" fmla="*/ 3745301 w 4081203"/>
              <a:gd name="connsiteY91" fmla="*/ 1146540 h 2378181"/>
              <a:gd name="connsiteX92" fmla="*/ 3782623 w 4081203"/>
              <a:gd name="connsiteY92" fmla="*/ 1118548 h 2378181"/>
              <a:gd name="connsiteX93" fmla="*/ 3829276 w 4081203"/>
              <a:gd name="connsiteY93" fmla="*/ 1090556 h 2378181"/>
              <a:gd name="connsiteX94" fmla="*/ 3894591 w 4081203"/>
              <a:gd name="connsiteY94" fmla="*/ 1053234 h 2378181"/>
              <a:gd name="connsiteX95" fmla="*/ 3941244 w 4081203"/>
              <a:gd name="connsiteY95" fmla="*/ 1006581 h 2378181"/>
              <a:gd name="connsiteX96" fmla="*/ 3969235 w 4081203"/>
              <a:gd name="connsiteY96" fmla="*/ 987920 h 2378181"/>
              <a:gd name="connsiteX97" fmla="*/ 4025219 w 4081203"/>
              <a:gd name="connsiteY97" fmla="*/ 913275 h 2378181"/>
              <a:gd name="connsiteX98" fmla="*/ 4043880 w 4081203"/>
              <a:gd name="connsiteY98" fmla="*/ 885283 h 2378181"/>
              <a:gd name="connsiteX99" fmla="*/ 4071872 w 4081203"/>
              <a:gd name="connsiteY99" fmla="*/ 791977 h 2378181"/>
              <a:gd name="connsiteX100" fmla="*/ 4081203 w 4081203"/>
              <a:gd name="connsiteY100" fmla="*/ 763985 h 2378181"/>
              <a:gd name="connsiteX101" fmla="*/ 4071872 w 4081203"/>
              <a:gd name="connsiteY101" fmla="*/ 670679 h 2378181"/>
              <a:gd name="connsiteX102" fmla="*/ 4043880 w 4081203"/>
              <a:gd name="connsiteY102" fmla="*/ 586703 h 2378181"/>
              <a:gd name="connsiteX103" fmla="*/ 4034550 w 4081203"/>
              <a:gd name="connsiteY103" fmla="*/ 558711 h 2378181"/>
              <a:gd name="connsiteX104" fmla="*/ 4015889 w 4081203"/>
              <a:gd name="connsiteY104" fmla="*/ 530720 h 2378181"/>
              <a:gd name="connsiteX105" fmla="*/ 3987897 w 4081203"/>
              <a:gd name="connsiteY105" fmla="*/ 446744 h 2378181"/>
              <a:gd name="connsiteX106" fmla="*/ 3987897 w 4081203"/>
              <a:gd name="connsiteY106" fmla="*/ 390760 h 237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081203" h="2378181">
                <a:moveTo>
                  <a:pt x="3987897" y="390760"/>
                </a:moveTo>
                <a:cubicBezTo>
                  <a:pt x="3980122" y="378319"/>
                  <a:pt x="3956927" y="377980"/>
                  <a:pt x="3941244" y="372099"/>
                </a:cubicBezTo>
                <a:cubicBezTo>
                  <a:pt x="3932035" y="368646"/>
                  <a:pt x="3922049" y="367167"/>
                  <a:pt x="3913252" y="362769"/>
                </a:cubicBezTo>
                <a:cubicBezTo>
                  <a:pt x="3903222" y="357754"/>
                  <a:pt x="3895612" y="348420"/>
                  <a:pt x="3885260" y="344107"/>
                </a:cubicBezTo>
                <a:cubicBezTo>
                  <a:pt x="3858024" y="332759"/>
                  <a:pt x="3829276" y="325447"/>
                  <a:pt x="3801284" y="316116"/>
                </a:cubicBezTo>
                <a:cubicBezTo>
                  <a:pt x="3791954" y="313006"/>
                  <a:pt x="3781476" y="312240"/>
                  <a:pt x="3773293" y="306785"/>
                </a:cubicBezTo>
                <a:cubicBezTo>
                  <a:pt x="3763962" y="300565"/>
                  <a:pt x="3755840" y="291956"/>
                  <a:pt x="3745301" y="288124"/>
                </a:cubicBezTo>
                <a:cubicBezTo>
                  <a:pt x="3706124" y="273878"/>
                  <a:pt x="3544389" y="244894"/>
                  <a:pt x="3530697" y="241471"/>
                </a:cubicBezTo>
                <a:cubicBezTo>
                  <a:pt x="3464690" y="224969"/>
                  <a:pt x="3521263" y="238058"/>
                  <a:pt x="3437391" y="222809"/>
                </a:cubicBezTo>
                <a:cubicBezTo>
                  <a:pt x="3421788" y="219972"/>
                  <a:pt x="3406525" y="214983"/>
                  <a:pt x="3390738" y="213479"/>
                </a:cubicBezTo>
                <a:cubicBezTo>
                  <a:pt x="3341102" y="208752"/>
                  <a:pt x="3291136" y="208289"/>
                  <a:pt x="3241448" y="204148"/>
                </a:cubicBezTo>
                <a:cubicBezTo>
                  <a:pt x="3216459" y="202066"/>
                  <a:pt x="3191685" y="197928"/>
                  <a:pt x="3166803" y="194818"/>
                </a:cubicBezTo>
                <a:cubicBezTo>
                  <a:pt x="3154362" y="191708"/>
                  <a:pt x="3142191" y="187182"/>
                  <a:pt x="3129480" y="185487"/>
                </a:cubicBezTo>
                <a:cubicBezTo>
                  <a:pt x="3072522" y="177892"/>
                  <a:pt x="3017587" y="178628"/>
                  <a:pt x="2961529" y="166826"/>
                </a:cubicBezTo>
                <a:cubicBezTo>
                  <a:pt x="2916165" y="157276"/>
                  <a:pt x="2816738" y="128250"/>
                  <a:pt x="2765586" y="120173"/>
                </a:cubicBezTo>
                <a:cubicBezTo>
                  <a:pt x="2734711" y="115298"/>
                  <a:pt x="2703445" y="113239"/>
                  <a:pt x="2672280" y="110842"/>
                </a:cubicBezTo>
                <a:cubicBezTo>
                  <a:pt x="2587607" y="104328"/>
                  <a:pt x="2425999" y="96406"/>
                  <a:pt x="2345709" y="92181"/>
                </a:cubicBezTo>
                <a:cubicBezTo>
                  <a:pt x="2336378" y="89071"/>
                  <a:pt x="2327361" y="84779"/>
                  <a:pt x="2317717" y="82850"/>
                </a:cubicBezTo>
                <a:cubicBezTo>
                  <a:pt x="2216435" y="62593"/>
                  <a:pt x="2202964" y="63936"/>
                  <a:pt x="2103113" y="54858"/>
                </a:cubicBezTo>
                <a:cubicBezTo>
                  <a:pt x="2093782" y="51748"/>
                  <a:pt x="2084578" y="48230"/>
                  <a:pt x="2075121" y="45528"/>
                </a:cubicBezTo>
                <a:cubicBezTo>
                  <a:pt x="1930192" y="4120"/>
                  <a:pt x="1780419" y="24498"/>
                  <a:pt x="1627252" y="17536"/>
                </a:cubicBezTo>
                <a:cubicBezTo>
                  <a:pt x="1466647" y="-14586"/>
                  <a:pt x="1581683" y="4834"/>
                  <a:pt x="1226035" y="17536"/>
                </a:cubicBezTo>
                <a:cubicBezTo>
                  <a:pt x="1170001" y="19537"/>
                  <a:pt x="1114068" y="23757"/>
                  <a:pt x="1058084" y="26867"/>
                </a:cubicBezTo>
                <a:cubicBezTo>
                  <a:pt x="987732" y="50317"/>
                  <a:pt x="1074446" y="18685"/>
                  <a:pt x="1002101" y="54858"/>
                </a:cubicBezTo>
                <a:cubicBezTo>
                  <a:pt x="980772" y="65523"/>
                  <a:pt x="948751" y="68196"/>
                  <a:pt x="927456" y="73520"/>
                </a:cubicBezTo>
                <a:cubicBezTo>
                  <a:pt x="917914" y="75905"/>
                  <a:pt x="909247" y="81838"/>
                  <a:pt x="899464" y="82850"/>
                </a:cubicBezTo>
                <a:cubicBezTo>
                  <a:pt x="818790" y="91195"/>
                  <a:pt x="737476" y="92554"/>
                  <a:pt x="656868" y="101511"/>
                </a:cubicBezTo>
                <a:cubicBezTo>
                  <a:pt x="583497" y="109664"/>
                  <a:pt x="585663" y="106968"/>
                  <a:pt x="526240" y="120173"/>
                </a:cubicBezTo>
                <a:cubicBezTo>
                  <a:pt x="392856" y="149813"/>
                  <a:pt x="619160" y="101611"/>
                  <a:pt x="432933" y="148165"/>
                </a:cubicBezTo>
                <a:cubicBezTo>
                  <a:pt x="362861" y="165682"/>
                  <a:pt x="422061" y="149382"/>
                  <a:pt x="320966" y="185487"/>
                </a:cubicBezTo>
                <a:cubicBezTo>
                  <a:pt x="302441" y="192103"/>
                  <a:pt x="264982" y="204148"/>
                  <a:pt x="264982" y="204148"/>
                </a:cubicBezTo>
                <a:cubicBezTo>
                  <a:pt x="255652" y="210368"/>
                  <a:pt x="245747" y="215804"/>
                  <a:pt x="236991" y="222809"/>
                </a:cubicBezTo>
                <a:cubicBezTo>
                  <a:pt x="230121" y="228305"/>
                  <a:pt x="225873" y="236945"/>
                  <a:pt x="218329" y="241471"/>
                </a:cubicBezTo>
                <a:cubicBezTo>
                  <a:pt x="209896" y="246531"/>
                  <a:pt x="199668" y="247691"/>
                  <a:pt x="190338" y="250801"/>
                </a:cubicBezTo>
                <a:lnTo>
                  <a:pt x="134354" y="288124"/>
                </a:lnTo>
                <a:lnTo>
                  <a:pt x="106362" y="306785"/>
                </a:lnTo>
                <a:cubicBezTo>
                  <a:pt x="91565" y="351176"/>
                  <a:pt x="94388" y="359075"/>
                  <a:pt x="69040" y="390760"/>
                </a:cubicBezTo>
                <a:cubicBezTo>
                  <a:pt x="63544" y="397630"/>
                  <a:pt x="56599" y="403201"/>
                  <a:pt x="50378" y="409422"/>
                </a:cubicBezTo>
                <a:lnTo>
                  <a:pt x="31717" y="465405"/>
                </a:lnTo>
                <a:lnTo>
                  <a:pt x="22386" y="493397"/>
                </a:lnTo>
                <a:cubicBezTo>
                  <a:pt x="19276" y="533830"/>
                  <a:pt x="17091" y="574344"/>
                  <a:pt x="13056" y="614695"/>
                </a:cubicBezTo>
                <a:cubicBezTo>
                  <a:pt x="10868" y="636578"/>
                  <a:pt x="3725" y="658017"/>
                  <a:pt x="3725" y="680009"/>
                </a:cubicBezTo>
                <a:cubicBezTo>
                  <a:pt x="3725" y="912677"/>
                  <a:pt x="-12381" y="855619"/>
                  <a:pt x="22386" y="959928"/>
                </a:cubicBezTo>
                <a:cubicBezTo>
                  <a:pt x="25496" y="987920"/>
                  <a:pt x="27087" y="1016122"/>
                  <a:pt x="31717" y="1043903"/>
                </a:cubicBezTo>
                <a:cubicBezTo>
                  <a:pt x="33334" y="1053605"/>
                  <a:pt x="38346" y="1062438"/>
                  <a:pt x="41048" y="1071895"/>
                </a:cubicBezTo>
                <a:cubicBezTo>
                  <a:pt x="44571" y="1084225"/>
                  <a:pt x="47268" y="1096777"/>
                  <a:pt x="50378" y="1109218"/>
                </a:cubicBezTo>
                <a:cubicBezTo>
                  <a:pt x="53488" y="1168312"/>
                  <a:pt x="55170" y="1227498"/>
                  <a:pt x="59709" y="1286499"/>
                </a:cubicBezTo>
                <a:cubicBezTo>
                  <a:pt x="60584" y="1297871"/>
                  <a:pt x="75000" y="1392633"/>
                  <a:pt x="78370" y="1407797"/>
                </a:cubicBezTo>
                <a:cubicBezTo>
                  <a:pt x="80504" y="1417398"/>
                  <a:pt x="84999" y="1426332"/>
                  <a:pt x="87701" y="1435789"/>
                </a:cubicBezTo>
                <a:cubicBezTo>
                  <a:pt x="91224" y="1448119"/>
                  <a:pt x="93921" y="1460670"/>
                  <a:pt x="97031" y="1473111"/>
                </a:cubicBezTo>
                <a:cubicBezTo>
                  <a:pt x="100141" y="1588189"/>
                  <a:pt x="100613" y="1703368"/>
                  <a:pt x="106362" y="1818344"/>
                </a:cubicBezTo>
                <a:cubicBezTo>
                  <a:pt x="106853" y="1828167"/>
                  <a:pt x="113764" y="1836692"/>
                  <a:pt x="115693" y="1846336"/>
                </a:cubicBezTo>
                <a:cubicBezTo>
                  <a:pt x="123114" y="1883438"/>
                  <a:pt x="134354" y="1958303"/>
                  <a:pt x="134354" y="1958303"/>
                </a:cubicBezTo>
                <a:cubicBezTo>
                  <a:pt x="136727" y="1989160"/>
                  <a:pt x="134966" y="2094514"/>
                  <a:pt x="162346" y="2135585"/>
                </a:cubicBezTo>
                <a:cubicBezTo>
                  <a:pt x="174787" y="2154246"/>
                  <a:pt x="181007" y="2179128"/>
                  <a:pt x="199668" y="2191569"/>
                </a:cubicBezTo>
                <a:lnTo>
                  <a:pt x="227660" y="2210230"/>
                </a:lnTo>
                <a:cubicBezTo>
                  <a:pt x="271636" y="2276196"/>
                  <a:pt x="214206" y="2196777"/>
                  <a:pt x="283644" y="2266214"/>
                </a:cubicBezTo>
                <a:cubicBezTo>
                  <a:pt x="291573" y="2274143"/>
                  <a:pt x="293549" y="2287200"/>
                  <a:pt x="302305" y="2294205"/>
                </a:cubicBezTo>
                <a:cubicBezTo>
                  <a:pt x="308519" y="2299177"/>
                  <a:pt x="365011" y="2312122"/>
                  <a:pt x="367619" y="2312867"/>
                </a:cubicBezTo>
                <a:cubicBezTo>
                  <a:pt x="377076" y="2315569"/>
                  <a:pt x="386108" y="2319663"/>
                  <a:pt x="395611" y="2322197"/>
                </a:cubicBezTo>
                <a:cubicBezTo>
                  <a:pt x="432783" y="2332109"/>
                  <a:pt x="471859" y="2335901"/>
                  <a:pt x="507578" y="2350189"/>
                </a:cubicBezTo>
                <a:lnTo>
                  <a:pt x="554231" y="2368850"/>
                </a:lnTo>
                <a:cubicBezTo>
                  <a:pt x="641317" y="2365740"/>
                  <a:pt x="728498" y="2364637"/>
                  <a:pt x="815489" y="2359520"/>
                </a:cubicBezTo>
                <a:cubicBezTo>
                  <a:pt x="834375" y="2358409"/>
                  <a:pt x="852554" y="2350189"/>
                  <a:pt x="871472" y="2350189"/>
                </a:cubicBezTo>
                <a:lnTo>
                  <a:pt x="2084452" y="2359520"/>
                </a:lnTo>
                <a:lnTo>
                  <a:pt x="2327048" y="2368850"/>
                </a:lnTo>
                <a:cubicBezTo>
                  <a:pt x="2355166" y="2370457"/>
                  <a:pt x="2382859" y="2378181"/>
                  <a:pt x="2411023" y="2378181"/>
                </a:cubicBezTo>
                <a:cubicBezTo>
                  <a:pt x="2551017" y="2378181"/>
                  <a:pt x="2690942" y="2371960"/>
                  <a:pt x="2830901" y="2368850"/>
                </a:cubicBezTo>
                <a:cubicBezTo>
                  <a:pt x="2840232" y="2365740"/>
                  <a:pt x="2849249" y="2361449"/>
                  <a:pt x="2858893" y="2359520"/>
                </a:cubicBezTo>
                <a:cubicBezTo>
                  <a:pt x="2895995" y="2352099"/>
                  <a:pt x="2934964" y="2352823"/>
                  <a:pt x="2970860" y="2340858"/>
                </a:cubicBezTo>
                <a:cubicBezTo>
                  <a:pt x="2989521" y="2334638"/>
                  <a:pt x="3010477" y="2333108"/>
                  <a:pt x="3026844" y="2322197"/>
                </a:cubicBezTo>
                <a:cubicBezTo>
                  <a:pt x="3113006" y="2264754"/>
                  <a:pt x="3007013" y="2338061"/>
                  <a:pt x="3073497" y="2284875"/>
                </a:cubicBezTo>
                <a:cubicBezTo>
                  <a:pt x="3082254" y="2277870"/>
                  <a:pt x="3092732" y="2273219"/>
                  <a:pt x="3101489" y="2266214"/>
                </a:cubicBezTo>
                <a:cubicBezTo>
                  <a:pt x="3121583" y="2250138"/>
                  <a:pt x="3152047" y="2207845"/>
                  <a:pt x="3157472" y="2191569"/>
                </a:cubicBezTo>
                <a:cubicBezTo>
                  <a:pt x="3172978" y="2145051"/>
                  <a:pt x="3176063" y="2140566"/>
                  <a:pt x="3185464" y="2098262"/>
                </a:cubicBezTo>
                <a:cubicBezTo>
                  <a:pt x="3203050" y="2019127"/>
                  <a:pt x="3184326" y="2083019"/>
                  <a:pt x="3213456" y="1995626"/>
                </a:cubicBezTo>
                <a:cubicBezTo>
                  <a:pt x="3216566" y="1986295"/>
                  <a:pt x="3215831" y="1974588"/>
                  <a:pt x="3222786" y="1967634"/>
                </a:cubicBezTo>
                <a:lnTo>
                  <a:pt x="3241448" y="1948973"/>
                </a:lnTo>
                <a:cubicBezTo>
                  <a:pt x="3249290" y="1925445"/>
                  <a:pt x="3267984" y="1870708"/>
                  <a:pt x="3269440" y="1855667"/>
                </a:cubicBezTo>
                <a:cubicBezTo>
                  <a:pt x="3276636" y="1781305"/>
                  <a:pt x="3273447" y="1706252"/>
                  <a:pt x="3278770" y="1631732"/>
                </a:cubicBezTo>
                <a:cubicBezTo>
                  <a:pt x="3279684" y="1618941"/>
                  <a:pt x="3285319" y="1606928"/>
                  <a:pt x="3288101" y="1594409"/>
                </a:cubicBezTo>
                <a:cubicBezTo>
                  <a:pt x="3291541" y="1578928"/>
                  <a:pt x="3292416" y="1562801"/>
                  <a:pt x="3297431" y="1547756"/>
                </a:cubicBezTo>
                <a:cubicBezTo>
                  <a:pt x="3301830" y="1534561"/>
                  <a:pt x="3310614" y="1523219"/>
                  <a:pt x="3316093" y="1510434"/>
                </a:cubicBezTo>
                <a:cubicBezTo>
                  <a:pt x="3330285" y="1477319"/>
                  <a:pt x="3318467" y="1484337"/>
                  <a:pt x="3344084" y="1454450"/>
                </a:cubicBezTo>
                <a:cubicBezTo>
                  <a:pt x="3355534" y="1441092"/>
                  <a:pt x="3370605" y="1431016"/>
                  <a:pt x="3381407" y="1417128"/>
                </a:cubicBezTo>
                <a:cubicBezTo>
                  <a:pt x="3392541" y="1402813"/>
                  <a:pt x="3400592" y="1386328"/>
                  <a:pt x="3409399" y="1370475"/>
                </a:cubicBezTo>
                <a:cubicBezTo>
                  <a:pt x="3416154" y="1358316"/>
                  <a:pt x="3419155" y="1343838"/>
                  <a:pt x="3428060" y="1333152"/>
                </a:cubicBezTo>
                <a:cubicBezTo>
                  <a:pt x="3435239" y="1324537"/>
                  <a:pt x="3446721" y="1320711"/>
                  <a:pt x="3456052" y="1314491"/>
                </a:cubicBezTo>
                <a:cubicBezTo>
                  <a:pt x="3485365" y="1270521"/>
                  <a:pt x="3461041" y="1296977"/>
                  <a:pt x="3512035" y="1267838"/>
                </a:cubicBezTo>
                <a:cubicBezTo>
                  <a:pt x="3551314" y="1245393"/>
                  <a:pt x="3530352" y="1249315"/>
                  <a:pt x="3577350" y="1230516"/>
                </a:cubicBezTo>
                <a:cubicBezTo>
                  <a:pt x="3648430" y="1202084"/>
                  <a:pt x="3614394" y="1224449"/>
                  <a:pt x="3670656" y="1193193"/>
                </a:cubicBezTo>
                <a:cubicBezTo>
                  <a:pt x="3690260" y="1182302"/>
                  <a:pt x="3724891" y="1161119"/>
                  <a:pt x="3745301" y="1146540"/>
                </a:cubicBezTo>
                <a:cubicBezTo>
                  <a:pt x="3757955" y="1137501"/>
                  <a:pt x="3769684" y="1127174"/>
                  <a:pt x="3782623" y="1118548"/>
                </a:cubicBezTo>
                <a:cubicBezTo>
                  <a:pt x="3797713" y="1108488"/>
                  <a:pt x="3814186" y="1100616"/>
                  <a:pt x="3829276" y="1090556"/>
                </a:cubicBezTo>
                <a:cubicBezTo>
                  <a:pt x="3885763" y="1052899"/>
                  <a:pt x="3844702" y="1069864"/>
                  <a:pt x="3894591" y="1053234"/>
                </a:cubicBezTo>
                <a:cubicBezTo>
                  <a:pt x="3910142" y="1037683"/>
                  <a:pt x="3922945" y="1018780"/>
                  <a:pt x="3941244" y="1006581"/>
                </a:cubicBezTo>
                <a:cubicBezTo>
                  <a:pt x="3950574" y="1000361"/>
                  <a:pt x="3961733" y="996255"/>
                  <a:pt x="3969235" y="987920"/>
                </a:cubicBezTo>
                <a:cubicBezTo>
                  <a:pt x="3990041" y="964802"/>
                  <a:pt x="4007967" y="939154"/>
                  <a:pt x="4025219" y="913275"/>
                </a:cubicBezTo>
                <a:cubicBezTo>
                  <a:pt x="4031439" y="903944"/>
                  <a:pt x="4039326" y="895530"/>
                  <a:pt x="4043880" y="885283"/>
                </a:cubicBezTo>
                <a:cubicBezTo>
                  <a:pt x="4061624" y="845360"/>
                  <a:pt x="4061014" y="829982"/>
                  <a:pt x="4071872" y="791977"/>
                </a:cubicBezTo>
                <a:cubicBezTo>
                  <a:pt x="4074574" y="782520"/>
                  <a:pt x="4078093" y="773316"/>
                  <a:pt x="4081203" y="763985"/>
                </a:cubicBezTo>
                <a:cubicBezTo>
                  <a:pt x="4078093" y="732883"/>
                  <a:pt x="4077632" y="701401"/>
                  <a:pt x="4071872" y="670679"/>
                </a:cubicBezTo>
                <a:cubicBezTo>
                  <a:pt x="4071870" y="670668"/>
                  <a:pt x="4048547" y="600704"/>
                  <a:pt x="4043880" y="586703"/>
                </a:cubicBezTo>
                <a:cubicBezTo>
                  <a:pt x="4040770" y="577372"/>
                  <a:pt x="4040006" y="566894"/>
                  <a:pt x="4034550" y="558711"/>
                </a:cubicBezTo>
                <a:cubicBezTo>
                  <a:pt x="4028330" y="549381"/>
                  <a:pt x="4020443" y="540967"/>
                  <a:pt x="4015889" y="530720"/>
                </a:cubicBezTo>
                <a:cubicBezTo>
                  <a:pt x="4015878" y="530695"/>
                  <a:pt x="3992567" y="460753"/>
                  <a:pt x="3987897" y="446744"/>
                </a:cubicBezTo>
                <a:cubicBezTo>
                  <a:pt x="3977176" y="414580"/>
                  <a:pt x="3995672" y="403201"/>
                  <a:pt x="3987897" y="390760"/>
                </a:cubicBezTo>
                <a:close/>
              </a:path>
            </a:pathLst>
          </a:cu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cxnSp>
        <p:nvCxnSpPr>
          <p:cNvPr id="20" name="Straight Arrow Connector 19"/>
          <p:cNvCxnSpPr>
            <a:endCxn id="15" idx="1"/>
          </p:cNvCxnSpPr>
          <p:nvPr/>
        </p:nvCxnSpPr>
        <p:spPr bwMode="auto">
          <a:xfrm>
            <a:off x="920552" y="2210024"/>
            <a:ext cx="578528" cy="245315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961112" y="2140328"/>
            <a:ext cx="564544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900" b="1" dirty="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22" name="Right Brace 21"/>
          <p:cNvSpPr/>
          <p:nvPr/>
        </p:nvSpPr>
        <p:spPr bwMode="auto">
          <a:xfrm rot="5400000">
            <a:off x="3211121" y="2623227"/>
            <a:ext cx="391097" cy="6405029"/>
          </a:xfrm>
          <a:prstGeom prst="rightBrace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27" name="Right Brace 26"/>
          <p:cNvSpPr/>
          <p:nvPr/>
        </p:nvSpPr>
        <p:spPr bwMode="auto">
          <a:xfrm rot="5400000">
            <a:off x="7884770" y="4786655"/>
            <a:ext cx="391097" cy="2078173"/>
          </a:xfrm>
          <a:prstGeom prst="rightBrace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41966" y="5928373"/>
            <a:ext cx="1929405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900" b="1" dirty="0">
                <a:solidFill>
                  <a:schemeClr val="tx1"/>
                </a:solidFill>
              </a:rPr>
              <a:t>Not-reproducible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45409" y="5913151"/>
            <a:ext cx="152782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900" b="1" dirty="0">
                <a:solidFill>
                  <a:schemeClr val="tx1"/>
                </a:solidFill>
              </a:rPr>
              <a:t>Reproducible</a:t>
            </a:r>
          </a:p>
        </p:txBody>
      </p:sp>
    </p:spTree>
    <p:extLst>
      <p:ext uri="{BB962C8B-B14F-4D97-AF65-F5344CB8AC3E}">
        <p14:creationId xmlns:p14="http://schemas.microsoft.com/office/powerpoint/2010/main" val="372513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54"/>
    </mc:Choice>
    <mc:Fallback xmlns="">
      <p:transition spd="slow" advTm="19665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TIMES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8464" y="2564904"/>
            <a:ext cx="9360580" cy="360040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b="1" dirty="0"/>
              <a:t>Veda demo</a:t>
            </a:r>
          </a:p>
        </p:txBody>
      </p:sp>
    </p:spTree>
    <p:extLst>
      <p:ext uri="{BB962C8B-B14F-4D97-AF65-F5344CB8AC3E}">
        <p14:creationId xmlns:p14="http://schemas.microsoft.com/office/powerpoint/2010/main" val="263153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6"/>
    </mc:Choice>
    <mc:Fallback xmlns="">
      <p:transition spd="slow" advTm="587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6" y="764704"/>
            <a:ext cx="9574377" cy="360040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RAP-</a:t>
            </a:r>
            <a:r>
              <a:rPr lang="en-GB" sz="1800" b="1" dirty="0" err="1"/>
              <a:t>ifying</a:t>
            </a:r>
            <a:r>
              <a:rPr lang="en-GB" sz="1800" b="1" dirty="0"/>
              <a:t> the TIMES Workflow</a:t>
            </a:r>
          </a:p>
        </p:txBody>
      </p:sp>
      <p:pic>
        <p:nvPicPr>
          <p:cNvPr id="1026" name="Picture 2" descr="https://iea-etsap.org/images/newveda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60" y="1496163"/>
            <a:ext cx="8246215" cy="411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80" y="3668614"/>
            <a:ext cx="710316" cy="71031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 flipH="1">
            <a:off x="1562248" y="4196916"/>
            <a:ext cx="1080120" cy="888268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4509" y="5041422"/>
            <a:ext cx="2137859" cy="338538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600" dirty="0">
                <a:solidFill>
                  <a:schemeClr val="tx1"/>
                </a:solidFill>
              </a:rPr>
              <a:t>Output post-processing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902973" y="7075369"/>
            <a:ext cx="50835" cy="508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80" y="2100181"/>
            <a:ext cx="710316" cy="7103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36" y="5171453"/>
            <a:ext cx="710316" cy="7103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2353" y="1528030"/>
            <a:ext cx="2314189" cy="338538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600" dirty="0">
                <a:solidFill>
                  <a:schemeClr val="tx1"/>
                </a:solidFill>
              </a:rPr>
              <a:t>Input data pre-processing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1" y="1705785"/>
            <a:ext cx="710316" cy="710316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5" idx="1"/>
          </p:cNvCxnSpPr>
          <p:nvPr/>
        </p:nvCxnSpPr>
        <p:spPr bwMode="auto">
          <a:xfrm>
            <a:off x="920552" y="2210024"/>
            <a:ext cx="578528" cy="245315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ight Brace 16"/>
          <p:cNvSpPr/>
          <p:nvPr/>
        </p:nvSpPr>
        <p:spPr bwMode="auto">
          <a:xfrm rot="5400000">
            <a:off x="3211121" y="2623227"/>
            <a:ext cx="391097" cy="6405029"/>
          </a:xfrm>
          <a:prstGeom prst="rightBrace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22" name="Right Brace 21"/>
          <p:cNvSpPr/>
          <p:nvPr/>
        </p:nvSpPr>
        <p:spPr bwMode="auto">
          <a:xfrm rot="5400000">
            <a:off x="7884770" y="4786655"/>
            <a:ext cx="391097" cy="2078173"/>
          </a:xfrm>
          <a:prstGeom prst="rightBrace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41966" y="5928373"/>
            <a:ext cx="1929405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900" b="1" dirty="0">
                <a:solidFill>
                  <a:schemeClr val="tx1"/>
                </a:solidFill>
              </a:rPr>
              <a:t>Not-reproducible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5409" y="5913151"/>
            <a:ext cx="152782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900" b="1" dirty="0">
                <a:solidFill>
                  <a:schemeClr val="tx1"/>
                </a:solidFill>
              </a:rPr>
              <a:t>Reproducible</a:t>
            </a:r>
          </a:p>
        </p:txBody>
      </p:sp>
      <p:sp>
        <p:nvSpPr>
          <p:cNvPr id="25" name="Freeform 24"/>
          <p:cNvSpPr/>
          <p:nvPr/>
        </p:nvSpPr>
        <p:spPr bwMode="auto">
          <a:xfrm>
            <a:off x="3094038" y="1932562"/>
            <a:ext cx="4081203" cy="2378181"/>
          </a:xfrm>
          <a:custGeom>
            <a:avLst/>
            <a:gdLst>
              <a:gd name="connsiteX0" fmla="*/ 3987897 w 4081203"/>
              <a:gd name="connsiteY0" fmla="*/ 390760 h 2378181"/>
              <a:gd name="connsiteX1" fmla="*/ 3941244 w 4081203"/>
              <a:gd name="connsiteY1" fmla="*/ 372099 h 2378181"/>
              <a:gd name="connsiteX2" fmla="*/ 3913252 w 4081203"/>
              <a:gd name="connsiteY2" fmla="*/ 362769 h 2378181"/>
              <a:gd name="connsiteX3" fmla="*/ 3885260 w 4081203"/>
              <a:gd name="connsiteY3" fmla="*/ 344107 h 2378181"/>
              <a:gd name="connsiteX4" fmla="*/ 3801284 w 4081203"/>
              <a:gd name="connsiteY4" fmla="*/ 316116 h 2378181"/>
              <a:gd name="connsiteX5" fmla="*/ 3773293 w 4081203"/>
              <a:gd name="connsiteY5" fmla="*/ 306785 h 2378181"/>
              <a:gd name="connsiteX6" fmla="*/ 3745301 w 4081203"/>
              <a:gd name="connsiteY6" fmla="*/ 288124 h 2378181"/>
              <a:gd name="connsiteX7" fmla="*/ 3530697 w 4081203"/>
              <a:gd name="connsiteY7" fmla="*/ 241471 h 2378181"/>
              <a:gd name="connsiteX8" fmla="*/ 3437391 w 4081203"/>
              <a:gd name="connsiteY8" fmla="*/ 222809 h 2378181"/>
              <a:gd name="connsiteX9" fmla="*/ 3390738 w 4081203"/>
              <a:gd name="connsiteY9" fmla="*/ 213479 h 2378181"/>
              <a:gd name="connsiteX10" fmla="*/ 3241448 w 4081203"/>
              <a:gd name="connsiteY10" fmla="*/ 204148 h 2378181"/>
              <a:gd name="connsiteX11" fmla="*/ 3166803 w 4081203"/>
              <a:gd name="connsiteY11" fmla="*/ 194818 h 2378181"/>
              <a:gd name="connsiteX12" fmla="*/ 3129480 w 4081203"/>
              <a:gd name="connsiteY12" fmla="*/ 185487 h 2378181"/>
              <a:gd name="connsiteX13" fmla="*/ 2961529 w 4081203"/>
              <a:gd name="connsiteY13" fmla="*/ 166826 h 2378181"/>
              <a:gd name="connsiteX14" fmla="*/ 2765586 w 4081203"/>
              <a:gd name="connsiteY14" fmla="*/ 120173 h 2378181"/>
              <a:gd name="connsiteX15" fmla="*/ 2672280 w 4081203"/>
              <a:gd name="connsiteY15" fmla="*/ 110842 h 2378181"/>
              <a:gd name="connsiteX16" fmla="*/ 2345709 w 4081203"/>
              <a:gd name="connsiteY16" fmla="*/ 92181 h 2378181"/>
              <a:gd name="connsiteX17" fmla="*/ 2317717 w 4081203"/>
              <a:gd name="connsiteY17" fmla="*/ 82850 h 2378181"/>
              <a:gd name="connsiteX18" fmla="*/ 2103113 w 4081203"/>
              <a:gd name="connsiteY18" fmla="*/ 54858 h 2378181"/>
              <a:gd name="connsiteX19" fmla="*/ 2075121 w 4081203"/>
              <a:gd name="connsiteY19" fmla="*/ 45528 h 2378181"/>
              <a:gd name="connsiteX20" fmla="*/ 1627252 w 4081203"/>
              <a:gd name="connsiteY20" fmla="*/ 17536 h 2378181"/>
              <a:gd name="connsiteX21" fmla="*/ 1226035 w 4081203"/>
              <a:gd name="connsiteY21" fmla="*/ 17536 h 2378181"/>
              <a:gd name="connsiteX22" fmla="*/ 1058084 w 4081203"/>
              <a:gd name="connsiteY22" fmla="*/ 26867 h 2378181"/>
              <a:gd name="connsiteX23" fmla="*/ 1002101 w 4081203"/>
              <a:gd name="connsiteY23" fmla="*/ 54858 h 2378181"/>
              <a:gd name="connsiteX24" fmla="*/ 927456 w 4081203"/>
              <a:gd name="connsiteY24" fmla="*/ 73520 h 2378181"/>
              <a:gd name="connsiteX25" fmla="*/ 899464 w 4081203"/>
              <a:gd name="connsiteY25" fmla="*/ 82850 h 2378181"/>
              <a:gd name="connsiteX26" fmla="*/ 656868 w 4081203"/>
              <a:gd name="connsiteY26" fmla="*/ 101511 h 2378181"/>
              <a:gd name="connsiteX27" fmla="*/ 526240 w 4081203"/>
              <a:gd name="connsiteY27" fmla="*/ 120173 h 2378181"/>
              <a:gd name="connsiteX28" fmla="*/ 432933 w 4081203"/>
              <a:gd name="connsiteY28" fmla="*/ 148165 h 2378181"/>
              <a:gd name="connsiteX29" fmla="*/ 320966 w 4081203"/>
              <a:gd name="connsiteY29" fmla="*/ 185487 h 2378181"/>
              <a:gd name="connsiteX30" fmla="*/ 264982 w 4081203"/>
              <a:gd name="connsiteY30" fmla="*/ 204148 h 2378181"/>
              <a:gd name="connsiteX31" fmla="*/ 236991 w 4081203"/>
              <a:gd name="connsiteY31" fmla="*/ 222809 h 2378181"/>
              <a:gd name="connsiteX32" fmla="*/ 218329 w 4081203"/>
              <a:gd name="connsiteY32" fmla="*/ 241471 h 2378181"/>
              <a:gd name="connsiteX33" fmla="*/ 190338 w 4081203"/>
              <a:gd name="connsiteY33" fmla="*/ 250801 h 2378181"/>
              <a:gd name="connsiteX34" fmla="*/ 134354 w 4081203"/>
              <a:gd name="connsiteY34" fmla="*/ 288124 h 2378181"/>
              <a:gd name="connsiteX35" fmla="*/ 106362 w 4081203"/>
              <a:gd name="connsiteY35" fmla="*/ 306785 h 2378181"/>
              <a:gd name="connsiteX36" fmla="*/ 69040 w 4081203"/>
              <a:gd name="connsiteY36" fmla="*/ 390760 h 2378181"/>
              <a:gd name="connsiteX37" fmla="*/ 50378 w 4081203"/>
              <a:gd name="connsiteY37" fmla="*/ 409422 h 2378181"/>
              <a:gd name="connsiteX38" fmla="*/ 31717 w 4081203"/>
              <a:gd name="connsiteY38" fmla="*/ 465405 h 2378181"/>
              <a:gd name="connsiteX39" fmla="*/ 22386 w 4081203"/>
              <a:gd name="connsiteY39" fmla="*/ 493397 h 2378181"/>
              <a:gd name="connsiteX40" fmla="*/ 13056 w 4081203"/>
              <a:gd name="connsiteY40" fmla="*/ 614695 h 2378181"/>
              <a:gd name="connsiteX41" fmla="*/ 3725 w 4081203"/>
              <a:gd name="connsiteY41" fmla="*/ 680009 h 2378181"/>
              <a:gd name="connsiteX42" fmla="*/ 22386 w 4081203"/>
              <a:gd name="connsiteY42" fmla="*/ 959928 h 2378181"/>
              <a:gd name="connsiteX43" fmla="*/ 31717 w 4081203"/>
              <a:gd name="connsiteY43" fmla="*/ 1043903 h 2378181"/>
              <a:gd name="connsiteX44" fmla="*/ 41048 w 4081203"/>
              <a:gd name="connsiteY44" fmla="*/ 1071895 h 2378181"/>
              <a:gd name="connsiteX45" fmla="*/ 50378 w 4081203"/>
              <a:gd name="connsiteY45" fmla="*/ 1109218 h 2378181"/>
              <a:gd name="connsiteX46" fmla="*/ 59709 w 4081203"/>
              <a:gd name="connsiteY46" fmla="*/ 1286499 h 2378181"/>
              <a:gd name="connsiteX47" fmla="*/ 78370 w 4081203"/>
              <a:gd name="connsiteY47" fmla="*/ 1407797 h 2378181"/>
              <a:gd name="connsiteX48" fmla="*/ 87701 w 4081203"/>
              <a:gd name="connsiteY48" fmla="*/ 1435789 h 2378181"/>
              <a:gd name="connsiteX49" fmla="*/ 97031 w 4081203"/>
              <a:gd name="connsiteY49" fmla="*/ 1473111 h 2378181"/>
              <a:gd name="connsiteX50" fmla="*/ 106362 w 4081203"/>
              <a:gd name="connsiteY50" fmla="*/ 1818344 h 2378181"/>
              <a:gd name="connsiteX51" fmla="*/ 115693 w 4081203"/>
              <a:gd name="connsiteY51" fmla="*/ 1846336 h 2378181"/>
              <a:gd name="connsiteX52" fmla="*/ 134354 w 4081203"/>
              <a:gd name="connsiteY52" fmla="*/ 1958303 h 2378181"/>
              <a:gd name="connsiteX53" fmla="*/ 162346 w 4081203"/>
              <a:gd name="connsiteY53" fmla="*/ 2135585 h 2378181"/>
              <a:gd name="connsiteX54" fmla="*/ 199668 w 4081203"/>
              <a:gd name="connsiteY54" fmla="*/ 2191569 h 2378181"/>
              <a:gd name="connsiteX55" fmla="*/ 227660 w 4081203"/>
              <a:gd name="connsiteY55" fmla="*/ 2210230 h 2378181"/>
              <a:gd name="connsiteX56" fmla="*/ 283644 w 4081203"/>
              <a:gd name="connsiteY56" fmla="*/ 2266214 h 2378181"/>
              <a:gd name="connsiteX57" fmla="*/ 302305 w 4081203"/>
              <a:gd name="connsiteY57" fmla="*/ 2294205 h 2378181"/>
              <a:gd name="connsiteX58" fmla="*/ 367619 w 4081203"/>
              <a:gd name="connsiteY58" fmla="*/ 2312867 h 2378181"/>
              <a:gd name="connsiteX59" fmla="*/ 395611 w 4081203"/>
              <a:gd name="connsiteY59" fmla="*/ 2322197 h 2378181"/>
              <a:gd name="connsiteX60" fmla="*/ 507578 w 4081203"/>
              <a:gd name="connsiteY60" fmla="*/ 2350189 h 2378181"/>
              <a:gd name="connsiteX61" fmla="*/ 554231 w 4081203"/>
              <a:gd name="connsiteY61" fmla="*/ 2368850 h 2378181"/>
              <a:gd name="connsiteX62" fmla="*/ 815489 w 4081203"/>
              <a:gd name="connsiteY62" fmla="*/ 2359520 h 2378181"/>
              <a:gd name="connsiteX63" fmla="*/ 871472 w 4081203"/>
              <a:gd name="connsiteY63" fmla="*/ 2350189 h 2378181"/>
              <a:gd name="connsiteX64" fmla="*/ 2084452 w 4081203"/>
              <a:gd name="connsiteY64" fmla="*/ 2359520 h 2378181"/>
              <a:gd name="connsiteX65" fmla="*/ 2327048 w 4081203"/>
              <a:gd name="connsiteY65" fmla="*/ 2368850 h 2378181"/>
              <a:gd name="connsiteX66" fmla="*/ 2411023 w 4081203"/>
              <a:gd name="connsiteY66" fmla="*/ 2378181 h 2378181"/>
              <a:gd name="connsiteX67" fmla="*/ 2830901 w 4081203"/>
              <a:gd name="connsiteY67" fmla="*/ 2368850 h 2378181"/>
              <a:gd name="connsiteX68" fmla="*/ 2858893 w 4081203"/>
              <a:gd name="connsiteY68" fmla="*/ 2359520 h 2378181"/>
              <a:gd name="connsiteX69" fmla="*/ 2970860 w 4081203"/>
              <a:gd name="connsiteY69" fmla="*/ 2340858 h 2378181"/>
              <a:gd name="connsiteX70" fmla="*/ 3026844 w 4081203"/>
              <a:gd name="connsiteY70" fmla="*/ 2322197 h 2378181"/>
              <a:gd name="connsiteX71" fmla="*/ 3073497 w 4081203"/>
              <a:gd name="connsiteY71" fmla="*/ 2284875 h 2378181"/>
              <a:gd name="connsiteX72" fmla="*/ 3101489 w 4081203"/>
              <a:gd name="connsiteY72" fmla="*/ 2266214 h 2378181"/>
              <a:gd name="connsiteX73" fmla="*/ 3157472 w 4081203"/>
              <a:gd name="connsiteY73" fmla="*/ 2191569 h 2378181"/>
              <a:gd name="connsiteX74" fmla="*/ 3185464 w 4081203"/>
              <a:gd name="connsiteY74" fmla="*/ 2098262 h 2378181"/>
              <a:gd name="connsiteX75" fmla="*/ 3213456 w 4081203"/>
              <a:gd name="connsiteY75" fmla="*/ 1995626 h 2378181"/>
              <a:gd name="connsiteX76" fmla="*/ 3222786 w 4081203"/>
              <a:gd name="connsiteY76" fmla="*/ 1967634 h 2378181"/>
              <a:gd name="connsiteX77" fmla="*/ 3241448 w 4081203"/>
              <a:gd name="connsiteY77" fmla="*/ 1948973 h 2378181"/>
              <a:gd name="connsiteX78" fmla="*/ 3269440 w 4081203"/>
              <a:gd name="connsiteY78" fmla="*/ 1855667 h 2378181"/>
              <a:gd name="connsiteX79" fmla="*/ 3278770 w 4081203"/>
              <a:gd name="connsiteY79" fmla="*/ 1631732 h 2378181"/>
              <a:gd name="connsiteX80" fmla="*/ 3288101 w 4081203"/>
              <a:gd name="connsiteY80" fmla="*/ 1594409 h 2378181"/>
              <a:gd name="connsiteX81" fmla="*/ 3297431 w 4081203"/>
              <a:gd name="connsiteY81" fmla="*/ 1547756 h 2378181"/>
              <a:gd name="connsiteX82" fmla="*/ 3316093 w 4081203"/>
              <a:gd name="connsiteY82" fmla="*/ 1510434 h 2378181"/>
              <a:gd name="connsiteX83" fmla="*/ 3344084 w 4081203"/>
              <a:gd name="connsiteY83" fmla="*/ 1454450 h 2378181"/>
              <a:gd name="connsiteX84" fmla="*/ 3381407 w 4081203"/>
              <a:gd name="connsiteY84" fmla="*/ 1417128 h 2378181"/>
              <a:gd name="connsiteX85" fmla="*/ 3409399 w 4081203"/>
              <a:gd name="connsiteY85" fmla="*/ 1370475 h 2378181"/>
              <a:gd name="connsiteX86" fmla="*/ 3428060 w 4081203"/>
              <a:gd name="connsiteY86" fmla="*/ 1333152 h 2378181"/>
              <a:gd name="connsiteX87" fmla="*/ 3456052 w 4081203"/>
              <a:gd name="connsiteY87" fmla="*/ 1314491 h 2378181"/>
              <a:gd name="connsiteX88" fmla="*/ 3512035 w 4081203"/>
              <a:gd name="connsiteY88" fmla="*/ 1267838 h 2378181"/>
              <a:gd name="connsiteX89" fmla="*/ 3577350 w 4081203"/>
              <a:gd name="connsiteY89" fmla="*/ 1230516 h 2378181"/>
              <a:gd name="connsiteX90" fmla="*/ 3670656 w 4081203"/>
              <a:gd name="connsiteY90" fmla="*/ 1193193 h 2378181"/>
              <a:gd name="connsiteX91" fmla="*/ 3745301 w 4081203"/>
              <a:gd name="connsiteY91" fmla="*/ 1146540 h 2378181"/>
              <a:gd name="connsiteX92" fmla="*/ 3782623 w 4081203"/>
              <a:gd name="connsiteY92" fmla="*/ 1118548 h 2378181"/>
              <a:gd name="connsiteX93" fmla="*/ 3829276 w 4081203"/>
              <a:gd name="connsiteY93" fmla="*/ 1090556 h 2378181"/>
              <a:gd name="connsiteX94" fmla="*/ 3894591 w 4081203"/>
              <a:gd name="connsiteY94" fmla="*/ 1053234 h 2378181"/>
              <a:gd name="connsiteX95" fmla="*/ 3941244 w 4081203"/>
              <a:gd name="connsiteY95" fmla="*/ 1006581 h 2378181"/>
              <a:gd name="connsiteX96" fmla="*/ 3969235 w 4081203"/>
              <a:gd name="connsiteY96" fmla="*/ 987920 h 2378181"/>
              <a:gd name="connsiteX97" fmla="*/ 4025219 w 4081203"/>
              <a:gd name="connsiteY97" fmla="*/ 913275 h 2378181"/>
              <a:gd name="connsiteX98" fmla="*/ 4043880 w 4081203"/>
              <a:gd name="connsiteY98" fmla="*/ 885283 h 2378181"/>
              <a:gd name="connsiteX99" fmla="*/ 4071872 w 4081203"/>
              <a:gd name="connsiteY99" fmla="*/ 791977 h 2378181"/>
              <a:gd name="connsiteX100" fmla="*/ 4081203 w 4081203"/>
              <a:gd name="connsiteY100" fmla="*/ 763985 h 2378181"/>
              <a:gd name="connsiteX101" fmla="*/ 4071872 w 4081203"/>
              <a:gd name="connsiteY101" fmla="*/ 670679 h 2378181"/>
              <a:gd name="connsiteX102" fmla="*/ 4043880 w 4081203"/>
              <a:gd name="connsiteY102" fmla="*/ 586703 h 2378181"/>
              <a:gd name="connsiteX103" fmla="*/ 4034550 w 4081203"/>
              <a:gd name="connsiteY103" fmla="*/ 558711 h 2378181"/>
              <a:gd name="connsiteX104" fmla="*/ 4015889 w 4081203"/>
              <a:gd name="connsiteY104" fmla="*/ 530720 h 2378181"/>
              <a:gd name="connsiteX105" fmla="*/ 3987897 w 4081203"/>
              <a:gd name="connsiteY105" fmla="*/ 446744 h 2378181"/>
              <a:gd name="connsiteX106" fmla="*/ 3987897 w 4081203"/>
              <a:gd name="connsiteY106" fmla="*/ 390760 h 237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081203" h="2378181">
                <a:moveTo>
                  <a:pt x="3987897" y="390760"/>
                </a:moveTo>
                <a:cubicBezTo>
                  <a:pt x="3980122" y="378319"/>
                  <a:pt x="3956927" y="377980"/>
                  <a:pt x="3941244" y="372099"/>
                </a:cubicBezTo>
                <a:cubicBezTo>
                  <a:pt x="3932035" y="368646"/>
                  <a:pt x="3922049" y="367167"/>
                  <a:pt x="3913252" y="362769"/>
                </a:cubicBezTo>
                <a:cubicBezTo>
                  <a:pt x="3903222" y="357754"/>
                  <a:pt x="3895612" y="348420"/>
                  <a:pt x="3885260" y="344107"/>
                </a:cubicBezTo>
                <a:cubicBezTo>
                  <a:pt x="3858024" y="332759"/>
                  <a:pt x="3829276" y="325447"/>
                  <a:pt x="3801284" y="316116"/>
                </a:cubicBezTo>
                <a:cubicBezTo>
                  <a:pt x="3791954" y="313006"/>
                  <a:pt x="3781476" y="312240"/>
                  <a:pt x="3773293" y="306785"/>
                </a:cubicBezTo>
                <a:cubicBezTo>
                  <a:pt x="3763962" y="300565"/>
                  <a:pt x="3755840" y="291956"/>
                  <a:pt x="3745301" y="288124"/>
                </a:cubicBezTo>
                <a:cubicBezTo>
                  <a:pt x="3706124" y="273878"/>
                  <a:pt x="3544389" y="244894"/>
                  <a:pt x="3530697" y="241471"/>
                </a:cubicBezTo>
                <a:cubicBezTo>
                  <a:pt x="3464690" y="224969"/>
                  <a:pt x="3521263" y="238058"/>
                  <a:pt x="3437391" y="222809"/>
                </a:cubicBezTo>
                <a:cubicBezTo>
                  <a:pt x="3421788" y="219972"/>
                  <a:pt x="3406525" y="214983"/>
                  <a:pt x="3390738" y="213479"/>
                </a:cubicBezTo>
                <a:cubicBezTo>
                  <a:pt x="3341102" y="208752"/>
                  <a:pt x="3291136" y="208289"/>
                  <a:pt x="3241448" y="204148"/>
                </a:cubicBezTo>
                <a:cubicBezTo>
                  <a:pt x="3216459" y="202066"/>
                  <a:pt x="3191685" y="197928"/>
                  <a:pt x="3166803" y="194818"/>
                </a:cubicBezTo>
                <a:cubicBezTo>
                  <a:pt x="3154362" y="191708"/>
                  <a:pt x="3142191" y="187182"/>
                  <a:pt x="3129480" y="185487"/>
                </a:cubicBezTo>
                <a:cubicBezTo>
                  <a:pt x="3072522" y="177892"/>
                  <a:pt x="3017587" y="178628"/>
                  <a:pt x="2961529" y="166826"/>
                </a:cubicBezTo>
                <a:cubicBezTo>
                  <a:pt x="2916165" y="157276"/>
                  <a:pt x="2816738" y="128250"/>
                  <a:pt x="2765586" y="120173"/>
                </a:cubicBezTo>
                <a:cubicBezTo>
                  <a:pt x="2734711" y="115298"/>
                  <a:pt x="2703445" y="113239"/>
                  <a:pt x="2672280" y="110842"/>
                </a:cubicBezTo>
                <a:cubicBezTo>
                  <a:pt x="2587607" y="104328"/>
                  <a:pt x="2425999" y="96406"/>
                  <a:pt x="2345709" y="92181"/>
                </a:cubicBezTo>
                <a:cubicBezTo>
                  <a:pt x="2336378" y="89071"/>
                  <a:pt x="2327361" y="84779"/>
                  <a:pt x="2317717" y="82850"/>
                </a:cubicBezTo>
                <a:cubicBezTo>
                  <a:pt x="2216435" y="62593"/>
                  <a:pt x="2202964" y="63936"/>
                  <a:pt x="2103113" y="54858"/>
                </a:cubicBezTo>
                <a:cubicBezTo>
                  <a:pt x="2093782" y="51748"/>
                  <a:pt x="2084578" y="48230"/>
                  <a:pt x="2075121" y="45528"/>
                </a:cubicBezTo>
                <a:cubicBezTo>
                  <a:pt x="1930192" y="4120"/>
                  <a:pt x="1780419" y="24498"/>
                  <a:pt x="1627252" y="17536"/>
                </a:cubicBezTo>
                <a:cubicBezTo>
                  <a:pt x="1466647" y="-14586"/>
                  <a:pt x="1581683" y="4834"/>
                  <a:pt x="1226035" y="17536"/>
                </a:cubicBezTo>
                <a:cubicBezTo>
                  <a:pt x="1170001" y="19537"/>
                  <a:pt x="1114068" y="23757"/>
                  <a:pt x="1058084" y="26867"/>
                </a:cubicBezTo>
                <a:cubicBezTo>
                  <a:pt x="987732" y="50317"/>
                  <a:pt x="1074446" y="18685"/>
                  <a:pt x="1002101" y="54858"/>
                </a:cubicBezTo>
                <a:cubicBezTo>
                  <a:pt x="980772" y="65523"/>
                  <a:pt x="948751" y="68196"/>
                  <a:pt x="927456" y="73520"/>
                </a:cubicBezTo>
                <a:cubicBezTo>
                  <a:pt x="917914" y="75905"/>
                  <a:pt x="909247" y="81838"/>
                  <a:pt x="899464" y="82850"/>
                </a:cubicBezTo>
                <a:cubicBezTo>
                  <a:pt x="818790" y="91195"/>
                  <a:pt x="737476" y="92554"/>
                  <a:pt x="656868" y="101511"/>
                </a:cubicBezTo>
                <a:cubicBezTo>
                  <a:pt x="583497" y="109664"/>
                  <a:pt x="585663" y="106968"/>
                  <a:pt x="526240" y="120173"/>
                </a:cubicBezTo>
                <a:cubicBezTo>
                  <a:pt x="392856" y="149813"/>
                  <a:pt x="619160" y="101611"/>
                  <a:pt x="432933" y="148165"/>
                </a:cubicBezTo>
                <a:cubicBezTo>
                  <a:pt x="362861" y="165682"/>
                  <a:pt x="422061" y="149382"/>
                  <a:pt x="320966" y="185487"/>
                </a:cubicBezTo>
                <a:cubicBezTo>
                  <a:pt x="302441" y="192103"/>
                  <a:pt x="264982" y="204148"/>
                  <a:pt x="264982" y="204148"/>
                </a:cubicBezTo>
                <a:cubicBezTo>
                  <a:pt x="255652" y="210368"/>
                  <a:pt x="245747" y="215804"/>
                  <a:pt x="236991" y="222809"/>
                </a:cubicBezTo>
                <a:cubicBezTo>
                  <a:pt x="230121" y="228305"/>
                  <a:pt x="225873" y="236945"/>
                  <a:pt x="218329" y="241471"/>
                </a:cubicBezTo>
                <a:cubicBezTo>
                  <a:pt x="209896" y="246531"/>
                  <a:pt x="199668" y="247691"/>
                  <a:pt x="190338" y="250801"/>
                </a:cubicBezTo>
                <a:lnTo>
                  <a:pt x="134354" y="288124"/>
                </a:lnTo>
                <a:lnTo>
                  <a:pt x="106362" y="306785"/>
                </a:lnTo>
                <a:cubicBezTo>
                  <a:pt x="91565" y="351176"/>
                  <a:pt x="94388" y="359075"/>
                  <a:pt x="69040" y="390760"/>
                </a:cubicBezTo>
                <a:cubicBezTo>
                  <a:pt x="63544" y="397630"/>
                  <a:pt x="56599" y="403201"/>
                  <a:pt x="50378" y="409422"/>
                </a:cubicBezTo>
                <a:lnTo>
                  <a:pt x="31717" y="465405"/>
                </a:lnTo>
                <a:lnTo>
                  <a:pt x="22386" y="493397"/>
                </a:lnTo>
                <a:cubicBezTo>
                  <a:pt x="19276" y="533830"/>
                  <a:pt x="17091" y="574344"/>
                  <a:pt x="13056" y="614695"/>
                </a:cubicBezTo>
                <a:cubicBezTo>
                  <a:pt x="10868" y="636578"/>
                  <a:pt x="3725" y="658017"/>
                  <a:pt x="3725" y="680009"/>
                </a:cubicBezTo>
                <a:cubicBezTo>
                  <a:pt x="3725" y="912677"/>
                  <a:pt x="-12381" y="855619"/>
                  <a:pt x="22386" y="959928"/>
                </a:cubicBezTo>
                <a:cubicBezTo>
                  <a:pt x="25496" y="987920"/>
                  <a:pt x="27087" y="1016122"/>
                  <a:pt x="31717" y="1043903"/>
                </a:cubicBezTo>
                <a:cubicBezTo>
                  <a:pt x="33334" y="1053605"/>
                  <a:pt x="38346" y="1062438"/>
                  <a:pt x="41048" y="1071895"/>
                </a:cubicBezTo>
                <a:cubicBezTo>
                  <a:pt x="44571" y="1084225"/>
                  <a:pt x="47268" y="1096777"/>
                  <a:pt x="50378" y="1109218"/>
                </a:cubicBezTo>
                <a:cubicBezTo>
                  <a:pt x="53488" y="1168312"/>
                  <a:pt x="55170" y="1227498"/>
                  <a:pt x="59709" y="1286499"/>
                </a:cubicBezTo>
                <a:cubicBezTo>
                  <a:pt x="60584" y="1297871"/>
                  <a:pt x="75000" y="1392633"/>
                  <a:pt x="78370" y="1407797"/>
                </a:cubicBezTo>
                <a:cubicBezTo>
                  <a:pt x="80504" y="1417398"/>
                  <a:pt x="84999" y="1426332"/>
                  <a:pt x="87701" y="1435789"/>
                </a:cubicBezTo>
                <a:cubicBezTo>
                  <a:pt x="91224" y="1448119"/>
                  <a:pt x="93921" y="1460670"/>
                  <a:pt x="97031" y="1473111"/>
                </a:cubicBezTo>
                <a:cubicBezTo>
                  <a:pt x="100141" y="1588189"/>
                  <a:pt x="100613" y="1703368"/>
                  <a:pt x="106362" y="1818344"/>
                </a:cubicBezTo>
                <a:cubicBezTo>
                  <a:pt x="106853" y="1828167"/>
                  <a:pt x="113764" y="1836692"/>
                  <a:pt x="115693" y="1846336"/>
                </a:cubicBezTo>
                <a:cubicBezTo>
                  <a:pt x="123114" y="1883438"/>
                  <a:pt x="134354" y="1958303"/>
                  <a:pt x="134354" y="1958303"/>
                </a:cubicBezTo>
                <a:cubicBezTo>
                  <a:pt x="136727" y="1989160"/>
                  <a:pt x="134966" y="2094514"/>
                  <a:pt x="162346" y="2135585"/>
                </a:cubicBezTo>
                <a:cubicBezTo>
                  <a:pt x="174787" y="2154246"/>
                  <a:pt x="181007" y="2179128"/>
                  <a:pt x="199668" y="2191569"/>
                </a:cubicBezTo>
                <a:lnTo>
                  <a:pt x="227660" y="2210230"/>
                </a:lnTo>
                <a:cubicBezTo>
                  <a:pt x="271636" y="2276196"/>
                  <a:pt x="214206" y="2196777"/>
                  <a:pt x="283644" y="2266214"/>
                </a:cubicBezTo>
                <a:cubicBezTo>
                  <a:pt x="291573" y="2274143"/>
                  <a:pt x="293549" y="2287200"/>
                  <a:pt x="302305" y="2294205"/>
                </a:cubicBezTo>
                <a:cubicBezTo>
                  <a:pt x="308519" y="2299177"/>
                  <a:pt x="365011" y="2312122"/>
                  <a:pt x="367619" y="2312867"/>
                </a:cubicBezTo>
                <a:cubicBezTo>
                  <a:pt x="377076" y="2315569"/>
                  <a:pt x="386108" y="2319663"/>
                  <a:pt x="395611" y="2322197"/>
                </a:cubicBezTo>
                <a:cubicBezTo>
                  <a:pt x="432783" y="2332109"/>
                  <a:pt x="471859" y="2335901"/>
                  <a:pt x="507578" y="2350189"/>
                </a:cubicBezTo>
                <a:lnTo>
                  <a:pt x="554231" y="2368850"/>
                </a:lnTo>
                <a:cubicBezTo>
                  <a:pt x="641317" y="2365740"/>
                  <a:pt x="728498" y="2364637"/>
                  <a:pt x="815489" y="2359520"/>
                </a:cubicBezTo>
                <a:cubicBezTo>
                  <a:pt x="834375" y="2358409"/>
                  <a:pt x="852554" y="2350189"/>
                  <a:pt x="871472" y="2350189"/>
                </a:cubicBezTo>
                <a:lnTo>
                  <a:pt x="2084452" y="2359520"/>
                </a:lnTo>
                <a:lnTo>
                  <a:pt x="2327048" y="2368850"/>
                </a:lnTo>
                <a:cubicBezTo>
                  <a:pt x="2355166" y="2370457"/>
                  <a:pt x="2382859" y="2378181"/>
                  <a:pt x="2411023" y="2378181"/>
                </a:cubicBezTo>
                <a:cubicBezTo>
                  <a:pt x="2551017" y="2378181"/>
                  <a:pt x="2690942" y="2371960"/>
                  <a:pt x="2830901" y="2368850"/>
                </a:cubicBezTo>
                <a:cubicBezTo>
                  <a:pt x="2840232" y="2365740"/>
                  <a:pt x="2849249" y="2361449"/>
                  <a:pt x="2858893" y="2359520"/>
                </a:cubicBezTo>
                <a:cubicBezTo>
                  <a:pt x="2895995" y="2352099"/>
                  <a:pt x="2934964" y="2352823"/>
                  <a:pt x="2970860" y="2340858"/>
                </a:cubicBezTo>
                <a:cubicBezTo>
                  <a:pt x="2989521" y="2334638"/>
                  <a:pt x="3010477" y="2333108"/>
                  <a:pt x="3026844" y="2322197"/>
                </a:cubicBezTo>
                <a:cubicBezTo>
                  <a:pt x="3113006" y="2264754"/>
                  <a:pt x="3007013" y="2338061"/>
                  <a:pt x="3073497" y="2284875"/>
                </a:cubicBezTo>
                <a:cubicBezTo>
                  <a:pt x="3082254" y="2277870"/>
                  <a:pt x="3092732" y="2273219"/>
                  <a:pt x="3101489" y="2266214"/>
                </a:cubicBezTo>
                <a:cubicBezTo>
                  <a:pt x="3121583" y="2250138"/>
                  <a:pt x="3152047" y="2207845"/>
                  <a:pt x="3157472" y="2191569"/>
                </a:cubicBezTo>
                <a:cubicBezTo>
                  <a:pt x="3172978" y="2145051"/>
                  <a:pt x="3176063" y="2140566"/>
                  <a:pt x="3185464" y="2098262"/>
                </a:cubicBezTo>
                <a:cubicBezTo>
                  <a:pt x="3203050" y="2019127"/>
                  <a:pt x="3184326" y="2083019"/>
                  <a:pt x="3213456" y="1995626"/>
                </a:cubicBezTo>
                <a:cubicBezTo>
                  <a:pt x="3216566" y="1986295"/>
                  <a:pt x="3215831" y="1974588"/>
                  <a:pt x="3222786" y="1967634"/>
                </a:cubicBezTo>
                <a:lnTo>
                  <a:pt x="3241448" y="1948973"/>
                </a:lnTo>
                <a:cubicBezTo>
                  <a:pt x="3249290" y="1925445"/>
                  <a:pt x="3267984" y="1870708"/>
                  <a:pt x="3269440" y="1855667"/>
                </a:cubicBezTo>
                <a:cubicBezTo>
                  <a:pt x="3276636" y="1781305"/>
                  <a:pt x="3273447" y="1706252"/>
                  <a:pt x="3278770" y="1631732"/>
                </a:cubicBezTo>
                <a:cubicBezTo>
                  <a:pt x="3279684" y="1618941"/>
                  <a:pt x="3285319" y="1606928"/>
                  <a:pt x="3288101" y="1594409"/>
                </a:cubicBezTo>
                <a:cubicBezTo>
                  <a:pt x="3291541" y="1578928"/>
                  <a:pt x="3292416" y="1562801"/>
                  <a:pt x="3297431" y="1547756"/>
                </a:cubicBezTo>
                <a:cubicBezTo>
                  <a:pt x="3301830" y="1534561"/>
                  <a:pt x="3310614" y="1523219"/>
                  <a:pt x="3316093" y="1510434"/>
                </a:cubicBezTo>
                <a:cubicBezTo>
                  <a:pt x="3330285" y="1477319"/>
                  <a:pt x="3318467" y="1484337"/>
                  <a:pt x="3344084" y="1454450"/>
                </a:cubicBezTo>
                <a:cubicBezTo>
                  <a:pt x="3355534" y="1441092"/>
                  <a:pt x="3370605" y="1431016"/>
                  <a:pt x="3381407" y="1417128"/>
                </a:cubicBezTo>
                <a:cubicBezTo>
                  <a:pt x="3392541" y="1402813"/>
                  <a:pt x="3400592" y="1386328"/>
                  <a:pt x="3409399" y="1370475"/>
                </a:cubicBezTo>
                <a:cubicBezTo>
                  <a:pt x="3416154" y="1358316"/>
                  <a:pt x="3419155" y="1343838"/>
                  <a:pt x="3428060" y="1333152"/>
                </a:cubicBezTo>
                <a:cubicBezTo>
                  <a:pt x="3435239" y="1324537"/>
                  <a:pt x="3446721" y="1320711"/>
                  <a:pt x="3456052" y="1314491"/>
                </a:cubicBezTo>
                <a:cubicBezTo>
                  <a:pt x="3485365" y="1270521"/>
                  <a:pt x="3461041" y="1296977"/>
                  <a:pt x="3512035" y="1267838"/>
                </a:cubicBezTo>
                <a:cubicBezTo>
                  <a:pt x="3551314" y="1245393"/>
                  <a:pt x="3530352" y="1249315"/>
                  <a:pt x="3577350" y="1230516"/>
                </a:cubicBezTo>
                <a:cubicBezTo>
                  <a:pt x="3648430" y="1202084"/>
                  <a:pt x="3614394" y="1224449"/>
                  <a:pt x="3670656" y="1193193"/>
                </a:cubicBezTo>
                <a:cubicBezTo>
                  <a:pt x="3690260" y="1182302"/>
                  <a:pt x="3724891" y="1161119"/>
                  <a:pt x="3745301" y="1146540"/>
                </a:cubicBezTo>
                <a:cubicBezTo>
                  <a:pt x="3757955" y="1137501"/>
                  <a:pt x="3769684" y="1127174"/>
                  <a:pt x="3782623" y="1118548"/>
                </a:cubicBezTo>
                <a:cubicBezTo>
                  <a:pt x="3797713" y="1108488"/>
                  <a:pt x="3814186" y="1100616"/>
                  <a:pt x="3829276" y="1090556"/>
                </a:cubicBezTo>
                <a:cubicBezTo>
                  <a:pt x="3885763" y="1052899"/>
                  <a:pt x="3844702" y="1069864"/>
                  <a:pt x="3894591" y="1053234"/>
                </a:cubicBezTo>
                <a:cubicBezTo>
                  <a:pt x="3910142" y="1037683"/>
                  <a:pt x="3922945" y="1018780"/>
                  <a:pt x="3941244" y="1006581"/>
                </a:cubicBezTo>
                <a:cubicBezTo>
                  <a:pt x="3950574" y="1000361"/>
                  <a:pt x="3961733" y="996255"/>
                  <a:pt x="3969235" y="987920"/>
                </a:cubicBezTo>
                <a:cubicBezTo>
                  <a:pt x="3990041" y="964802"/>
                  <a:pt x="4007967" y="939154"/>
                  <a:pt x="4025219" y="913275"/>
                </a:cubicBezTo>
                <a:cubicBezTo>
                  <a:pt x="4031439" y="903944"/>
                  <a:pt x="4039326" y="895530"/>
                  <a:pt x="4043880" y="885283"/>
                </a:cubicBezTo>
                <a:cubicBezTo>
                  <a:pt x="4061624" y="845360"/>
                  <a:pt x="4061014" y="829982"/>
                  <a:pt x="4071872" y="791977"/>
                </a:cubicBezTo>
                <a:cubicBezTo>
                  <a:pt x="4074574" y="782520"/>
                  <a:pt x="4078093" y="773316"/>
                  <a:pt x="4081203" y="763985"/>
                </a:cubicBezTo>
                <a:cubicBezTo>
                  <a:pt x="4078093" y="732883"/>
                  <a:pt x="4077632" y="701401"/>
                  <a:pt x="4071872" y="670679"/>
                </a:cubicBezTo>
                <a:cubicBezTo>
                  <a:pt x="4071870" y="670668"/>
                  <a:pt x="4048547" y="600704"/>
                  <a:pt x="4043880" y="586703"/>
                </a:cubicBezTo>
                <a:cubicBezTo>
                  <a:pt x="4040770" y="577372"/>
                  <a:pt x="4040006" y="566894"/>
                  <a:pt x="4034550" y="558711"/>
                </a:cubicBezTo>
                <a:cubicBezTo>
                  <a:pt x="4028330" y="549381"/>
                  <a:pt x="4020443" y="540967"/>
                  <a:pt x="4015889" y="530720"/>
                </a:cubicBezTo>
                <a:cubicBezTo>
                  <a:pt x="4015878" y="530695"/>
                  <a:pt x="3992567" y="460753"/>
                  <a:pt x="3987897" y="446744"/>
                </a:cubicBezTo>
                <a:cubicBezTo>
                  <a:pt x="3977176" y="414580"/>
                  <a:pt x="3995672" y="403201"/>
                  <a:pt x="3987897" y="390760"/>
                </a:cubicBezTo>
                <a:close/>
              </a:path>
            </a:pathLst>
          </a:cu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61112" y="2140328"/>
            <a:ext cx="564544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900" b="1" dirty="0">
                <a:solidFill>
                  <a:schemeClr val="tx1"/>
                </a:solidFill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400233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75"/>
    </mc:Choice>
    <mc:Fallback xmlns="">
      <p:transition spd="slow" advTm="1987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25.4|23.4|2.4|10.6|5.5|6.5|3.6|7.3|1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11.5|9.8|1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"/>
</p:tagLst>
</file>

<file path=ppt/theme/theme1.xml><?xml version="1.0" encoding="utf-8"?>
<a:theme xmlns:a="http://schemas.openxmlformats.org/drawingml/2006/main" name="Future of energy - All Energy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>
            <a:alpha val="10001"/>
          </a:srgbClr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300" b="1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>
            <a:alpha val="10001"/>
          </a:srgbClr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300" b="1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lIns="91423" tIns="45712" rIns="91423" bIns="45712" rtlCol="0">
        <a:spAutoFit/>
      </a:bodyPr>
      <a:lstStyle>
        <a:defPPr algn="l">
          <a:defRPr sz="1900" b="1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986</Words>
  <Application>Microsoft Office PowerPoint</Application>
  <PresentationFormat>A4 Paper (210x297 mm)</PresentationFormat>
  <Paragraphs>382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Future of energy - All Energy presentation</vt:lpstr>
      <vt:lpstr>  (Reproducible)  Energy and Climate Change modelling     </vt:lpstr>
      <vt:lpstr>An imaginary country</vt:lpstr>
      <vt:lpstr>An imaginary country</vt:lpstr>
      <vt:lpstr>An imaginary country</vt:lpstr>
      <vt:lpstr>What is TIMES?</vt:lpstr>
      <vt:lpstr>What is TIMES?</vt:lpstr>
      <vt:lpstr>Using TIMES</vt:lpstr>
      <vt:lpstr>Using TIMES</vt:lpstr>
      <vt:lpstr>Using TIMES</vt:lpstr>
      <vt:lpstr>Using TIMES</vt:lpstr>
      <vt:lpstr>Using TIMES</vt:lpstr>
      <vt:lpstr>VedaR</vt:lpstr>
      <vt:lpstr>VedaR</vt:lpstr>
      <vt:lpstr>Writing R packages</vt:lpstr>
      <vt:lpstr>Writing R packages</vt:lpstr>
      <vt:lpstr>Writing R packages</vt:lpstr>
      <vt:lpstr>Writing R packages</vt:lpstr>
      <vt:lpstr>Writing R packages</vt:lpstr>
      <vt:lpstr>VedaR</vt:lpstr>
      <vt:lpstr>Closing thoughts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Electricity Division</dc:title>
  <dc:creator>Chris Stark</dc:creator>
  <cp:lastModifiedBy>Iris Oren</cp:lastModifiedBy>
  <cp:revision>695</cp:revision>
  <cp:lastPrinted>2013-11-12T12:37:03Z</cp:lastPrinted>
  <dcterms:created xsi:type="dcterms:W3CDTF">2013-05-30T08:09:50Z</dcterms:created>
  <dcterms:modified xsi:type="dcterms:W3CDTF">2021-10-07T11:46:53Z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bjective-Id">
    <vt:lpwstr>F4076498</vt:lpwstr>
  </property>
  <property fmtid="{D5CDD505-2E9C-101B-9397-08002B2CF9AE}" pid="3" name="Objective-Comment">
    <vt:lpwstr/>
  </property>
  <property fmtid="{D5CDD505-2E9C-101B-9397-08002B2CF9AE}" pid="4" name="Objective-CreationStamp">
    <vt:filetime>2011-11-07T00:00:00Z</vt:filetime>
  </property>
  <property fmtid="{D5CDD505-2E9C-101B-9397-08002B2CF9AE}" pid="5" name="Objective-IsApproved">
    <vt:lpwstr>No</vt:lpwstr>
  </property>
  <property fmtid="{D5CDD505-2E9C-101B-9397-08002B2CF9AE}" pid="6" name="Objective-IsPublished">
    <vt:lpwstr>No</vt:lpwstr>
  </property>
  <property fmtid="{D5CDD505-2E9C-101B-9397-08002B2CF9AE}" pid="7" name="Objective-DatePublished">
    <vt:lpwstr/>
  </property>
  <property fmtid="{D5CDD505-2E9C-101B-9397-08002B2CF9AE}" pid="8" name="Objective-ModificationStamp">
    <vt:filetime>2011-11-10T00:00:00Z</vt:filetime>
  </property>
  <property fmtid="{D5CDD505-2E9C-101B-9397-08002B2CF9AE}" pid="9" name="Objective-Owner">
    <vt:lpwstr>Soomro, Tara T (U415386)</vt:lpwstr>
  </property>
  <property fmtid="{D5CDD505-2E9C-101B-9397-08002B2CF9AE}" pid="10" name="Objective-Path">
    <vt:lpwstr>Soomro, Tara T (U415386):Emails:Creativity:Creativity Presentations:</vt:lpwstr>
  </property>
  <property fmtid="{D5CDD505-2E9C-101B-9397-08002B2CF9AE}" pid="11" name="Objective-Parent">
    <vt:lpwstr>Creativity Presentations</vt:lpwstr>
  </property>
  <property fmtid="{D5CDD505-2E9C-101B-9397-08002B2CF9AE}" pid="12" name="Objective-State">
    <vt:lpwstr>Being Edited</vt:lpwstr>
  </property>
  <property fmtid="{D5CDD505-2E9C-101B-9397-08002B2CF9AE}" pid="13" name="Objective-Title">
    <vt:lpwstr>Presentation for Directors</vt:lpwstr>
  </property>
  <property fmtid="{D5CDD505-2E9C-101B-9397-08002B2CF9AE}" pid="14" name="Objective-Version">
    <vt:lpwstr>8.1</vt:lpwstr>
  </property>
  <property fmtid="{D5CDD505-2E9C-101B-9397-08002B2CF9AE}" pid="15" name="Objective-VersionComment">
    <vt:lpwstr/>
  </property>
  <property fmtid="{D5CDD505-2E9C-101B-9397-08002B2CF9AE}" pid="16" name="Objective-VersionNumber">
    <vt:i4>9</vt:i4>
  </property>
  <property fmtid="{D5CDD505-2E9C-101B-9397-08002B2CF9AE}" pid="17" name="Objective-FileNumber">
    <vt:lpwstr/>
  </property>
  <property fmtid="{D5CDD505-2E9C-101B-9397-08002B2CF9AE}" pid="18" name="Objective-Classification">
    <vt:lpwstr>Not classified</vt:lpwstr>
  </property>
  <property fmtid="{D5CDD505-2E9C-101B-9397-08002B2CF9AE}" pid="19" name="Objective-Caveats">
    <vt:lpwstr/>
  </property>
  <property fmtid="{D5CDD505-2E9C-101B-9397-08002B2CF9AE}" pid="20" name="Objective-Date of Original [system]">
    <vt:lpwstr/>
  </property>
  <property fmtid="{D5CDD505-2E9C-101B-9397-08002B2CF9AE}" pid="21" name="Objective-Date Received [system]">
    <vt:lpwstr/>
  </property>
  <property fmtid="{D5CDD505-2E9C-101B-9397-08002B2CF9AE}" pid="22" name="Objective-SG Web Publication - Category [system]">
    <vt:lpwstr/>
  </property>
  <property fmtid="{D5CDD505-2E9C-101B-9397-08002B2CF9AE}" pid="23" name="Objective-SG Web Publication - Category 2 Classification [system]">
    <vt:lpwstr/>
  </property>
</Properties>
</file>