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672" r:id="rId3"/>
  </p:sldMasterIdLst>
  <p:notesMasterIdLst>
    <p:notesMasterId r:id="rId28"/>
  </p:notesMasterIdLst>
  <p:sldIdLst>
    <p:sldId id="290" r:id="rId4"/>
    <p:sldId id="257" r:id="rId5"/>
    <p:sldId id="266" r:id="rId6"/>
    <p:sldId id="273" r:id="rId7"/>
    <p:sldId id="267" r:id="rId8"/>
    <p:sldId id="268" r:id="rId9"/>
    <p:sldId id="261" r:id="rId10"/>
    <p:sldId id="284" r:id="rId11"/>
    <p:sldId id="282" r:id="rId12"/>
    <p:sldId id="283" r:id="rId13"/>
    <p:sldId id="285" r:id="rId14"/>
    <p:sldId id="288" r:id="rId15"/>
    <p:sldId id="286" r:id="rId16"/>
    <p:sldId id="277" r:id="rId17"/>
    <p:sldId id="279" r:id="rId18"/>
    <p:sldId id="281" r:id="rId19"/>
    <p:sldId id="280" r:id="rId20"/>
    <p:sldId id="272" r:id="rId21"/>
    <p:sldId id="271" r:id="rId22"/>
    <p:sldId id="274" r:id="rId23"/>
    <p:sldId id="278" r:id="rId24"/>
    <p:sldId id="269" r:id="rId25"/>
    <p:sldId id="262" r:id="rId26"/>
    <p:sldId id="270" r:id="rId2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989"/>
    <a:srgbClr val="226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77555" autoAdjust="0"/>
  </p:normalViewPr>
  <p:slideViewPr>
    <p:cSldViewPr snapToGrid="0">
      <p:cViewPr varScale="1">
        <p:scale>
          <a:sx n="102" d="100"/>
          <a:sy n="102" d="100"/>
        </p:scale>
        <p:origin x="17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D2B92-91DC-4B13-B0A1-D07CBE3E583C}" type="datetimeFigureOut">
              <a:rPr lang="en-GB" smtClean="0"/>
              <a:t>07/10/2021</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E59C9-C99B-411C-BAF6-A6B87D80B378}" type="slidenum">
              <a:rPr lang="en-GB" smtClean="0"/>
              <a:t>‹#›</a:t>
            </a:fld>
            <a:endParaRPr lang="en-GB"/>
          </a:p>
        </p:txBody>
      </p:sp>
    </p:spTree>
    <p:extLst>
      <p:ext uri="{BB962C8B-B14F-4D97-AF65-F5344CB8AC3E}">
        <p14:creationId xmlns:p14="http://schemas.microsoft.com/office/powerpoint/2010/main" val="80239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niram.org/read/"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thereadtime.com/" TargetMode="External"/><Relationship Id="rId4" Type="http://schemas.openxmlformats.org/officeDocument/2006/relationships/hyperlink" Target="http://readtime.eu/"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resources.mygov.scot/content-standards/content-delivery/creating-content/readabi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Background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The ‘Registrar General’s Annual Review of Demographic Trends’ which is an annual report that has been created every</a:t>
            </a:r>
            <a:r>
              <a:rPr lang="en-GB" sz="1200" b="0" i="0" kern="1200" baseline="0" dirty="0" smtClean="0">
                <a:solidFill>
                  <a:schemeClr val="tx1"/>
                </a:solidFill>
                <a:effectLst/>
                <a:latin typeface="+mn-lt"/>
                <a:ea typeface="+mn-ea"/>
                <a:cs typeface="+mn-cs"/>
              </a:rPr>
              <a:t> tear since 1855. </a:t>
            </a:r>
            <a:r>
              <a:rPr lang="en-GB" sz="1200" b="0" i="0" kern="1200" dirty="0" smtClean="0">
                <a:solidFill>
                  <a:schemeClr val="tx1"/>
                </a:solidFill>
                <a:effectLst/>
                <a:latin typeface="+mn-lt"/>
                <a:ea typeface="+mn-ea"/>
                <a:cs typeface="+mn-cs"/>
              </a:rPr>
              <a:t>I might refer to as </a:t>
            </a:r>
            <a:r>
              <a:rPr lang="en-GB" sz="1200" b="0" i="0" kern="1200" dirty="0" err="1" smtClean="0">
                <a:solidFill>
                  <a:schemeClr val="tx1"/>
                </a:solidFill>
                <a:effectLst/>
                <a:latin typeface="+mn-lt"/>
                <a:ea typeface="+mn-ea"/>
                <a:cs typeface="+mn-cs"/>
              </a:rPr>
              <a:t>RGAR</a:t>
            </a:r>
            <a:r>
              <a:rPr lang="en-GB" sz="1200" b="0" i="0" kern="1200" dirty="0" smtClean="0">
                <a:solidFill>
                  <a:schemeClr val="tx1"/>
                </a:solidFill>
                <a:effectLst/>
                <a:latin typeface="+mn-lt"/>
                <a:ea typeface="+mn-ea"/>
                <a:cs typeface="+mn-cs"/>
              </a:rPr>
              <a:t> is an annual review that brings together a range of NRS data to provide new insights and highlight key demographic trends. </a:t>
            </a:r>
          </a:p>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a:t>
            </a:fld>
            <a:endParaRPr lang="en-GB"/>
          </a:p>
        </p:txBody>
      </p:sp>
    </p:spTree>
    <p:extLst>
      <p:ext uri="{BB962C8B-B14F-4D97-AF65-F5344CB8AC3E}">
        <p14:creationId xmlns:p14="http://schemas.microsoft.com/office/powerpoint/2010/main" val="1912280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smtClean="0"/>
              <a:t>Virtual</a:t>
            </a:r>
            <a:r>
              <a:rPr lang="en-GB" baseline="0" dirty="0" smtClean="0"/>
              <a:t> machine</a:t>
            </a:r>
            <a:endParaRPr lang="en-GB" dirty="0" smtClean="0"/>
          </a:p>
          <a:p>
            <a:pPr lvl="0"/>
            <a:r>
              <a:rPr lang="en-GB" dirty="0" smtClean="0"/>
              <a:t>Pros</a:t>
            </a:r>
          </a:p>
          <a:p>
            <a:pPr lvl="0"/>
            <a:r>
              <a:rPr lang="en-GB" dirty="0" smtClean="0"/>
              <a:t>Can</a:t>
            </a:r>
            <a:r>
              <a:rPr lang="en-GB" baseline="0" dirty="0" smtClean="0"/>
              <a:t> install what every packages needed via </a:t>
            </a:r>
            <a:r>
              <a:rPr lang="en-GB" baseline="0" dirty="0" err="1" smtClean="0"/>
              <a:t>CRAN</a:t>
            </a:r>
            <a:r>
              <a:rPr lang="en-GB" baseline="0" dirty="0" smtClean="0"/>
              <a:t> or </a:t>
            </a:r>
            <a:r>
              <a:rPr lang="en-GB" baseline="0" dirty="0" err="1" smtClean="0"/>
              <a:t>github</a:t>
            </a:r>
            <a:r>
              <a:rPr lang="en-GB" baseline="0" dirty="0" smtClean="0"/>
              <a:t> etc. </a:t>
            </a:r>
          </a:p>
          <a:p>
            <a:pPr lvl="0"/>
            <a:r>
              <a:rPr lang="en-GB" baseline="0" dirty="0" smtClean="0"/>
              <a:t>The user support from Miles was great.</a:t>
            </a:r>
          </a:p>
          <a:p>
            <a:pPr lvl="0"/>
            <a:r>
              <a:rPr lang="en-GB" baseline="0" dirty="0" smtClean="0"/>
              <a:t>For example using the </a:t>
            </a:r>
            <a:r>
              <a:rPr lang="en-GB" baseline="0" dirty="0" err="1" smtClean="0"/>
              <a:t>statistics.gov.scot</a:t>
            </a:r>
            <a:r>
              <a:rPr lang="en-GB" baseline="0" dirty="0" smtClean="0"/>
              <a:t> API, or </a:t>
            </a:r>
            <a:r>
              <a:rPr lang="en-GB" baseline="0" dirty="0" err="1" smtClean="0"/>
              <a:t>Highcharts</a:t>
            </a:r>
            <a:r>
              <a:rPr lang="en-GB" baseline="0" dirty="0" smtClean="0"/>
              <a:t> maps come from their database. </a:t>
            </a:r>
          </a:p>
          <a:p>
            <a:pPr lvl="0"/>
            <a:r>
              <a:rPr lang="en-GB" baseline="0" dirty="0" smtClean="0"/>
              <a:t>Easy to transfer data between SCOTS and the </a:t>
            </a:r>
            <a:r>
              <a:rPr lang="en-GB" baseline="0" dirty="0" err="1" smtClean="0"/>
              <a:t>AWB</a:t>
            </a:r>
            <a:endParaRPr lang="en-GB" baseline="0" dirty="0" smtClean="0"/>
          </a:p>
          <a:p>
            <a:pPr lvl="0"/>
            <a:r>
              <a:rPr lang="en-GB" baseline="0" dirty="0" smtClean="0"/>
              <a:t>There are more restricted and secure versions of the </a:t>
            </a:r>
            <a:r>
              <a:rPr lang="en-GB" baseline="0" dirty="0" err="1" smtClean="0"/>
              <a:t>AWB</a:t>
            </a:r>
            <a:r>
              <a:rPr lang="en-GB" baseline="0" dirty="0" smtClean="0"/>
              <a:t> which I haven’t used. </a:t>
            </a:r>
            <a:endParaRPr lang="en-GB" dirty="0" smtClean="0"/>
          </a:p>
          <a:p>
            <a:pPr lvl="0"/>
            <a:endParaRPr lang="en-GB" dirty="0" smtClean="0"/>
          </a:p>
          <a:p>
            <a:pPr lvl="0"/>
            <a:r>
              <a:rPr lang="en-GB" dirty="0" smtClean="0"/>
              <a:t>Cons</a:t>
            </a:r>
          </a:p>
          <a:p>
            <a:pPr lvl="0"/>
            <a:r>
              <a:rPr lang="en-GB" dirty="0" smtClean="0"/>
              <a:t>Bit of set up required in my specific use case. Setting up an</a:t>
            </a:r>
            <a:r>
              <a:rPr lang="en-GB" baseline="0" dirty="0" smtClean="0"/>
              <a:t> R environment with </a:t>
            </a:r>
            <a:r>
              <a:rPr lang="en-GB" baseline="0" dirty="0" err="1" smtClean="0"/>
              <a:t>conda</a:t>
            </a:r>
            <a:r>
              <a:rPr lang="en-GB" baseline="0" dirty="0" smtClean="0"/>
              <a:t> – But I got a lot of help from Miles in the </a:t>
            </a:r>
            <a:r>
              <a:rPr lang="en-GB" baseline="0" dirty="0" err="1" smtClean="0"/>
              <a:t>AWB</a:t>
            </a:r>
            <a:r>
              <a:rPr lang="en-GB" baseline="0" dirty="0" smtClean="0"/>
              <a:t> team for that. </a:t>
            </a:r>
          </a:p>
          <a:p>
            <a:pPr lvl="0"/>
            <a:r>
              <a:rPr lang="en-GB" dirty="0" smtClean="0"/>
              <a:t>For example R crashes every time I knit to PDF</a:t>
            </a:r>
            <a:r>
              <a:rPr lang="en-GB" baseline="0" dirty="0" smtClean="0"/>
              <a:t> and sometimes is can be a little slow. </a:t>
            </a:r>
          </a:p>
          <a:p>
            <a:pPr lvl="0"/>
            <a:endParaRPr lang="en-GB" baseline="0" dirty="0" smtClean="0"/>
          </a:p>
          <a:p>
            <a:pPr lvl="0"/>
            <a:endParaRPr lang="en-GB" dirty="0" smtClean="0"/>
          </a:p>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10</a:t>
            </a:fld>
            <a:endParaRPr lang="en-GB"/>
          </a:p>
        </p:txBody>
      </p:sp>
    </p:spTree>
    <p:extLst>
      <p:ext uri="{BB962C8B-B14F-4D97-AF65-F5344CB8AC3E}">
        <p14:creationId xmlns:p14="http://schemas.microsoft.com/office/powerpoint/2010/main" val="3689570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11</a:t>
            </a:fld>
            <a:endParaRPr lang="en-GB"/>
          </a:p>
        </p:txBody>
      </p:sp>
    </p:spTree>
    <p:extLst>
      <p:ext uri="{BB962C8B-B14F-4D97-AF65-F5344CB8AC3E}">
        <p14:creationId xmlns:p14="http://schemas.microsoft.com/office/powerpoint/2010/main" val="316271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smtClean="0"/>
              <a:t>Accessibility: </a:t>
            </a:r>
          </a:p>
          <a:p>
            <a:pPr lvl="1"/>
            <a:r>
              <a:rPr lang="en-GB" dirty="0" smtClean="0"/>
              <a:t>Keyboard navigation</a:t>
            </a:r>
          </a:p>
          <a:p>
            <a:pPr lvl="1"/>
            <a:r>
              <a:rPr lang="en-GB" dirty="0" smtClean="0"/>
              <a:t>Screen readers</a:t>
            </a:r>
          </a:p>
          <a:p>
            <a:pPr lvl="1"/>
            <a:r>
              <a:rPr lang="en-GB" dirty="0" smtClean="0"/>
              <a:t>Low vision features</a:t>
            </a:r>
          </a:p>
          <a:p>
            <a:pPr lvl="0"/>
            <a:r>
              <a:rPr lang="en-GB" dirty="0" err="1" smtClean="0"/>
              <a:t>Sonification</a:t>
            </a:r>
            <a:r>
              <a:rPr lang="en-GB" dirty="0" smtClean="0"/>
              <a:t> module but I haven’t worked out how to use this in R yet. Still a lot more to learn with this </a:t>
            </a:r>
            <a:r>
              <a:rPr lang="en-GB" dirty="0" smtClean="0"/>
              <a:t>package</a:t>
            </a:r>
          </a:p>
          <a:p>
            <a:pPr lvl="0"/>
            <a:r>
              <a:rPr lang="en-GB" dirty="0" smtClean="0"/>
              <a:t>Familiar code</a:t>
            </a:r>
          </a:p>
          <a:p>
            <a:pPr lvl="0"/>
            <a:endParaRPr lang="en-GB" dirty="0" smtClean="0"/>
          </a:p>
          <a:p>
            <a:pPr lvl="0"/>
            <a:endParaRPr lang="en-GB" dirty="0" smtClean="0"/>
          </a:p>
          <a:p>
            <a:pPr lvl="0"/>
            <a:r>
              <a:rPr lang="en-GB" dirty="0" smtClean="0"/>
              <a:t>The </a:t>
            </a:r>
            <a:r>
              <a:rPr lang="en-GB" dirty="0" err="1" smtClean="0"/>
              <a:t>Highcharter</a:t>
            </a:r>
            <a:r>
              <a:rPr lang="en-GB" dirty="0" smtClean="0"/>
              <a:t> documentation is good but it’s not complete. As</a:t>
            </a:r>
            <a:r>
              <a:rPr lang="en-GB" baseline="0" dirty="0" smtClean="0"/>
              <a:t> far as I can tell it is one person working on it. The </a:t>
            </a:r>
            <a:r>
              <a:rPr lang="en-GB" baseline="0" dirty="0" err="1" smtClean="0"/>
              <a:t>highcharts</a:t>
            </a:r>
            <a:r>
              <a:rPr lang="en-GB" baseline="0" dirty="0" smtClean="0"/>
              <a:t> </a:t>
            </a:r>
            <a:r>
              <a:rPr lang="en-GB" baseline="0" dirty="0" err="1" smtClean="0"/>
              <a:t>JS</a:t>
            </a:r>
            <a:r>
              <a:rPr lang="en-GB" baseline="0" dirty="0" smtClean="0"/>
              <a:t> documentation is extensive. </a:t>
            </a:r>
          </a:p>
          <a:p>
            <a:pPr lvl="0"/>
            <a:r>
              <a:rPr lang="en-GB" baseline="0" dirty="0" smtClean="0"/>
              <a:t>So it takes a bit of work translating that documentation into R. </a:t>
            </a:r>
            <a:endParaRPr lang="en-GB" baseline="0" dirty="0" smtClean="0"/>
          </a:p>
          <a:p>
            <a:pPr lvl="0"/>
            <a:endParaRPr lang="en-GB" baseline="0" dirty="0" smtClean="0"/>
          </a:p>
          <a:p>
            <a:pPr lvl="0"/>
            <a:r>
              <a:rPr lang="en-GB" baseline="0" dirty="0" smtClean="0"/>
              <a:t>Its pretty smart which is great – the charts do a lot of the heavy lifting. But sometimes the automated features </a:t>
            </a:r>
            <a:r>
              <a:rPr lang="en-GB" baseline="0" dirty="0" err="1" smtClean="0"/>
              <a:t>getr</a:t>
            </a:r>
            <a:r>
              <a:rPr lang="en-GB" baseline="0" dirty="0" smtClean="0"/>
              <a:t> in the way – </a:t>
            </a:r>
            <a:r>
              <a:rPr lang="en-GB" baseline="0" dirty="0" err="1" smtClean="0"/>
              <a:t>eg</a:t>
            </a:r>
            <a:r>
              <a:rPr lang="en-GB" baseline="0" dirty="0" smtClean="0"/>
              <a:t>. Defining chart width in small </a:t>
            </a:r>
            <a:r>
              <a:rPr lang="en-GB" baseline="0" dirty="0" smtClean="0"/>
              <a:t>multiples</a:t>
            </a:r>
          </a:p>
          <a:p>
            <a:pPr lvl="0"/>
            <a:endParaRPr lang="en-GB" baseline="0" dirty="0" smtClean="0"/>
          </a:p>
          <a:p>
            <a:pPr lvl="0"/>
            <a:r>
              <a:rPr lang="en-GB" baseline="0" dirty="0" smtClean="0"/>
              <a:t>Annotations</a:t>
            </a:r>
            <a:endParaRPr lang="en-GB" dirty="0" smtClean="0"/>
          </a:p>
          <a:p>
            <a:endParaRPr lang="en-GB" dirty="0" smtClean="0"/>
          </a:p>
          <a:p>
            <a:r>
              <a:rPr lang="en-GB" dirty="0" smtClean="0"/>
              <a:t>I’ll give a bit of a demo</a:t>
            </a:r>
            <a:r>
              <a:rPr lang="en-GB" baseline="0" dirty="0" smtClean="0"/>
              <a:t> at the end and share a link to the publication</a:t>
            </a:r>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12</a:t>
            </a:fld>
            <a:endParaRPr lang="en-GB"/>
          </a:p>
        </p:txBody>
      </p:sp>
    </p:spTree>
    <p:extLst>
      <p:ext uri="{BB962C8B-B14F-4D97-AF65-F5344CB8AC3E}">
        <p14:creationId xmlns:p14="http://schemas.microsoft.com/office/powerpoint/2010/main" val="392697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Using Sally on the</a:t>
            </a:r>
            <a:r>
              <a:rPr lang="en-GB" baseline="0" dirty="0" smtClean="0"/>
              <a:t> HTML output helped flag some of the more automated checks. </a:t>
            </a:r>
          </a:p>
          <a:p>
            <a:pPr marL="171450" indent="-171450">
              <a:buFont typeface="Arial" panose="020B0604020202020204" pitchFamily="34" charset="0"/>
              <a:buChar char="•"/>
            </a:pPr>
            <a:r>
              <a:rPr lang="en-GB" baseline="0" dirty="0" err="1" smtClean="0"/>
              <a:t>Highcharts</a:t>
            </a:r>
            <a:r>
              <a:rPr lang="en-GB" baseline="0" dirty="0" smtClean="0"/>
              <a:t> has some built in accessibility features</a:t>
            </a:r>
          </a:p>
          <a:p>
            <a:pPr marL="171450" indent="-171450">
              <a:buFont typeface="Arial" panose="020B0604020202020204" pitchFamily="34" charset="0"/>
              <a:buChar char="•"/>
            </a:pPr>
            <a:r>
              <a:rPr lang="en-GB" baseline="0" dirty="0" smtClean="0"/>
              <a:t>Colour contrast analyser for checking colours/background for </a:t>
            </a:r>
            <a:r>
              <a:rPr lang="en-GB" baseline="0" dirty="0" err="1" smtClean="0"/>
              <a:t>WCAG</a:t>
            </a:r>
            <a:r>
              <a:rPr lang="en-GB" baseline="0" dirty="0" smtClean="0"/>
              <a:t> AA &amp; AAA standards</a:t>
            </a:r>
          </a:p>
          <a:p>
            <a:pPr marL="171450" indent="-171450">
              <a:buFont typeface="Arial" panose="020B0604020202020204" pitchFamily="34" charset="0"/>
              <a:buChar char="•"/>
            </a:pPr>
            <a:r>
              <a:rPr lang="en-GB" baseline="0" dirty="0" smtClean="0"/>
              <a:t>Hemmingway editor for Plain English checks</a:t>
            </a:r>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13</a:t>
            </a:fld>
            <a:endParaRPr lang="en-GB"/>
          </a:p>
        </p:txBody>
      </p:sp>
    </p:spTree>
    <p:extLst>
      <p:ext uri="{BB962C8B-B14F-4D97-AF65-F5344CB8AC3E}">
        <p14:creationId xmlns:p14="http://schemas.microsoft.com/office/powerpoint/2010/main" val="1279303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did a bit of analysis</a:t>
            </a:r>
            <a:r>
              <a:rPr lang="en-GB" baseline="0" dirty="0" smtClean="0"/>
              <a:t> on the articles by some of the top media outlets to look at what percentage of the article was direct quotes lifted from the report compared to the previous year. </a:t>
            </a:r>
          </a:p>
          <a:p>
            <a:r>
              <a:rPr lang="en-GB" baseline="0" dirty="0" smtClean="0"/>
              <a:t>Helps to disseminate the message as we wanted it to be said</a:t>
            </a:r>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14</a:t>
            </a:fld>
            <a:endParaRPr lang="en-GB"/>
          </a:p>
        </p:txBody>
      </p:sp>
    </p:spTree>
    <p:extLst>
      <p:ext uri="{BB962C8B-B14F-4D97-AF65-F5344CB8AC3E}">
        <p14:creationId xmlns:p14="http://schemas.microsoft.com/office/powerpoint/2010/main" val="7881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15</a:t>
            </a:fld>
            <a:endParaRPr lang="en-GB"/>
          </a:p>
        </p:txBody>
      </p:sp>
    </p:spTree>
    <p:extLst>
      <p:ext uri="{BB962C8B-B14F-4D97-AF65-F5344CB8AC3E}">
        <p14:creationId xmlns:p14="http://schemas.microsoft.com/office/powerpoint/2010/main" val="2212551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16</a:t>
            </a:fld>
            <a:endParaRPr lang="en-GB"/>
          </a:p>
        </p:txBody>
      </p:sp>
    </p:spTree>
    <p:extLst>
      <p:ext uri="{BB962C8B-B14F-4D97-AF65-F5344CB8AC3E}">
        <p14:creationId xmlns:p14="http://schemas.microsoft.com/office/powerpoint/2010/main" val="22058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17</a:t>
            </a:fld>
            <a:endParaRPr lang="en-GB"/>
          </a:p>
        </p:txBody>
      </p:sp>
    </p:spTree>
    <p:extLst>
      <p:ext uri="{BB962C8B-B14F-4D97-AF65-F5344CB8AC3E}">
        <p14:creationId xmlns:p14="http://schemas.microsoft.com/office/powerpoint/2010/main" val="349650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Estimated reading times calculated as the median of 3</a:t>
            </a:r>
            <a:r>
              <a:rPr lang="en-GB" baseline="0" dirty="0" smtClean="0"/>
              <a:t> scores from:</a:t>
            </a:r>
          </a:p>
          <a:p>
            <a:r>
              <a:rPr lang="en-GB" dirty="0" smtClean="0">
                <a:hlinkClick r:id="rId3"/>
              </a:rPr>
              <a:t>Read-o-Meter | Estimate the reading time. (niram.org)</a:t>
            </a:r>
            <a:endParaRPr lang="en-GB" dirty="0" smtClean="0"/>
          </a:p>
          <a:p>
            <a:r>
              <a:rPr lang="en-GB" dirty="0" err="1" smtClean="0">
                <a:hlinkClick r:id="rId4"/>
              </a:rPr>
              <a:t>ReadTime</a:t>
            </a:r>
            <a:r>
              <a:rPr lang="en-GB" dirty="0" smtClean="0">
                <a:hlinkClick r:id="rId4"/>
              </a:rPr>
              <a:t> | Calculate how long it takes to read out loud</a:t>
            </a:r>
            <a:endParaRPr lang="en-GB" dirty="0" smtClean="0"/>
          </a:p>
          <a:p>
            <a:r>
              <a:rPr lang="en-GB" dirty="0" smtClean="0">
                <a:hlinkClick r:id="rId5"/>
              </a:rPr>
              <a:t>Read Time &amp; Word Counter (thereadtime.com)</a:t>
            </a:r>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18</a:t>
            </a:fld>
            <a:endParaRPr lang="en-GB"/>
          </a:p>
        </p:txBody>
      </p:sp>
    </p:spTree>
    <p:extLst>
      <p:ext uri="{BB962C8B-B14F-4D97-AF65-F5344CB8AC3E}">
        <p14:creationId xmlns:p14="http://schemas.microsoft.com/office/powerpoint/2010/main" val="39915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20</a:t>
            </a:fld>
            <a:endParaRPr lang="en-GB"/>
          </a:p>
        </p:txBody>
      </p:sp>
    </p:spTree>
    <p:extLst>
      <p:ext uri="{BB962C8B-B14F-4D97-AF65-F5344CB8AC3E}">
        <p14:creationId xmlns:p14="http://schemas.microsoft.com/office/powerpoint/2010/main" val="229725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2</a:t>
            </a:fld>
            <a:endParaRPr lang="en-GB"/>
          </a:p>
        </p:txBody>
      </p:sp>
    </p:spTree>
    <p:extLst>
      <p:ext uri="{BB962C8B-B14F-4D97-AF65-F5344CB8AC3E}">
        <p14:creationId xmlns:p14="http://schemas.microsoft.com/office/powerpoint/2010/main" val="298666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a:p>
            <a:r>
              <a:rPr lang="en-GB" dirty="0" smtClean="0">
                <a:hlinkClick r:id="rId3"/>
              </a:rPr>
              <a:t>Readability – </a:t>
            </a:r>
            <a:r>
              <a:rPr lang="en-GB" dirty="0" err="1" smtClean="0">
                <a:hlinkClick r:id="rId3"/>
              </a:rPr>
              <a:t>mygov.scot</a:t>
            </a:r>
            <a:r>
              <a:rPr lang="en-GB" dirty="0" smtClean="0">
                <a:hlinkClick r:id="rId3"/>
              </a:rPr>
              <a:t> | resources</a:t>
            </a:r>
            <a:endParaRPr lang="en-GB" dirty="0" smtClean="0"/>
          </a:p>
          <a:p>
            <a:endParaRPr lang="en-GB" dirty="0" smtClean="0"/>
          </a:p>
          <a:p>
            <a:pPr lvl="0"/>
            <a:r>
              <a:rPr lang="en-GB" b="1" dirty="0" smtClean="0"/>
              <a:t>Style guides</a:t>
            </a:r>
            <a:r>
              <a:rPr lang="en-GB" dirty="0" smtClean="0"/>
              <a:t>: NRS writing style guide, Saltire style guide</a:t>
            </a:r>
          </a:p>
          <a:p>
            <a:pPr lvl="0"/>
            <a:r>
              <a:rPr lang="en-GB" b="1" dirty="0" smtClean="0"/>
              <a:t>Ewan Ferguson | Senior Content Designer | Scotland’s Census 2021 and </a:t>
            </a:r>
            <a:r>
              <a:rPr lang="en-GB" b="1" dirty="0" err="1" smtClean="0"/>
              <a:t>StormID</a:t>
            </a:r>
            <a:r>
              <a:rPr lang="en-GB" dirty="0" smtClean="0"/>
              <a:t>: aim for a reading age of between 6 and 9</a:t>
            </a:r>
          </a:p>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21</a:t>
            </a:fld>
            <a:endParaRPr lang="en-GB"/>
          </a:p>
        </p:txBody>
      </p:sp>
    </p:spTree>
    <p:extLst>
      <p:ext uri="{BB962C8B-B14F-4D97-AF65-F5344CB8AC3E}">
        <p14:creationId xmlns:p14="http://schemas.microsoft.com/office/powerpoint/2010/main" val="224710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made some significant changes this year</a:t>
            </a:r>
          </a:p>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3</a:t>
            </a:fld>
            <a:endParaRPr lang="en-GB"/>
          </a:p>
        </p:txBody>
      </p:sp>
    </p:spTree>
    <p:extLst>
      <p:ext uri="{BB962C8B-B14F-4D97-AF65-F5344CB8AC3E}">
        <p14:creationId xmlns:p14="http://schemas.microsoft.com/office/powerpoint/2010/main" val="117754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Crept up each year with more content being added</a:t>
            </a:r>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4</a:t>
            </a:fld>
            <a:endParaRPr lang="en-GB"/>
          </a:p>
        </p:txBody>
      </p:sp>
    </p:spTree>
    <p:extLst>
      <p:ext uri="{BB962C8B-B14F-4D97-AF65-F5344CB8AC3E}">
        <p14:creationId xmlns:p14="http://schemas.microsoft.com/office/powerpoint/2010/main" val="127524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cross cutting summary so that the </a:t>
            </a:r>
            <a:r>
              <a:rPr lang="en-GB" dirty="0" err="1" smtClean="0"/>
              <a:t>RGAR</a:t>
            </a:r>
            <a:r>
              <a:rPr lang="en-GB" dirty="0" smtClean="0"/>
              <a:t> could provide something unique </a:t>
            </a:r>
          </a:p>
          <a:p>
            <a:r>
              <a:rPr lang="en-GB" dirty="0" smtClean="0"/>
              <a:t>Societal</a:t>
            </a:r>
            <a:r>
              <a:rPr lang="en-GB" baseline="0" dirty="0" smtClean="0"/>
              <a:t> themes allows the different demographic trends to overlap </a:t>
            </a:r>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5</a:t>
            </a:fld>
            <a:endParaRPr lang="en-GB"/>
          </a:p>
        </p:txBody>
      </p:sp>
    </p:spTree>
    <p:extLst>
      <p:ext uri="{BB962C8B-B14F-4D97-AF65-F5344CB8AC3E}">
        <p14:creationId xmlns:p14="http://schemas.microsoft.com/office/powerpoint/2010/main" val="172448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Agreeing</a:t>
            </a:r>
            <a:r>
              <a:rPr lang="en-GB" sz="1200" kern="1200" baseline="0" dirty="0" smtClean="0">
                <a:solidFill>
                  <a:schemeClr val="tx1"/>
                </a:solidFill>
                <a:effectLst/>
                <a:latin typeface="+mn-lt"/>
                <a:ea typeface="+mn-ea"/>
                <a:cs typeface="+mn-cs"/>
              </a:rPr>
              <a:t> themes in advance </a:t>
            </a:r>
            <a:r>
              <a:rPr lang="en-GB" sz="1200" kern="1200" dirty="0" smtClean="0">
                <a:solidFill>
                  <a:schemeClr val="tx1"/>
                </a:solidFill>
                <a:effectLst/>
                <a:latin typeface="+mn-lt"/>
                <a:ea typeface="+mn-ea"/>
                <a:cs typeface="+mn-cs"/>
              </a:rPr>
              <a:t>will improve understanding of our statistics as a whole and create added-value</a:t>
            </a:r>
          </a:p>
          <a:p>
            <a:r>
              <a:rPr lang="en-GB" sz="1200" kern="1200" dirty="0" smtClean="0">
                <a:solidFill>
                  <a:schemeClr val="tx1"/>
                </a:solidFill>
                <a:effectLst/>
                <a:latin typeface="+mn-lt"/>
                <a:ea typeface="+mn-ea"/>
                <a:cs typeface="+mn-cs"/>
              </a:rPr>
              <a:t>Signposting existing</a:t>
            </a:r>
            <a:r>
              <a:rPr lang="en-GB" sz="1200" kern="1200" baseline="0" dirty="0" smtClean="0">
                <a:solidFill>
                  <a:schemeClr val="tx1"/>
                </a:solidFill>
                <a:effectLst/>
                <a:latin typeface="+mn-lt"/>
                <a:ea typeface="+mn-ea"/>
                <a:cs typeface="+mn-cs"/>
              </a:rPr>
              <a:t> materials </a:t>
            </a:r>
            <a:r>
              <a:rPr lang="en-GB" sz="1200" kern="1200" dirty="0" smtClean="0">
                <a:solidFill>
                  <a:schemeClr val="tx1"/>
                </a:solidFill>
                <a:effectLst/>
                <a:latin typeface="+mn-lt"/>
                <a:ea typeface="+mn-ea"/>
                <a:cs typeface="+mn-cs"/>
              </a:rPr>
              <a:t>removes need for teams to create new content summarising their existing publications – less work, more cohesive end product</a:t>
            </a:r>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6</a:t>
            </a:fld>
            <a:endParaRPr lang="en-GB"/>
          </a:p>
        </p:txBody>
      </p:sp>
    </p:spTree>
    <p:extLst>
      <p:ext uri="{BB962C8B-B14F-4D97-AF65-F5344CB8AC3E}">
        <p14:creationId xmlns:p14="http://schemas.microsoft.com/office/powerpoint/2010/main" val="282238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Easily</a:t>
            </a:r>
            <a:r>
              <a:rPr lang="en-GB" baseline="0" dirty="0" smtClean="0"/>
              <a:t> ingestible </a:t>
            </a:r>
          </a:p>
          <a:p>
            <a:r>
              <a:rPr lang="en-GB" baseline="0" dirty="0" smtClean="0"/>
              <a:t>Points to other outputs for further reading</a:t>
            </a:r>
          </a:p>
          <a:p>
            <a:r>
              <a:rPr lang="en-GB" baseline="0" dirty="0" smtClean="0"/>
              <a:t>Incorporating a RAP </a:t>
            </a:r>
          </a:p>
          <a:p>
            <a:r>
              <a:rPr lang="en-GB" sz="1200" b="1" dirty="0" smtClean="0">
                <a:solidFill>
                  <a:schemeClr val="accent6">
                    <a:lumMod val="75000"/>
                  </a:schemeClr>
                </a:solidFill>
              </a:rPr>
              <a:t>Actual benefits:</a:t>
            </a:r>
          </a:p>
          <a:p>
            <a:pPr marL="285750" indent="-285750">
              <a:buFont typeface="Wingdings" panose="05000000000000000000" pitchFamily="2" charset="2"/>
              <a:buChar char="ü"/>
            </a:pPr>
            <a:r>
              <a:rPr lang="en-GB" sz="1200" dirty="0" smtClean="0">
                <a:solidFill>
                  <a:schemeClr val="accent6">
                    <a:lumMod val="75000"/>
                  </a:schemeClr>
                </a:solidFill>
              </a:rPr>
              <a:t>The media mainly focussed on the impact of </a:t>
            </a:r>
            <a:r>
              <a:rPr lang="en-GB" sz="1200" dirty="0" err="1" smtClean="0">
                <a:solidFill>
                  <a:schemeClr val="accent6">
                    <a:lumMod val="75000"/>
                  </a:schemeClr>
                </a:solidFill>
              </a:rPr>
              <a:t>COVID</a:t>
            </a:r>
            <a:r>
              <a:rPr lang="en-GB" sz="1200" dirty="0" smtClean="0">
                <a:solidFill>
                  <a:schemeClr val="accent6">
                    <a:lumMod val="75000"/>
                  </a:schemeClr>
                </a:solidFill>
              </a:rPr>
              <a:t>-19 on health inequalities</a:t>
            </a:r>
          </a:p>
          <a:p>
            <a:pPr marL="285750" indent="-285750">
              <a:buFont typeface="Wingdings" panose="05000000000000000000" pitchFamily="2" charset="2"/>
              <a:buChar char="ü"/>
            </a:pPr>
            <a:r>
              <a:rPr lang="en-GB" sz="1200" dirty="0" smtClean="0">
                <a:solidFill>
                  <a:schemeClr val="accent6">
                    <a:lumMod val="75000"/>
                  </a:schemeClr>
                </a:solidFill>
              </a:rPr>
              <a:t>Web analytics suggests wider interest is about the same</a:t>
            </a:r>
          </a:p>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7</a:t>
            </a:fld>
            <a:endParaRPr lang="en-GB"/>
          </a:p>
        </p:txBody>
      </p:sp>
    </p:spTree>
    <p:extLst>
      <p:ext uri="{BB962C8B-B14F-4D97-AF65-F5344CB8AC3E}">
        <p14:creationId xmlns:p14="http://schemas.microsoft.com/office/powerpoint/2010/main" val="24685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8</a:t>
            </a:fld>
            <a:endParaRPr lang="en-GB"/>
          </a:p>
        </p:txBody>
      </p:sp>
    </p:spTree>
    <p:extLst>
      <p:ext uri="{BB962C8B-B14F-4D97-AF65-F5344CB8AC3E}">
        <p14:creationId xmlns:p14="http://schemas.microsoft.com/office/powerpoint/2010/main" val="44218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BE59C9-C99B-411C-BAF6-A6B87D80B378}" type="slidenum">
              <a:rPr lang="en-GB" smtClean="0"/>
              <a:t>9</a:t>
            </a:fld>
            <a:endParaRPr lang="en-GB"/>
          </a:p>
        </p:txBody>
      </p:sp>
    </p:spTree>
    <p:extLst>
      <p:ext uri="{BB962C8B-B14F-4D97-AF65-F5344CB8AC3E}">
        <p14:creationId xmlns:p14="http://schemas.microsoft.com/office/powerpoint/2010/main" val="27117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solidFill>
                  <a:srgbClr val="703989"/>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solidFill>
                  <a:srgbClr val="70398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321373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331722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648718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054818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246322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4008429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936993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2529422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2347865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Images">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
        <p:nvSpPr>
          <p:cNvPr id="8" name="Picture Placeholder 2"/>
          <p:cNvSpPr>
            <a:spLocks noGrp="1" noChangeAspect="1"/>
          </p:cNvSpPr>
          <p:nvPr>
            <p:ph type="pic" idx="1"/>
          </p:nvPr>
        </p:nvSpPr>
        <p:spPr>
          <a:xfrm>
            <a:off x="681038" y="1825625"/>
            <a:ext cx="4271962" cy="415160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Picture Placeholder 2"/>
          <p:cNvSpPr>
            <a:spLocks noGrp="1" noChangeAspect="1"/>
          </p:cNvSpPr>
          <p:nvPr>
            <p:ph type="pic" idx="13"/>
          </p:nvPr>
        </p:nvSpPr>
        <p:spPr>
          <a:xfrm>
            <a:off x="4953001" y="1825625"/>
            <a:ext cx="4271962" cy="415160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2633145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2AD3A2-4A68-43B4-92A6-4E75003F3E0D}" type="datetimeFigureOut">
              <a:rPr lang="en-GB" smtClean="0"/>
              <a:t>07/10/2021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255303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175545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2AD3A2-4A68-43B4-92A6-4E75003F3E0D}" type="datetimeFigureOut">
              <a:rPr lang="en-GB" smtClean="0"/>
              <a:t>07/10/2021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869965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Narrow Title Only">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1038" y="113336"/>
            <a:ext cx="8543925" cy="827569"/>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52AD3A2-4A68-43B4-92A6-4E75003F3E0D}" type="datetimeFigureOut">
              <a:rPr lang="en-GB" smtClean="0"/>
              <a:t>07/10/2021</a:t>
            </a:fld>
            <a:endParaRPr lang="en-GB"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357881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703989"/>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AD3A2-4A68-43B4-92A6-4E75003F3E0D}" type="datetimeFigureOut">
              <a:rPr lang="en-GB" smtClean="0"/>
              <a:t>07/10/2021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99943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3297401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445424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70398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2543193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703989"/>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378074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2AD3A2-4A68-43B4-92A6-4E75003F3E0D}" type="datetimeFigureOut">
              <a:rPr lang="en-GB" smtClean="0"/>
              <a:t>07/10/2021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12564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335255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52AD3A2-4A68-43B4-92A6-4E75003F3E0D}" type="datetimeFigureOut">
              <a:rPr lang="en-GB" smtClean="0"/>
              <a:t>07/10/2021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BECDA-0D8F-4908-B7A8-F2ED48B764FB}" type="slidenum">
              <a:rPr lang="en-GB" smtClean="0"/>
              <a:t>‹#›</a:t>
            </a:fld>
            <a:endParaRPr lang="en-GB"/>
          </a:p>
        </p:txBody>
      </p:sp>
      <p:sp>
        <p:nvSpPr>
          <p:cNvPr id="8" name="Picture Placeholder 2"/>
          <p:cNvSpPr>
            <a:spLocks noGrp="1" noChangeAspect="1"/>
          </p:cNvSpPr>
          <p:nvPr>
            <p:ph type="pic" idx="1"/>
          </p:nvPr>
        </p:nvSpPr>
        <p:spPr>
          <a:xfrm>
            <a:off x="681038" y="1825625"/>
            <a:ext cx="4271962" cy="435133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Picture Placeholder 2"/>
          <p:cNvSpPr>
            <a:spLocks noGrp="1" noChangeAspect="1"/>
          </p:cNvSpPr>
          <p:nvPr>
            <p:ph type="pic" idx="13"/>
          </p:nvPr>
        </p:nvSpPr>
        <p:spPr>
          <a:xfrm>
            <a:off x="4953001" y="1825625"/>
            <a:ext cx="4271962" cy="435133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1441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2AD3A2-4A68-43B4-92A6-4E75003F3E0D}" type="datetimeFigureOut">
              <a:rPr lang="en-GB" smtClean="0"/>
              <a:t>07/10/2021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8130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2AD3A2-4A68-43B4-92A6-4E75003F3E0D}" type="datetimeFigureOut">
              <a:rPr lang="en-GB" smtClean="0"/>
              <a:t>07/10/2021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67354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arrow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1038" y="153092"/>
            <a:ext cx="8543925" cy="73480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2AD3A2-4A68-43B4-92A6-4E75003F3E0D}" type="datetimeFigureOut">
              <a:rPr lang="en-GB" smtClean="0"/>
              <a:t>07/10/2021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5675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AD3A2-4A68-43B4-92A6-4E75003F3E0D}" type="datetimeFigureOut">
              <a:rPr lang="en-GB" smtClean="0"/>
              <a:t>07/10/2021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9BECDA-0D8F-4908-B7A8-F2ED48B764FB}" type="slidenum">
              <a:rPr lang="en-GB" smtClean="0"/>
              <a:t>‹#›</a:t>
            </a:fld>
            <a:endParaRPr lang="en-GB"/>
          </a:p>
        </p:txBody>
      </p:sp>
    </p:spTree>
    <p:extLst>
      <p:ext uri="{BB962C8B-B14F-4D97-AF65-F5344CB8AC3E}">
        <p14:creationId xmlns:p14="http://schemas.microsoft.com/office/powerpoint/2010/main" val="36843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AD3A2-4A68-43B4-92A6-4E75003F3E0D}" type="datetimeFigureOut">
              <a:rPr lang="en-GB" smtClean="0"/>
              <a:t>07/10/2021</a:t>
            </a:fld>
            <a:endParaRPr lang="en-GB"/>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BECDA-0D8F-4908-B7A8-F2ED48B764FB}" type="slidenum">
              <a:rPr lang="en-GB" smtClean="0"/>
              <a:t>‹#›</a:t>
            </a:fld>
            <a:endParaRPr lang="en-GB"/>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1038" y="6284624"/>
            <a:ext cx="1778199" cy="508580"/>
          </a:xfrm>
          <a:prstGeom prst="rect">
            <a:avLst/>
          </a:prstGeom>
        </p:spPr>
      </p:pic>
      <p:grpSp>
        <p:nvGrpSpPr>
          <p:cNvPr id="9" name="Group 8"/>
          <p:cNvGrpSpPr/>
          <p:nvPr userDrawn="1"/>
        </p:nvGrpSpPr>
        <p:grpSpPr>
          <a:xfrm>
            <a:off x="7132938" y="6467965"/>
            <a:ext cx="2383988" cy="338554"/>
            <a:chOff x="6839605" y="6580864"/>
            <a:chExt cx="2383988" cy="338554"/>
          </a:xfrm>
        </p:grpSpPr>
        <p:sp>
          <p:nvSpPr>
            <p:cNvPr id="10" name="TextBox 11"/>
            <p:cNvSpPr txBox="1"/>
            <p:nvPr userDrawn="1"/>
          </p:nvSpPr>
          <p:spPr>
            <a:xfrm>
              <a:off x="7164288" y="6580864"/>
              <a:ext cx="2059305" cy="338554"/>
            </a:xfrm>
            <a:prstGeom prst="rect">
              <a:avLst/>
            </a:prstGeom>
            <a:noFill/>
          </p:spPr>
          <p:txBody>
            <a:bodyPr wrap="square" rtlCol="0">
              <a:spAutoFit/>
            </a:bodyPr>
            <a:lstStyle/>
            <a:p>
              <a:pPr eaLnBrk="0" fontAlgn="base" hangingPunct="0">
                <a:spcBef>
                  <a:spcPts val="385"/>
                </a:spcBef>
                <a:spcAft>
                  <a:spcPts val="0"/>
                </a:spcAft>
              </a:pPr>
              <a:r>
                <a:rPr lang="en-GB" sz="1600" kern="1200" dirty="0">
                  <a:solidFill>
                    <a:srgbClr val="703989"/>
                  </a:solidFill>
                  <a:effectLst/>
                  <a:latin typeface="Arial" panose="020B0604020202020204" pitchFamily="34" charset="0"/>
                  <a:ea typeface="Verdana" panose="020B0604030504040204" pitchFamily="34" charset="0"/>
                  <a:cs typeface="Arial" panose="020B0604020202020204" pitchFamily="34" charset="0"/>
                </a:rPr>
                <a:t>@NatRecordsScot</a:t>
              </a:r>
              <a:endParaRPr lang="en-GB" sz="1200" dirty="0">
                <a:solidFill>
                  <a:srgbClr val="703989"/>
                </a:solidFill>
                <a:effectLst/>
                <a:latin typeface="Arial" panose="020B0604020202020204" pitchFamily="34" charset="0"/>
                <a:ea typeface="Verdana" panose="020B0604030504040204" pitchFamily="34" charset="0"/>
                <a:cs typeface="Arial" panose="020B0604020202020204" pitchFamily="34" charset="0"/>
              </a:endParaRPr>
            </a:p>
          </p:txBody>
        </p:sp>
        <p:pic>
          <p:nvPicPr>
            <p:cNvPr id="11"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39605" y="6609219"/>
              <a:ext cx="346883" cy="28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47757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86" r:id="rId5"/>
    <p:sldLayoutId id="2147483665" r:id="rId6"/>
    <p:sldLayoutId id="2147483666" r:id="rId7"/>
    <p:sldLayoutId id="2147483684"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rgbClr val="703989"/>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03989"/>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03989"/>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03989"/>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70398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AD3A2-4A68-43B4-92A6-4E75003F3E0D}" type="datetimeFigureOut">
              <a:rPr lang="en-GB" smtClean="0"/>
              <a:t>07/10/2021</a:t>
            </a:fld>
            <a:endParaRPr lang="en-GB"/>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BECDA-0D8F-4908-B7A8-F2ED48B764FB}" type="slidenum">
              <a:rPr lang="en-GB" smtClean="0"/>
              <a:t>‹#›</a:t>
            </a:fld>
            <a:endParaRPr lang="en-GB"/>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119970" y="6502844"/>
            <a:ext cx="360000" cy="292245"/>
          </a:xfrm>
          <a:prstGeom prst="rect">
            <a:avLst/>
          </a:prstGeom>
        </p:spPr>
      </p:pic>
      <p:sp>
        <p:nvSpPr>
          <p:cNvPr id="8" name="Rectangle 7"/>
          <p:cNvSpPr/>
          <p:nvPr userDrawn="1"/>
        </p:nvSpPr>
        <p:spPr>
          <a:xfrm>
            <a:off x="7453466" y="6479690"/>
            <a:ext cx="188545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t>
            </a:r>
            <a:r>
              <a:rPr kumimoji="0" lang="en-GB" sz="1600" b="0"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NatRecordsScot</a:t>
            </a:r>
            <a:endParaRPr kumimoji="0" lang="en-GB" sz="16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10" name="Picture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81038" y="6293269"/>
            <a:ext cx="1722562" cy="491289"/>
          </a:xfrm>
          <a:prstGeom prst="rect">
            <a:avLst/>
          </a:prstGeom>
        </p:spPr>
      </p:pic>
    </p:spTree>
    <p:extLst>
      <p:ext uri="{BB962C8B-B14F-4D97-AF65-F5344CB8AC3E}">
        <p14:creationId xmlns:p14="http://schemas.microsoft.com/office/powerpoint/2010/main" val="28324388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7" r:id="rId5"/>
    <p:sldLayoutId id="2147483677" r:id="rId6"/>
    <p:sldLayoutId id="2147483678" r:id="rId7"/>
    <p:sldLayoutId id="2147483685" r:id="rId8"/>
    <p:sldLayoutId id="2147483679" r:id="rId9"/>
    <p:sldLayoutId id="2147483680" r:id="rId10"/>
    <p:sldLayoutId id="2147483681" r:id="rId11"/>
    <p:sldLayoutId id="2147483682" r:id="rId12"/>
    <p:sldLayoutId id="2147483683" r:id="rId13"/>
  </p:sldLayoutIdLst>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www.heraldscotland.com/politics/19548068.study-finds-covid-widening-life-expectancy-gap-scotlands-poorest-richest/" TargetMode="External"/><Relationship Id="rId3" Type="http://schemas.openxmlformats.org/officeDocument/2006/relationships/hyperlink" Target="https://www.scotsman.com/health/births-scotland-lowest-level-records-began-2994336" TargetMode="External"/><Relationship Id="rId7" Type="http://schemas.openxmlformats.org/officeDocument/2006/relationships/hyperlink" Target="https://www.heraldscotland.com/news/18774648.number-births-scotland-lowest-160-year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bbc.co.uk/news/uk-scotland-58391579" TargetMode="External"/><Relationship Id="rId5" Type="http://schemas.openxmlformats.org/officeDocument/2006/relationships/hyperlink" Target="https://www.bbc.co.uk/news/uk-scotland-54433305" TargetMode="External"/><Relationship Id="rId10" Type="http://schemas.openxmlformats.org/officeDocument/2006/relationships/hyperlink" Target="https://www.thetimes.co.uk/article/coronavirus-in-scotland-death-rates-highest-in-deprived-areas-twr609790" TargetMode="External"/><Relationship Id="rId4" Type="http://schemas.openxmlformats.org/officeDocument/2006/relationships/hyperlink" Target="https://www.scotsman.com/news/politics/death-rate-in-scotlands-most-deprived-areas-nearly-double-that-of-affluent-communities-3365635" TargetMode="External"/><Relationship Id="rId9" Type="http://schemas.openxmlformats.org/officeDocument/2006/relationships/hyperlink" Target="https://www.thenational.scot/news/19549708.mortality-rate-deprived-scots-almost-double-affluent-report-find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048" y="1388663"/>
            <a:ext cx="8420100" cy="2294574"/>
          </a:xfrm>
        </p:spPr>
        <p:txBody>
          <a:bodyPr>
            <a:normAutofit fontScale="90000"/>
          </a:bodyPr>
          <a:lstStyle/>
          <a:p>
            <a:r>
              <a:rPr lang="en-GB" sz="6200" dirty="0" smtClean="0"/>
              <a:t>Scotland’s Population 2020</a:t>
            </a:r>
            <a:r>
              <a:rPr lang="en-GB" sz="6700" dirty="0" smtClean="0"/>
              <a:t/>
            </a:r>
            <a:br>
              <a:rPr lang="en-GB" sz="6700" dirty="0" smtClean="0"/>
            </a:br>
            <a:r>
              <a:rPr lang="en-GB" sz="4000" dirty="0" smtClean="0"/>
              <a:t>The </a:t>
            </a:r>
            <a:r>
              <a:rPr lang="en-GB" sz="4000" dirty="0"/>
              <a:t>Registrar General's Annual Review of Demographic Trends</a:t>
            </a:r>
            <a:endParaRPr lang="en-GB" sz="4900" dirty="0"/>
          </a:p>
        </p:txBody>
      </p:sp>
      <p:sp>
        <p:nvSpPr>
          <p:cNvPr id="3" name="Rectangle 2"/>
          <p:cNvSpPr/>
          <p:nvPr/>
        </p:nvSpPr>
        <p:spPr>
          <a:xfrm>
            <a:off x="1637486" y="4632461"/>
            <a:ext cx="6501224" cy="830997"/>
          </a:xfrm>
          <a:prstGeom prst="rect">
            <a:avLst/>
          </a:prstGeom>
        </p:spPr>
        <p:txBody>
          <a:bodyPr wrap="square">
            <a:spAutoFit/>
          </a:bodyPr>
          <a:lstStyle/>
          <a:p>
            <a:r>
              <a:rPr lang="en-GB" sz="2400" dirty="0">
                <a:solidFill>
                  <a:schemeClr val="bg1"/>
                </a:solidFill>
                <a:latin typeface="Segoe UI" panose="020B0502040204020203" pitchFamily="34" charset="0"/>
                <a:cs typeface="Segoe UI" panose="020B0502040204020203" pitchFamily="34" charset="0"/>
              </a:rPr>
              <a:t>https://www.nrscotland.gov.uk/files//statistics/rgar/2020/scotlands-population-2020.html</a:t>
            </a:r>
          </a:p>
        </p:txBody>
      </p:sp>
    </p:spTree>
    <p:extLst>
      <p:ext uri="{BB962C8B-B14F-4D97-AF65-F5344CB8AC3E}">
        <p14:creationId xmlns:p14="http://schemas.microsoft.com/office/powerpoint/2010/main" val="228290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81038" y="2102576"/>
            <a:ext cx="4278420" cy="353546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03989"/>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03989"/>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03989"/>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600" b="1" dirty="0" smtClean="0"/>
              <a:t>Pros</a:t>
            </a:r>
            <a:endParaRPr lang="en-GB" b="1" dirty="0" smtClean="0"/>
          </a:p>
          <a:p>
            <a:pPr lvl="1"/>
            <a:r>
              <a:rPr lang="en-GB" dirty="0" smtClean="0"/>
              <a:t>R is more flexible on </a:t>
            </a:r>
            <a:r>
              <a:rPr lang="en-GB" dirty="0" err="1" smtClean="0"/>
              <a:t>AWB</a:t>
            </a:r>
            <a:endParaRPr lang="en-GB" dirty="0" smtClean="0"/>
          </a:p>
          <a:p>
            <a:pPr lvl="1"/>
            <a:r>
              <a:rPr lang="en-GB" dirty="0" smtClean="0"/>
              <a:t>Great user support </a:t>
            </a:r>
          </a:p>
          <a:p>
            <a:pPr lvl="1"/>
            <a:r>
              <a:rPr lang="en-GB" dirty="0" smtClean="0"/>
              <a:t>Can use external services</a:t>
            </a:r>
          </a:p>
          <a:p>
            <a:pPr lvl="1"/>
            <a:r>
              <a:rPr lang="en-GB" dirty="0" err="1" smtClean="0"/>
              <a:t>EPCC</a:t>
            </a:r>
            <a:r>
              <a:rPr lang="en-GB" dirty="0" smtClean="0"/>
              <a:t> </a:t>
            </a:r>
            <a:r>
              <a:rPr lang="en-GB" dirty="0" err="1" smtClean="0"/>
              <a:t>Serv</a:t>
            </a:r>
            <a:r>
              <a:rPr lang="en-GB" dirty="0" smtClean="0"/>
              <a:t>-U data transfers</a:t>
            </a:r>
            <a:endParaRPr lang="en-GB" sz="2600" dirty="0" smtClean="0"/>
          </a:p>
          <a:p>
            <a:pPr marL="371475" lvl="1" indent="0">
              <a:buFont typeface="Arial" panose="020B0604020202020204" pitchFamily="34" charset="0"/>
              <a:buNone/>
            </a:pPr>
            <a:endParaRPr lang="en-GB" dirty="0" smtClean="0"/>
          </a:p>
          <a:p>
            <a:pPr lvl="1"/>
            <a:endParaRPr lang="en-GB" dirty="0" smtClean="0"/>
          </a:p>
          <a:p>
            <a:pPr lvl="1"/>
            <a:endParaRPr lang="en-GB" dirty="0"/>
          </a:p>
        </p:txBody>
      </p:sp>
      <p:sp>
        <p:nvSpPr>
          <p:cNvPr id="6" name="Title 1"/>
          <p:cNvSpPr>
            <a:spLocks noGrp="1"/>
          </p:cNvSpPr>
          <p:nvPr>
            <p:ph type="title"/>
          </p:nvPr>
        </p:nvSpPr>
        <p:spPr>
          <a:xfrm>
            <a:off x="681038" y="365126"/>
            <a:ext cx="8543925" cy="1325563"/>
          </a:xfrm>
        </p:spPr>
        <p:txBody>
          <a:bodyPr/>
          <a:lstStyle/>
          <a:p>
            <a:pPr algn="ctr"/>
            <a:r>
              <a:rPr lang="en-GB" sz="4388" dirty="0">
                <a:solidFill>
                  <a:srgbClr val="703989"/>
                </a:solidFill>
              </a:rPr>
              <a:t>Analytical Workbench (</a:t>
            </a:r>
            <a:r>
              <a:rPr lang="en-GB" sz="4388" dirty="0" err="1">
                <a:solidFill>
                  <a:srgbClr val="703989"/>
                </a:solidFill>
              </a:rPr>
              <a:t>AWB</a:t>
            </a:r>
            <a:r>
              <a:rPr lang="en-GB" sz="4388" dirty="0">
                <a:solidFill>
                  <a:srgbClr val="703989"/>
                </a:solidFill>
              </a:rPr>
              <a:t>)</a:t>
            </a:r>
            <a:endParaRPr lang="en-GB" dirty="0">
              <a:solidFill>
                <a:srgbClr val="703989"/>
              </a:solidFill>
            </a:endParaRPr>
          </a:p>
        </p:txBody>
      </p:sp>
      <p:sp>
        <p:nvSpPr>
          <p:cNvPr id="7" name="Content Placeholder 2"/>
          <p:cNvSpPr txBox="1">
            <a:spLocks/>
          </p:cNvSpPr>
          <p:nvPr/>
        </p:nvSpPr>
        <p:spPr>
          <a:xfrm>
            <a:off x="4850969" y="2102576"/>
            <a:ext cx="4169931" cy="3535462"/>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03989"/>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03989"/>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03989"/>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600" b="1" dirty="0"/>
              <a:t>Cons</a:t>
            </a:r>
            <a:endParaRPr lang="en-GB" b="1" dirty="0"/>
          </a:p>
          <a:p>
            <a:pPr lvl="1"/>
            <a:r>
              <a:rPr lang="en-GB" dirty="0"/>
              <a:t>Bit of set up required </a:t>
            </a:r>
          </a:p>
          <a:p>
            <a:pPr lvl="1"/>
            <a:r>
              <a:rPr lang="en-GB" dirty="0" smtClean="0"/>
              <a:t>Inconsistencies </a:t>
            </a:r>
            <a:r>
              <a:rPr lang="en-GB" dirty="0" smtClean="0"/>
              <a:t>in code for Windows vs Linux</a:t>
            </a:r>
          </a:p>
          <a:p>
            <a:pPr lvl="1"/>
            <a:r>
              <a:rPr lang="en-GB" dirty="0" smtClean="0"/>
              <a:t>Not </a:t>
            </a:r>
            <a:r>
              <a:rPr lang="en-GB" dirty="0"/>
              <a:t>the smoothest user experience</a:t>
            </a:r>
          </a:p>
        </p:txBody>
      </p:sp>
    </p:spTree>
    <p:extLst>
      <p:ext uri="{BB962C8B-B14F-4D97-AF65-F5344CB8AC3E}">
        <p14:creationId xmlns:p14="http://schemas.microsoft.com/office/powerpoint/2010/main" val="321271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a:t>
            </a:r>
            <a:endParaRPr lang="en-GB" dirty="0"/>
          </a:p>
        </p:txBody>
      </p:sp>
      <p:pic>
        <p:nvPicPr>
          <p:cNvPr id="1026"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791" y="2549470"/>
            <a:ext cx="3100373" cy="15501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803304" y="2196186"/>
            <a:ext cx="2001825" cy="22567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jkunst.com/highcharte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8825" y="2166881"/>
            <a:ext cx="2001825" cy="231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52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36973" y="119792"/>
            <a:ext cx="7032054" cy="1506869"/>
          </a:xfrm>
          <a:prstGeom prst="rect">
            <a:avLst/>
          </a:prstGeom>
        </p:spPr>
      </p:pic>
      <p:sp>
        <p:nvSpPr>
          <p:cNvPr id="6" name="Content Placeholder 5"/>
          <p:cNvSpPr>
            <a:spLocks noGrp="1"/>
          </p:cNvSpPr>
          <p:nvPr>
            <p:ph idx="1"/>
          </p:nvPr>
        </p:nvSpPr>
        <p:spPr>
          <a:xfrm>
            <a:off x="681039" y="1825625"/>
            <a:ext cx="3976420" cy="4351338"/>
          </a:xfrm>
        </p:spPr>
        <p:txBody>
          <a:bodyPr numCol="1">
            <a:normAutofit/>
          </a:bodyPr>
          <a:lstStyle/>
          <a:p>
            <a:pPr marL="0" indent="0">
              <a:buNone/>
            </a:pPr>
            <a:r>
              <a:rPr lang="en-GB" b="1" dirty="0" smtClean="0"/>
              <a:t>Pros</a:t>
            </a:r>
          </a:p>
          <a:p>
            <a:r>
              <a:rPr lang="en-GB" dirty="0" smtClean="0"/>
              <a:t>Accessibility </a:t>
            </a:r>
          </a:p>
          <a:p>
            <a:pPr lvl="1"/>
            <a:r>
              <a:rPr lang="en-GB" dirty="0" smtClean="0"/>
              <a:t>included by default</a:t>
            </a:r>
            <a:endParaRPr lang="en-GB" dirty="0" smtClean="0"/>
          </a:p>
          <a:p>
            <a:pPr lvl="1"/>
            <a:r>
              <a:rPr lang="en-GB" dirty="0" err="1" smtClean="0"/>
              <a:t>Sonification</a:t>
            </a:r>
            <a:r>
              <a:rPr lang="en-GB" dirty="0"/>
              <a:t> </a:t>
            </a:r>
            <a:r>
              <a:rPr lang="en-GB" dirty="0" smtClean="0"/>
              <a:t>module</a:t>
            </a:r>
          </a:p>
          <a:p>
            <a:r>
              <a:rPr lang="en-GB" dirty="0" smtClean="0"/>
              <a:t>Intuitive charts</a:t>
            </a:r>
          </a:p>
          <a:p>
            <a:r>
              <a:rPr lang="en-GB" dirty="0" smtClean="0"/>
              <a:t>Familiar code</a:t>
            </a:r>
            <a:endParaRPr lang="en-GB" dirty="0" smtClean="0"/>
          </a:p>
        </p:txBody>
      </p:sp>
      <p:sp>
        <p:nvSpPr>
          <p:cNvPr id="7" name="Content Placeholder 5"/>
          <p:cNvSpPr txBox="1">
            <a:spLocks/>
          </p:cNvSpPr>
          <p:nvPr/>
        </p:nvSpPr>
        <p:spPr>
          <a:xfrm>
            <a:off x="4657459" y="1825625"/>
            <a:ext cx="3976420"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03989"/>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03989"/>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03989"/>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03989"/>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smtClean="0"/>
              <a:t>Cons</a:t>
            </a:r>
            <a:endParaRPr lang="en-GB" dirty="0" smtClean="0"/>
          </a:p>
          <a:p>
            <a:r>
              <a:rPr lang="en-GB" dirty="0" smtClean="0"/>
              <a:t>The documentation</a:t>
            </a:r>
          </a:p>
          <a:p>
            <a:r>
              <a:rPr lang="en-GB" dirty="0" smtClean="0"/>
              <a:t>Small multiples</a:t>
            </a:r>
          </a:p>
          <a:p>
            <a:r>
              <a:rPr lang="en-GB" dirty="0" smtClean="0"/>
              <a:t>Requires </a:t>
            </a:r>
            <a:r>
              <a:rPr lang="en-GB" dirty="0" smtClean="0"/>
              <a:t>license</a:t>
            </a:r>
          </a:p>
          <a:p>
            <a:r>
              <a:rPr lang="en-GB" dirty="0" smtClean="0"/>
              <a:t>Annotations </a:t>
            </a:r>
            <a:endParaRPr lang="en-GB" dirty="0" smtClean="0"/>
          </a:p>
          <a:p>
            <a:endParaRPr lang="en-GB" dirty="0" smtClean="0"/>
          </a:p>
        </p:txBody>
      </p:sp>
      <p:sp>
        <p:nvSpPr>
          <p:cNvPr id="8" name="TextBox 7"/>
          <p:cNvSpPr txBox="1"/>
          <p:nvPr/>
        </p:nvSpPr>
        <p:spPr>
          <a:xfrm>
            <a:off x="2862842" y="4794191"/>
            <a:ext cx="3157672"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703989"/>
                </a:solidFill>
                <a:latin typeface="Segoe UI" panose="020B0502040204020203" pitchFamily="34" charset="0"/>
                <a:cs typeface="Segoe UI" panose="020B0502040204020203" pitchFamily="34" charset="0"/>
              </a:rPr>
              <a:t>It’s pretty smart</a:t>
            </a:r>
          </a:p>
        </p:txBody>
      </p:sp>
    </p:spTree>
    <p:extLst>
      <p:ext uri="{BB962C8B-B14F-4D97-AF65-F5344CB8AC3E}">
        <p14:creationId xmlns:p14="http://schemas.microsoft.com/office/powerpoint/2010/main" val="1953581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Accessibility</a:t>
            </a:r>
            <a:endParaRPr lang="en-GB" dirty="0"/>
          </a:p>
        </p:txBody>
      </p:sp>
      <p:pic>
        <p:nvPicPr>
          <p:cNvPr id="4" name="Picture 2" descr="https://lh6.googleusercontent.com/VftDjJ8ER6NF9LFhnQ8qWnWeHauXBs098QyLBVbU0h60JEYNITLzHMCuZ4wtBmhI1f6r0ecfRwX26VON5bS_bMZbOZHqs3dvJvbVvuppAvCcvTdTdBSri8QNOkPDVLLNgfZ3yVS4a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861" y="2601790"/>
            <a:ext cx="2980796" cy="9672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4929" y="1399206"/>
            <a:ext cx="3100373" cy="15501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e the source imag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246264" y="3106363"/>
            <a:ext cx="1991882" cy="1991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mingway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6709" y="4480111"/>
            <a:ext cx="3972044" cy="89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54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17" y="379562"/>
            <a:ext cx="8543925" cy="706703"/>
          </a:xfrm>
        </p:spPr>
        <p:txBody>
          <a:bodyPr/>
          <a:lstStyle/>
          <a:p>
            <a:pPr algn="ctr"/>
            <a:r>
              <a:rPr lang="en-GB" dirty="0" smtClean="0"/>
              <a:t>Attributed quotes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222089557"/>
              </p:ext>
            </p:extLst>
          </p:nvPr>
        </p:nvGraphicFramePr>
        <p:xfrm>
          <a:off x="333135" y="1904951"/>
          <a:ext cx="9222290" cy="3474720"/>
        </p:xfrm>
        <a:graphic>
          <a:graphicData uri="http://schemas.openxmlformats.org/drawingml/2006/table">
            <a:tbl>
              <a:tblPr firstRow="1" firstCol="1" bandRow="1">
                <a:tableStyleId>{5C22544A-7EE6-4342-B048-85BDC9FD1C3A}</a:tableStyleId>
              </a:tblPr>
              <a:tblGrid>
                <a:gridCol w="1569072">
                  <a:extLst>
                    <a:ext uri="{9D8B030D-6E8A-4147-A177-3AD203B41FA5}">
                      <a16:colId xmlns:a16="http://schemas.microsoft.com/office/drawing/2014/main" val="1481517210"/>
                    </a:ext>
                  </a:extLst>
                </a:gridCol>
                <a:gridCol w="920234">
                  <a:extLst>
                    <a:ext uri="{9D8B030D-6E8A-4147-A177-3AD203B41FA5}">
                      <a16:colId xmlns:a16="http://schemas.microsoft.com/office/drawing/2014/main" val="3799965747"/>
                    </a:ext>
                  </a:extLst>
                </a:gridCol>
                <a:gridCol w="4851682">
                  <a:extLst>
                    <a:ext uri="{9D8B030D-6E8A-4147-A177-3AD203B41FA5}">
                      <a16:colId xmlns:a16="http://schemas.microsoft.com/office/drawing/2014/main" val="20738337"/>
                    </a:ext>
                  </a:extLst>
                </a:gridCol>
                <a:gridCol w="1881302">
                  <a:extLst>
                    <a:ext uri="{9D8B030D-6E8A-4147-A177-3AD203B41FA5}">
                      <a16:colId xmlns:a16="http://schemas.microsoft.com/office/drawing/2014/main" val="3126438193"/>
                    </a:ext>
                  </a:extLst>
                </a:gridCol>
              </a:tblGrid>
              <a:tr h="190500">
                <a:tc>
                  <a:txBody>
                    <a:bodyPr/>
                    <a:lstStyle/>
                    <a:p>
                      <a:pPr>
                        <a:spcAft>
                          <a:spcPts val="0"/>
                        </a:spcAft>
                      </a:pPr>
                      <a:r>
                        <a:rPr lang="en-GB" sz="1800" dirty="0" smtClean="0">
                          <a:effectLst/>
                        </a:rPr>
                        <a:t>Outlet</a:t>
                      </a:r>
                      <a:endParaRPr lang="en-GB" sz="1800" dirty="0">
                        <a:effectLst/>
                        <a:latin typeface="Calibri" panose="020F0502020204030204" pitchFamily="34" charset="0"/>
                        <a:ea typeface="Calibri" panose="020F0502020204030204" pitchFamily="34" charset="0"/>
                      </a:endParaRPr>
                    </a:p>
                  </a:txBody>
                  <a:tcPr marL="68580" marR="68580" marT="0" marB="0"/>
                </a:tc>
                <a:tc>
                  <a:txBody>
                    <a:bodyPr/>
                    <a:lstStyle/>
                    <a:p>
                      <a:pPr>
                        <a:spcAft>
                          <a:spcPts val="0"/>
                        </a:spcAft>
                      </a:pPr>
                      <a:r>
                        <a:rPr lang="en-GB" sz="1800" dirty="0" smtClean="0">
                          <a:effectLst/>
                        </a:rPr>
                        <a:t>2020</a:t>
                      </a:r>
                      <a:endParaRPr lang="en-GB" sz="1800" dirty="0">
                        <a:effectLst/>
                        <a:latin typeface="Calibri" panose="020F0502020204030204" pitchFamily="34" charset="0"/>
                        <a:ea typeface="Calibri" panose="020F0502020204030204" pitchFamily="34" charset="0"/>
                      </a:endParaRPr>
                    </a:p>
                  </a:txBody>
                  <a:tcPr marL="68580" marR="68580" marT="0" marB="0"/>
                </a:tc>
                <a:tc>
                  <a:txBody>
                    <a:bodyPr/>
                    <a:lstStyle/>
                    <a:p>
                      <a:pPr>
                        <a:spcAft>
                          <a:spcPts val="0"/>
                        </a:spcAft>
                      </a:pPr>
                      <a:r>
                        <a:rPr lang="en-GB" sz="1800" dirty="0" smtClean="0">
                          <a:effectLst/>
                          <a:latin typeface="Calibri" panose="020F0502020204030204" pitchFamily="34" charset="0"/>
                          <a:ea typeface="Calibri" panose="020F0502020204030204" pitchFamily="34" charset="0"/>
                        </a:rPr>
                        <a:t>2021</a:t>
                      </a:r>
                      <a:endParaRPr lang="en-GB" sz="1800" dirty="0">
                        <a:effectLst/>
                        <a:latin typeface="Calibri" panose="020F0502020204030204" pitchFamily="34" charset="0"/>
                        <a:ea typeface="Calibri" panose="020F0502020204030204" pitchFamily="34" charset="0"/>
                      </a:endParaRPr>
                    </a:p>
                  </a:txBody>
                  <a:tcPr marL="68580" marR="68580" marT="0" marB="0"/>
                </a:tc>
                <a:tc>
                  <a:txBody>
                    <a:bodyPr/>
                    <a:lstStyle/>
                    <a:p>
                      <a:pPr>
                        <a:spcAft>
                          <a:spcPts val="0"/>
                        </a:spcAft>
                      </a:pPr>
                      <a:r>
                        <a:rPr lang="en-GB" sz="1800" dirty="0" smtClean="0">
                          <a:effectLst/>
                        </a:rPr>
                        <a:t>Links to articles</a:t>
                      </a:r>
                      <a:endParaRPr lang="en-GB"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30098596"/>
                  </a:ext>
                </a:extLst>
              </a:tr>
              <a:tr h="640080">
                <a:tc>
                  <a:txBody>
                    <a:bodyPr/>
                    <a:lstStyle/>
                    <a:p>
                      <a:pPr>
                        <a:spcAft>
                          <a:spcPts val="0"/>
                        </a:spcAft>
                      </a:pPr>
                      <a:r>
                        <a:rPr lang="en-GB" sz="1800" dirty="0" smtClean="0">
                          <a:effectLst/>
                          <a:latin typeface="Calibri" panose="020F0502020204030204" pitchFamily="34" charset="0"/>
                          <a:ea typeface="Calibri" panose="020F0502020204030204" pitchFamily="34" charset="0"/>
                        </a:rPr>
                        <a:t>The Scotsman</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smtClean="0">
                          <a:effectLst/>
                        </a:rPr>
                        <a:t>0%</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smtClean="0">
                          <a:effectLst/>
                        </a:rPr>
                        <a:t>25%</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smtClean="0">
                          <a:effectLst/>
                        </a:rPr>
                        <a:t>(41% excluding the section on</a:t>
                      </a:r>
                      <a:r>
                        <a:rPr lang="en-GB" sz="1800" baseline="0" dirty="0" smtClean="0">
                          <a:effectLst/>
                        </a:rPr>
                        <a:t> other SG news</a:t>
                      </a:r>
                      <a:r>
                        <a:rPr lang="en-GB" sz="1800" dirty="0" smtClean="0">
                          <a:effectLst/>
                        </a:rPr>
                        <a:t>)</a:t>
                      </a:r>
                      <a:endParaRPr lang="en-GB" sz="1800" dirty="0" smtClean="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3"/>
                        </a:rPr>
                        <a:t>2020 article</a:t>
                      </a:r>
                      <a:endParaRPr lang="en-GB" sz="1400" dirty="0" smtClean="0">
                        <a:effectLst/>
                        <a:latin typeface="Calibri" panose="020F0502020204030204" pitchFamily="34" charset="0"/>
                        <a:ea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4"/>
                        </a:rPr>
                        <a:t>2021 article</a:t>
                      </a:r>
                      <a:endParaRPr lang="en-GB" sz="1400" dirty="0" smtClean="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046138995"/>
                  </a:ext>
                </a:extLst>
              </a:tr>
              <a:tr h="640080">
                <a:tc>
                  <a:txBody>
                    <a:bodyPr/>
                    <a:lstStyle/>
                    <a:p>
                      <a:pPr>
                        <a:spcAft>
                          <a:spcPts val="0"/>
                        </a:spcAft>
                      </a:pPr>
                      <a:r>
                        <a:rPr lang="en-GB" sz="1800" dirty="0" smtClean="0">
                          <a:effectLst/>
                          <a:latin typeface="Calibri" panose="020F0502020204030204" pitchFamily="34" charset="0"/>
                          <a:ea typeface="Calibri" panose="020F0502020204030204" pitchFamily="34" charset="0"/>
                        </a:rPr>
                        <a:t>BBC News</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GB" sz="1800" dirty="0">
                          <a:effectLst/>
                        </a:rPr>
                        <a:t>0.8%</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smtClean="0">
                          <a:effectLst/>
                        </a:rPr>
                        <a:t>26%</a:t>
                      </a:r>
                      <a:endParaRPr lang="en-GB" sz="1800" dirty="0" smtClean="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5"/>
                        </a:rPr>
                        <a:t>2020 article</a:t>
                      </a:r>
                      <a:endParaRPr lang="en-GB" sz="1400" dirty="0" smtClean="0">
                        <a:effectLst/>
                        <a:latin typeface="Calibri" panose="020F0502020204030204" pitchFamily="34" charset="0"/>
                        <a:ea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6"/>
                        </a:rPr>
                        <a:t>2021 article</a:t>
                      </a:r>
                      <a:endParaRPr lang="en-GB" sz="1400" dirty="0" smtClean="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953287593"/>
                  </a:ext>
                </a:extLst>
              </a:tr>
              <a:tr h="640080">
                <a:tc>
                  <a:txBody>
                    <a:bodyPr/>
                    <a:lstStyle/>
                    <a:p>
                      <a:pPr>
                        <a:spcAft>
                          <a:spcPts val="0"/>
                        </a:spcAft>
                      </a:pPr>
                      <a:r>
                        <a:rPr lang="en-GB" sz="1800" dirty="0" smtClean="0">
                          <a:effectLst/>
                          <a:latin typeface="Calibri" panose="020F0502020204030204" pitchFamily="34" charset="0"/>
                          <a:ea typeface="Calibri" panose="020F0502020204030204" pitchFamily="34" charset="0"/>
                        </a:rPr>
                        <a:t>The Herald</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GB" sz="1800">
                          <a:effectLst/>
                        </a:rPr>
                        <a:t>16%</a:t>
                      </a:r>
                      <a:endParaRPr lang="en-GB" sz="18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smtClean="0">
                          <a:effectLst/>
                        </a:rPr>
                        <a:t>50%</a:t>
                      </a:r>
                      <a:endParaRPr lang="en-GB" sz="1800" dirty="0" smtClean="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7"/>
                        </a:rPr>
                        <a:t>2020 article</a:t>
                      </a:r>
                      <a:endParaRPr lang="en-GB" sz="1400" dirty="0" smtClean="0">
                        <a:effectLst/>
                        <a:latin typeface="Calibri" panose="020F0502020204030204" pitchFamily="34" charset="0"/>
                        <a:ea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8"/>
                        </a:rPr>
                        <a:t>2021 article</a:t>
                      </a:r>
                      <a:endParaRPr lang="en-GB" sz="1400" dirty="0" smtClean="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283648904"/>
                  </a:ext>
                </a:extLst>
              </a:tr>
              <a:tr h="640080">
                <a:tc>
                  <a:txBody>
                    <a:bodyPr/>
                    <a:lstStyle/>
                    <a:p>
                      <a:pPr>
                        <a:spcAft>
                          <a:spcPts val="0"/>
                        </a:spcAft>
                      </a:pPr>
                      <a:r>
                        <a:rPr lang="en-GB" sz="1800" dirty="0" smtClean="0">
                          <a:effectLst/>
                          <a:latin typeface="Calibri" panose="020F0502020204030204" pitchFamily="34" charset="0"/>
                          <a:ea typeface="Calibri" panose="020F0502020204030204" pitchFamily="34" charset="0"/>
                        </a:rPr>
                        <a:t>The National</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GB" sz="1800" dirty="0" smtClean="0">
                          <a:effectLst/>
                          <a:latin typeface="Calibri" panose="020F0502020204030204" pitchFamily="34" charset="0"/>
                          <a:ea typeface="Calibri" panose="020F0502020204030204" pitchFamily="34" charset="0"/>
                        </a:rPr>
                        <a:t>NA</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GB" sz="1800" dirty="0" smtClean="0">
                          <a:effectLst/>
                        </a:rPr>
                        <a:t>44%</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9"/>
                        </a:rPr>
                        <a:t>2021 article</a:t>
                      </a:r>
                      <a:endParaRPr lang="en-GB" sz="1400" dirty="0" smtClean="0">
                        <a:effectLst/>
                        <a:latin typeface="Calibri" panose="020F0502020204030204" pitchFamily="34" charset="0"/>
                        <a:ea typeface="Calibri" panose="020F0502020204030204" pitchFamily="34" charset="0"/>
                      </a:endParaRPr>
                    </a:p>
                    <a:p>
                      <a:pPr algn="ctr">
                        <a:spcAft>
                          <a:spcPts val="0"/>
                        </a:spcAft>
                      </a:pPr>
                      <a:r>
                        <a:rPr lang="en-GB" sz="1400" dirty="0" smtClean="0">
                          <a:effectLst/>
                        </a:rPr>
                        <a:t>Couldn't </a:t>
                      </a:r>
                      <a:r>
                        <a:rPr lang="en-GB" sz="1400" dirty="0">
                          <a:effectLst/>
                        </a:rPr>
                        <a:t>find a 2020 article</a:t>
                      </a:r>
                      <a:endParaRPr lang="en-GB" sz="14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887716105"/>
                  </a:ext>
                </a:extLst>
              </a:tr>
              <a:tr h="640080">
                <a:tc>
                  <a:txBody>
                    <a:bodyPr/>
                    <a:lstStyle/>
                    <a:p>
                      <a:pPr>
                        <a:spcAft>
                          <a:spcPts val="0"/>
                        </a:spcAft>
                      </a:pPr>
                      <a:r>
                        <a:rPr lang="en-GB" sz="1800" dirty="0" smtClean="0">
                          <a:effectLst/>
                          <a:latin typeface="Calibri" panose="020F0502020204030204" pitchFamily="34" charset="0"/>
                          <a:ea typeface="Calibri" panose="020F0502020204030204" pitchFamily="34" charset="0"/>
                        </a:rPr>
                        <a:t>The Times</a:t>
                      </a:r>
                      <a:endParaRPr lang="en-GB" sz="18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GB" sz="1800">
                          <a:effectLst/>
                        </a:rPr>
                        <a:t>14%</a:t>
                      </a:r>
                      <a:endParaRPr lang="en-GB" sz="18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smtClean="0">
                          <a:effectLst/>
                        </a:rPr>
                        <a:t>44%</a:t>
                      </a:r>
                      <a:endParaRPr lang="en-GB" sz="1800" dirty="0" smtClean="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10"/>
                        </a:rPr>
                        <a:t>2020 article</a:t>
                      </a:r>
                      <a:endParaRPr lang="en-GB" sz="1400" dirty="0" smtClean="0">
                        <a:effectLst/>
                        <a:latin typeface="Calibri" panose="020F0502020204030204" pitchFamily="34" charset="0"/>
                        <a:ea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u="sng" dirty="0" smtClean="0">
                          <a:effectLst/>
                          <a:hlinkClick r:id="rId9"/>
                        </a:rPr>
                        <a:t>2021 article</a:t>
                      </a:r>
                      <a:endParaRPr lang="en-GB" sz="1400" dirty="0" smtClean="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044476647"/>
                  </a:ext>
                </a:extLst>
              </a:tr>
            </a:tbl>
          </a:graphicData>
        </a:graphic>
      </p:graphicFrame>
    </p:spTree>
    <p:extLst>
      <p:ext uri="{BB962C8B-B14F-4D97-AF65-F5344CB8AC3E}">
        <p14:creationId xmlns:p14="http://schemas.microsoft.com/office/powerpoint/2010/main" val="2174054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17" y="379562"/>
            <a:ext cx="8543925" cy="706703"/>
          </a:xfrm>
        </p:spPr>
        <p:txBody>
          <a:bodyPr/>
          <a:lstStyle/>
          <a:p>
            <a:pPr algn="ctr"/>
            <a:r>
              <a:rPr lang="en-GB" dirty="0" smtClean="0"/>
              <a:t>Feedback from policy</a:t>
            </a:r>
            <a:endParaRPr lang="en-GB" dirty="0"/>
          </a:p>
        </p:txBody>
      </p:sp>
      <p:sp>
        <p:nvSpPr>
          <p:cNvPr id="4" name="Content Placeholder 2"/>
          <p:cNvSpPr>
            <a:spLocks noGrp="1"/>
          </p:cNvSpPr>
          <p:nvPr>
            <p:ph idx="1"/>
          </p:nvPr>
        </p:nvSpPr>
        <p:spPr>
          <a:xfrm>
            <a:off x="681038" y="1621536"/>
            <a:ext cx="8543925" cy="4660527"/>
          </a:xfrm>
        </p:spPr>
        <p:txBody>
          <a:bodyPr>
            <a:normAutofit/>
          </a:bodyPr>
          <a:lstStyle/>
          <a:p>
            <a:pPr marL="0" indent="0">
              <a:buNone/>
            </a:pPr>
            <a:r>
              <a:rPr lang="en-GB" b="1" dirty="0" smtClean="0"/>
              <a:t>What do you use the RGAR for?</a:t>
            </a:r>
          </a:p>
          <a:p>
            <a:pPr marL="0" indent="0">
              <a:buNone/>
            </a:pPr>
            <a:endParaRPr lang="en-GB" b="1" dirty="0"/>
          </a:p>
          <a:p>
            <a:pPr marL="0" indent="0">
              <a:buNone/>
            </a:pPr>
            <a:r>
              <a:rPr lang="en-GB" dirty="0" smtClean="0"/>
              <a:t>“Find </a:t>
            </a:r>
            <a:r>
              <a:rPr lang="en-GB" dirty="0"/>
              <a:t>the latest stats to supplement our policies and update </a:t>
            </a:r>
            <a:r>
              <a:rPr lang="en-GB" dirty="0" err="1" smtClean="0"/>
              <a:t>FMQs</a:t>
            </a:r>
            <a:r>
              <a:rPr lang="en-GB" dirty="0" smtClean="0"/>
              <a:t>”</a:t>
            </a:r>
          </a:p>
          <a:p>
            <a:pPr marL="0" indent="0">
              <a:buNone/>
            </a:pPr>
            <a:endParaRPr lang="en-GB" dirty="0"/>
          </a:p>
          <a:p>
            <a:pPr marL="0" indent="0">
              <a:buNone/>
            </a:pPr>
            <a:r>
              <a:rPr lang="en-GB" dirty="0"/>
              <a:t>“Core briefs, </a:t>
            </a:r>
            <a:r>
              <a:rPr lang="en-GB" dirty="0" err="1"/>
              <a:t>FMQs</a:t>
            </a:r>
            <a:r>
              <a:rPr lang="en-GB" dirty="0"/>
              <a:t>, knowing where these points come from to dig deeper</a:t>
            </a:r>
            <a:r>
              <a:rPr lang="en-GB" dirty="0" smtClean="0"/>
              <a:t>”</a:t>
            </a:r>
          </a:p>
          <a:p>
            <a:pPr marL="0" indent="0">
              <a:buNone/>
            </a:pPr>
            <a:endParaRPr lang="en-GB" dirty="0"/>
          </a:p>
          <a:p>
            <a:pPr marL="0" indent="0">
              <a:buNone/>
            </a:pPr>
            <a:r>
              <a:rPr lang="en-GB" dirty="0"/>
              <a:t>“Updating core briefs”</a:t>
            </a:r>
          </a:p>
        </p:txBody>
      </p:sp>
    </p:spTree>
    <p:extLst>
      <p:ext uri="{BB962C8B-B14F-4D97-AF65-F5344CB8AC3E}">
        <p14:creationId xmlns:p14="http://schemas.microsoft.com/office/powerpoint/2010/main" val="388499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17" y="379562"/>
            <a:ext cx="8543925" cy="706703"/>
          </a:xfrm>
        </p:spPr>
        <p:txBody>
          <a:bodyPr/>
          <a:lstStyle/>
          <a:p>
            <a:pPr algn="ctr"/>
            <a:r>
              <a:rPr lang="en-GB" dirty="0" smtClean="0"/>
              <a:t>Feedback from policy</a:t>
            </a:r>
            <a:endParaRPr lang="en-GB" dirty="0"/>
          </a:p>
        </p:txBody>
      </p:sp>
      <p:sp>
        <p:nvSpPr>
          <p:cNvPr id="4" name="Content Placeholder 2"/>
          <p:cNvSpPr>
            <a:spLocks noGrp="1"/>
          </p:cNvSpPr>
          <p:nvPr>
            <p:ph idx="1"/>
          </p:nvPr>
        </p:nvSpPr>
        <p:spPr>
          <a:xfrm>
            <a:off x="681038" y="1621536"/>
            <a:ext cx="8543925" cy="4660527"/>
          </a:xfrm>
        </p:spPr>
        <p:txBody>
          <a:bodyPr>
            <a:normAutofit fontScale="47500" lnSpcReduction="20000"/>
          </a:bodyPr>
          <a:lstStyle/>
          <a:p>
            <a:pPr marL="0" indent="0">
              <a:buNone/>
            </a:pPr>
            <a:r>
              <a:rPr lang="en-GB" sz="5900" b="1" dirty="0" smtClean="0"/>
              <a:t>What worked well?</a:t>
            </a:r>
          </a:p>
          <a:p>
            <a:pPr marL="0" indent="0">
              <a:buNone/>
            </a:pPr>
            <a:endParaRPr lang="en-GB" b="1" dirty="0"/>
          </a:p>
          <a:p>
            <a:pPr marL="0" indent="0">
              <a:buNone/>
            </a:pPr>
            <a:r>
              <a:rPr lang="en-GB" b="1" dirty="0" smtClean="0"/>
              <a:t>Navigation and links to more information</a:t>
            </a:r>
          </a:p>
          <a:p>
            <a:pPr marL="0" indent="0">
              <a:buNone/>
            </a:pPr>
            <a:r>
              <a:rPr lang="en-GB" dirty="0" smtClean="0"/>
              <a:t>“</a:t>
            </a:r>
            <a:r>
              <a:rPr lang="en-GB" dirty="0"/>
              <a:t>easy to navigate, presented well, I like the text </a:t>
            </a:r>
            <a:r>
              <a:rPr lang="en-GB" dirty="0" smtClean="0"/>
              <a:t>boxes”</a:t>
            </a:r>
          </a:p>
          <a:p>
            <a:pPr marL="0" indent="0">
              <a:buNone/>
            </a:pPr>
            <a:r>
              <a:rPr lang="en-GB" dirty="0" smtClean="0"/>
              <a:t>“</a:t>
            </a:r>
            <a:r>
              <a:rPr lang="en-GB" dirty="0"/>
              <a:t>Bullets are good for me to create a brief</a:t>
            </a:r>
            <a:r>
              <a:rPr lang="en-GB" dirty="0" smtClean="0"/>
              <a:t>”</a:t>
            </a:r>
          </a:p>
          <a:p>
            <a:pPr marL="0" indent="0">
              <a:buNone/>
            </a:pPr>
            <a:r>
              <a:rPr lang="en-GB" dirty="0" smtClean="0"/>
              <a:t>“</a:t>
            </a:r>
            <a:r>
              <a:rPr lang="en-GB" dirty="0"/>
              <a:t>It was easy to follow and pull out the charts</a:t>
            </a:r>
            <a:r>
              <a:rPr lang="en-GB" dirty="0" smtClean="0"/>
              <a:t>”</a:t>
            </a:r>
          </a:p>
          <a:p>
            <a:pPr marL="0" indent="0">
              <a:buNone/>
            </a:pPr>
            <a:r>
              <a:rPr lang="en-GB" dirty="0" smtClean="0"/>
              <a:t>“</a:t>
            </a:r>
            <a:r>
              <a:rPr lang="en-GB" dirty="0"/>
              <a:t>The report appears to be well presented and set out so it is easy to find relevant information and sections. It provides links to a good range of wider reports and evidence”</a:t>
            </a:r>
          </a:p>
          <a:p>
            <a:pPr marL="0" indent="0">
              <a:buNone/>
            </a:pPr>
            <a:r>
              <a:rPr lang="en-GB" dirty="0"/>
              <a:t>“People are busy – keeping it tight and focussed – links to more info for a deeper dive”</a:t>
            </a:r>
          </a:p>
          <a:p>
            <a:pPr marL="0" indent="0">
              <a:buNone/>
            </a:pPr>
            <a:r>
              <a:rPr lang="en-GB" dirty="0"/>
              <a:t>“A visual summary, links to detailed information”</a:t>
            </a:r>
          </a:p>
          <a:p>
            <a:pPr marL="0" indent="0">
              <a:buNone/>
            </a:pPr>
            <a:r>
              <a:rPr lang="en-GB" dirty="0"/>
              <a:t>“New HTML format. I like the </a:t>
            </a:r>
            <a:r>
              <a:rPr lang="en-GB" dirty="0" err="1"/>
              <a:t>searchability</a:t>
            </a:r>
            <a:r>
              <a:rPr lang="en-GB" dirty="0"/>
              <a:t> and it's really clean. PDF is handy to highlight. The graphs are really easy to use. Have liked how NRS does good charts. I like the pictures - makes it personal”</a:t>
            </a:r>
          </a:p>
          <a:p>
            <a:pPr marL="0" indent="0">
              <a:buNone/>
            </a:pPr>
            <a:endParaRPr lang="en-GB" dirty="0" smtClean="0"/>
          </a:p>
          <a:p>
            <a:pPr marL="0" indent="0">
              <a:buNone/>
            </a:pPr>
            <a:r>
              <a:rPr lang="en-GB" b="1" dirty="0" smtClean="0"/>
              <a:t>Themes</a:t>
            </a:r>
            <a:endParaRPr lang="en-GB" b="1" dirty="0"/>
          </a:p>
          <a:p>
            <a:pPr marL="0" indent="0">
              <a:buNone/>
            </a:pPr>
            <a:r>
              <a:rPr lang="en-GB" dirty="0" smtClean="0"/>
              <a:t>“arranging </a:t>
            </a:r>
            <a:r>
              <a:rPr lang="en-GB" dirty="0"/>
              <a:t>it in themes (incl. health inequality) was helpful for us</a:t>
            </a:r>
            <a:r>
              <a:rPr lang="en-GB" dirty="0" smtClean="0"/>
              <a:t>”</a:t>
            </a:r>
          </a:p>
          <a:p>
            <a:pPr marL="0" indent="0">
              <a:buNone/>
            </a:pPr>
            <a:r>
              <a:rPr lang="en-GB" dirty="0" smtClean="0"/>
              <a:t>“</a:t>
            </a:r>
            <a:r>
              <a:rPr lang="en-GB" dirty="0"/>
              <a:t>definitely better by theme, you can see a thread/story, this makes sense, helps if you’re busy</a:t>
            </a:r>
            <a:r>
              <a:rPr lang="en-GB" dirty="0" smtClean="0"/>
              <a:t>”</a:t>
            </a:r>
          </a:p>
          <a:p>
            <a:pPr marL="0" indent="0">
              <a:buNone/>
            </a:pPr>
            <a:r>
              <a:rPr lang="en-GB" dirty="0"/>
              <a:t>“I like thematic”</a:t>
            </a:r>
            <a:endParaRPr lang="en-GB" dirty="0" smtClean="0"/>
          </a:p>
        </p:txBody>
      </p:sp>
    </p:spTree>
    <p:extLst>
      <p:ext uri="{BB962C8B-B14F-4D97-AF65-F5344CB8AC3E}">
        <p14:creationId xmlns:p14="http://schemas.microsoft.com/office/powerpoint/2010/main" val="264905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17" y="379562"/>
            <a:ext cx="8543925" cy="706703"/>
          </a:xfrm>
        </p:spPr>
        <p:txBody>
          <a:bodyPr/>
          <a:lstStyle/>
          <a:p>
            <a:pPr algn="ctr"/>
            <a:r>
              <a:rPr lang="en-GB" dirty="0" smtClean="0"/>
              <a:t>Feedback from policy</a:t>
            </a:r>
            <a:endParaRPr lang="en-GB" dirty="0"/>
          </a:p>
        </p:txBody>
      </p:sp>
      <p:sp>
        <p:nvSpPr>
          <p:cNvPr id="4" name="Content Placeholder 2"/>
          <p:cNvSpPr>
            <a:spLocks noGrp="1"/>
          </p:cNvSpPr>
          <p:nvPr>
            <p:ph idx="1"/>
          </p:nvPr>
        </p:nvSpPr>
        <p:spPr>
          <a:xfrm>
            <a:off x="681038" y="1621536"/>
            <a:ext cx="8543925" cy="4660527"/>
          </a:xfrm>
        </p:spPr>
        <p:txBody>
          <a:bodyPr>
            <a:normAutofit fontScale="85000" lnSpcReduction="20000"/>
          </a:bodyPr>
          <a:lstStyle/>
          <a:p>
            <a:pPr marL="0" indent="0">
              <a:buNone/>
            </a:pPr>
            <a:r>
              <a:rPr lang="en-GB" sz="4200" b="1" dirty="0" smtClean="0"/>
              <a:t>What could be improved?</a:t>
            </a:r>
          </a:p>
          <a:p>
            <a:pPr marL="0" indent="0">
              <a:buNone/>
            </a:pPr>
            <a:endParaRPr lang="en-GB" b="1" dirty="0" smtClean="0"/>
          </a:p>
          <a:p>
            <a:pPr marL="0" indent="0">
              <a:buNone/>
            </a:pPr>
            <a:r>
              <a:rPr lang="en-GB" b="1" dirty="0" smtClean="0"/>
              <a:t>More data</a:t>
            </a:r>
            <a:endParaRPr lang="en-GB" b="1" dirty="0"/>
          </a:p>
          <a:p>
            <a:pPr marL="0" indent="0">
              <a:buNone/>
            </a:pPr>
            <a:r>
              <a:rPr lang="en-GB" dirty="0"/>
              <a:t>“Reports like this often talk about the impact of being from deprived areas, but there is no further breakdown or analysis of this. These deprived areas will be made up of a range of different populations, individuals, minority ethnic groups, </a:t>
            </a:r>
            <a:r>
              <a:rPr lang="en-GB" dirty="0" err="1" smtClean="0"/>
              <a:t>etc</a:t>
            </a:r>
            <a:r>
              <a:rPr lang="en-GB" dirty="0" smtClean="0"/>
              <a:t>”</a:t>
            </a:r>
          </a:p>
          <a:p>
            <a:pPr marL="0" indent="0">
              <a:buNone/>
            </a:pPr>
            <a:endParaRPr lang="en-GB" dirty="0"/>
          </a:p>
          <a:p>
            <a:pPr marL="0" indent="0">
              <a:buNone/>
            </a:pPr>
            <a:r>
              <a:rPr lang="en-GB" dirty="0"/>
              <a:t>“more detail on local authority and health board areas</a:t>
            </a:r>
            <a:r>
              <a:rPr lang="en-GB" dirty="0" smtClean="0"/>
              <a:t>”</a:t>
            </a:r>
          </a:p>
          <a:p>
            <a:pPr marL="0" indent="0">
              <a:buNone/>
            </a:pPr>
            <a:endParaRPr lang="en-GB" dirty="0" smtClean="0"/>
          </a:p>
          <a:p>
            <a:pPr marL="0" indent="0">
              <a:buNone/>
            </a:pPr>
            <a:r>
              <a:rPr lang="en-GB" b="1" dirty="0" smtClean="0"/>
              <a:t>Bring the infographic booklet back</a:t>
            </a:r>
          </a:p>
          <a:p>
            <a:pPr marL="0" indent="0">
              <a:buNone/>
            </a:pPr>
            <a:r>
              <a:rPr lang="en-GB" dirty="0" smtClean="0"/>
              <a:t>“</a:t>
            </a:r>
            <a:r>
              <a:rPr lang="en-GB" dirty="0"/>
              <a:t>The infographic supplement is a loss. Useful to have all the charts in 1 document for briefing ministers.”</a:t>
            </a:r>
          </a:p>
          <a:p>
            <a:pPr marL="0" indent="0">
              <a:buNone/>
            </a:pPr>
            <a:endParaRPr lang="en-GB" dirty="0"/>
          </a:p>
        </p:txBody>
      </p:sp>
    </p:spTree>
    <p:extLst>
      <p:ext uri="{BB962C8B-B14F-4D97-AF65-F5344CB8AC3E}">
        <p14:creationId xmlns:p14="http://schemas.microsoft.com/office/powerpoint/2010/main" val="467791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2318" y="0"/>
            <a:ext cx="8543925" cy="706703"/>
          </a:xfrm>
        </p:spPr>
        <p:txBody>
          <a:bodyPr/>
          <a:lstStyle/>
          <a:p>
            <a:pPr algn="ctr"/>
            <a:r>
              <a:rPr lang="en-GB" dirty="0" smtClean="0"/>
              <a:t>Web analytics</a:t>
            </a:r>
            <a:endParaRPr lang="en-GB" dirty="0"/>
          </a:p>
        </p:txBody>
      </p:sp>
      <p:pic>
        <p:nvPicPr>
          <p:cNvPr id="5" name="Picture 4"/>
          <p:cNvPicPr>
            <a:picLocks noChangeAspect="1"/>
          </p:cNvPicPr>
          <p:nvPr/>
        </p:nvPicPr>
        <p:blipFill>
          <a:blip r:embed="rId3"/>
          <a:stretch>
            <a:fillRect/>
          </a:stretch>
        </p:blipFill>
        <p:spPr>
          <a:xfrm>
            <a:off x="-17439" y="2279232"/>
            <a:ext cx="9923439" cy="457876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68855889"/>
              </p:ext>
            </p:extLst>
          </p:nvPr>
        </p:nvGraphicFramePr>
        <p:xfrm>
          <a:off x="419576" y="706703"/>
          <a:ext cx="9049407" cy="1483360"/>
        </p:xfrm>
        <a:graphic>
          <a:graphicData uri="http://schemas.openxmlformats.org/drawingml/2006/table">
            <a:tbl>
              <a:tblPr firstRow="1" bandRow="1">
                <a:tableStyleId>{5C22544A-7EE6-4342-B048-85BDC9FD1C3A}</a:tableStyleId>
              </a:tblPr>
              <a:tblGrid>
                <a:gridCol w="1912883">
                  <a:extLst>
                    <a:ext uri="{9D8B030D-6E8A-4147-A177-3AD203B41FA5}">
                      <a16:colId xmlns:a16="http://schemas.microsoft.com/office/drawing/2014/main" val="3943008797"/>
                    </a:ext>
                  </a:extLst>
                </a:gridCol>
                <a:gridCol w="2249214">
                  <a:extLst>
                    <a:ext uri="{9D8B030D-6E8A-4147-A177-3AD203B41FA5}">
                      <a16:colId xmlns:a16="http://schemas.microsoft.com/office/drawing/2014/main" val="877151914"/>
                    </a:ext>
                  </a:extLst>
                </a:gridCol>
                <a:gridCol w="2396358">
                  <a:extLst>
                    <a:ext uri="{9D8B030D-6E8A-4147-A177-3AD203B41FA5}">
                      <a16:colId xmlns:a16="http://schemas.microsoft.com/office/drawing/2014/main" val="1755855827"/>
                    </a:ext>
                  </a:extLst>
                </a:gridCol>
                <a:gridCol w="1166649">
                  <a:extLst>
                    <a:ext uri="{9D8B030D-6E8A-4147-A177-3AD203B41FA5}">
                      <a16:colId xmlns:a16="http://schemas.microsoft.com/office/drawing/2014/main" val="3949271555"/>
                    </a:ext>
                  </a:extLst>
                </a:gridCol>
                <a:gridCol w="1324303">
                  <a:extLst>
                    <a:ext uri="{9D8B030D-6E8A-4147-A177-3AD203B41FA5}">
                      <a16:colId xmlns:a16="http://schemas.microsoft.com/office/drawing/2014/main" val="243863105"/>
                    </a:ext>
                  </a:extLst>
                </a:gridCol>
              </a:tblGrid>
              <a:tr h="370840">
                <a:tc>
                  <a:txBody>
                    <a:bodyPr/>
                    <a:lstStyle/>
                    <a:p>
                      <a:endParaRPr lang="en-GB" dirty="0"/>
                    </a:p>
                  </a:txBody>
                  <a:tcPr/>
                </a:tc>
                <a:tc>
                  <a:txBody>
                    <a:bodyPr/>
                    <a:lstStyle/>
                    <a:p>
                      <a:r>
                        <a:rPr lang="en-GB" dirty="0" smtClean="0"/>
                        <a:t>Average</a:t>
                      </a:r>
                      <a:r>
                        <a:rPr lang="en-GB" baseline="0" dirty="0" smtClean="0"/>
                        <a:t> t</a:t>
                      </a:r>
                      <a:r>
                        <a:rPr lang="en-GB" dirty="0" smtClean="0"/>
                        <a:t>ime on page</a:t>
                      </a:r>
                      <a:endParaRPr lang="en-GB" dirty="0"/>
                    </a:p>
                  </a:txBody>
                  <a:tcPr/>
                </a:tc>
                <a:tc>
                  <a:txBody>
                    <a:bodyPr/>
                    <a:lstStyle/>
                    <a:p>
                      <a:r>
                        <a:rPr lang="en-GB" dirty="0" smtClean="0"/>
                        <a:t>Estimated</a:t>
                      </a:r>
                      <a:r>
                        <a:rPr lang="en-GB" baseline="0" dirty="0" smtClean="0"/>
                        <a:t> r</a:t>
                      </a:r>
                      <a:r>
                        <a:rPr lang="en-GB" dirty="0" smtClean="0"/>
                        <a:t>eading time</a:t>
                      </a:r>
                      <a:endParaRPr lang="en-GB" dirty="0"/>
                    </a:p>
                  </a:txBody>
                  <a:tcPr/>
                </a:tc>
                <a:tc>
                  <a:txBody>
                    <a:bodyPr/>
                    <a:lstStyle/>
                    <a:p>
                      <a:r>
                        <a:rPr lang="en-GB" dirty="0" smtClean="0"/>
                        <a:t>Max read</a:t>
                      </a:r>
                      <a:endParaRPr lang="en-GB" dirty="0"/>
                    </a:p>
                  </a:txBody>
                  <a:tcPr/>
                </a:tc>
                <a:tc>
                  <a:txBody>
                    <a:bodyPr/>
                    <a:lstStyle/>
                    <a:p>
                      <a:r>
                        <a:rPr lang="en-GB" dirty="0" smtClean="0"/>
                        <a:t>Bounce rate</a:t>
                      </a:r>
                      <a:endParaRPr lang="en-GB" dirty="0"/>
                    </a:p>
                  </a:txBody>
                  <a:tcPr/>
                </a:tc>
                <a:extLst>
                  <a:ext uri="{0D108BD9-81ED-4DB2-BD59-A6C34878D82A}">
                    <a16:rowId xmlns:a16="http://schemas.microsoft.com/office/drawing/2014/main" val="347441862"/>
                  </a:ext>
                </a:extLst>
              </a:tr>
              <a:tr h="370840">
                <a:tc>
                  <a:txBody>
                    <a:bodyPr/>
                    <a:lstStyle/>
                    <a:p>
                      <a:r>
                        <a:rPr lang="en-GB" dirty="0" smtClean="0"/>
                        <a:t>2019 landing page</a:t>
                      </a:r>
                      <a:endParaRPr lang="en-GB" dirty="0"/>
                    </a:p>
                  </a:txBody>
                  <a:tcPr/>
                </a:tc>
                <a:tc>
                  <a:txBody>
                    <a:bodyPr/>
                    <a:lstStyle/>
                    <a:p>
                      <a:r>
                        <a:rPr lang="en-GB" dirty="0" smtClean="0"/>
                        <a:t>90 seconds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69 seconds</a:t>
                      </a:r>
                    </a:p>
                  </a:txBody>
                  <a:tcPr/>
                </a:tc>
                <a:tc>
                  <a:txBody>
                    <a:bodyPr/>
                    <a:lstStyle/>
                    <a:p>
                      <a:r>
                        <a:rPr lang="en-GB" dirty="0" smtClean="0"/>
                        <a:t>100%</a:t>
                      </a:r>
                      <a:endParaRPr lang="en-GB" dirty="0"/>
                    </a:p>
                  </a:txBody>
                  <a:tcPr/>
                </a:tc>
                <a:tc>
                  <a:txBody>
                    <a:bodyPr/>
                    <a:lstStyle/>
                    <a:p>
                      <a:r>
                        <a:rPr lang="en-GB" dirty="0" smtClean="0"/>
                        <a:t>45%</a:t>
                      </a:r>
                      <a:endParaRPr lang="en-GB" dirty="0"/>
                    </a:p>
                  </a:txBody>
                  <a:tcPr/>
                </a:tc>
                <a:extLst>
                  <a:ext uri="{0D108BD9-81ED-4DB2-BD59-A6C34878D82A}">
                    <a16:rowId xmlns:a16="http://schemas.microsoft.com/office/drawing/2014/main" val="6706954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2020 landing page</a:t>
                      </a:r>
                    </a:p>
                  </a:txBody>
                  <a:tcPr/>
                </a:tc>
                <a:tc>
                  <a:txBody>
                    <a:bodyPr/>
                    <a:lstStyle/>
                    <a:p>
                      <a:r>
                        <a:rPr lang="en-GB" dirty="0" smtClean="0"/>
                        <a:t>100</a:t>
                      </a:r>
                      <a:r>
                        <a:rPr lang="en-GB" baseline="0" dirty="0" smtClean="0"/>
                        <a:t> seconds</a:t>
                      </a:r>
                      <a:endParaRPr lang="en-GB" dirty="0"/>
                    </a:p>
                  </a:txBody>
                  <a:tcPr/>
                </a:tc>
                <a:tc>
                  <a:txBody>
                    <a:bodyPr/>
                    <a:lstStyle/>
                    <a:p>
                      <a:r>
                        <a:rPr lang="en-GB" baseline="0" dirty="0" smtClean="0"/>
                        <a:t>60 seconds</a:t>
                      </a:r>
                      <a:endParaRPr lang="en-GB" dirty="0"/>
                    </a:p>
                  </a:txBody>
                  <a:tcPr/>
                </a:tc>
                <a:tc>
                  <a:txBody>
                    <a:bodyPr/>
                    <a:lstStyle/>
                    <a:p>
                      <a:r>
                        <a:rPr lang="en-GB" dirty="0" smtClean="0"/>
                        <a:t>100%</a:t>
                      </a:r>
                      <a:endParaRPr lang="en-GB" dirty="0"/>
                    </a:p>
                  </a:txBody>
                  <a:tcPr/>
                </a:tc>
                <a:tc>
                  <a:txBody>
                    <a:bodyPr/>
                    <a:lstStyle/>
                    <a:p>
                      <a:r>
                        <a:rPr lang="en-GB" dirty="0" smtClean="0"/>
                        <a:t>41%</a:t>
                      </a:r>
                      <a:endParaRPr lang="en-GB" dirty="0"/>
                    </a:p>
                  </a:txBody>
                  <a:tcPr/>
                </a:tc>
                <a:extLst>
                  <a:ext uri="{0D108BD9-81ED-4DB2-BD59-A6C34878D82A}">
                    <a16:rowId xmlns:a16="http://schemas.microsoft.com/office/drawing/2014/main" val="1092971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2020 HTML report</a:t>
                      </a:r>
                    </a:p>
                  </a:txBody>
                  <a:tcPr/>
                </a:tc>
                <a:tc>
                  <a:txBody>
                    <a:bodyPr/>
                    <a:lstStyle/>
                    <a:p>
                      <a:r>
                        <a:rPr lang="en-GB" dirty="0" smtClean="0"/>
                        <a:t>6 mins</a:t>
                      </a:r>
                      <a:endParaRPr lang="en-GB" dirty="0"/>
                    </a:p>
                  </a:txBody>
                  <a:tcPr/>
                </a:tc>
                <a:tc>
                  <a:txBody>
                    <a:bodyPr/>
                    <a:lstStyle/>
                    <a:p>
                      <a:r>
                        <a:rPr lang="en-GB" dirty="0" smtClean="0"/>
                        <a:t>26</a:t>
                      </a:r>
                      <a:r>
                        <a:rPr lang="en-GB" baseline="0" dirty="0" smtClean="0"/>
                        <a:t> mins</a:t>
                      </a:r>
                      <a:endParaRPr lang="en-GB" dirty="0"/>
                    </a:p>
                  </a:txBody>
                  <a:tcPr/>
                </a:tc>
                <a:tc>
                  <a:txBody>
                    <a:bodyPr/>
                    <a:lstStyle/>
                    <a:p>
                      <a:r>
                        <a:rPr lang="en-GB" dirty="0" smtClean="0"/>
                        <a:t>23%</a:t>
                      </a:r>
                      <a:endParaRPr lang="en-GB" dirty="0"/>
                    </a:p>
                  </a:txBody>
                  <a:tcPr/>
                </a:tc>
                <a:tc>
                  <a:txBody>
                    <a:bodyPr/>
                    <a:lstStyle/>
                    <a:p>
                      <a:r>
                        <a:rPr lang="en-GB" dirty="0" smtClean="0"/>
                        <a:t>78%</a:t>
                      </a:r>
                      <a:endParaRPr lang="en-GB" dirty="0"/>
                    </a:p>
                  </a:txBody>
                  <a:tcPr/>
                </a:tc>
                <a:extLst>
                  <a:ext uri="{0D108BD9-81ED-4DB2-BD59-A6C34878D82A}">
                    <a16:rowId xmlns:a16="http://schemas.microsoft.com/office/drawing/2014/main" val="3643664429"/>
                  </a:ext>
                </a:extLst>
              </a:tr>
            </a:tbl>
          </a:graphicData>
        </a:graphic>
      </p:graphicFrame>
    </p:spTree>
    <p:extLst>
      <p:ext uri="{BB962C8B-B14F-4D97-AF65-F5344CB8AC3E}">
        <p14:creationId xmlns:p14="http://schemas.microsoft.com/office/powerpoint/2010/main" val="3511561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Measurable benefits</a:t>
            </a:r>
            <a:endParaRPr lang="en-GB" dirty="0"/>
          </a:p>
        </p:txBody>
      </p:sp>
      <p:sp>
        <p:nvSpPr>
          <p:cNvPr id="4" name="TextBox 3"/>
          <p:cNvSpPr txBox="1"/>
          <p:nvPr/>
        </p:nvSpPr>
        <p:spPr>
          <a:xfrm>
            <a:off x="822717" y="2290512"/>
            <a:ext cx="8582765" cy="1384995"/>
          </a:xfrm>
          <a:prstGeom prst="rect">
            <a:avLst/>
          </a:prstGeom>
          <a:noFill/>
        </p:spPr>
        <p:txBody>
          <a:bodyPr wrap="square" rtlCol="0">
            <a:spAutoFit/>
          </a:bodyPr>
          <a:lstStyle/>
          <a:p>
            <a:pPr marL="285750" indent="-285750">
              <a:buFont typeface="Wingdings" panose="05000000000000000000" pitchFamily="2" charset="2"/>
              <a:buChar char="ü"/>
            </a:pPr>
            <a:r>
              <a:rPr lang="en-GB" sz="2800" dirty="0" smtClean="0">
                <a:solidFill>
                  <a:schemeClr val="accent6">
                    <a:lumMod val="75000"/>
                  </a:schemeClr>
                </a:solidFill>
              </a:rPr>
              <a:t>The </a:t>
            </a:r>
            <a:r>
              <a:rPr lang="en-GB" sz="2800" dirty="0" smtClean="0">
                <a:solidFill>
                  <a:schemeClr val="accent6">
                    <a:lumMod val="75000"/>
                  </a:schemeClr>
                </a:solidFill>
              </a:rPr>
              <a:t>media mainly focussed on the impact of COVID-19 on health inequalities</a:t>
            </a:r>
          </a:p>
          <a:p>
            <a:pPr marL="285750" indent="-285750">
              <a:buFont typeface="Wingdings" panose="05000000000000000000" pitchFamily="2" charset="2"/>
              <a:buChar char="ü"/>
            </a:pPr>
            <a:r>
              <a:rPr lang="en-GB" sz="2800" dirty="0" smtClean="0">
                <a:solidFill>
                  <a:schemeClr val="accent6">
                    <a:lumMod val="75000"/>
                  </a:schemeClr>
                </a:solidFill>
              </a:rPr>
              <a:t>Web analytics suggests wider interest is about the same</a:t>
            </a:r>
          </a:p>
        </p:txBody>
      </p:sp>
    </p:spTree>
    <p:extLst>
      <p:ext uri="{BB962C8B-B14F-4D97-AF65-F5344CB8AC3E}">
        <p14:creationId xmlns:p14="http://schemas.microsoft.com/office/powerpoint/2010/main" val="1321214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585" y="639747"/>
            <a:ext cx="8420100" cy="1198107"/>
          </a:xfrm>
        </p:spPr>
        <p:txBody>
          <a:bodyPr>
            <a:normAutofit/>
          </a:bodyPr>
          <a:lstStyle/>
          <a:p>
            <a:r>
              <a:rPr lang="en-GB" dirty="0" smtClean="0"/>
              <a:t>2019</a:t>
            </a:r>
            <a:endParaRPr lang="en-GB" dirty="0"/>
          </a:p>
        </p:txBody>
      </p:sp>
      <p:pic>
        <p:nvPicPr>
          <p:cNvPr id="4" name="Picture 3"/>
          <p:cNvPicPr>
            <a:picLocks noChangeAspect="1"/>
          </p:cNvPicPr>
          <p:nvPr/>
        </p:nvPicPr>
        <p:blipFill>
          <a:blip r:embed="rId3"/>
          <a:stretch>
            <a:fillRect/>
          </a:stretch>
        </p:blipFill>
        <p:spPr>
          <a:xfrm>
            <a:off x="1331919" y="3508994"/>
            <a:ext cx="1338547" cy="1893998"/>
          </a:xfrm>
          <a:prstGeom prst="rect">
            <a:avLst/>
          </a:prstGeom>
        </p:spPr>
      </p:pic>
      <p:pic>
        <p:nvPicPr>
          <p:cNvPr id="6" name="Picture 5"/>
          <p:cNvPicPr>
            <a:picLocks noChangeAspect="1"/>
          </p:cNvPicPr>
          <p:nvPr/>
        </p:nvPicPr>
        <p:blipFill>
          <a:blip r:embed="rId4"/>
          <a:stretch>
            <a:fillRect/>
          </a:stretch>
        </p:blipFill>
        <p:spPr>
          <a:xfrm>
            <a:off x="2670466" y="3508994"/>
            <a:ext cx="1339214" cy="1893999"/>
          </a:xfrm>
          <a:prstGeom prst="rect">
            <a:avLst/>
          </a:prstGeom>
        </p:spPr>
      </p:pic>
      <p:pic>
        <p:nvPicPr>
          <p:cNvPr id="7" name="Picture 6"/>
          <p:cNvPicPr>
            <a:picLocks noChangeAspect="1"/>
          </p:cNvPicPr>
          <p:nvPr/>
        </p:nvPicPr>
        <p:blipFill>
          <a:blip r:embed="rId5"/>
          <a:stretch>
            <a:fillRect/>
          </a:stretch>
        </p:blipFill>
        <p:spPr>
          <a:xfrm>
            <a:off x="1677444" y="1995532"/>
            <a:ext cx="1986043" cy="1513461"/>
          </a:xfrm>
          <a:prstGeom prst="rect">
            <a:avLst/>
          </a:prstGeom>
        </p:spPr>
      </p:pic>
      <p:pic>
        <p:nvPicPr>
          <p:cNvPr id="5" name="Picture 4"/>
          <p:cNvPicPr>
            <a:picLocks noChangeAspect="1"/>
          </p:cNvPicPr>
          <p:nvPr/>
        </p:nvPicPr>
        <p:blipFill>
          <a:blip r:embed="rId6"/>
          <a:stretch>
            <a:fillRect/>
          </a:stretch>
        </p:blipFill>
        <p:spPr>
          <a:xfrm>
            <a:off x="5917324" y="2111320"/>
            <a:ext cx="1992240" cy="3175885"/>
          </a:xfrm>
          <a:prstGeom prst="rect">
            <a:avLst/>
          </a:prstGeom>
        </p:spPr>
      </p:pic>
      <p:sp>
        <p:nvSpPr>
          <p:cNvPr id="9" name="Right Arrow 8"/>
          <p:cNvSpPr/>
          <p:nvPr/>
        </p:nvSpPr>
        <p:spPr>
          <a:xfrm>
            <a:off x="4397689" y="3209448"/>
            <a:ext cx="1208689" cy="599089"/>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txBox="1">
            <a:spLocks/>
          </p:cNvSpPr>
          <p:nvPr/>
        </p:nvSpPr>
        <p:spPr>
          <a:xfrm>
            <a:off x="2703394" y="639747"/>
            <a:ext cx="8420100" cy="11981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Segoe UI" panose="020B0502040204020203" pitchFamily="34" charset="0"/>
                <a:ea typeface="+mj-ea"/>
                <a:cs typeface="Segoe UI" panose="020B0502040204020203" pitchFamily="34" charset="0"/>
              </a:defRPr>
            </a:lvl1pPr>
          </a:lstStyle>
          <a:p>
            <a:r>
              <a:rPr lang="en-GB" dirty="0" smtClean="0"/>
              <a:t>2020</a:t>
            </a:r>
            <a:endParaRPr lang="en-GB" dirty="0"/>
          </a:p>
        </p:txBody>
      </p:sp>
    </p:spTree>
    <p:extLst>
      <p:ext uri="{BB962C8B-B14F-4D97-AF65-F5344CB8AC3E}">
        <p14:creationId xmlns:p14="http://schemas.microsoft.com/office/powerpoint/2010/main" val="1275147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8094" y="0"/>
            <a:ext cx="9349813" cy="6858000"/>
          </a:xfrm>
          <a:prstGeom prst="rect">
            <a:avLst/>
          </a:prstGeom>
        </p:spPr>
      </p:pic>
    </p:spTree>
    <p:extLst>
      <p:ext uri="{BB962C8B-B14F-4D97-AF65-F5344CB8AC3E}">
        <p14:creationId xmlns:p14="http://schemas.microsoft.com/office/powerpoint/2010/main" val="68325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72317" y="379562"/>
            <a:ext cx="8543925" cy="706703"/>
          </a:xfrm>
        </p:spPr>
        <p:txBody>
          <a:bodyPr/>
          <a:lstStyle/>
          <a:p>
            <a:pPr algn="ctr"/>
            <a:r>
              <a:rPr lang="en-GB" dirty="0" smtClean="0"/>
              <a:t>Plain English</a:t>
            </a:r>
            <a:endParaRPr lang="en-GB" dirty="0"/>
          </a:p>
        </p:txBody>
      </p:sp>
      <p:sp>
        <p:nvSpPr>
          <p:cNvPr id="4" name="Content Placeholder 2"/>
          <p:cNvSpPr>
            <a:spLocks noGrp="1"/>
          </p:cNvSpPr>
          <p:nvPr>
            <p:ph idx="1"/>
          </p:nvPr>
        </p:nvSpPr>
        <p:spPr>
          <a:xfrm>
            <a:off x="681038" y="1621536"/>
            <a:ext cx="8543925" cy="4660527"/>
          </a:xfrm>
        </p:spPr>
        <p:txBody>
          <a:bodyPr>
            <a:normAutofit fontScale="92500" lnSpcReduction="20000"/>
          </a:bodyPr>
          <a:lstStyle/>
          <a:p>
            <a:pPr marL="0" indent="0">
              <a:buNone/>
            </a:pPr>
            <a:r>
              <a:rPr lang="en-GB" b="1" dirty="0" err="1" smtClean="0"/>
              <a:t>mygov.scot</a:t>
            </a:r>
            <a:r>
              <a:rPr lang="en-GB" b="1" dirty="0" smtClean="0"/>
              <a:t> </a:t>
            </a:r>
            <a:r>
              <a:rPr lang="en-GB" b="1" dirty="0"/>
              <a:t>content </a:t>
            </a:r>
            <a:r>
              <a:rPr lang="en-GB" b="1" dirty="0" smtClean="0"/>
              <a:t>standards</a:t>
            </a:r>
          </a:p>
          <a:p>
            <a:r>
              <a:rPr lang="en-GB" dirty="0" smtClean="0"/>
              <a:t>“A </a:t>
            </a:r>
            <a:r>
              <a:rPr lang="en-GB" dirty="0"/>
              <a:t>lot of what the Scottish and UK governments publish, either online or in print, is too complex for at least half of our </a:t>
            </a:r>
            <a:r>
              <a:rPr lang="en-GB" dirty="0" smtClean="0"/>
              <a:t>readers.</a:t>
            </a:r>
          </a:p>
          <a:p>
            <a:r>
              <a:rPr lang="en-GB" dirty="0" smtClean="0"/>
              <a:t>We </a:t>
            </a:r>
            <a:r>
              <a:rPr lang="en-GB" dirty="0"/>
              <a:t>know this by applying reading tests to what’s published, and comparing it to data from studies such as the Scottish Government Survey of Adult Literacy</a:t>
            </a:r>
            <a:r>
              <a:rPr lang="en-GB" dirty="0" smtClean="0"/>
              <a:t>.”</a:t>
            </a:r>
          </a:p>
          <a:p>
            <a:r>
              <a:rPr lang="en-GB" dirty="0" smtClean="0"/>
              <a:t>examples</a:t>
            </a:r>
            <a:endParaRPr lang="en-GB" dirty="0"/>
          </a:p>
          <a:p>
            <a:pPr lvl="0"/>
            <a:r>
              <a:rPr lang="en-GB" dirty="0" smtClean="0"/>
              <a:t>“Remember, all literacy tools are only indicators. They require interpretation and context. However, they are the only real indicators when it comes to judging the readability or complexity of a text against actual adult literacy, so their use is recommended.”</a:t>
            </a:r>
            <a:endParaRPr lang="en-GB" dirty="0"/>
          </a:p>
        </p:txBody>
      </p:sp>
    </p:spTree>
    <p:extLst>
      <p:ext uri="{BB962C8B-B14F-4D97-AF65-F5344CB8AC3E}">
        <p14:creationId xmlns:p14="http://schemas.microsoft.com/office/powerpoint/2010/main" val="635398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Actions to increase value</a:t>
            </a:r>
            <a:endParaRPr lang="en-GB" dirty="0"/>
          </a:p>
        </p:txBody>
      </p:sp>
      <p:sp>
        <p:nvSpPr>
          <p:cNvPr id="3" name="Content Placeholder 2"/>
          <p:cNvSpPr>
            <a:spLocks noGrp="1"/>
          </p:cNvSpPr>
          <p:nvPr>
            <p:ph idx="1"/>
          </p:nvPr>
        </p:nvSpPr>
        <p:spPr/>
        <p:txBody>
          <a:bodyPr/>
          <a:lstStyle/>
          <a:p>
            <a:r>
              <a:rPr lang="en-GB" dirty="0" smtClean="0"/>
              <a:t>Get input from communications </a:t>
            </a:r>
            <a:r>
              <a:rPr lang="en-GB" dirty="0"/>
              <a:t>and users early </a:t>
            </a:r>
            <a:r>
              <a:rPr lang="en-GB" dirty="0" smtClean="0"/>
              <a:t>on</a:t>
            </a:r>
          </a:p>
          <a:p>
            <a:r>
              <a:rPr lang="en-GB" dirty="0" smtClean="0"/>
              <a:t>Create a </a:t>
            </a:r>
            <a:r>
              <a:rPr lang="en-GB" dirty="0"/>
              <a:t>significantly smaller </a:t>
            </a:r>
            <a:r>
              <a:rPr lang="en-GB" dirty="0" smtClean="0"/>
              <a:t>output</a:t>
            </a:r>
          </a:p>
          <a:p>
            <a:r>
              <a:rPr lang="en-GB" dirty="0" smtClean="0"/>
              <a:t>Focus on what the RGAR can uniquely do. For example:</a:t>
            </a:r>
            <a:endParaRPr lang="en-GB" dirty="0"/>
          </a:p>
          <a:p>
            <a:pPr lvl="1"/>
            <a:r>
              <a:rPr lang="en-GB" dirty="0" smtClean="0"/>
              <a:t>Structure content in societal themes instead of datasets</a:t>
            </a:r>
          </a:p>
          <a:p>
            <a:endParaRPr lang="en-GB" dirty="0"/>
          </a:p>
        </p:txBody>
      </p:sp>
    </p:spTree>
    <p:extLst>
      <p:ext uri="{BB962C8B-B14F-4D97-AF65-F5344CB8AC3E}">
        <p14:creationId xmlns:p14="http://schemas.microsoft.com/office/powerpoint/2010/main" val="353233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Actions to reduce effort</a:t>
            </a:r>
            <a:endParaRPr lang="en-GB" dirty="0"/>
          </a:p>
        </p:txBody>
      </p:sp>
      <p:sp>
        <p:nvSpPr>
          <p:cNvPr id="3" name="Content Placeholder 2"/>
          <p:cNvSpPr>
            <a:spLocks noGrp="1"/>
          </p:cNvSpPr>
          <p:nvPr>
            <p:ph idx="1"/>
          </p:nvPr>
        </p:nvSpPr>
        <p:spPr/>
        <p:txBody>
          <a:bodyPr/>
          <a:lstStyle/>
          <a:p>
            <a:r>
              <a:rPr lang="en-GB" dirty="0" smtClean="0"/>
              <a:t>Create one output instead of three</a:t>
            </a:r>
          </a:p>
          <a:p>
            <a:pPr lvl="1"/>
            <a:r>
              <a:rPr lang="en-GB" dirty="0" smtClean="0"/>
              <a:t>previously: PDF, HTML, infographic</a:t>
            </a:r>
            <a:endParaRPr lang="en-GB" dirty="0"/>
          </a:p>
          <a:p>
            <a:r>
              <a:rPr lang="en-GB" dirty="0" smtClean="0"/>
              <a:t>Point </a:t>
            </a:r>
            <a:r>
              <a:rPr lang="en-GB" dirty="0"/>
              <a:t>to datasets </a:t>
            </a:r>
            <a:r>
              <a:rPr lang="en-GB" dirty="0" smtClean="0"/>
              <a:t>instead </a:t>
            </a:r>
            <a:r>
              <a:rPr lang="en-GB" dirty="0"/>
              <a:t>of duplicating them</a:t>
            </a:r>
          </a:p>
          <a:p>
            <a:r>
              <a:rPr lang="en-GB" dirty="0" smtClean="0"/>
              <a:t>Meet </a:t>
            </a:r>
            <a:r>
              <a:rPr lang="en-GB" dirty="0"/>
              <a:t>our minimum legal obligation using the Vital Events Reference </a:t>
            </a:r>
            <a:r>
              <a:rPr lang="en-GB" dirty="0" smtClean="0"/>
              <a:t>tables</a:t>
            </a:r>
          </a:p>
          <a:p>
            <a:endParaRPr lang="en-GB" dirty="0"/>
          </a:p>
        </p:txBody>
      </p:sp>
    </p:spTree>
    <p:extLst>
      <p:ext uri="{BB962C8B-B14F-4D97-AF65-F5344CB8AC3E}">
        <p14:creationId xmlns:p14="http://schemas.microsoft.com/office/powerpoint/2010/main" val="3638541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681038" y="1608083"/>
            <a:ext cx="9408893" cy="4568880"/>
          </a:xfrm>
        </p:spPr>
        <p:txBody>
          <a:bodyPr>
            <a:normAutofit fontScale="92500" lnSpcReduction="10000"/>
          </a:bodyPr>
          <a:lstStyle/>
          <a:p>
            <a:pPr marL="0" indent="0">
              <a:buNone/>
            </a:pPr>
            <a:r>
              <a:rPr lang="en-GB" b="1" dirty="0" smtClean="0"/>
              <a:t>Proposal</a:t>
            </a:r>
          </a:p>
          <a:p>
            <a:pPr marL="0" indent="0">
              <a:buNone/>
            </a:pPr>
            <a:r>
              <a:rPr lang="en-GB" dirty="0"/>
              <a:t>S</a:t>
            </a:r>
            <a:r>
              <a:rPr lang="en-GB" dirty="0" smtClean="0"/>
              <a:t>treamline the RGAR and focus on user value</a:t>
            </a:r>
          </a:p>
          <a:p>
            <a:pPr marL="0" indent="0">
              <a:buNone/>
            </a:pPr>
            <a:endParaRPr lang="en-GB" dirty="0" smtClean="0"/>
          </a:p>
          <a:p>
            <a:pPr marL="0" indent="0">
              <a:buNone/>
            </a:pPr>
            <a:r>
              <a:rPr lang="en-GB" b="1" dirty="0" smtClean="0"/>
              <a:t>Publication date</a:t>
            </a:r>
          </a:p>
          <a:p>
            <a:pPr marL="0" indent="0">
              <a:buNone/>
            </a:pPr>
            <a:r>
              <a:rPr lang="en-GB" dirty="0" smtClean="0"/>
              <a:t>August 2021</a:t>
            </a:r>
          </a:p>
          <a:p>
            <a:pPr marL="0" indent="0">
              <a:buNone/>
            </a:pPr>
            <a:endParaRPr lang="en-GB" dirty="0"/>
          </a:p>
          <a:p>
            <a:pPr marL="0" indent="0">
              <a:buNone/>
            </a:pPr>
            <a:r>
              <a:rPr lang="en-GB" b="1" dirty="0"/>
              <a:t>Next </a:t>
            </a:r>
            <a:r>
              <a:rPr lang="en-GB" b="1" dirty="0" smtClean="0"/>
              <a:t>steps</a:t>
            </a:r>
          </a:p>
          <a:p>
            <a:r>
              <a:rPr lang="en-GB" dirty="0"/>
              <a:t>U</a:t>
            </a:r>
            <a:r>
              <a:rPr lang="en-GB" dirty="0" smtClean="0"/>
              <a:t>ser engagement</a:t>
            </a:r>
          </a:p>
          <a:p>
            <a:r>
              <a:rPr lang="en-GB" dirty="0" smtClean="0"/>
              <a:t>Plan </a:t>
            </a:r>
            <a:r>
              <a:rPr lang="en-GB" dirty="0"/>
              <a:t>with </a:t>
            </a:r>
            <a:r>
              <a:rPr lang="en-GB" dirty="0" smtClean="0"/>
              <a:t>communications staff</a:t>
            </a:r>
          </a:p>
          <a:p>
            <a:r>
              <a:rPr lang="en-GB" dirty="0" smtClean="0"/>
              <a:t>Decide on themes and key messages</a:t>
            </a:r>
          </a:p>
        </p:txBody>
      </p:sp>
    </p:spTree>
    <p:extLst>
      <p:ext uri="{BB962C8B-B14F-4D97-AF65-F5344CB8AC3E}">
        <p14:creationId xmlns:p14="http://schemas.microsoft.com/office/powerpoint/2010/main" val="3776120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442" y="999858"/>
            <a:ext cx="8543925" cy="4638720"/>
          </a:xfrm>
        </p:spPr>
        <p:txBody>
          <a:bodyPr/>
          <a:lstStyle/>
          <a:p>
            <a:pPr marL="0" indent="0">
              <a:buNone/>
            </a:pPr>
            <a:r>
              <a:rPr lang="en-GB" sz="3200" b="1" dirty="0" smtClean="0"/>
              <a:t>We proposed:</a:t>
            </a:r>
          </a:p>
          <a:p>
            <a:r>
              <a:rPr lang="en-GB" b="1" dirty="0" smtClean="0"/>
              <a:t>Significantly </a:t>
            </a:r>
            <a:r>
              <a:rPr lang="en-GB" b="1" dirty="0"/>
              <a:t>smaller </a:t>
            </a:r>
            <a:r>
              <a:rPr lang="en-GB" dirty="0"/>
              <a:t>than previous years</a:t>
            </a:r>
          </a:p>
          <a:p>
            <a:pPr lvl="0"/>
            <a:r>
              <a:rPr lang="en-GB" dirty="0" smtClean="0"/>
              <a:t>A </a:t>
            </a:r>
            <a:r>
              <a:rPr lang="en-GB" b="1" dirty="0"/>
              <a:t>single output </a:t>
            </a:r>
            <a:r>
              <a:rPr lang="en-GB" dirty="0"/>
              <a:t>combining the best features of the 3 outputs published </a:t>
            </a:r>
            <a:r>
              <a:rPr lang="en-GB" dirty="0" smtClean="0"/>
              <a:t>in previous years</a:t>
            </a:r>
          </a:p>
          <a:p>
            <a:pPr lvl="1"/>
            <a:r>
              <a:rPr lang="en-GB" dirty="0" smtClean="0"/>
              <a:t>PDF</a:t>
            </a:r>
            <a:r>
              <a:rPr lang="en-GB" dirty="0"/>
              <a:t>, HTML, infographic </a:t>
            </a:r>
            <a:r>
              <a:rPr lang="en-GB" dirty="0" smtClean="0"/>
              <a:t>booklet</a:t>
            </a:r>
            <a:endParaRPr lang="en-GB" dirty="0"/>
          </a:p>
          <a:p>
            <a:endParaRPr lang="en-GB" dirty="0"/>
          </a:p>
        </p:txBody>
      </p:sp>
      <p:sp>
        <p:nvSpPr>
          <p:cNvPr id="4" name="TextBox 3"/>
          <p:cNvSpPr txBox="1"/>
          <p:nvPr/>
        </p:nvSpPr>
        <p:spPr>
          <a:xfrm>
            <a:off x="771442" y="3822696"/>
            <a:ext cx="8363115" cy="1877437"/>
          </a:xfrm>
          <a:prstGeom prst="rect">
            <a:avLst/>
          </a:prstGeom>
          <a:noFill/>
        </p:spPr>
        <p:txBody>
          <a:bodyPr wrap="square" rtlCol="0">
            <a:spAutoFit/>
          </a:bodyPr>
          <a:lstStyle/>
          <a:p>
            <a:r>
              <a:rPr lang="en-GB" sz="3200" b="1" dirty="0" smtClean="0">
                <a:solidFill>
                  <a:schemeClr val="accent6">
                    <a:lumMod val="75000"/>
                  </a:schemeClr>
                </a:solidFill>
                <a:latin typeface="Segoe UI" panose="020B0502040204020203" pitchFamily="34" charset="0"/>
                <a:cs typeface="Segoe UI" panose="020B0502040204020203" pitchFamily="34" charset="0"/>
              </a:rPr>
              <a:t>We achieved:</a:t>
            </a:r>
            <a:endParaRPr lang="en-GB" sz="3200" b="1" dirty="0">
              <a:solidFill>
                <a:schemeClr val="accent6">
                  <a:lumMod val="7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GB" sz="2800" dirty="0" smtClean="0">
                <a:solidFill>
                  <a:schemeClr val="accent6">
                    <a:lumMod val="75000"/>
                  </a:schemeClr>
                </a:solidFill>
                <a:latin typeface="Segoe UI" panose="020B0502040204020203" pitchFamily="34" charset="0"/>
                <a:cs typeface="Segoe UI" panose="020B0502040204020203" pitchFamily="34" charset="0"/>
              </a:rPr>
              <a:t>A ~75% reduction in word/page count</a:t>
            </a:r>
          </a:p>
          <a:p>
            <a:pPr marL="285750" indent="-285750">
              <a:buFont typeface="Wingdings" panose="05000000000000000000" pitchFamily="2" charset="2"/>
              <a:buChar char="ü"/>
            </a:pPr>
            <a:r>
              <a:rPr lang="en-GB" sz="2800" dirty="0" smtClean="0">
                <a:solidFill>
                  <a:schemeClr val="accent6">
                    <a:lumMod val="75000"/>
                  </a:schemeClr>
                </a:solidFill>
                <a:latin typeface="Segoe UI" panose="020B0502040204020203" pitchFamily="34" charset="0"/>
                <a:cs typeface="Segoe UI" panose="020B0502040204020203" pitchFamily="34" charset="0"/>
              </a:rPr>
              <a:t>A single HTML file as our primary output (with a PDF file as a secondary output)</a:t>
            </a:r>
            <a:endParaRPr lang="en-GB" sz="2800" dirty="0">
              <a:solidFill>
                <a:schemeClr val="accent6">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65465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GB" dirty="0"/>
          </a:p>
        </p:txBody>
      </p:sp>
      <p:sp>
        <p:nvSpPr>
          <p:cNvPr id="3" name="Content Placeholder 2"/>
          <p:cNvSpPr>
            <a:spLocks noGrp="1"/>
          </p:cNvSpPr>
          <p:nvPr>
            <p:ph idx="1"/>
          </p:nvPr>
        </p:nvSpPr>
        <p:spPr/>
        <p:txBody>
          <a:bodyPr/>
          <a:lstStyle/>
          <a:p>
            <a:r>
              <a:rPr lang="en-GB" b="1" dirty="0"/>
              <a:t>Significantly smaller </a:t>
            </a:r>
            <a:r>
              <a:rPr lang="en-GB" dirty="0"/>
              <a:t>than previous years</a:t>
            </a:r>
          </a:p>
          <a:p>
            <a:pPr lvl="0"/>
            <a:r>
              <a:rPr lang="en-GB" dirty="0" smtClean="0"/>
              <a:t>A </a:t>
            </a:r>
            <a:r>
              <a:rPr lang="en-GB" b="1" dirty="0"/>
              <a:t>single output </a:t>
            </a:r>
            <a:r>
              <a:rPr lang="en-GB" dirty="0"/>
              <a:t>combining the best features of the 3 outputs published </a:t>
            </a:r>
            <a:r>
              <a:rPr lang="en-GB" dirty="0" smtClean="0"/>
              <a:t>in previous years</a:t>
            </a:r>
          </a:p>
          <a:p>
            <a:pPr lvl="1"/>
            <a:r>
              <a:rPr lang="en-GB" dirty="0" smtClean="0"/>
              <a:t>PDF</a:t>
            </a:r>
            <a:r>
              <a:rPr lang="en-GB" dirty="0"/>
              <a:t>, HTML, infographic </a:t>
            </a:r>
            <a:r>
              <a:rPr lang="en-GB" dirty="0" smtClean="0"/>
              <a:t>booklet</a:t>
            </a:r>
            <a:endParaRPr lang="en-GB" dirty="0"/>
          </a:p>
          <a:p>
            <a:endParaRPr lang="en-GB" dirty="0"/>
          </a:p>
        </p:txBody>
      </p:sp>
      <p:sp>
        <p:nvSpPr>
          <p:cNvPr id="4" name="TextBox 3"/>
          <p:cNvSpPr txBox="1"/>
          <p:nvPr/>
        </p:nvSpPr>
        <p:spPr>
          <a:xfrm>
            <a:off x="771442" y="3966616"/>
            <a:ext cx="8363115" cy="1815882"/>
          </a:xfrm>
          <a:prstGeom prst="rect">
            <a:avLst/>
          </a:prstGeom>
          <a:noFill/>
        </p:spPr>
        <p:txBody>
          <a:bodyPr wrap="square" rtlCol="0">
            <a:spAutoFit/>
          </a:bodyPr>
          <a:lstStyle/>
          <a:p>
            <a:r>
              <a:rPr lang="en-GB" sz="2800" b="1" dirty="0" smtClean="0">
                <a:solidFill>
                  <a:schemeClr val="accent6">
                    <a:lumMod val="75000"/>
                  </a:schemeClr>
                </a:solidFill>
              </a:rPr>
              <a:t>We achieved:</a:t>
            </a:r>
            <a:endParaRPr lang="en-GB" sz="2800" b="1" dirty="0">
              <a:solidFill>
                <a:schemeClr val="accent6">
                  <a:lumMod val="75000"/>
                </a:schemeClr>
              </a:solidFill>
            </a:endParaRPr>
          </a:p>
          <a:p>
            <a:pPr marL="285750" indent="-285750">
              <a:buFont typeface="Wingdings" panose="05000000000000000000" pitchFamily="2" charset="2"/>
              <a:buChar char="ü"/>
            </a:pPr>
            <a:r>
              <a:rPr lang="en-GB" sz="2800" dirty="0" smtClean="0">
                <a:solidFill>
                  <a:schemeClr val="accent6">
                    <a:lumMod val="75000"/>
                  </a:schemeClr>
                </a:solidFill>
              </a:rPr>
              <a:t>A 75% reduction in word count</a:t>
            </a:r>
          </a:p>
          <a:p>
            <a:pPr marL="285750" indent="-285750">
              <a:buFont typeface="Wingdings" panose="05000000000000000000" pitchFamily="2" charset="2"/>
              <a:buChar char="ü"/>
            </a:pPr>
            <a:r>
              <a:rPr lang="en-GB" sz="2800" dirty="0" smtClean="0">
                <a:solidFill>
                  <a:schemeClr val="accent6">
                    <a:lumMod val="75000"/>
                  </a:schemeClr>
                </a:solidFill>
              </a:rPr>
              <a:t>A single HTML file as our primary output (with a PDF file as a secondary output)</a:t>
            </a:r>
            <a:endParaRPr lang="en-GB" sz="2800" dirty="0">
              <a:solidFill>
                <a:schemeClr val="accent6">
                  <a:lumMod val="75000"/>
                </a:schemeClr>
              </a:solidFill>
            </a:endParaRPr>
          </a:p>
        </p:txBody>
      </p:sp>
      <p:pic>
        <p:nvPicPr>
          <p:cNvPr id="6" name="Picture 5"/>
          <p:cNvPicPr>
            <a:picLocks noChangeAspect="1"/>
          </p:cNvPicPr>
          <p:nvPr/>
        </p:nvPicPr>
        <p:blipFill>
          <a:blip r:embed="rId3"/>
          <a:stretch>
            <a:fillRect/>
          </a:stretch>
        </p:blipFill>
        <p:spPr>
          <a:xfrm>
            <a:off x="557075" y="1424985"/>
            <a:ext cx="8791848" cy="5433015"/>
          </a:xfrm>
          <a:prstGeom prst="rect">
            <a:avLst/>
          </a:prstGeom>
        </p:spPr>
      </p:pic>
    </p:spTree>
    <p:extLst>
      <p:ext uri="{BB962C8B-B14F-4D97-AF65-F5344CB8AC3E}">
        <p14:creationId xmlns:p14="http://schemas.microsoft.com/office/powerpoint/2010/main" val="3002243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in content &amp; style</a:t>
            </a:r>
            <a:endParaRPr lang="en-GB" dirty="0"/>
          </a:p>
        </p:txBody>
      </p:sp>
      <p:sp>
        <p:nvSpPr>
          <p:cNvPr id="3" name="Content Placeholder 2"/>
          <p:cNvSpPr>
            <a:spLocks noGrp="1"/>
          </p:cNvSpPr>
          <p:nvPr>
            <p:ph idx="1"/>
          </p:nvPr>
        </p:nvSpPr>
        <p:spPr/>
        <p:txBody>
          <a:bodyPr>
            <a:normAutofit lnSpcReduction="10000"/>
          </a:bodyPr>
          <a:lstStyle/>
          <a:p>
            <a:pPr marL="0" lvl="0" indent="0">
              <a:buNone/>
            </a:pPr>
            <a:r>
              <a:rPr lang="en-GB" b="1" dirty="0" smtClean="0"/>
              <a:t>Before</a:t>
            </a:r>
            <a:endParaRPr lang="en-GB" b="1" dirty="0"/>
          </a:p>
          <a:p>
            <a:pPr marL="0" indent="0">
              <a:buNone/>
            </a:pPr>
            <a:r>
              <a:rPr lang="en-GB" dirty="0" smtClean="0"/>
              <a:t>A comprehensive </a:t>
            </a:r>
            <a:r>
              <a:rPr lang="en-GB" dirty="0"/>
              <a:t>‘almanac’ organised by </a:t>
            </a:r>
            <a:r>
              <a:rPr lang="en-GB" dirty="0" smtClean="0"/>
              <a:t>dataset</a:t>
            </a:r>
          </a:p>
          <a:p>
            <a:pPr marL="0" indent="0">
              <a:buNone/>
            </a:pPr>
            <a:endParaRPr lang="en-GB" dirty="0" smtClean="0"/>
          </a:p>
          <a:p>
            <a:pPr marL="0" indent="0">
              <a:buNone/>
            </a:pPr>
            <a:r>
              <a:rPr lang="en-GB" b="1" dirty="0" smtClean="0"/>
              <a:t>After</a:t>
            </a:r>
            <a:endParaRPr lang="en-GB" b="1" dirty="0"/>
          </a:p>
          <a:p>
            <a:r>
              <a:rPr lang="en-GB" dirty="0"/>
              <a:t>A</a:t>
            </a:r>
            <a:r>
              <a:rPr lang="en-GB" dirty="0" smtClean="0"/>
              <a:t> </a:t>
            </a:r>
            <a:r>
              <a:rPr lang="en-GB" dirty="0"/>
              <a:t>cross-cutting </a:t>
            </a:r>
            <a:r>
              <a:rPr lang="en-GB" dirty="0" smtClean="0"/>
              <a:t>summary focussing on what RGAR can uniquely do</a:t>
            </a:r>
          </a:p>
          <a:p>
            <a:r>
              <a:rPr lang="en-GB" dirty="0" smtClean="0"/>
              <a:t>Organised </a:t>
            </a:r>
            <a:r>
              <a:rPr lang="en-GB" dirty="0"/>
              <a:t>by broad societal </a:t>
            </a:r>
            <a:r>
              <a:rPr lang="en-GB" dirty="0" smtClean="0"/>
              <a:t>themes</a:t>
            </a:r>
          </a:p>
          <a:p>
            <a:r>
              <a:rPr lang="en-GB" dirty="0" smtClean="0"/>
              <a:t>Plain English </a:t>
            </a:r>
            <a:r>
              <a:rPr lang="en-GB" b="1" dirty="0">
                <a:solidFill>
                  <a:schemeClr val="accent6">
                    <a:lumMod val="75000"/>
                  </a:schemeClr>
                </a:solidFill>
              </a:rPr>
              <a:t>reduced</a:t>
            </a:r>
            <a:r>
              <a:rPr lang="en-GB" dirty="0" smtClean="0"/>
              <a:t> </a:t>
            </a:r>
            <a:r>
              <a:rPr lang="en-GB" b="1" dirty="0" smtClean="0">
                <a:solidFill>
                  <a:schemeClr val="accent6">
                    <a:lumMod val="75000"/>
                  </a:schemeClr>
                </a:solidFill>
              </a:rPr>
              <a:t>reading age from 16 to 8</a:t>
            </a:r>
          </a:p>
          <a:p>
            <a:r>
              <a:rPr lang="en-GB" dirty="0" smtClean="0"/>
              <a:t>Selectively </a:t>
            </a:r>
            <a:r>
              <a:rPr lang="en-GB" dirty="0"/>
              <a:t>chosen </a:t>
            </a:r>
            <a:r>
              <a:rPr lang="en-GB" dirty="0" smtClean="0"/>
              <a:t>datasets </a:t>
            </a:r>
            <a:r>
              <a:rPr lang="en-GB" b="1" dirty="0" smtClean="0">
                <a:solidFill>
                  <a:schemeClr val="accent6">
                    <a:lumMod val="75000"/>
                  </a:schemeClr>
                </a:solidFill>
              </a:rPr>
              <a:t>reduced from </a:t>
            </a:r>
            <a:r>
              <a:rPr lang="en-GB" b="1" dirty="0">
                <a:solidFill>
                  <a:schemeClr val="accent6">
                    <a:lumMod val="75000"/>
                  </a:schemeClr>
                </a:solidFill>
              </a:rPr>
              <a:t>65 to 17</a:t>
            </a:r>
          </a:p>
        </p:txBody>
      </p:sp>
    </p:spTree>
    <p:extLst>
      <p:ext uri="{BB962C8B-B14F-4D97-AF65-F5344CB8AC3E}">
        <p14:creationId xmlns:p14="http://schemas.microsoft.com/office/powerpoint/2010/main" val="3341963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in process</a:t>
            </a:r>
            <a:endParaRPr lang="en-GB" dirty="0"/>
          </a:p>
        </p:txBody>
      </p:sp>
      <p:sp>
        <p:nvSpPr>
          <p:cNvPr id="3" name="Content Placeholder 2"/>
          <p:cNvSpPr>
            <a:spLocks noGrp="1"/>
          </p:cNvSpPr>
          <p:nvPr>
            <p:ph idx="1"/>
          </p:nvPr>
        </p:nvSpPr>
        <p:spPr>
          <a:xfrm>
            <a:off x="681038" y="1571106"/>
            <a:ext cx="8676607" cy="4430301"/>
          </a:xfrm>
        </p:spPr>
        <p:txBody>
          <a:bodyPr>
            <a:normAutofit/>
          </a:bodyPr>
          <a:lstStyle/>
          <a:p>
            <a:pPr marL="0" indent="0">
              <a:buNone/>
            </a:pPr>
            <a:r>
              <a:rPr lang="en-GB" b="1" dirty="0" smtClean="0"/>
              <a:t>Before</a:t>
            </a:r>
          </a:p>
          <a:p>
            <a:r>
              <a:rPr lang="en-GB" dirty="0" smtClean="0"/>
              <a:t>Branches write and central team collates</a:t>
            </a:r>
          </a:p>
          <a:p>
            <a:r>
              <a:rPr lang="en-GB" dirty="0" smtClean="0"/>
              <a:t>Duplicate a lot of existing material</a:t>
            </a:r>
          </a:p>
          <a:p>
            <a:pPr marL="0" indent="0">
              <a:buNone/>
            </a:pPr>
            <a:endParaRPr lang="en-GB" dirty="0"/>
          </a:p>
          <a:p>
            <a:pPr marL="0" indent="0">
              <a:buNone/>
            </a:pPr>
            <a:r>
              <a:rPr lang="en-GB" b="1" dirty="0" smtClean="0"/>
              <a:t>After</a:t>
            </a:r>
          </a:p>
          <a:p>
            <a:r>
              <a:rPr lang="en-GB" dirty="0" smtClean="0"/>
              <a:t>Central team selects main themes in advance</a:t>
            </a:r>
          </a:p>
          <a:p>
            <a:r>
              <a:rPr lang="en-GB" dirty="0" smtClean="0"/>
              <a:t>Central </a:t>
            </a:r>
            <a:r>
              <a:rPr lang="en-GB" dirty="0" smtClean="0"/>
              <a:t>team writes and branches check</a:t>
            </a:r>
          </a:p>
          <a:p>
            <a:r>
              <a:rPr lang="en-GB" dirty="0" smtClean="0"/>
              <a:t>Signpost existing content </a:t>
            </a:r>
            <a:r>
              <a:rPr lang="en-GB" b="1" dirty="0" smtClean="0">
                <a:solidFill>
                  <a:schemeClr val="accent6">
                    <a:lumMod val="75000"/>
                  </a:schemeClr>
                </a:solidFill>
              </a:rPr>
              <a:t>praised in user feedback</a:t>
            </a:r>
            <a:endParaRPr lang="en-GB" b="1" dirty="0">
              <a:solidFill>
                <a:schemeClr val="accent6">
                  <a:lumMod val="75000"/>
                </a:schemeClr>
              </a:solidFill>
            </a:endParaRPr>
          </a:p>
        </p:txBody>
      </p:sp>
    </p:spTree>
    <p:extLst>
      <p:ext uri="{BB962C8B-B14F-4D97-AF65-F5344CB8AC3E}">
        <p14:creationId xmlns:p14="http://schemas.microsoft.com/office/powerpoint/2010/main" val="35283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Expected </a:t>
            </a:r>
            <a:r>
              <a:rPr lang="en-GB" dirty="0" smtClean="0"/>
              <a:t>benefits</a:t>
            </a:r>
            <a:endParaRPr lang="en-GB" dirty="0"/>
          </a:p>
        </p:txBody>
      </p:sp>
      <p:sp>
        <p:nvSpPr>
          <p:cNvPr id="3" name="Content Placeholder 2"/>
          <p:cNvSpPr>
            <a:spLocks noGrp="1"/>
          </p:cNvSpPr>
          <p:nvPr>
            <p:ph idx="1"/>
          </p:nvPr>
        </p:nvSpPr>
        <p:spPr>
          <a:xfrm>
            <a:off x="681038" y="1690690"/>
            <a:ext cx="8543925" cy="4351338"/>
          </a:xfrm>
        </p:spPr>
        <p:txBody>
          <a:bodyPr>
            <a:normAutofit/>
          </a:bodyPr>
          <a:lstStyle/>
          <a:p>
            <a:pPr lvl="0"/>
            <a:r>
              <a:rPr lang="en-GB" dirty="0"/>
              <a:t>Improved reputation for NRS, showcasing:</a:t>
            </a:r>
          </a:p>
          <a:p>
            <a:pPr lvl="1"/>
            <a:r>
              <a:rPr lang="en-GB" dirty="0"/>
              <a:t>the breadth and depth of our statistics</a:t>
            </a:r>
          </a:p>
          <a:p>
            <a:pPr lvl="1"/>
            <a:r>
              <a:rPr lang="en-GB" dirty="0"/>
              <a:t>our relevance to more current </a:t>
            </a:r>
            <a:r>
              <a:rPr lang="en-GB" dirty="0" smtClean="0"/>
              <a:t>issues in Scotland</a:t>
            </a:r>
            <a:endParaRPr lang="en-GB" dirty="0"/>
          </a:p>
          <a:p>
            <a:pPr lvl="0"/>
            <a:r>
              <a:rPr lang="en-GB" dirty="0"/>
              <a:t>I</a:t>
            </a:r>
            <a:r>
              <a:rPr lang="en-GB" dirty="0" smtClean="0"/>
              <a:t>ncreased </a:t>
            </a:r>
            <a:r>
              <a:rPr lang="en-GB" dirty="0"/>
              <a:t>interest in our other outputs</a:t>
            </a:r>
          </a:p>
          <a:p>
            <a:pPr lvl="0"/>
            <a:r>
              <a:rPr lang="en-GB" dirty="0"/>
              <a:t>I</a:t>
            </a:r>
            <a:r>
              <a:rPr lang="en-GB" dirty="0" smtClean="0"/>
              <a:t>ncreased </a:t>
            </a:r>
            <a:r>
              <a:rPr lang="en-GB" dirty="0"/>
              <a:t>value </a:t>
            </a:r>
            <a:r>
              <a:rPr lang="en-GB" dirty="0" smtClean="0"/>
              <a:t>for </a:t>
            </a:r>
            <a:r>
              <a:rPr lang="en-GB" dirty="0"/>
              <a:t>our </a:t>
            </a:r>
            <a:r>
              <a:rPr lang="en-GB" dirty="0" smtClean="0"/>
              <a:t>users: quality </a:t>
            </a:r>
            <a:r>
              <a:rPr lang="en-GB" dirty="0"/>
              <a:t>over </a:t>
            </a:r>
            <a:r>
              <a:rPr lang="en-GB" dirty="0" smtClean="0"/>
              <a:t>quantity</a:t>
            </a:r>
          </a:p>
          <a:p>
            <a:pPr lvl="0"/>
            <a:r>
              <a:rPr lang="en-GB" dirty="0" smtClean="0"/>
              <a:t>Reduce </a:t>
            </a:r>
            <a:r>
              <a:rPr lang="en-GB" dirty="0"/>
              <a:t>risk of mistakes from duplicating existing publications</a:t>
            </a:r>
          </a:p>
          <a:p>
            <a:pPr lvl="0"/>
            <a:r>
              <a:rPr lang="en-GB" dirty="0" smtClean="0"/>
              <a:t>Free </a:t>
            </a:r>
            <a:r>
              <a:rPr lang="en-GB" dirty="0"/>
              <a:t>up significant time for </a:t>
            </a:r>
            <a:r>
              <a:rPr lang="en-GB" dirty="0" smtClean="0"/>
              <a:t>staff</a:t>
            </a:r>
          </a:p>
          <a:p>
            <a:pPr lvl="0"/>
            <a:r>
              <a:rPr lang="en-GB" dirty="0" smtClean="0"/>
              <a:t>Introducing a RAP so for time saved next year</a:t>
            </a:r>
            <a:endParaRPr lang="en-GB" dirty="0"/>
          </a:p>
          <a:p>
            <a:pPr lvl="0"/>
            <a:endParaRPr lang="en-GB" dirty="0" smtClean="0"/>
          </a:p>
        </p:txBody>
      </p:sp>
    </p:spTree>
    <p:extLst>
      <p:ext uri="{BB962C8B-B14F-4D97-AF65-F5344CB8AC3E}">
        <p14:creationId xmlns:p14="http://schemas.microsoft.com/office/powerpoint/2010/main" val="976774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Workflow</a:t>
            </a:r>
            <a:endParaRPr lang="en-GB" dirty="0"/>
          </a:p>
        </p:txBody>
      </p:sp>
      <p:sp>
        <p:nvSpPr>
          <p:cNvPr id="3" name="Content Placeholder 2"/>
          <p:cNvSpPr>
            <a:spLocks noGrp="1"/>
          </p:cNvSpPr>
          <p:nvPr>
            <p:ph idx="1"/>
          </p:nvPr>
        </p:nvSpPr>
        <p:spPr>
          <a:xfrm>
            <a:off x="681038" y="1614573"/>
            <a:ext cx="8543925" cy="4351338"/>
          </a:xfrm>
        </p:spPr>
        <p:txBody>
          <a:bodyPr/>
          <a:lstStyle/>
          <a:p>
            <a:r>
              <a:rPr lang="en-GB" dirty="0"/>
              <a:t>Inspiration from </a:t>
            </a:r>
            <a:r>
              <a:rPr lang="en-GB" dirty="0" smtClean="0"/>
              <a:t>the</a:t>
            </a:r>
            <a:r>
              <a:rPr lang="en-GB" dirty="0"/>
              <a:t> </a:t>
            </a:r>
            <a:r>
              <a:rPr lang="en-GB" dirty="0" err="1" smtClean="0"/>
              <a:t>COVID</a:t>
            </a:r>
            <a:r>
              <a:rPr lang="en-GB" dirty="0" smtClean="0"/>
              <a:t>-19 </a:t>
            </a:r>
            <a:r>
              <a:rPr lang="en-GB" dirty="0" smtClean="0"/>
              <a:t>Dashboard</a:t>
            </a:r>
            <a:endParaRPr lang="en-GB" dirty="0" smtClean="0"/>
          </a:p>
          <a:p>
            <a:r>
              <a:rPr lang="en-GB" dirty="0" smtClean="0"/>
              <a:t>Text and data in a </a:t>
            </a:r>
            <a:r>
              <a:rPr lang="en-GB" dirty="0" smtClean="0"/>
              <a:t>spreadsheet</a:t>
            </a:r>
            <a:endParaRPr lang="en-GB" dirty="0" smtClean="0"/>
          </a:p>
          <a:p>
            <a:r>
              <a:rPr lang="en-GB" dirty="0" smtClean="0"/>
              <a:t>Separate scripts for data reading, wrangling &amp; </a:t>
            </a:r>
            <a:r>
              <a:rPr lang="en-GB" dirty="0" smtClean="0"/>
              <a:t>plotting</a:t>
            </a:r>
            <a:endParaRPr lang="en-GB" dirty="0" smtClean="0"/>
          </a:p>
          <a:p>
            <a:r>
              <a:rPr lang="en-GB" dirty="0" smtClean="0"/>
              <a:t>One</a:t>
            </a:r>
            <a:r>
              <a:rPr lang="en-GB" dirty="0" smtClean="0"/>
              <a:t> </a:t>
            </a:r>
            <a:r>
              <a:rPr lang="en-GB" dirty="0" smtClean="0"/>
              <a:t>R Markdown to bring it all together and knit to HTML/PDF</a:t>
            </a:r>
          </a:p>
          <a:p>
            <a:pPr marL="0" indent="0">
              <a:buNone/>
            </a:pPr>
            <a:endParaRPr lang="en-GB" dirty="0"/>
          </a:p>
        </p:txBody>
      </p:sp>
    </p:spTree>
    <p:extLst>
      <p:ext uri="{BB962C8B-B14F-4D97-AF65-F5344CB8AC3E}">
        <p14:creationId xmlns:p14="http://schemas.microsoft.com/office/powerpoint/2010/main" val="3625979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219" y="956248"/>
            <a:ext cx="2838491" cy="3493264"/>
          </a:xfrm>
          <a:prstGeom prst="rect">
            <a:avLst/>
          </a:prstGeom>
          <a:noFill/>
        </p:spPr>
        <p:txBody>
          <a:bodyPr wrap="square" rtlCol="0">
            <a:spAutoFit/>
          </a:bodyPr>
          <a:lstStyle/>
          <a:p>
            <a:pPr defTabSz="742950"/>
            <a:r>
              <a:rPr lang="en-GB" sz="3900" dirty="0" err="1">
                <a:solidFill>
                  <a:srgbClr val="2268BB"/>
                </a:solidFill>
                <a:latin typeface="Arial Narrow" panose="020B0606020202030204" pitchFamily="34" charset="0"/>
              </a:rPr>
              <a:t>eRDM</a:t>
            </a:r>
            <a:endParaRPr lang="en-GB" sz="3900" dirty="0">
              <a:solidFill>
                <a:srgbClr val="2268BB"/>
              </a:solidFill>
              <a:latin typeface="Arial Narrow" panose="020B0606020202030204" pitchFamily="34" charset="0"/>
            </a:endParaRPr>
          </a:p>
          <a:p>
            <a:pPr marL="232172" indent="-232172" defTabSz="742950">
              <a:buFont typeface="Arial" panose="020B0604020202020204" pitchFamily="34" charset="0"/>
              <a:buChar char="•"/>
            </a:pPr>
            <a:r>
              <a:rPr lang="en-GB" sz="2600" dirty="0">
                <a:solidFill>
                  <a:srgbClr val="703989"/>
                </a:solidFill>
                <a:latin typeface="Calibri" panose="020F0502020204030204"/>
              </a:rPr>
              <a:t>Storage / Backups</a:t>
            </a:r>
          </a:p>
          <a:p>
            <a:pPr marL="232172" indent="-232172" defTabSz="742950">
              <a:buFont typeface="Arial" panose="020B0604020202020204" pitchFamily="34" charset="0"/>
              <a:buChar char="•"/>
            </a:pPr>
            <a:r>
              <a:rPr lang="en-GB" sz="2600" dirty="0">
                <a:solidFill>
                  <a:srgbClr val="703989"/>
                </a:solidFill>
                <a:latin typeface="Calibri" panose="020F0502020204030204"/>
              </a:rPr>
              <a:t>Allow </a:t>
            </a:r>
            <a:r>
              <a:rPr lang="en-GB" sz="2600" dirty="0" smtClean="0">
                <a:solidFill>
                  <a:srgbClr val="703989"/>
                </a:solidFill>
                <a:latin typeface="Calibri" panose="020F0502020204030204"/>
              </a:rPr>
              <a:t>access for </a:t>
            </a:r>
            <a:r>
              <a:rPr lang="en-GB" sz="2600" dirty="0">
                <a:solidFill>
                  <a:srgbClr val="703989"/>
                </a:solidFill>
                <a:latin typeface="Calibri" panose="020F0502020204030204"/>
              </a:rPr>
              <a:t>the </a:t>
            </a:r>
            <a:r>
              <a:rPr lang="en-GB" sz="2600" dirty="0" smtClean="0">
                <a:solidFill>
                  <a:srgbClr val="703989"/>
                </a:solidFill>
                <a:latin typeface="Calibri" panose="020F0502020204030204"/>
              </a:rPr>
              <a:t>whole team in the absence of git</a:t>
            </a:r>
            <a:endParaRPr lang="en-GB" sz="2600" dirty="0">
              <a:solidFill>
                <a:srgbClr val="703989"/>
              </a:solidFill>
              <a:latin typeface="Calibri" panose="020F0502020204030204"/>
            </a:endParaRPr>
          </a:p>
          <a:p>
            <a:pPr marL="232172" indent="-232172" defTabSz="742950">
              <a:buFont typeface="Arial" panose="020B0604020202020204" pitchFamily="34" charset="0"/>
              <a:buChar char="•"/>
            </a:pPr>
            <a:r>
              <a:rPr lang="en-GB" sz="2600" dirty="0">
                <a:solidFill>
                  <a:srgbClr val="703989"/>
                </a:solidFill>
                <a:latin typeface="Calibri" panose="020F0502020204030204"/>
              </a:rPr>
              <a:t>Maintaining the data and text </a:t>
            </a:r>
            <a:r>
              <a:rPr lang="en-GB" sz="2600" dirty="0" smtClean="0">
                <a:solidFill>
                  <a:srgbClr val="703989"/>
                </a:solidFill>
                <a:latin typeface="Calibri" panose="020F0502020204030204"/>
              </a:rPr>
              <a:t>files </a:t>
            </a:r>
            <a:endParaRPr lang="en-GB" sz="2600" dirty="0">
              <a:solidFill>
                <a:srgbClr val="703989"/>
              </a:solidFill>
              <a:latin typeface="Calibri" panose="020F0502020204030204"/>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831852">
            <a:off x="6107241" y="2439421"/>
            <a:ext cx="837431" cy="837431"/>
          </a:xfrm>
          <a:prstGeom prst="rect">
            <a:avLst/>
          </a:prstGeom>
        </p:spPr>
      </p:pic>
      <p:sp>
        <p:nvSpPr>
          <p:cNvPr id="6" name="TextBox 5"/>
          <p:cNvSpPr txBox="1"/>
          <p:nvPr/>
        </p:nvSpPr>
        <p:spPr>
          <a:xfrm>
            <a:off x="6762766" y="2785460"/>
            <a:ext cx="2832497" cy="492443"/>
          </a:xfrm>
          <a:prstGeom prst="rect">
            <a:avLst/>
          </a:prstGeom>
          <a:noFill/>
        </p:spPr>
        <p:txBody>
          <a:bodyPr wrap="square" rtlCol="0">
            <a:spAutoFit/>
          </a:bodyPr>
          <a:lstStyle/>
          <a:p>
            <a:pPr marL="232172" indent="-232172" defTabSz="742950">
              <a:buFont typeface="Arial" panose="020B0604020202020204" pitchFamily="34" charset="0"/>
              <a:buChar char="•"/>
            </a:pPr>
            <a:r>
              <a:rPr lang="en-GB" sz="2600" dirty="0" smtClean="0">
                <a:solidFill>
                  <a:srgbClr val="703989"/>
                </a:solidFill>
                <a:latin typeface="Calibri" panose="020F0502020204030204"/>
              </a:rPr>
              <a:t>Knit to </a:t>
            </a:r>
            <a:r>
              <a:rPr lang="en-GB" sz="2600" dirty="0">
                <a:solidFill>
                  <a:srgbClr val="703989"/>
                </a:solidFill>
                <a:latin typeface="Calibri" panose="020F0502020204030204"/>
              </a:rPr>
              <a:t>PDF</a:t>
            </a:r>
          </a:p>
        </p:txBody>
      </p:sp>
      <p:grpSp>
        <p:nvGrpSpPr>
          <p:cNvPr id="7" name="Group 6"/>
          <p:cNvGrpSpPr/>
          <p:nvPr/>
        </p:nvGrpSpPr>
        <p:grpSpPr>
          <a:xfrm>
            <a:off x="3566536" y="2235105"/>
            <a:ext cx="2772928" cy="2772928"/>
            <a:chOff x="4203346" y="3687591"/>
            <a:chExt cx="3412834" cy="3412834"/>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03346" y="3687591"/>
              <a:ext cx="3412834" cy="3412834"/>
            </a:xfrm>
            <a:prstGeom prst="rect">
              <a:avLst/>
            </a:prstGeom>
            <a:ln>
              <a:noFill/>
            </a:ln>
          </p:spPr>
        </p:pic>
        <p:grpSp>
          <p:nvGrpSpPr>
            <p:cNvPr id="9" name="Group 8"/>
            <p:cNvGrpSpPr/>
            <p:nvPr/>
          </p:nvGrpSpPr>
          <p:grpSpPr>
            <a:xfrm>
              <a:off x="4496141" y="4364950"/>
              <a:ext cx="2828583" cy="1845350"/>
              <a:chOff x="4496141" y="4364950"/>
              <a:chExt cx="2828583" cy="1845350"/>
            </a:xfrm>
          </p:grpSpPr>
          <p:sp>
            <p:nvSpPr>
              <p:cNvPr id="10" name="Rectangle 9"/>
              <p:cNvSpPr/>
              <p:nvPr/>
            </p:nvSpPr>
            <p:spPr>
              <a:xfrm>
                <a:off x="4496141" y="4364950"/>
                <a:ext cx="2828583" cy="1845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50"/>
                <a:endParaRPr lang="en-GB" sz="1463">
                  <a:solidFill>
                    <a:prstClr val="white"/>
                  </a:solidFill>
                  <a:latin typeface="Calibri" panose="020F0502020204030204"/>
                </a:endParaRPr>
              </a:p>
            </p:txBody>
          </p:sp>
          <p:pic>
            <p:nvPicPr>
              <p:cNvPr id="11" name="Picture 6"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7909" y="5509457"/>
                <a:ext cx="783707" cy="60737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2" name="TextBox 11"/>
          <p:cNvSpPr txBox="1"/>
          <p:nvPr/>
        </p:nvSpPr>
        <p:spPr>
          <a:xfrm>
            <a:off x="7153808" y="1557627"/>
            <a:ext cx="1936173" cy="892552"/>
          </a:xfrm>
          <a:prstGeom prst="rect">
            <a:avLst/>
          </a:prstGeom>
          <a:noFill/>
        </p:spPr>
        <p:txBody>
          <a:bodyPr wrap="square" rtlCol="0">
            <a:spAutoFit/>
          </a:bodyPr>
          <a:lstStyle/>
          <a:p>
            <a:pPr algn="ctr" defTabSz="742950"/>
            <a:r>
              <a:rPr lang="en-GB" sz="2600" dirty="0">
                <a:solidFill>
                  <a:srgbClr val="703989"/>
                </a:solidFill>
                <a:latin typeface="Calibri" panose="020F0502020204030204"/>
              </a:rPr>
              <a:t>Analytical Workbench</a:t>
            </a:r>
          </a:p>
        </p:txBody>
      </p:sp>
      <p:sp>
        <p:nvSpPr>
          <p:cNvPr id="13" name="TextBox 12"/>
          <p:cNvSpPr txBox="1"/>
          <p:nvPr/>
        </p:nvSpPr>
        <p:spPr>
          <a:xfrm>
            <a:off x="3566537" y="4779562"/>
            <a:ext cx="2772928" cy="892552"/>
          </a:xfrm>
          <a:prstGeom prst="rect">
            <a:avLst/>
          </a:prstGeom>
          <a:noFill/>
        </p:spPr>
        <p:txBody>
          <a:bodyPr wrap="square" rtlCol="0">
            <a:spAutoFit/>
          </a:bodyPr>
          <a:lstStyle/>
          <a:p>
            <a:pPr marL="232172" indent="-232172" defTabSz="742950">
              <a:buFont typeface="Arial" panose="020B0604020202020204" pitchFamily="34" charset="0"/>
              <a:buChar char="•"/>
            </a:pPr>
            <a:r>
              <a:rPr lang="en-GB" sz="2600" dirty="0" smtClean="0">
                <a:solidFill>
                  <a:srgbClr val="703989"/>
                </a:solidFill>
                <a:latin typeface="Calibri" panose="020F0502020204030204"/>
              </a:rPr>
              <a:t>Created </a:t>
            </a:r>
            <a:r>
              <a:rPr lang="en-GB" sz="2600" dirty="0">
                <a:solidFill>
                  <a:srgbClr val="703989"/>
                </a:solidFill>
                <a:latin typeface="Calibri" panose="020F0502020204030204"/>
              </a:rPr>
              <a:t>the RAP</a:t>
            </a:r>
          </a:p>
          <a:p>
            <a:pPr marL="232172" indent="-232172" defTabSz="742950">
              <a:buFont typeface="Arial" panose="020B0604020202020204" pitchFamily="34" charset="0"/>
              <a:buChar char="•"/>
            </a:pPr>
            <a:r>
              <a:rPr lang="en-GB" sz="2600" dirty="0">
                <a:solidFill>
                  <a:srgbClr val="703989"/>
                </a:solidFill>
                <a:latin typeface="Calibri" panose="020F0502020204030204"/>
              </a:rPr>
              <a:t>Knit to </a:t>
            </a:r>
            <a:r>
              <a:rPr lang="en-GB" sz="2600" dirty="0" smtClean="0">
                <a:solidFill>
                  <a:srgbClr val="703989"/>
                </a:solidFill>
                <a:latin typeface="Calibri" panose="020F0502020204030204"/>
              </a:rPr>
              <a:t>HTML</a:t>
            </a:r>
            <a:endParaRPr lang="en-GB" sz="2600" dirty="0">
              <a:solidFill>
                <a:srgbClr val="703989"/>
              </a:solidFill>
              <a:latin typeface="Calibri" panose="020F0502020204030204"/>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975003">
            <a:off x="2936168" y="2444949"/>
            <a:ext cx="837431" cy="837431"/>
          </a:xfrm>
          <a:prstGeom prst="rect">
            <a:avLst/>
          </a:prstGeom>
        </p:spPr>
      </p:pic>
      <p:sp>
        <p:nvSpPr>
          <p:cNvPr id="15" name="TextBox 14"/>
          <p:cNvSpPr txBox="1"/>
          <p:nvPr/>
        </p:nvSpPr>
        <p:spPr>
          <a:xfrm>
            <a:off x="4186168" y="2775881"/>
            <a:ext cx="1533663" cy="892552"/>
          </a:xfrm>
          <a:prstGeom prst="rect">
            <a:avLst/>
          </a:prstGeom>
          <a:noFill/>
        </p:spPr>
        <p:txBody>
          <a:bodyPr wrap="square" rtlCol="0">
            <a:spAutoFit/>
          </a:bodyPr>
          <a:lstStyle/>
          <a:p>
            <a:pPr algn="ctr" defTabSz="742950"/>
            <a:r>
              <a:rPr lang="en-GB" sz="2600" dirty="0" smtClean="0">
                <a:solidFill>
                  <a:prstClr val="black"/>
                </a:solidFill>
                <a:latin typeface="Calibri" panose="020F0502020204030204"/>
              </a:rPr>
              <a:t>Internal network</a:t>
            </a:r>
            <a:endParaRPr lang="en-GB" sz="1463" dirty="0">
              <a:solidFill>
                <a:prstClr val="black"/>
              </a:solidFill>
              <a:latin typeface="Calibri" panose="020F0502020204030204"/>
            </a:endParaRPr>
          </a:p>
        </p:txBody>
      </p:sp>
      <p:pic>
        <p:nvPicPr>
          <p:cNvPr id="16" name="Content Placeholder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62766" y="830347"/>
            <a:ext cx="2795690" cy="1765848"/>
          </a:xfrm>
          <a:prstGeom prst="rect">
            <a:avLst/>
          </a:prstGeom>
        </p:spPr>
      </p:pic>
    </p:spTree>
    <p:extLst>
      <p:ext uri="{BB962C8B-B14F-4D97-AF65-F5344CB8AC3E}">
        <p14:creationId xmlns:p14="http://schemas.microsoft.com/office/powerpoint/2010/main" val="543250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etadata xmlns="http://www.objective.com/ecm/document/metadata/53D26341A57B383EE0540010E0463CCA" version="1.0.0">
  <systemFields>
    <field name="Objective-Id">
      <value order="0">A34756360</value>
    </field>
    <field name="Objective-Title">
      <value order="0">NRS - RGAR 2020 - 5 - Learn - debrief slides</value>
    </field>
    <field name="Objective-Description">
      <value order="0"/>
    </field>
    <field name="Objective-CreationStamp">
      <value order="0">2021-09-24T09:49:46Z</value>
    </field>
    <field name="Objective-IsApproved">
      <value order="0">false</value>
    </field>
    <field name="Objective-IsPublished">
      <value order="0">false</value>
    </field>
    <field name="Objective-DatePublished">
      <value order="0"/>
    </field>
    <field name="Objective-ModificationStamp">
      <value order="0">2021-10-01T08:12:45Z</value>
    </field>
    <field name="Objective-Owner">
      <value order="0">Adams, Joseph J (U442528)</value>
    </field>
    <field name="Objective-Path">
      <value order="0">Objective Global Folder:SG File Plan:People, communities and living:Population and migration:Demography:Research and analysis: Demography:National Records of Scotland (NRS): Demographic Statistics: The Registrar Generals Annual Review of Demographic Trends (RGAR) 2020: 2020-2025</value>
    </field>
    <field name="Objective-Parent">
      <value order="0">National Records of Scotland (NRS): Demographic Statistics: The Registrar Generals Annual Review of Demographic Trends (RGAR) 2020: 2020-2025</value>
    </field>
    <field name="Objective-State">
      <value order="0">Being Drafted</value>
    </field>
    <field name="Objective-VersionId">
      <value order="0">vA51212270</value>
    </field>
    <field name="Objective-Version">
      <value order="0">0.5</value>
    </field>
    <field name="Objective-VersionNumber">
      <value order="0">5</value>
    </field>
    <field name="Objective-VersionComment">
      <value order="0"/>
    </field>
    <field name="Objective-FileNumber">
      <value order="0">STAT/228</value>
    </field>
    <field name="Objective-Classification">
      <value order="0">OFFICIAL-SENSITIVE</value>
    </field>
    <field name="Objective-Caveats">
      <value order="0">Caveat for access to SG Fileplan</value>
    </field>
  </systemFields>
  <catalogues>
    <catalogue name="Document Type Catalogue" type="type" ori="id:cA35">
      <field name="Objective-Date of Original">
        <value order="0"/>
      </field>
      <field name="Objective-Date Received">
        <value order="0"/>
      </field>
      <field name="Objective-SG Web Publication - Category">
        <value order="0"/>
      </field>
      <field name="Objective-SG Web Publication - Category 2 Classification">
        <value order="0"/>
      </field>
      <field name="Objective-Connect Creator">
        <value order="0"/>
      </field>
      <field name="Objective-Required Redaction">
        <value order="0"/>
      </field>
    </catalogue>
  </catalogues>
</metadata>
</file>

<file path=customXml/itemProps1.xml><?xml version="1.0" encoding="utf-8"?>
<ds:datastoreItem xmlns:ds="http://schemas.openxmlformats.org/officeDocument/2006/customXml" ds:itemID="{5745109E-2DDF-40CB-AC2B-FF9B10C90820}">
  <ds:schemaRefs>
    <ds:schemaRef ds:uri="http://www.objective.com/ecm/document/metadata/53D26341A57B383EE0540010E0463CCA"/>
  </ds:schemaRefs>
</ds:datastoreItem>
</file>

<file path=docProps/app.xml><?xml version="1.0" encoding="utf-8"?>
<Properties xmlns="http://schemas.openxmlformats.org/officeDocument/2006/extended-properties" xmlns:vt="http://schemas.openxmlformats.org/officeDocument/2006/docPropsVTypes">
  <Template>Office Theme</Template>
  <TotalTime>1594</TotalTime>
  <Words>1708</Words>
  <Application>Microsoft Office PowerPoint</Application>
  <PresentationFormat>A4 Paper (210x297 mm)</PresentationFormat>
  <Paragraphs>276</Paragraphs>
  <Slides>24</Slides>
  <Notes>20</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Arial Narrow</vt:lpstr>
      <vt:lpstr>Calibri</vt:lpstr>
      <vt:lpstr>Segoe UI</vt:lpstr>
      <vt:lpstr>Verdana</vt:lpstr>
      <vt:lpstr>Wingdings</vt:lpstr>
      <vt:lpstr>Office Theme</vt:lpstr>
      <vt:lpstr>1_Office Theme</vt:lpstr>
      <vt:lpstr>Scotland’s Population 2020 The Registrar General's Annual Review of Demographic Trends</vt:lpstr>
      <vt:lpstr>2019</vt:lpstr>
      <vt:lpstr>PowerPoint Presentation</vt:lpstr>
      <vt:lpstr>Result</vt:lpstr>
      <vt:lpstr>Change in content &amp; style</vt:lpstr>
      <vt:lpstr>Change in process</vt:lpstr>
      <vt:lpstr>Expected benefits</vt:lpstr>
      <vt:lpstr>Workflow</vt:lpstr>
      <vt:lpstr>PowerPoint Presentation</vt:lpstr>
      <vt:lpstr>Analytical Workbench (AWB)</vt:lpstr>
      <vt:lpstr>Tools</vt:lpstr>
      <vt:lpstr>PowerPoint Presentation</vt:lpstr>
      <vt:lpstr>Accessibility</vt:lpstr>
      <vt:lpstr>Attributed quotes</vt:lpstr>
      <vt:lpstr>Feedback from policy</vt:lpstr>
      <vt:lpstr>Feedback from policy</vt:lpstr>
      <vt:lpstr>Feedback from policy</vt:lpstr>
      <vt:lpstr>Web analytics</vt:lpstr>
      <vt:lpstr>Measurable benefits</vt:lpstr>
      <vt:lpstr>PowerPoint Presentation</vt:lpstr>
      <vt:lpstr>Plain English</vt:lpstr>
      <vt:lpstr>Actions to increase value</vt:lpstr>
      <vt:lpstr>Actions to reduce effort</vt:lpstr>
      <vt:lpstr>Summary</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Roughsedge E (Esther)</dc:creator>
  <cp:lastModifiedBy>Rhiannon Batstone</cp:lastModifiedBy>
  <cp:revision>145</cp:revision>
  <dcterms:created xsi:type="dcterms:W3CDTF">2019-05-21T14:18:56Z</dcterms:created>
  <dcterms:modified xsi:type="dcterms:W3CDTF">2021-10-07T12:54:20Z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A34756360</vt:lpwstr>
  </property>
  <property fmtid="{D5CDD505-2E9C-101B-9397-08002B2CF9AE}" pid="4" name="Objective-Title">
    <vt:lpwstr>NRS - RGAR 2020 - 5 - Learn - debrief slides</vt:lpwstr>
  </property>
  <property fmtid="{D5CDD505-2E9C-101B-9397-08002B2CF9AE}" pid="5" name="Objective-Description">
    <vt:lpwstr/>
  </property>
  <property fmtid="{D5CDD505-2E9C-101B-9397-08002B2CF9AE}" pid="6" name="Objective-CreationStamp">
    <vt:filetime>2021-09-24T09:49:46Z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2021-10-01T08:12:45Z</vt:filetime>
  </property>
  <property fmtid="{D5CDD505-2E9C-101B-9397-08002B2CF9AE}" pid="11" name="Objective-Owner">
    <vt:lpwstr>Adams, Joseph J (U442528)</vt:lpwstr>
  </property>
  <property fmtid="{D5CDD505-2E9C-101B-9397-08002B2CF9AE}" pid="12" name="Objective-Path">
    <vt:lpwstr>Objective Global Folder:SG File Plan:People, communities and living:Population and migration:Demography:Research and analysis: Demography:National Records of Scotland (NRS): Demographic Statistics: The Registrar Generals Annual Review of Demographic Trend</vt:lpwstr>
  </property>
  <property fmtid="{D5CDD505-2E9C-101B-9397-08002B2CF9AE}" pid="13" name="Objective-Parent">
    <vt:lpwstr>National Records of Scotland (NRS): Demographic Statistics: The Registrar Generals Annual Review of Demographic Trends (RGAR) 2020: 2020-2025</vt:lpwstr>
  </property>
  <property fmtid="{D5CDD505-2E9C-101B-9397-08002B2CF9AE}" pid="14" name="Objective-State">
    <vt:lpwstr>Being Drafted</vt:lpwstr>
  </property>
  <property fmtid="{D5CDD505-2E9C-101B-9397-08002B2CF9AE}" pid="15" name="Objective-VersionId">
    <vt:lpwstr>vA51212270</vt:lpwstr>
  </property>
  <property fmtid="{D5CDD505-2E9C-101B-9397-08002B2CF9AE}" pid="16" name="Objective-Version">
    <vt:lpwstr>0.5</vt:lpwstr>
  </property>
  <property fmtid="{D5CDD505-2E9C-101B-9397-08002B2CF9AE}" pid="17" name="Objective-VersionNumber">
    <vt:r8>5</vt:r8>
  </property>
  <property fmtid="{D5CDD505-2E9C-101B-9397-08002B2CF9AE}" pid="18" name="Objective-VersionComment">
    <vt:lpwstr/>
  </property>
  <property fmtid="{D5CDD505-2E9C-101B-9397-08002B2CF9AE}" pid="19" name="Objective-FileNumber">
    <vt:lpwstr>STAT/228</vt:lpwstr>
  </property>
  <property fmtid="{D5CDD505-2E9C-101B-9397-08002B2CF9AE}" pid="20" name="Objective-Classification">
    <vt:lpwstr>OFFICIAL-SENSITIVE</vt:lpwstr>
  </property>
  <property fmtid="{D5CDD505-2E9C-101B-9397-08002B2CF9AE}" pid="21" name="Objective-Caveats">
    <vt:lpwstr>Caveat for access to SG Fileplan</vt:lpwstr>
  </property>
  <property fmtid="{D5CDD505-2E9C-101B-9397-08002B2CF9AE}" pid="22" name="Objective-Date of Original">
    <vt:lpwstr/>
  </property>
  <property fmtid="{D5CDD505-2E9C-101B-9397-08002B2CF9AE}" pid="23" name="Objective-Date Received">
    <vt:lpwstr/>
  </property>
  <property fmtid="{D5CDD505-2E9C-101B-9397-08002B2CF9AE}" pid="24" name="Objective-SG Web Publication - Category">
    <vt:lpwstr/>
  </property>
  <property fmtid="{D5CDD505-2E9C-101B-9397-08002B2CF9AE}" pid="25" name="Objective-SG Web Publication - Category 2 Classification">
    <vt:lpwstr/>
  </property>
  <property fmtid="{D5CDD505-2E9C-101B-9397-08002B2CF9AE}" pid="26" name="Objective-Connect Creator">
    <vt:lpwstr/>
  </property>
  <property fmtid="{D5CDD505-2E9C-101B-9397-08002B2CF9AE}" pid="27" name="Objective-Comment">
    <vt:lpwstr/>
  </property>
  <property fmtid="{D5CDD505-2E9C-101B-9397-08002B2CF9AE}" pid="28" name="Objective-Date of Original [system]">
    <vt:lpwstr/>
  </property>
  <property fmtid="{D5CDD505-2E9C-101B-9397-08002B2CF9AE}" pid="29" name="Objective-Date Received [system]">
    <vt:lpwstr/>
  </property>
  <property fmtid="{D5CDD505-2E9C-101B-9397-08002B2CF9AE}" pid="30" name="Objective-SG Web Publication - Category [system]">
    <vt:lpwstr/>
  </property>
  <property fmtid="{D5CDD505-2E9C-101B-9397-08002B2CF9AE}" pid="31" name="Objective-SG Web Publication - Category 2 Classification [system]">
    <vt:lpwstr/>
  </property>
  <property fmtid="{D5CDD505-2E9C-101B-9397-08002B2CF9AE}" pid="32" name="Objective-Connect Creator [system]">
    <vt:lpwstr/>
  </property>
  <property fmtid="{D5CDD505-2E9C-101B-9397-08002B2CF9AE}" pid="33" name="Objective-Required Redaction">
    <vt:lpwstr/>
  </property>
</Properties>
</file>