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5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05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66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3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95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8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2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0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C63A-569D-4929-A590-33475D2A8087}" type="datetimeFigureOut">
              <a:rPr lang="en-GB" smtClean="0"/>
              <a:t>22/07/2019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FE5FE-6EAA-4591-B32D-66D1DFF1B96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DEDD29-5681-B349-97B7-77CE2F5CE473}"/>
              </a:ext>
            </a:extLst>
          </p:cNvPr>
          <p:cNvSpPr/>
          <p:nvPr userDrawn="1"/>
        </p:nvSpPr>
        <p:spPr>
          <a:xfrm>
            <a:off x="5165949" y="6348033"/>
            <a:ext cx="6858000" cy="304800"/>
          </a:xfrm>
          <a:prstGeom prst="roundRect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bk object 16">
            <a:extLst>
              <a:ext uri="{FF2B5EF4-FFF2-40B4-BE49-F238E27FC236}">
                <a16:creationId xmlns:a16="http://schemas.microsoft.com/office/drawing/2014/main" id="{01406923-F18F-8F42-93E2-6F680FECBDEC}"/>
              </a:ext>
            </a:extLst>
          </p:cNvPr>
          <p:cNvSpPr/>
          <p:nvPr userDrawn="1"/>
        </p:nvSpPr>
        <p:spPr>
          <a:xfrm>
            <a:off x="0" y="0"/>
            <a:ext cx="12191999" cy="682580"/>
          </a:xfrm>
          <a:custGeom>
            <a:avLst/>
            <a:gdLst/>
            <a:ahLst/>
            <a:cxnLst/>
            <a:rect l="l" t="t" r="r" b="b"/>
            <a:pathLst>
              <a:path w="7554595" h="1811655">
                <a:moveTo>
                  <a:pt x="0" y="1811312"/>
                </a:moveTo>
                <a:lnTo>
                  <a:pt x="7554188" y="1811312"/>
                </a:lnTo>
                <a:lnTo>
                  <a:pt x="7554188" y="0"/>
                </a:lnTo>
                <a:lnTo>
                  <a:pt x="0" y="0"/>
                </a:lnTo>
                <a:lnTo>
                  <a:pt x="0" y="1811312"/>
                </a:lnTo>
                <a:close/>
              </a:path>
            </a:pathLst>
          </a:custGeom>
          <a:solidFill>
            <a:srgbClr val="005CB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bk object 17">
            <a:extLst>
              <a:ext uri="{FF2B5EF4-FFF2-40B4-BE49-F238E27FC236}">
                <a16:creationId xmlns:a16="http://schemas.microsoft.com/office/drawing/2014/main" id="{AE3EA378-92E1-1C4D-8B68-BB6EBE00EC39}"/>
              </a:ext>
            </a:extLst>
          </p:cNvPr>
          <p:cNvSpPr/>
          <p:nvPr userDrawn="1"/>
        </p:nvSpPr>
        <p:spPr>
          <a:xfrm>
            <a:off x="5808344" y="401731"/>
            <a:ext cx="575310" cy="535940"/>
          </a:xfrm>
          <a:custGeom>
            <a:avLst/>
            <a:gdLst/>
            <a:ahLst/>
            <a:cxnLst/>
            <a:rect l="l" t="t" r="r" b="b"/>
            <a:pathLst>
              <a:path w="575310" h="535939">
                <a:moveTo>
                  <a:pt x="287362" y="0"/>
                </a:moveTo>
                <a:lnTo>
                  <a:pt x="0" y="287362"/>
                </a:lnTo>
                <a:lnTo>
                  <a:pt x="220852" y="508215"/>
                </a:lnTo>
                <a:lnTo>
                  <a:pt x="251972" y="528882"/>
                </a:lnTo>
                <a:lnTo>
                  <a:pt x="287369" y="535771"/>
                </a:lnTo>
                <a:lnTo>
                  <a:pt x="322765" y="528882"/>
                </a:lnTo>
                <a:lnTo>
                  <a:pt x="353885" y="508215"/>
                </a:lnTo>
                <a:lnTo>
                  <a:pt x="574738" y="287362"/>
                </a:lnTo>
                <a:lnTo>
                  <a:pt x="287362" y="0"/>
                </a:lnTo>
                <a:close/>
              </a:path>
            </a:pathLst>
          </a:custGeom>
          <a:solidFill>
            <a:srgbClr val="005CB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Holder 5"/>
          <p:cNvSpPr txBox="1">
            <a:spLocks/>
          </p:cNvSpPr>
          <p:nvPr userDrawn="1"/>
        </p:nvSpPr>
        <p:spPr>
          <a:xfrm>
            <a:off x="10932464" y="6348033"/>
            <a:ext cx="914400" cy="3048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0DFE136-1FA1-144A-A1B2-657EFDE6F8C7}"/>
              </a:ext>
            </a:extLst>
          </p:cNvPr>
          <p:cNvSpPr txBox="1">
            <a:spLocks/>
          </p:cNvSpPr>
          <p:nvPr userDrawn="1"/>
        </p:nvSpPr>
        <p:spPr>
          <a:xfrm>
            <a:off x="5257446" y="6348033"/>
            <a:ext cx="167710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Justice Analytical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9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54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54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otland.shinyapps.io/sg-conviction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land.shinyapps.io/sg-age-cri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41" Type="http://schemas.openxmlformats.org/officeDocument/2006/relationships/image" Target="../media/image167.sv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Convictions in Scotland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smtClean="0"/>
              <a:t>for data explorers and new readers</a:t>
            </a:r>
            <a:endParaRPr lang="en-GB" i="1" dirty="0"/>
          </a:p>
        </p:txBody>
      </p:sp>
      <p:pic>
        <p:nvPicPr>
          <p:cNvPr id="13" name="Graphic 106">
            <a:extLst>
              <a:ext uri="{FF2B5EF4-FFF2-40B4-BE49-F238E27FC236}">
                <a16:creationId xmlns:a16="http://schemas.microsoft.com/office/drawing/2014/main" id="{1F36C232-4541-2244-A3C5-2A55D3CB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08720" y="5652016"/>
            <a:ext cx="1215279" cy="10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data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Annual reports and data back to 1989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Consistent and comprehensive throughout the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Data is far richer than what can be presented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55" y="809680"/>
            <a:ext cx="3642842" cy="516561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Graphic 106">
            <a:extLst>
              <a:ext uri="{FF2B5EF4-FFF2-40B4-BE49-F238E27FC236}">
                <a16:creationId xmlns:a16="http://schemas.microsoft.com/office/drawing/2014/main" id="{1F36C232-4541-2244-A3C5-2A55D3CB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08720" y="5652016"/>
            <a:ext cx="1215279" cy="10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>
          <a:xfrm>
            <a:off x="6172200" y="181947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Built for </a:t>
            </a:r>
            <a:r>
              <a:rPr lang="en-GB" sz="2000" i="1" dirty="0" smtClean="0"/>
              <a:t>data explorers</a:t>
            </a:r>
            <a:endParaRPr lang="en-GB" sz="2000" dirty="0" smtClean="0"/>
          </a:p>
          <a:p>
            <a:r>
              <a:rPr lang="en-GB" sz="2000" dirty="0" smtClean="0"/>
              <a:t>Consistent, clean display</a:t>
            </a:r>
          </a:p>
          <a:p>
            <a:r>
              <a:rPr lang="en-GB" sz="2000" dirty="0" smtClean="0"/>
              <a:t>Engaging interface</a:t>
            </a:r>
          </a:p>
          <a:p>
            <a:r>
              <a:rPr lang="en-GB" sz="2000" dirty="0" smtClean="0"/>
              <a:t>Users might have a specific query, or just be interested parties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>
                <a:hlinkClick r:id="rId2"/>
              </a:rPr>
              <a:t>https://scotland.shinyapps.io/sg-convictions/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9391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Let’s make it…</a:t>
            </a:r>
            <a:endParaRPr lang="en-GB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59" y="2318294"/>
            <a:ext cx="2904309" cy="3366000"/>
          </a:xfrm>
        </p:spPr>
      </p:pic>
    </p:spTree>
    <p:extLst>
      <p:ext uri="{BB962C8B-B14F-4D97-AF65-F5344CB8AC3E}">
        <p14:creationId xmlns:p14="http://schemas.microsoft.com/office/powerpoint/2010/main" val="30142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9391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Analysis and commentary</a:t>
            </a:r>
            <a:endParaRPr lang="en-GB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88" y="2317531"/>
            <a:ext cx="2905624" cy="3367526"/>
          </a:xfr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Broad access is great, but understanding needs analysis</a:t>
            </a:r>
          </a:p>
          <a:p>
            <a:r>
              <a:rPr lang="en-GB" sz="2000" dirty="0" smtClean="0"/>
              <a:t>These data highlight important trends in society</a:t>
            </a:r>
          </a:p>
          <a:p>
            <a:r>
              <a:rPr lang="en-GB" sz="2000" i="1" dirty="0" smtClean="0"/>
              <a:t>Jenny Leishman</a:t>
            </a:r>
            <a:r>
              <a:rPr lang="en-GB" sz="2000" dirty="0" smtClean="0"/>
              <a:t> used the app to write a paper about these changes</a:t>
            </a:r>
            <a:endParaRPr lang="en-GB" sz="2000" i="1" dirty="0" smtClean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 smtClean="0">
                <a:hlinkClick r:id="rId3"/>
              </a:rPr>
              <a:t>https://scotland.shinyapps.io/sg-age-crime/</a:t>
            </a:r>
            <a:r>
              <a:rPr lang="en-GB" sz="2000" dirty="0" smtClean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93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915"/>
            <a:ext cx="10515600" cy="1325563"/>
          </a:xfrm>
        </p:spPr>
        <p:txBody>
          <a:bodyPr/>
          <a:lstStyle/>
          <a:p>
            <a:r>
              <a:rPr lang="en-GB" dirty="0" smtClean="0"/>
              <a:t>What next?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Different data sets</a:t>
            </a:r>
          </a:p>
          <a:p>
            <a:r>
              <a:rPr lang="en-GB" dirty="0" smtClean="0"/>
              <a:t>Further publications</a:t>
            </a:r>
          </a:p>
          <a:p>
            <a:r>
              <a:rPr lang="en-GB" dirty="0" smtClean="0"/>
              <a:t>Securing the publication pipeline to </a:t>
            </a:r>
            <a:r>
              <a:rPr lang="en-GB" dirty="0" err="1" smtClean="0"/>
              <a:t>gov.scot</a:t>
            </a:r>
            <a:endParaRPr lang="en-GB" dirty="0" smtClean="0"/>
          </a:p>
          <a:p>
            <a:r>
              <a:rPr lang="en-GB" dirty="0" smtClean="0"/>
              <a:t>Open data and open code</a:t>
            </a:r>
            <a:endParaRPr lang="en-GB" dirty="0"/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EAD7AE0E-B02F-6849-87FC-6C383054A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08720" y="5652015"/>
            <a:ext cx="881672" cy="10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Convictions in Scotland</vt:lpstr>
      <vt:lpstr>The data</vt:lpstr>
      <vt:lpstr>Let’s make it…</vt:lpstr>
      <vt:lpstr>Analysis and commentary</vt:lpstr>
      <vt:lpstr>What next?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Convictions in Scotland</dc:title>
  <dc:creator>Robertson J (Jamie)</dc:creator>
  <cp:lastModifiedBy>Robertson J (Jamie)</cp:lastModifiedBy>
  <cp:revision>5</cp:revision>
  <dcterms:created xsi:type="dcterms:W3CDTF">2019-07-18T13:18:51Z</dcterms:created>
  <dcterms:modified xsi:type="dcterms:W3CDTF">2019-07-22T11:05:53Z</dcterms:modified>
</cp:coreProperties>
</file>