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301" r:id="rId2"/>
    <p:sldId id="300" r:id="rId3"/>
    <p:sldId id="302" r:id="rId4"/>
    <p:sldId id="303" r:id="rId5"/>
    <p:sldId id="304" r:id="rId6"/>
    <p:sldId id="305" r:id="rId7"/>
    <p:sldId id="306" r:id="rId8"/>
    <p:sldId id="307" r:id="rId9"/>
    <p:sldId id="308" r:id="rId10"/>
    <p:sldId id="309" r:id="rId11"/>
    <p:sldId id="310" r:id="rId12"/>
    <p:sldId id="311" r:id="rId13"/>
    <p:sldId id="312" r:id="rId14"/>
  </p:sldIdLst>
  <p:sldSz cx="9144000" cy="6858000" type="screen4x3"/>
  <p:notesSz cx="6669088" cy="9867900"/>
  <p:defaultTextStyle>
    <a:defPPr>
      <a:defRPr lang="en-GB"/>
    </a:defPPr>
    <a:lvl1pPr algn="l" rtl="0" fontAlgn="base">
      <a:spcBef>
        <a:spcPct val="0"/>
      </a:spcBef>
      <a:spcAft>
        <a:spcPct val="0"/>
      </a:spcAft>
      <a:defRPr sz="2800" kern="1200">
        <a:solidFill>
          <a:schemeClr val="tx1"/>
        </a:solidFill>
        <a:latin typeface="Arial" pitchFamily="34" charset="0"/>
        <a:ea typeface="ＭＳ Ｐゴシック" pitchFamily="-84" charset="-128"/>
        <a:cs typeface="+mn-cs"/>
      </a:defRPr>
    </a:lvl1pPr>
    <a:lvl2pPr marL="457200" algn="l" rtl="0" fontAlgn="base">
      <a:spcBef>
        <a:spcPct val="0"/>
      </a:spcBef>
      <a:spcAft>
        <a:spcPct val="0"/>
      </a:spcAft>
      <a:defRPr sz="2800" kern="1200">
        <a:solidFill>
          <a:schemeClr val="tx1"/>
        </a:solidFill>
        <a:latin typeface="Arial" pitchFamily="34" charset="0"/>
        <a:ea typeface="ＭＳ Ｐゴシック" pitchFamily="-84" charset="-128"/>
        <a:cs typeface="+mn-cs"/>
      </a:defRPr>
    </a:lvl2pPr>
    <a:lvl3pPr marL="914400" algn="l" rtl="0" fontAlgn="base">
      <a:spcBef>
        <a:spcPct val="0"/>
      </a:spcBef>
      <a:spcAft>
        <a:spcPct val="0"/>
      </a:spcAft>
      <a:defRPr sz="2800" kern="1200">
        <a:solidFill>
          <a:schemeClr val="tx1"/>
        </a:solidFill>
        <a:latin typeface="Arial" pitchFamily="34" charset="0"/>
        <a:ea typeface="ＭＳ Ｐゴシック" pitchFamily="-84" charset="-128"/>
        <a:cs typeface="+mn-cs"/>
      </a:defRPr>
    </a:lvl3pPr>
    <a:lvl4pPr marL="1371600" algn="l" rtl="0" fontAlgn="base">
      <a:spcBef>
        <a:spcPct val="0"/>
      </a:spcBef>
      <a:spcAft>
        <a:spcPct val="0"/>
      </a:spcAft>
      <a:defRPr sz="2800" kern="1200">
        <a:solidFill>
          <a:schemeClr val="tx1"/>
        </a:solidFill>
        <a:latin typeface="Arial" pitchFamily="34" charset="0"/>
        <a:ea typeface="ＭＳ Ｐゴシック" pitchFamily="-84" charset="-128"/>
        <a:cs typeface="+mn-cs"/>
      </a:defRPr>
    </a:lvl4pPr>
    <a:lvl5pPr marL="1828800" algn="l" rtl="0" fontAlgn="base">
      <a:spcBef>
        <a:spcPct val="0"/>
      </a:spcBef>
      <a:spcAft>
        <a:spcPct val="0"/>
      </a:spcAft>
      <a:defRPr sz="2800" kern="1200">
        <a:solidFill>
          <a:schemeClr val="tx1"/>
        </a:solidFill>
        <a:latin typeface="Arial" pitchFamily="34" charset="0"/>
        <a:ea typeface="ＭＳ Ｐゴシック" pitchFamily="-84" charset="-128"/>
        <a:cs typeface="+mn-cs"/>
      </a:defRPr>
    </a:lvl5pPr>
    <a:lvl6pPr marL="2286000" algn="l" defTabSz="914400" rtl="0" eaLnBrk="1" latinLnBrk="0" hangingPunct="1">
      <a:defRPr sz="2800" kern="1200">
        <a:solidFill>
          <a:schemeClr val="tx1"/>
        </a:solidFill>
        <a:latin typeface="Arial" pitchFamily="34" charset="0"/>
        <a:ea typeface="ＭＳ Ｐゴシック" pitchFamily="-84" charset="-128"/>
        <a:cs typeface="+mn-cs"/>
      </a:defRPr>
    </a:lvl6pPr>
    <a:lvl7pPr marL="2743200" algn="l" defTabSz="914400" rtl="0" eaLnBrk="1" latinLnBrk="0" hangingPunct="1">
      <a:defRPr sz="2800" kern="1200">
        <a:solidFill>
          <a:schemeClr val="tx1"/>
        </a:solidFill>
        <a:latin typeface="Arial" pitchFamily="34" charset="0"/>
        <a:ea typeface="ＭＳ Ｐゴシック" pitchFamily="-84" charset="-128"/>
        <a:cs typeface="+mn-cs"/>
      </a:defRPr>
    </a:lvl7pPr>
    <a:lvl8pPr marL="3200400" algn="l" defTabSz="914400" rtl="0" eaLnBrk="1" latinLnBrk="0" hangingPunct="1">
      <a:defRPr sz="2800" kern="1200">
        <a:solidFill>
          <a:schemeClr val="tx1"/>
        </a:solidFill>
        <a:latin typeface="Arial" pitchFamily="34" charset="0"/>
        <a:ea typeface="ＭＳ Ｐゴシック" pitchFamily="-84" charset="-128"/>
        <a:cs typeface="+mn-cs"/>
      </a:defRPr>
    </a:lvl8pPr>
    <a:lvl9pPr marL="3657600" algn="l" defTabSz="914400" rtl="0" eaLnBrk="1" latinLnBrk="0" hangingPunct="1">
      <a:defRPr sz="2800" kern="1200">
        <a:solidFill>
          <a:schemeClr val="tx1"/>
        </a:solidFill>
        <a:latin typeface="Arial" pitchFamily="34" charset="0"/>
        <a:ea typeface="ＭＳ Ｐゴシック" pitchFamily="-8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a Connachan" initials="CC" lastIdx="4" clrIdx="0">
    <p:extLst>
      <p:ext uri="{19B8F6BF-5375-455C-9EA6-DF929625EA0E}">
        <p15:presenceInfo xmlns:p15="http://schemas.microsoft.com/office/powerpoint/2012/main" userId="Cara Conna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8C25"/>
    <a:srgbClr val="F6FB33"/>
    <a:srgbClr val="CC0000"/>
    <a:srgbClr val="003366"/>
    <a:srgbClr val="FF3300"/>
    <a:srgbClr val="769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5401" autoAdjust="0"/>
  </p:normalViewPr>
  <p:slideViewPr>
    <p:cSldViewPr>
      <p:cViewPr varScale="1">
        <p:scale>
          <a:sx n="90" d="100"/>
          <a:sy n="90" d="100"/>
        </p:scale>
        <p:origin x="1416" y="90"/>
      </p:cViewPr>
      <p:guideLst>
        <p:guide orient="horz" pos="2160"/>
        <p:guide pos="2880"/>
      </p:guideLst>
    </p:cSldViewPr>
  </p:slideViewPr>
  <p:outlineViewPr>
    <p:cViewPr>
      <p:scale>
        <a:sx n="33" d="100"/>
        <a:sy n="33" d="100"/>
      </p:scale>
      <p:origin x="0" y="16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3"/>
            <a:ext cx="2890838" cy="493712"/>
          </a:xfrm>
          <a:prstGeom prst="rect">
            <a:avLst/>
          </a:prstGeom>
          <a:noFill/>
          <a:ln w="9525">
            <a:noFill/>
            <a:miter lim="800000"/>
            <a:headEnd/>
            <a:tailEnd/>
          </a:ln>
        </p:spPr>
        <p:txBody>
          <a:bodyPr vert="horz" wrap="square" lIns="90663" tIns="45332" rIns="90663" bIns="45332" numCol="1" anchor="t" anchorCtr="0" compatLnSpc="1">
            <a:prstTxWarp prst="textNoShape">
              <a:avLst/>
            </a:prstTxWarp>
          </a:bodyPr>
          <a:lstStyle>
            <a:lvl1pPr defTabSz="907163">
              <a:defRPr sz="1200">
                <a:latin typeface="Arial" charset="0"/>
                <a:ea typeface="+mn-ea"/>
                <a:cs typeface="+mn-cs"/>
              </a:defRPr>
            </a:lvl1pPr>
          </a:lstStyle>
          <a:p>
            <a:pPr>
              <a:defRPr/>
            </a:pPr>
            <a:endParaRPr lang="en-US" dirty="0"/>
          </a:p>
        </p:txBody>
      </p:sp>
      <p:sp>
        <p:nvSpPr>
          <p:cNvPr id="139267" name="Rectangle 3"/>
          <p:cNvSpPr>
            <a:spLocks noGrp="1" noChangeArrowheads="1"/>
          </p:cNvSpPr>
          <p:nvPr>
            <p:ph type="dt" sz="quarter" idx="1"/>
          </p:nvPr>
        </p:nvSpPr>
        <p:spPr bwMode="auto">
          <a:xfrm>
            <a:off x="3778250" y="3"/>
            <a:ext cx="2890838" cy="493712"/>
          </a:xfrm>
          <a:prstGeom prst="rect">
            <a:avLst/>
          </a:prstGeom>
          <a:noFill/>
          <a:ln w="9525">
            <a:noFill/>
            <a:miter lim="800000"/>
            <a:headEnd/>
            <a:tailEnd/>
          </a:ln>
        </p:spPr>
        <p:txBody>
          <a:bodyPr vert="horz" wrap="square" lIns="90663" tIns="45332" rIns="90663" bIns="45332" numCol="1" anchor="t" anchorCtr="0" compatLnSpc="1">
            <a:prstTxWarp prst="textNoShape">
              <a:avLst/>
            </a:prstTxWarp>
          </a:bodyPr>
          <a:lstStyle>
            <a:lvl1pPr algn="r" defTabSz="907163">
              <a:defRPr sz="1200">
                <a:latin typeface="Arial" charset="0"/>
                <a:ea typeface="+mn-ea"/>
                <a:cs typeface="+mn-cs"/>
              </a:defRPr>
            </a:lvl1pPr>
          </a:lstStyle>
          <a:p>
            <a:pPr>
              <a:defRPr/>
            </a:pPr>
            <a:endParaRPr lang="en-US" dirty="0"/>
          </a:p>
        </p:txBody>
      </p:sp>
      <p:sp>
        <p:nvSpPr>
          <p:cNvPr id="139268" name="Rectangle 4"/>
          <p:cNvSpPr>
            <a:spLocks noGrp="1" noChangeArrowheads="1"/>
          </p:cNvSpPr>
          <p:nvPr>
            <p:ph type="ftr" sz="quarter" idx="2"/>
          </p:nvPr>
        </p:nvSpPr>
        <p:spPr bwMode="auto">
          <a:xfrm>
            <a:off x="0" y="9375776"/>
            <a:ext cx="2890838" cy="492124"/>
          </a:xfrm>
          <a:prstGeom prst="rect">
            <a:avLst/>
          </a:prstGeom>
          <a:noFill/>
          <a:ln w="9525">
            <a:noFill/>
            <a:miter lim="800000"/>
            <a:headEnd/>
            <a:tailEnd/>
          </a:ln>
        </p:spPr>
        <p:txBody>
          <a:bodyPr vert="horz" wrap="square" lIns="90663" tIns="45332" rIns="90663" bIns="45332" numCol="1" anchor="b" anchorCtr="0" compatLnSpc="1">
            <a:prstTxWarp prst="textNoShape">
              <a:avLst/>
            </a:prstTxWarp>
          </a:bodyPr>
          <a:lstStyle>
            <a:lvl1pPr defTabSz="907163">
              <a:defRPr sz="1200">
                <a:latin typeface="Arial" charset="0"/>
                <a:ea typeface="+mn-ea"/>
                <a:cs typeface="+mn-cs"/>
              </a:defRPr>
            </a:lvl1pPr>
          </a:lstStyle>
          <a:p>
            <a:pPr>
              <a:defRPr/>
            </a:pPr>
            <a:endParaRPr lang="en-US" dirty="0"/>
          </a:p>
        </p:txBody>
      </p:sp>
      <p:sp>
        <p:nvSpPr>
          <p:cNvPr id="139269" name="Rectangle 5"/>
          <p:cNvSpPr>
            <a:spLocks noGrp="1" noChangeArrowheads="1"/>
          </p:cNvSpPr>
          <p:nvPr>
            <p:ph type="sldNum" sz="quarter" idx="3"/>
          </p:nvPr>
        </p:nvSpPr>
        <p:spPr bwMode="auto">
          <a:xfrm>
            <a:off x="3778250" y="9375776"/>
            <a:ext cx="2890838" cy="492124"/>
          </a:xfrm>
          <a:prstGeom prst="rect">
            <a:avLst/>
          </a:prstGeom>
          <a:noFill/>
          <a:ln w="9525">
            <a:noFill/>
            <a:miter lim="800000"/>
            <a:headEnd/>
            <a:tailEnd/>
          </a:ln>
        </p:spPr>
        <p:txBody>
          <a:bodyPr vert="horz" wrap="square" lIns="90663" tIns="45332" rIns="90663" bIns="45332" numCol="1" anchor="b" anchorCtr="0" compatLnSpc="1">
            <a:prstTxWarp prst="textNoShape">
              <a:avLst/>
            </a:prstTxWarp>
          </a:bodyPr>
          <a:lstStyle>
            <a:lvl1pPr algn="r" defTabSz="907163">
              <a:defRPr sz="1200"/>
            </a:lvl1pPr>
          </a:lstStyle>
          <a:p>
            <a:pPr>
              <a:defRPr/>
            </a:pPr>
            <a:fld id="{005E27B7-5074-458A-B1B7-EB007D02CB62}" type="slidenum">
              <a:rPr lang="en-GB"/>
              <a:pPr>
                <a:defRPr/>
              </a:pPr>
              <a:t>‹#›</a:t>
            </a:fld>
            <a:endParaRPr lang="en-GB" dirty="0"/>
          </a:p>
        </p:txBody>
      </p:sp>
    </p:spTree>
    <p:extLst>
      <p:ext uri="{BB962C8B-B14F-4D97-AF65-F5344CB8AC3E}">
        <p14:creationId xmlns:p14="http://schemas.microsoft.com/office/powerpoint/2010/main" val="4261445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3"/>
            <a:ext cx="2890838" cy="493712"/>
          </a:xfrm>
          <a:prstGeom prst="rect">
            <a:avLst/>
          </a:prstGeom>
          <a:noFill/>
          <a:ln w="9525">
            <a:noFill/>
            <a:miter lim="800000"/>
            <a:headEnd/>
            <a:tailEnd/>
          </a:ln>
        </p:spPr>
        <p:txBody>
          <a:bodyPr vert="horz" wrap="square" lIns="90663" tIns="45332" rIns="90663" bIns="45332" numCol="1" anchor="t" anchorCtr="0" compatLnSpc="1">
            <a:prstTxWarp prst="textNoShape">
              <a:avLst/>
            </a:prstTxWarp>
          </a:bodyPr>
          <a:lstStyle>
            <a:lvl1pPr defTabSz="907163">
              <a:defRPr sz="1200">
                <a:latin typeface="Arial" charset="0"/>
                <a:ea typeface="+mn-ea"/>
                <a:cs typeface="+mn-cs"/>
              </a:defRPr>
            </a:lvl1pPr>
          </a:lstStyle>
          <a:p>
            <a:pPr>
              <a:defRPr/>
            </a:pPr>
            <a:endParaRPr lang="en-US" dirty="0"/>
          </a:p>
        </p:txBody>
      </p:sp>
      <p:sp>
        <p:nvSpPr>
          <p:cNvPr id="55299" name="Rectangle 3"/>
          <p:cNvSpPr>
            <a:spLocks noGrp="1" noChangeArrowheads="1"/>
          </p:cNvSpPr>
          <p:nvPr>
            <p:ph type="dt" idx="1"/>
          </p:nvPr>
        </p:nvSpPr>
        <p:spPr bwMode="auto">
          <a:xfrm>
            <a:off x="3778250" y="3"/>
            <a:ext cx="2890838" cy="493712"/>
          </a:xfrm>
          <a:prstGeom prst="rect">
            <a:avLst/>
          </a:prstGeom>
          <a:noFill/>
          <a:ln w="9525">
            <a:noFill/>
            <a:miter lim="800000"/>
            <a:headEnd/>
            <a:tailEnd/>
          </a:ln>
        </p:spPr>
        <p:txBody>
          <a:bodyPr vert="horz" wrap="square" lIns="90663" tIns="45332" rIns="90663" bIns="45332" numCol="1" anchor="t" anchorCtr="0" compatLnSpc="1">
            <a:prstTxWarp prst="textNoShape">
              <a:avLst/>
            </a:prstTxWarp>
          </a:bodyPr>
          <a:lstStyle>
            <a:lvl1pPr algn="r" defTabSz="907163">
              <a:defRPr sz="1200">
                <a:latin typeface="Arial"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876300" y="739775"/>
            <a:ext cx="4932363" cy="3700463"/>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889001" y="4686301"/>
            <a:ext cx="4891088" cy="4441825"/>
          </a:xfrm>
          <a:prstGeom prst="rect">
            <a:avLst/>
          </a:prstGeom>
          <a:noFill/>
          <a:ln w="9525">
            <a:noFill/>
            <a:miter lim="800000"/>
            <a:headEnd/>
            <a:tailEnd/>
          </a:ln>
        </p:spPr>
        <p:txBody>
          <a:bodyPr vert="horz" wrap="square" lIns="90663" tIns="45332" rIns="90663" bIns="45332"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302" name="Rectangle 6"/>
          <p:cNvSpPr>
            <a:spLocks noGrp="1" noChangeArrowheads="1"/>
          </p:cNvSpPr>
          <p:nvPr>
            <p:ph type="ftr" sz="quarter" idx="4"/>
          </p:nvPr>
        </p:nvSpPr>
        <p:spPr bwMode="auto">
          <a:xfrm>
            <a:off x="0" y="9375776"/>
            <a:ext cx="2890838" cy="492124"/>
          </a:xfrm>
          <a:prstGeom prst="rect">
            <a:avLst/>
          </a:prstGeom>
          <a:noFill/>
          <a:ln w="9525">
            <a:noFill/>
            <a:miter lim="800000"/>
            <a:headEnd/>
            <a:tailEnd/>
          </a:ln>
        </p:spPr>
        <p:txBody>
          <a:bodyPr vert="horz" wrap="square" lIns="90663" tIns="45332" rIns="90663" bIns="45332" numCol="1" anchor="b" anchorCtr="0" compatLnSpc="1">
            <a:prstTxWarp prst="textNoShape">
              <a:avLst/>
            </a:prstTxWarp>
          </a:bodyPr>
          <a:lstStyle>
            <a:lvl1pPr defTabSz="907163">
              <a:defRPr sz="1200">
                <a:latin typeface="Arial" charset="0"/>
                <a:ea typeface="+mn-ea"/>
                <a:cs typeface="+mn-cs"/>
              </a:defRPr>
            </a:lvl1pPr>
          </a:lstStyle>
          <a:p>
            <a:pPr>
              <a:defRPr/>
            </a:pPr>
            <a:endParaRPr lang="en-US" dirty="0"/>
          </a:p>
        </p:txBody>
      </p:sp>
      <p:sp>
        <p:nvSpPr>
          <p:cNvPr id="55303" name="Rectangle 7"/>
          <p:cNvSpPr>
            <a:spLocks noGrp="1" noChangeArrowheads="1"/>
          </p:cNvSpPr>
          <p:nvPr>
            <p:ph type="sldNum" sz="quarter" idx="5"/>
          </p:nvPr>
        </p:nvSpPr>
        <p:spPr bwMode="auto">
          <a:xfrm>
            <a:off x="3778250" y="9375776"/>
            <a:ext cx="2890838" cy="492124"/>
          </a:xfrm>
          <a:prstGeom prst="rect">
            <a:avLst/>
          </a:prstGeom>
          <a:noFill/>
          <a:ln w="9525">
            <a:noFill/>
            <a:miter lim="800000"/>
            <a:headEnd/>
            <a:tailEnd/>
          </a:ln>
        </p:spPr>
        <p:txBody>
          <a:bodyPr vert="horz" wrap="square" lIns="90663" tIns="45332" rIns="90663" bIns="45332" numCol="1" anchor="b" anchorCtr="0" compatLnSpc="1">
            <a:prstTxWarp prst="textNoShape">
              <a:avLst/>
            </a:prstTxWarp>
          </a:bodyPr>
          <a:lstStyle>
            <a:lvl1pPr algn="r" defTabSz="907163">
              <a:defRPr sz="1200"/>
            </a:lvl1pPr>
          </a:lstStyle>
          <a:p>
            <a:pPr>
              <a:defRPr/>
            </a:pPr>
            <a:fld id="{51B12C88-F530-4FD0-AF8D-8FE0065CD01C}" type="slidenum">
              <a:rPr lang="en-GB"/>
              <a:pPr>
                <a:defRPr/>
              </a:pPr>
              <a:t>‹#›</a:t>
            </a:fld>
            <a:endParaRPr lang="en-GB" dirty="0"/>
          </a:p>
        </p:txBody>
      </p:sp>
    </p:spTree>
    <p:extLst>
      <p:ext uri="{BB962C8B-B14F-4D97-AF65-F5344CB8AC3E}">
        <p14:creationId xmlns:p14="http://schemas.microsoft.com/office/powerpoint/2010/main" val="2327155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6712"/>
            <a:ext cx="7772400" cy="1470025"/>
          </a:xfrm>
        </p:spPr>
        <p:txBody>
          <a:bodyPr/>
          <a:lstStyle/>
          <a:p>
            <a:r>
              <a:rPr lang="en-US"/>
              <a:t>Click to edit Master title style</a:t>
            </a:r>
          </a:p>
        </p:txBody>
      </p:sp>
      <p:sp>
        <p:nvSpPr>
          <p:cNvPr id="3" name="Subtitle 2"/>
          <p:cNvSpPr>
            <a:spLocks noGrp="1"/>
          </p:cNvSpPr>
          <p:nvPr>
            <p:ph type="subTitle" idx="1"/>
          </p:nvPr>
        </p:nvSpPr>
        <p:spPr>
          <a:xfrm>
            <a:off x="1027584" y="2492896"/>
            <a:ext cx="7088832" cy="648072"/>
          </a:xfrm>
        </p:spPr>
        <p:txBody>
          <a:bodyPr/>
          <a:lstStyle>
            <a:lvl1pPr marL="0" indent="0" algn="ctr">
              <a:buNone/>
              <a:defRPr sz="240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91A2B0F-57E9-47C3-9F2F-E644AE246210}" type="datetime2">
              <a:rPr lang="en-GB" smtClean="0"/>
              <a:pPr>
                <a:defRPr/>
              </a:pPr>
              <a:t>Thursday, 24 January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82A94A-DAB6-4132-A948-27B05732E3E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85169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124744"/>
            <a:ext cx="3008313" cy="50014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ECC1590-8BF1-4F7C-B510-2A275CF94722}" type="datetime2">
              <a:rPr lang="en-GB" smtClean="0"/>
              <a:pPr>
                <a:defRPr/>
              </a:pPr>
              <a:t>Thursday, 24 January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30C070A-F55D-4DE6-B7A6-62CD577D3C7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969E32-2680-48FE-9D91-DE9C880A24AE}" type="datetime2">
              <a:rPr lang="en-GB" smtClean="0"/>
              <a:pPr>
                <a:defRPr/>
              </a:pPr>
              <a:t>Thursday, 24 January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37EF6E-CBE8-4FCC-A784-A0DB427512F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92FCCBC-C795-4C93-8FE9-E9F6CBDAF1B5}" type="datetime2">
              <a:rPr lang="en-GB" smtClean="0"/>
              <a:pPr>
                <a:defRPr/>
              </a:pPr>
              <a:t>Thursday, 24 January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E849EF-D358-41FF-866F-3580BF543C84}"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EBCFFC-7E36-40DC-9D7C-27A84A597DBF}" type="datetime2">
              <a:rPr lang="en-GB" smtClean="0"/>
              <a:pPr>
                <a:defRPr/>
              </a:pPr>
              <a:t>Thursday, 24 January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D12E57B-D997-4FE1-ACB6-B3028740A84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quar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2000" y="260648"/>
            <a:ext cx="6120000" cy="61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CF8FCA-0DF1-477C-BDC5-FB0254682B04}" type="datetime2">
              <a:rPr lang="en-GB" smtClean="0"/>
              <a:pPr>
                <a:defRPr/>
              </a:pPr>
              <a:t>Thursday, 24 January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8A2B851-24C3-42B4-BC41-FC727C6B7CE4}" type="slidenum">
              <a:rPr lang="en-US"/>
              <a:pPr>
                <a:defRPr/>
              </a:pPr>
              <a:t>‹#›</a:t>
            </a:fld>
            <a:endParaRPr lang="en-US" dirty="0"/>
          </a:p>
        </p:txBody>
      </p:sp>
    </p:spTree>
    <p:extLst>
      <p:ext uri="{BB962C8B-B14F-4D97-AF65-F5344CB8AC3E}">
        <p14:creationId xmlns:p14="http://schemas.microsoft.com/office/powerpoint/2010/main" val="115181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CF8FCA-0DF1-477C-BDC5-FB0254682B04}" type="datetime2">
              <a:rPr lang="en-GB" smtClean="0"/>
              <a:pPr>
                <a:defRPr/>
              </a:pPr>
              <a:t>Thursday, 24 January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8A2B851-24C3-42B4-BC41-FC727C6B7CE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88853"/>
            <a:ext cx="7772400" cy="1362075"/>
          </a:xfrm>
        </p:spPr>
        <p:txBody>
          <a:bodyPr anchor="t"/>
          <a:lstStyle>
            <a:lvl1pPr algn="l">
              <a:defRPr sz="4000" b="1" cap="none" baseline="0"/>
            </a:lvl1pPr>
          </a:lstStyle>
          <a:p>
            <a:r>
              <a:rPr lang="en-US"/>
              <a:t>Click to edit Master title style</a:t>
            </a:r>
          </a:p>
        </p:txBody>
      </p:sp>
      <p:sp>
        <p:nvSpPr>
          <p:cNvPr id="3" name="Text Placeholder 2"/>
          <p:cNvSpPr>
            <a:spLocks noGrp="1"/>
          </p:cNvSpPr>
          <p:nvPr>
            <p:ph type="body" idx="1"/>
          </p:nvPr>
        </p:nvSpPr>
        <p:spPr>
          <a:xfrm>
            <a:off x="722313" y="3657005"/>
            <a:ext cx="7772400" cy="1500187"/>
          </a:xfrm>
        </p:spPr>
        <p:txBody>
          <a:bodyPr anchor="t"/>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60DBB38-D45F-43DE-8ED0-98E071CB2AB2}" type="datetime2">
              <a:rPr lang="en-GB" smtClean="0"/>
              <a:pPr>
                <a:defRPr/>
              </a:pPr>
              <a:t>Thursday, 24 January 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608C6B0-6567-4BDC-B669-E7F82FD80FB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96752"/>
            <a:ext cx="40386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4548CBA-B623-4DC7-B4AB-46359E0EB9F5}" type="datetime2">
              <a:rPr lang="en-GB" smtClean="0"/>
              <a:pPr>
                <a:defRPr/>
              </a:pPr>
              <a:t>Thursday, 24 January 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C166322-BCB8-4531-8BB8-2883964BC33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3305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4824"/>
            <a:ext cx="4040188"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3305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4824"/>
            <a:ext cx="4041775" cy="446449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B8155F3-4F2F-45DD-9158-FDB25856A474}" type="datetime2">
              <a:rPr lang="en-GB" smtClean="0"/>
              <a:pPr>
                <a:defRPr/>
              </a:pPr>
              <a:t>Thursday, 24 January 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BEEDA29-65D5-4020-A63A-3C4EB8683C1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te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3131841"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3688FCC-2439-4012-A164-A82E04A19C35}" type="datetime2">
              <a:rPr lang="en-GB" smtClean="0"/>
              <a:pPr>
                <a:defRPr/>
              </a:pPr>
              <a:t>Thursday, 24 January 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BEEDA29-65D5-4020-A63A-3C4EB8683C1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Notes and Comm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300192" y="1124744"/>
            <a:ext cx="2386608"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7544" y="1124744"/>
            <a:ext cx="5554960" cy="5184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3688FCC-2439-4012-A164-A82E04A19C35}" type="datetime2">
              <a:rPr lang="en-GB" smtClean="0"/>
              <a:pPr>
                <a:defRPr/>
              </a:pPr>
              <a:t>Thursday, 24 January 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BEEDA29-65D5-4020-A63A-3C4EB8683C1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072228-A4DF-4897-B07E-D38D5A7254A1}" type="datetime2">
              <a:rPr lang="en-GB" smtClean="0"/>
              <a:pPr>
                <a:defRPr/>
              </a:pPr>
              <a:t>Thursday, 24 January 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3C9F0D-2456-4A9B-9AB7-2EA46228D01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BA7F78-680E-4BA5-953D-11C14C5A2081}" type="datetime2">
              <a:rPr lang="en-GB" smtClean="0"/>
              <a:pPr>
                <a:defRPr/>
              </a:pPr>
              <a:t>Thursday, 24 January 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ED63993-3C89-419B-8E1B-2DF98F9E0F5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052736"/>
            <a:ext cx="8229600"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73229"/>
            <a:ext cx="2133600" cy="268139"/>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bg1">
                    <a:lumMod val="50000"/>
                  </a:schemeClr>
                </a:solidFill>
                <a:latin typeface="+mn-lt"/>
              </a:defRPr>
            </a:lvl1pPr>
          </a:lstStyle>
          <a:p>
            <a:pPr>
              <a:defRPr/>
            </a:pPr>
            <a:fld id="{BE9827E7-D94E-4EC1-8CE5-56187E24448F}" type="datetime2">
              <a:rPr lang="en-GB" smtClean="0"/>
              <a:pPr>
                <a:defRPr/>
              </a:pPr>
              <a:t>Thursday, 24 January 2019</a:t>
            </a:fld>
            <a:endParaRPr lang="en-US" dirty="0"/>
          </a:p>
        </p:txBody>
      </p:sp>
      <p:sp>
        <p:nvSpPr>
          <p:cNvPr id="5" name="Footer Placeholder 4"/>
          <p:cNvSpPr>
            <a:spLocks noGrp="1"/>
          </p:cNvSpPr>
          <p:nvPr>
            <p:ph type="ftr" sz="quarter" idx="3"/>
          </p:nvPr>
        </p:nvSpPr>
        <p:spPr>
          <a:xfrm>
            <a:off x="3124200" y="6473229"/>
            <a:ext cx="2895600" cy="268139"/>
          </a:xfrm>
          <a:prstGeom prst="rect">
            <a:avLst/>
          </a:prstGeom>
        </p:spPr>
        <p:txBody>
          <a:bodyPr vert="horz" lIns="91440" tIns="45720" rIns="91440" bIns="45720" rtlCol="0" anchor="ctr"/>
          <a:lstStyle>
            <a:lvl1pPr algn="ctr">
              <a:defRPr sz="1200">
                <a:solidFill>
                  <a:schemeClr val="bg1">
                    <a:lumMod val="50000"/>
                  </a:schemeClr>
                </a:solidFill>
                <a:latin typeface="+mn-lt"/>
                <a:ea typeface="ＭＳ Ｐゴシック" charset="0"/>
                <a:cs typeface="+mn-cs"/>
              </a:defRPr>
            </a:lvl1pPr>
          </a:lstStyle>
          <a:p>
            <a:pPr>
              <a:defRPr/>
            </a:pPr>
            <a:endParaRPr lang="en-US" dirty="0"/>
          </a:p>
        </p:txBody>
      </p:sp>
      <p:sp>
        <p:nvSpPr>
          <p:cNvPr id="6" name="Slide Number Placeholder 5"/>
          <p:cNvSpPr>
            <a:spLocks noGrp="1"/>
          </p:cNvSpPr>
          <p:nvPr>
            <p:ph type="sldNum" sz="quarter" idx="4"/>
          </p:nvPr>
        </p:nvSpPr>
        <p:spPr>
          <a:xfrm>
            <a:off x="6553200" y="6473229"/>
            <a:ext cx="2133600" cy="268139"/>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lumMod val="50000"/>
                  </a:schemeClr>
                </a:solidFill>
                <a:latin typeface="+mn-lt"/>
              </a:defRPr>
            </a:lvl1pPr>
          </a:lstStyle>
          <a:p>
            <a:pPr>
              <a:defRPr/>
            </a:pPr>
            <a:fld id="{AF96217F-4F90-451B-BCC4-6DB19234BC4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73" r:id="rId7"/>
    <p:sldLayoutId id="2147483666" r:id="rId8"/>
    <p:sldLayoutId id="2147483667" r:id="rId9"/>
    <p:sldLayoutId id="2147483668" r:id="rId10"/>
    <p:sldLayoutId id="2147483669" r:id="rId11"/>
    <p:sldLayoutId id="2147483670" r:id="rId12"/>
    <p:sldLayoutId id="2147483671" r:id="rId13"/>
    <p:sldLayoutId id="2147483674" r:id="rId14"/>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cotland.shinyapps.io/is-community-planning-outcomes-profil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47569992/home-button-in-header-in-r-shiny-dashboard?rq=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93FB-42B3-4194-AB84-B159DDE9A768}"/>
              </a:ext>
            </a:extLst>
          </p:cNvPr>
          <p:cNvSpPr>
            <a:spLocks noGrp="1"/>
          </p:cNvSpPr>
          <p:nvPr>
            <p:ph type="ctrTitle"/>
          </p:nvPr>
        </p:nvSpPr>
        <p:spPr/>
        <p:txBody>
          <a:bodyPr/>
          <a:lstStyle/>
          <a:p>
            <a:r>
              <a:rPr lang="en-GB" dirty="0"/>
              <a:t>Dynamic Help Pages</a:t>
            </a:r>
          </a:p>
        </p:txBody>
      </p:sp>
    </p:spTree>
    <p:extLst>
      <p:ext uri="{BB962C8B-B14F-4D97-AF65-F5344CB8AC3E}">
        <p14:creationId xmlns:p14="http://schemas.microsoft.com/office/powerpoint/2010/main" val="387967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021241E-06EB-420F-AF0F-CF25F70E7A94}"/>
              </a:ext>
            </a:extLst>
          </p:cNvPr>
          <p:cNvPicPr>
            <a:picLocks noGrp="1" noChangeAspect="1"/>
          </p:cNvPicPr>
          <p:nvPr>
            <p:ph idx="1"/>
          </p:nvPr>
        </p:nvPicPr>
        <p:blipFill rotWithShape="1">
          <a:blip r:embed="rId2"/>
          <a:srcRect t="24537" r="40375" b="48446"/>
          <a:stretch/>
        </p:blipFill>
        <p:spPr>
          <a:xfrm>
            <a:off x="273770" y="936887"/>
            <a:ext cx="8762300" cy="2681136"/>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FD1B1796-B30E-4F3E-9DAC-213491A63A81}"/>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58E485F8-16F4-45D4-8DF4-A655CADDFC43}"/>
              </a:ext>
            </a:extLst>
          </p:cNvPr>
          <p:cNvSpPr>
            <a:spLocks noGrp="1"/>
          </p:cNvSpPr>
          <p:nvPr>
            <p:ph type="sldNum" sz="quarter" idx="12"/>
          </p:nvPr>
        </p:nvSpPr>
        <p:spPr/>
        <p:txBody>
          <a:bodyPr/>
          <a:lstStyle/>
          <a:p>
            <a:pPr>
              <a:defRPr/>
            </a:pPr>
            <a:fld id="{58A2B851-24C3-42B4-BC41-FC727C6B7CE4}" type="slidenum">
              <a:rPr lang="en-US" smtClean="0"/>
              <a:pPr>
                <a:defRPr/>
              </a:pPr>
              <a:t>10</a:t>
            </a:fld>
            <a:endParaRPr lang="en-US" dirty="0"/>
          </a:p>
        </p:txBody>
      </p:sp>
      <p:sp>
        <p:nvSpPr>
          <p:cNvPr id="8" name="TextBox 7">
            <a:extLst>
              <a:ext uri="{FF2B5EF4-FFF2-40B4-BE49-F238E27FC236}">
                <a16:creationId xmlns:a16="http://schemas.microsoft.com/office/drawing/2014/main" id="{6E49E792-E952-4EC4-A085-DC15E41DE85A}"/>
              </a:ext>
            </a:extLst>
          </p:cNvPr>
          <p:cNvSpPr txBox="1"/>
          <p:nvPr/>
        </p:nvSpPr>
        <p:spPr>
          <a:xfrm>
            <a:off x="611560" y="404664"/>
            <a:ext cx="4392488" cy="523220"/>
          </a:xfrm>
          <a:prstGeom prst="rect">
            <a:avLst/>
          </a:prstGeom>
          <a:noFill/>
        </p:spPr>
        <p:txBody>
          <a:bodyPr wrap="square" rtlCol="0">
            <a:spAutoFit/>
          </a:bodyPr>
          <a:lstStyle/>
          <a:p>
            <a:r>
              <a:rPr lang="en-GB" dirty="0"/>
              <a:t>UI</a:t>
            </a:r>
          </a:p>
        </p:txBody>
      </p:sp>
      <p:sp>
        <p:nvSpPr>
          <p:cNvPr id="9" name="TextBox 8">
            <a:extLst>
              <a:ext uri="{FF2B5EF4-FFF2-40B4-BE49-F238E27FC236}">
                <a16:creationId xmlns:a16="http://schemas.microsoft.com/office/drawing/2014/main" id="{47399930-C720-4C00-A22D-DD96F05AE74C}"/>
              </a:ext>
            </a:extLst>
          </p:cNvPr>
          <p:cNvSpPr txBox="1"/>
          <p:nvPr/>
        </p:nvSpPr>
        <p:spPr>
          <a:xfrm>
            <a:off x="273770" y="3707450"/>
            <a:ext cx="4392488" cy="523220"/>
          </a:xfrm>
          <a:prstGeom prst="rect">
            <a:avLst/>
          </a:prstGeom>
          <a:noFill/>
        </p:spPr>
        <p:txBody>
          <a:bodyPr wrap="square" rtlCol="0">
            <a:spAutoFit/>
          </a:bodyPr>
          <a:lstStyle/>
          <a:p>
            <a:r>
              <a:rPr lang="en-GB" dirty="0"/>
              <a:t>Server</a:t>
            </a:r>
          </a:p>
        </p:txBody>
      </p:sp>
      <p:pic>
        <p:nvPicPr>
          <p:cNvPr id="10" name="Picture 9">
            <a:extLst>
              <a:ext uri="{FF2B5EF4-FFF2-40B4-BE49-F238E27FC236}">
                <a16:creationId xmlns:a16="http://schemas.microsoft.com/office/drawing/2014/main" id="{914BEFBF-F0C4-4D66-B7C6-BA6752FC7DBB}"/>
              </a:ext>
            </a:extLst>
          </p:cNvPr>
          <p:cNvPicPr>
            <a:picLocks noChangeAspect="1"/>
          </p:cNvPicPr>
          <p:nvPr/>
        </p:nvPicPr>
        <p:blipFill rotWithShape="1">
          <a:blip r:embed="rId3"/>
          <a:srcRect t="26751" r="40550" b="56763"/>
          <a:stretch/>
        </p:blipFill>
        <p:spPr>
          <a:xfrm>
            <a:off x="260739" y="4487853"/>
            <a:ext cx="8775331" cy="17281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50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461AB-EC7D-4C6F-ACC7-F698805CA1DD}"/>
              </a:ext>
            </a:extLst>
          </p:cNvPr>
          <p:cNvSpPr>
            <a:spLocks noGrp="1"/>
          </p:cNvSpPr>
          <p:nvPr>
            <p:ph idx="1"/>
          </p:nvPr>
        </p:nvSpPr>
        <p:spPr>
          <a:xfrm>
            <a:off x="457200" y="188640"/>
            <a:ext cx="8229600" cy="6192688"/>
          </a:xfrm>
        </p:spPr>
        <p:txBody>
          <a:bodyPr/>
          <a:lstStyle/>
          <a:p>
            <a:pPr marL="0" indent="0">
              <a:buNone/>
            </a:pPr>
            <a:r>
              <a:rPr lang="en-GB" dirty="0"/>
              <a:t>4. For some of the help pages, the information can't all fit on the screen in one dialog box, therefore additional "pages" were needed</a:t>
            </a:r>
          </a:p>
          <a:p>
            <a:pPr marL="0" indent="0">
              <a:buNone/>
            </a:pPr>
            <a:endParaRPr lang="en-GB" sz="2800" dirty="0"/>
          </a:p>
          <a:p>
            <a:pPr marL="0" indent="0">
              <a:buNone/>
            </a:pPr>
            <a:r>
              <a:rPr lang="en-GB" sz="2800" dirty="0"/>
              <a:t>	This was done by creating action buttons within the 	first modal dialog box stating "next page". An 	observe event then observes whether this button 	has been selected. And if so a new dialog box is 	displayed. </a:t>
            </a:r>
            <a:endParaRPr lang="en-GB" dirty="0"/>
          </a:p>
        </p:txBody>
      </p:sp>
      <p:sp>
        <p:nvSpPr>
          <p:cNvPr id="4" name="Date Placeholder 3">
            <a:extLst>
              <a:ext uri="{FF2B5EF4-FFF2-40B4-BE49-F238E27FC236}">
                <a16:creationId xmlns:a16="http://schemas.microsoft.com/office/drawing/2014/main" id="{89488EAF-0300-43CC-8FA7-E246C03E7995}"/>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CBBE131E-00FD-4412-81E8-21B7A3ED4854}"/>
              </a:ext>
            </a:extLst>
          </p:cNvPr>
          <p:cNvSpPr>
            <a:spLocks noGrp="1"/>
          </p:cNvSpPr>
          <p:nvPr>
            <p:ph type="sldNum" sz="quarter" idx="12"/>
          </p:nvPr>
        </p:nvSpPr>
        <p:spPr/>
        <p:txBody>
          <a:bodyPr/>
          <a:lstStyle/>
          <a:p>
            <a:pPr>
              <a:defRPr/>
            </a:pPr>
            <a:fld id="{58A2B851-24C3-42B4-BC41-FC727C6B7CE4}" type="slidenum">
              <a:rPr lang="en-US" smtClean="0"/>
              <a:pPr>
                <a:defRPr/>
              </a:pPr>
              <a:t>11</a:t>
            </a:fld>
            <a:endParaRPr lang="en-US" dirty="0"/>
          </a:p>
        </p:txBody>
      </p:sp>
    </p:spTree>
    <p:extLst>
      <p:ext uri="{BB962C8B-B14F-4D97-AF65-F5344CB8AC3E}">
        <p14:creationId xmlns:p14="http://schemas.microsoft.com/office/powerpoint/2010/main" val="395982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046E7C0-9363-4220-B224-99A44D0F708C}"/>
              </a:ext>
            </a:extLst>
          </p:cNvPr>
          <p:cNvPicPr>
            <a:picLocks noGrp="1" noChangeAspect="1"/>
          </p:cNvPicPr>
          <p:nvPr>
            <p:ph idx="1"/>
          </p:nvPr>
        </p:nvPicPr>
        <p:blipFill rotWithShape="1">
          <a:blip r:embed="rId2"/>
          <a:srcRect t="18872" r="40375" b="56227"/>
          <a:stretch/>
        </p:blipFill>
        <p:spPr>
          <a:xfrm>
            <a:off x="278194" y="188639"/>
            <a:ext cx="8408606" cy="1974325"/>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98E47EB7-61F0-488A-BBBA-3CB1882F82B5}"/>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29B22468-99DF-4EDD-9B0F-87C6DE25D3A8}"/>
              </a:ext>
            </a:extLst>
          </p:cNvPr>
          <p:cNvSpPr>
            <a:spLocks noGrp="1"/>
          </p:cNvSpPr>
          <p:nvPr>
            <p:ph type="sldNum" sz="quarter" idx="12"/>
          </p:nvPr>
        </p:nvSpPr>
        <p:spPr/>
        <p:txBody>
          <a:bodyPr/>
          <a:lstStyle/>
          <a:p>
            <a:pPr>
              <a:defRPr/>
            </a:pPr>
            <a:fld id="{58A2B851-24C3-42B4-BC41-FC727C6B7CE4}" type="slidenum">
              <a:rPr lang="en-US" smtClean="0"/>
              <a:pPr>
                <a:defRPr/>
              </a:pPr>
              <a:t>12</a:t>
            </a:fld>
            <a:endParaRPr lang="en-US" dirty="0"/>
          </a:p>
        </p:txBody>
      </p:sp>
      <p:pic>
        <p:nvPicPr>
          <p:cNvPr id="7" name="Picture 6">
            <a:extLst>
              <a:ext uri="{FF2B5EF4-FFF2-40B4-BE49-F238E27FC236}">
                <a16:creationId xmlns:a16="http://schemas.microsoft.com/office/drawing/2014/main" id="{732846AF-5B4D-482E-9370-46CA1705A17A}"/>
              </a:ext>
            </a:extLst>
          </p:cNvPr>
          <p:cNvPicPr>
            <a:picLocks noChangeAspect="1"/>
          </p:cNvPicPr>
          <p:nvPr/>
        </p:nvPicPr>
        <p:blipFill rotWithShape="1">
          <a:blip r:embed="rId3"/>
          <a:srcRect t="28990" r="40550" b="51401"/>
          <a:stretch/>
        </p:blipFill>
        <p:spPr>
          <a:xfrm>
            <a:off x="262373" y="2409326"/>
            <a:ext cx="8424427" cy="156229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8C9EBB7-DAA9-4D35-8F47-A037088B16B2}"/>
              </a:ext>
            </a:extLst>
          </p:cNvPr>
          <p:cNvPicPr>
            <a:picLocks noChangeAspect="1"/>
          </p:cNvPicPr>
          <p:nvPr/>
        </p:nvPicPr>
        <p:blipFill rotWithShape="1">
          <a:blip r:embed="rId4"/>
          <a:srcRect t="24788" r="40402" b="52801"/>
          <a:stretch/>
        </p:blipFill>
        <p:spPr>
          <a:xfrm>
            <a:off x="283130" y="4365104"/>
            <a:ext cx="8426315" cy="1781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141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1EA64-6398-44EA-BA53-8E7C51E4F57A}"/>
              </a:ext>
            </a:extLst>
          </p:cNvPr>
          <p:cNvSpPr>
            <a:spLocks noGrp="1"/>
          </p:cNvSpPr>
          <p:nvPr>
            <p:ph idx="1"/>
          </p:nvPr>
        </p:nvSpPr>
        <p:spPr/>
        <p:txBody>
          <a:bodyPr/>
          <a:lstStyle/>
          <a:p>
            <a:pPr marL="0" indent="0">
              <a:buNone/>
            </a:pPr>
            <a:r>
              <a:rPr lang="en-GB" dirty="0"/>
              <a:t>This way of creating Help Pages has allowed us to solve our particular problem but it does mean creating numerous </a:t>
            </a:r>
            <a:r>
              <a:rPr lang="en-GB" b="1" dirty="0" err="1"/>
              <a:t>observeEvent</a:t>
            </a:r>
            <a:r>
              <a:rPr lang="en-GB" b="1" dirty="0"/>
              <a:t>() </a:t>
            </a:r>
            <a:r>
              <a:rPr lang="en-GB" dirty="0"/>
              <a:t>functions(19!) which might not be the most efficient. </a:t>
            </a:r>
          </a:p>
          <a:p>
            <a:pPr marL="0" indent="0">
              <a:buNone/>
            </a:pPr>
            <a:endParaRPr lang="en-GB" dirty="0"/>
          </a:p>
          <a:p>
            <a:pPr marL="0" indent="0">
              <a:buNone/>
            </a:pPr>
            <a:r>
              <a:rPr lang="en-GB" dirty="0"/>
              <a:t>Alternative suggestions are welcome!</a:t>
            </a:r>
          </a:p>
        </p:txBody>
      </p:sp>
      <p:sp>
        <p:nvSpPr>
          <p:cNvPr id="4" name="Date Placeholder 3">
            <a:extLst>
              <a:ext uri="{FF2B5EF4-FFF2-40B4-BE49-F238E27FC236}">
                <a16:creationId xmlns:a16="http://schemas.microsoft.com/office/drawing/2014/main" id="{3D5D0430-B3A4-415D-B24B-298D3C237536}"/>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23B4D4B0-47B3-4FC5-877F-B118AC7ED5E5}"/>
              </a:ext>
            </a:extLst>
          </p:cNvPr>
          <p:cNvSpPr>
            <a:spLocks noGrp="1"/>
          </p:cNvSpPr>
          <p:nvPr>
            <p:ph type="sldNum" sz="quarter" idx="12"/>
          </p:nvPr>
        </p:nvSpPr>
        <p:spPr/>
        <p:txBody>
          <a:bodyPr/>
          <a:lstStyle/>
          <a:p>
            <a:pPr>
              <a:defRPr/>
            </a:pPr>
            <a:fld id="{58A2B851-24C3-42B4-BC41-FC727C6B7CE4}" type="slidenum">
              <a:rPr lang="en-US" smtClean="0"/>
              <a:pPr>
                <a:defRPr/>
              </a:pPr>
              <a:t>13</a:t>
            </a:fld>
            <a:endParaRPr lang="en-US" dirty="0"/>
          </a:p>
        </p:txBody>
      </p:sp>
    </p:spTree>
    <p:extLst>
      <p:ext uri="{BB962C8B-B14F-4D97-AF65-F5344CB8AC3E}">
        <p14:creationId xmlns:p14="http://schemas.microsoft.com/office/powerpoint/2010/main" val="304548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78E0-15EF-4864-A099-FD8621D5E5A8}"/>
              </a:ext>
            </a:extLst>
          </p:cNvPr>
          <p:cNvSpPr>
            <a:spLocks noGrp="1"/>
          </p:cNvSpPr>
          <p:nvPr>
            <p:ph type="title"/>
          </p:nvPr>
        </p:nvSpPr>
        <p:spPr/>
        <p:txBody>
          <a:bodyPr/>
          <a:lstStyle/>
          <a:p>
            <a:r>
              <a:rPr lang="en-GB" dirty="0"/>
              <a:t>Problem</a:t>
            </a:r>
          </a:p>
        </p:txBody>
      </p:sp>
      <p:sp>
        <p:nvSpPr>
          <p:cNvPr id="3" name="Content Placeholder 2">
            <a:extLst>
              <a:ext uri="{FF2B5EF4-FFF2-40B4-BE49-F238E27FC236}">
                <a16:creationId xmlns:a16="http://schemas.microsoft.com/office/drawing/2014/main" id="{72E27F28-835C-4FA4-9C1F-68385A0AE98B}"/>
              </a:ext>
            </a:extLst>
          </p:cNvPr>
          <p:cNvSpPr>
            <a:spLocks noGrp="1"/>
          </p:cNvSpPr>
          <p:nvPr>
            <p:ph idx="1"/>
          </p:nvPr>
        </p:nvSpPr>
        <p:spPr/>
        <p:txBody>
          <a:bodyPr/>
          <a:lstStyle/>
          <a:p>
            <a:r>
              <a:rPr lang="en-GB" sz="2800" dirty="0"/>
              <a:t>Provide help on how to use each tab </a:t>
            </a:r>
          </a:p>
          <a:p>
            <a:endParaRPr lang="en-GB" sz="2800" dirty="0"/>
          </a:p>
          <a:p>
            <a:r>
              <a:rPr lang="en-GB" sz="2800" dirty="0"/>
              <a:t>We didn't want to include this all on a home page as we wanted users to be able to get help on the page they were currently using</a:t>
            </a:r>
          </a:p>
          <a:p>
            <a:endParaRPr lang="en-GB" sz="2800" dirty="0"/>
          </a:p>
          <a:p>
            <a:r>
              <a:rPr lang="en-GB" sz="2800" dirty="0"/>
              <a:t>Wanted to make it obvious that help was available. Most of the tabs are very full so it would have been difficult to put a help button on each tab in a consistent way</a:t>
            </a:r>
          </a:p>
        </p:txBody>
      </p:sp>
      <p:sp>
        <p:nvSpPr>
          <p:cNvPr id="4" name="Date Placeholder 3">
            <a:extLst>
              <a:ext uri="{FF2B5EF4-FFF2-40B4-BE49-F238E27FC236}">
                <a16:creationId xmlns:a16="http://schemas.microsoft.com/office/drawing/2014/main" id="{D5419606-C5FC-4A44-85DA-64DE135322F8}"/>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57EA9E9B-85B3-4816-959A-50BD9CF3C7C2}"/>
              </a:ext>
            </a:extLst>
          </p:cNvPr>
          <p:cNvSpPr>
            <a:spLocks noGrp="1"/>
          </p:cNvSpPr>
          <p:nvPr>
            <p:ph type="sldNum" sz="quarter" idx="12"/>
          </p:nvPr>
        </p:nvSpPr>
        <p:spPr/>
        <p:txBody>
          <a:bodyPr/>
          <a:lstStyle/>
          <a:p>
            <a:pPr>
              <a:defRPr/>
            </a:pPr>
            <a:fld id="{58A2B851-24C3-42B4-BC41-FC727C6B7CE4}" type="slidenum">
              <a:rPr lang="en-US" smtClean="0"/>
              <a:pPr>
                <a:defRPr/>
              </a:pPr>
              <a:t>2</a:t>
            </a:fld>
            <a:endParaRPr lang="en-US" dirty="0"/>
          </a:p>
        </p:txBody>
      </p:sp>
    </p:spTree>
    <p:extLst>
      <p:ext uri="{BB962C8B-B14F-4D97-AF65-F5344CB8AC3E}">
        <p14:creationId xmlns:p14="http://schemas.microsoft.com/office/powerpoint/2010/main" val="8731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C077-5A18-4968-8656-9E2D243F9353}"/>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2C68FF7D-4C67-40DC-B3A2-E3E08291EE54}"/>
              </a:ext>
            </a:extLst>
          </p:cNvPr>
          <p:cNvSpPr>
            <a:spLocks noGrp="1"/>
          </p:cNvSpPr>
          <p:nvPr>
            <p:ph idx="1"/>
          </p:nvPr>
        </p:nvSpPr>
        <p:spPr/>
        <p:txBody>
          <a:bodyPr/>
          <a:lstStyle/>
          <a:p>
            <a:r>
              <a:rPr lang="en-GB" dirty="0"/>
              <a:t>Created a help button that sits on the dashboard header</a:t>
            </a:r>
          </a:p>
          <a:p>
            <a:endParaRPr lang="en-GB" dirty="0"/>
          </a:p>
          <a:p>
            <a:r>
              <a:rPr lang="en-GB" dirty="0"/>
              <a:t>When clicked, users are presented with a modal dialog box with help information</a:t>
            </a:r>
          </a:p>
          <a:p>
            <a:endParaRPr lang="en-GB" dirty="0"/>
          </a:p>
          <a:p>
            <a:r>
              <a:rPr lang="en-GB" dirty="0"/>
              <a:t>Set this up dynamically so that the modal displayed is dependent on the tab users are currently on</a:t>
            </a:r>
          </a:p>
        </p:txBody>
      </p:sp>
      <p:sp>
        <p:nvSpPr>
          <p:cNvPr id="4" name="Date Placeholder 3">
            <a:extLst>
              <a:ext uri="{FF2B5EF4-FFF2-40B4-BE49-F238E27FC236}">
                <a16:creationId xmlns:a16="http://schemas.microsoft.com/office/drawing/2014/main" id="{AC57FF80-3856-4B10-9035-379029A8CE37}"/>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37A0603C-9FAC-4436-951E-FA3FFB071B2B}"/>
              </a:ext>
            </a:extLst>
          </p:cNvPr>
          <p:cNvSpPr>
            <a:spLocks noGrp="1"/>
          </p:cNvSpPr>
          <p:nvPr>
            <p:ph type="sldNum" sz="quarter" idx="12"/>
          </p:nvPr>
        </p:nvSpPr>
        <p:spPr/>
        <p:txBody>
          <a:bodyPr/>
          <a:lstStyle/>
          <a:p>
            <a:pPr>
              <a:defRPr/>
            </a:pPr>
            <a:fld id="{58A2B851-24C3-42B4-BC41-FC727C6B7CE4}" type="slidenum">
              <a:rPr lang="en-US" smtClean="0"/>
              <a:pPr>
                <a:defRPr/>
              </a:pPr>
              <a:t>3</a:t>
            </a:fld>
            <a:endParaRPr lang="en-US" dirty="0"/>
          </a:p>
        </p:txBody>
      </p:sp>
    </p:spTree>
    <p:extLst>
      <p:ext uri="{BB962C8B-B14F-4D97-AF65-F5344CB8AC3E}">
        <p14:creationId xmlns:p14="http://schemas.microsoft.com/office/powerpoint/2010/main" val="52226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5411-F788-4DEE-8996-264B15252D8A}"/>
              </a:ext>
            </a:extLst>
          </p:cNvPr>
          <p:cNvSpPr>
            <a:spLocks noGrp="1"/>
          </p:cNvSpPr>
          <p:nvPr>
            <p:ph type="title"/>
          </p:nvPr>
        </p:nvSpPr>
        <p:spPr/>
        <p:txBody>
          <a:bodyPr/>
          <a:lstStyle/>
          <a:p>
            <a:r>
              <a:rPr lang="en-GB" dirty="0"/>
              <a:t>Demonstration</a:t>
            </a:r>
          </a:p>
        </p:txBody>
      </p:sp>
      <p:sp>
        <p:nvSpPr>
          <p:cNvPr id="3" name="Text Placeholder 2">
            <a:extLst>
              <a:ext uri="{FF2B5EF4-FFF2-40B4-BE49-F238E27FC236}">
                <a16:creationId xmlns:a16="http://schemas.microsoft.com/office/drawing/2014/main" id="{A516C559-0C6C-449C-A309-4733EC20F5E3}"/>
              </a:ext>
            </a:extLst>
          </p:cNvPr>
          <p:cNvSpPr>
            <a:spLocks noGrp="1"/>
          </p:cNvSpPr>
          <p:nvPr>
            <p:ph type="body" idx="1"/>
          </p:nvPr>
        </p:nvSpPr>
        <p:spPr/>
        <p:txBody>
          <a:bodyPr/>
          <a:lstStyle/>
          <a:p>
            <a:r>
              <a:rPr lang="en-GB" dirty="0">
                <a:hlinkClick r:id="rId2"/>
              </a:rPr>
              <a:t>https://scotland.shinyapps.io/is-community-planning-outcomes-profile/</a:t>
            </a:r>
            <a:endParaRPr lang="en-GB" dirty="0"/>
          </a:p>
          <a:p>
            <a:endParaRPr lang="en-GB" dirty="0"/>
          </a:p>
        </p:txBody>
      </p:sp>
      <p:sp>
        <p:nvSpPr>
          <p:cNvPr id="4" name="Date Placeholder 3">
            <a:extLst>
              <a:ext uri="{FF2B5EF4-FFF2-40B4-BE49-F238E27FC236}">
                <a16:creationId xmlns:a16="http://schemas.microsoft.com/office/drawing/2014/main" id="{782EE5ED-9F57-42A0-BF69-44D3ADA91325}"/>
              </a:ext>
            </a:extLst>
          </p:cNvPr>
          <p:cNvSpPr>
            <a:spLocks noGrp="1"/>
          </p:cNvSpPr>
          <p:nvPr>
            <p:ph type="dt" sz="half" idx="10"/>
          </p:nvPr>
        </p:nvSpPr>
        <p:spPr/>
        <p:txBody>
          <a:bodyPr/>
          <a:lstStyle/>
          <a:p>
            <a:pPr>
              <a:defRPr/>
            </a:pPr>
            <a:fld id="{060DBB38-D45F-43DE-8ED0-98E071CB2AB2}"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25258DE7-6E3F-4977-8F09-D8FEB3A68A7F}"/>
              </a:ext>
            </a:extLst>
          </p:cNvPr>
          <p:cNvSpPr>
            <a:spLocks noGrp="1"/>
          </p:cNvSpPr>
          <p:nvPr>
            <p:ph type="sldNum" sz="quarter" idx="12"/>
          </p:nvPr>
        </p:nvSpPr>
        <p:spPr/>
        <p:txBody>
          <a:bodyPr/>
          <a:lstStyle/>
          <a:p>
            <a:pPr>
              <a:defRPr/>
            </a:pPr>
            <a:fld id="{5608C6B0-6567-4BDC-B669-E7F82FD80FB0}" type="slidenum">
              <a:rPr lang="en-US" smtClean="0"/>
              <a:pPr>
                <a:defRPr/>
              </a:pPr>
              <a:t>4</a:t>
            </a:fld>
            <a:endParaRPr lang="en-US" dirty="0"/>
          </a:p>
        </p:txBody>
      </p:sp>
    </p:spTree>
    <p:extLst>
      <p:ext uri="{BB962C8B-B14F-4D97-AF65-F5344CB8AC3E}">
        <p14:creationId xmlns:p14="http://schemas.microsoft.com/office/powerpoint/2010/main" val="277278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61C5-DD5C-4676-8CCC-EE608E324A89}"/>
              </a:ext>
            </a:extLst>
          </p:cNvPr>
          <p:cNvSpPr>
            <a:spLocks noGrp="1"/>
          </p:cNvSpPr>
          <p:nvPr>
            <p:ph type="title"/>
          </p:nvPr>
        </p:nvSpPr>
        <p:spPr/>
        <p:txBody>
          <a:bodyPr/>
          <a:lstStyle/>
          <a:p>
            <a:r>
              <a:rPr lang="en-GB" dirty="0"/>
              <a:t>How to do this</a:t>
            </a:r>
          </a:p>
        </p:txBody>
      </p:sp>
      <p:sp>
        <p:nvSpPr>
          <p:cNvPr id="4" name="Date Placeholder 3">
            <a:extLst>
              <a:ext uri="{FF2B5EF4-FFF2-40B4-BE49-F238E27FC236}">
                <a16:creationId xmlns:a16="http://schemas.microsoft.com/office/drawing/2014/main" id="{178034A8-5C63-48E6-AA61-ECC182B9A3D9}"/>
              </a:ext>
            </a:extLst>
          </p:cNvPr>
          <p:cNvSpPr>
            <a:spLocks noGrp="1"/>
          </p:cNvSpPr>
          <p:nvPr>
            <p:ph type="dt" sz="half" idx="10"/>
          </p:nvPr>
        </p:nvSpPr>
        <p:spPr/>
        <p:txBody>
          <a:bodyPr/>
          <a:lstStyle/>
          <a:p>
            <a:pPr>
              <a:defRPr/>
            </a:pPr>
            <a:fld id="{060DBB38-D45F-43DE-8ED0-98E071CB2AB2}"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EC056351-7987-4584-80A3-A58754362D2A}"/>
              </a:ext>
            </a:extLst>
          </p:cNvPr>
          <p:cNvSpPr>
            <a:spLocks noGrp="1"/>
          </p:cNvSpPr>
          <p:nvPr>
            <p:ph type="sldNum" sz="quarter" idx="12"/>
          </p:nvPr>
        </p:nvSpPr>
        <p:spPr/>
        <p:txBody>
          <a:bodyPr/>
          <a:lstStyle/>
          <a:p>
            <a:pPr>
              <a:defRPr/>
            </a:pPr>
            <a:fld id="{5608C6B0-6567-4BDC-B669-E7F82FD80FB0}" type="slidenum">
              <a:rPr lang="en-US" smtClean="0"/>
              <a:pPr>
                <a:defRPr/>
              </a:pPr>
              <a:t>5</a:t>
            </a:fld>
            <a:endParaRPr lang="en-US" dirty="0"/>
          </a:p>
        </p:txBody>
      </p:sp>
    </p:spTree>
    <p:extLst>
      <p:ext uri="{BB962C8B-B14F-4D97-AF65-F5344CB8AC3E}">
        <p14:creationId xmlns:p14="http://schemas.microsoft.com/office/powerpoint/2010/main" val="199124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A951C-94CD-417B-8425-DC464ECD5F89}"/>
              </a:ext>
            </a:extLst>
          </p:cNvPr>
          <p:cNvSpPr>
            <a:spLocks noGrp="1"/>
          </p:cNvSpPr>
          <p:nvPr>
            <p:ph idx="1"/>
          </p:nvPr>
        </p:nvSpPr>
        <p:spPr>
          <a:xfrm>
            <a:off x="457200" y="188640"/>
            <a:ext cx="8229600" cy="6192688"/>
          </a:xfrm>
        </p:spPr>
        <p:txBody>
          <a:bodyPr/>
          <a:lstStyle/>
          <a:p>
            <a:pPr marL="0" indent="0">
              <a:buNone/>
            </a:pPr>
            <a:r>
              <a:rPr lang="en-GB" dirty="0"/>
              <a:t>1. Create action button on dashboard header 	</a:t>
            </a:r>
          </a:p>
          <a:p>
            <a:pPr marL="0" indent="0">
              <a:buNone/>
            </a:pPr>
            <a:endParaRPr lang="en-GB" sz="2800" dirty="0"/>
          </a:p>
          <a:p>
            <a:pPr marL="0" indent="0">
              <a:buNone/>
            </a:pPr>
            <a:r>
              <a:rPr lang="en-GB" sz="2800" dirty="0"/>
              <a:t>	Dashboard header will only accept dropdown 	menus, e.g. won't allow you to put an action button 	straight there</a:t>
            </a:r>
          </a:p>
          <a:p>
            <a:pPr marL="0" indent="0">
              <a:buNone/>
            </a:pPr>
            <a:endParaRPr lang="en-GB" sz="2800" dirty="0"/>
          </a:p>
          <a:p>
            <a:pPr marL="0" indent="0">
              <a:buNone/>
            </a:pPr>
            <a:r>
              <a:rPr lang="en-GB" sz="2800" dirty="0"/>
              <a:t>	You can get round this using </a:t>
            </a:r>
            <a:r>
              <a:rPr lang="en-GB" sz="2800" dirty="0" err="1"/>
              <a:t>css</a:t>
            </a:r>
            <a:r>
              <a:rPr lang="en-GB" sz="2800" dirty="0"/>
              <a:t> to tag the action 	button as a drop-down menu</a:t>
            </a:r>
          </a:p>
          <a:p>
            <a:pPr marL="0" indent="0">
              <a:buNone/>
            </a:pPr>
            <a:endParaRPr lang="en-GB" sz="2800" dirty="0"/>
          </a:p>
          <a:p>
            <a:pPr marL="0" indent="0">
              <a:buNone/>
            </a:pPr>
            <a:r>
              <a:rPr lang="en-GB" sz="2800" dirty="0">
                <a:hlinkClick r:id="rId2"/>
              </a:rPr>
              <a:t>https://stackoverflow.com/questions/47569992/home-button-in-header-in-r-shiny-dashboard?rq=1</a:t>
            </a:r>
            <a:endParaRPr lang="en-GB" sz="2800" dirty="0"/>
          </a:p>
          <a:p>
            <a:pPr marL="0" indent="0">
              <a:buNone/>
            </a:pPr>
            <a:endParaRPr lang="en-GB" dirty="0"/>
          </a:p>
        </p:txBody>
      </p:sp>
      <p:sp>
        <p:nvSpPr>
          <p:cNvPr id="4" name="Date Placeholder 3">
            <a:extLst>
              <a:ext uri="{FF2B5EF4-FFF2-40B4-BE49-F238E27FC236}">
                <a16:creationId xmlns:a16="http://schemas.microsoft.com/office/drawing/2014/main" id="{7321AFED-F6AB-4595-A782-457A8536EDC9}"/>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3C79E234-EDC7-4D54-966F-5F696253D72B}"/>
              </a:ext>
            </a:extLst>
          </p:cNvPr>
          <p:cNvSpPr>
            <a:spLocks noGrp="1"/>
          </p:cNvSpPr>
          <p:nvPr>
            <p:ph type="sldNum" sz="quarter" idx="12"/>
          </p:nvPr>
        </p:nvSpPr>
        <p:spPr/>
        <p:txBody>
          <a:bodyPr/>
          <a:lstStyle/>
          <a:p>
            <a:pPr>
              <a:defRPr/>
            </a:pPr>
            <a:fld id="{58A2B851-24C3-42B4-BC41-FC727C6B7CE4}" type="slidenum">
              <a:rPr lang="en-US" smtClean="0"/>
              <a:pPr>
                <a:defRPr/>
              </a:pPr>
              <a:t>6</a:t>
            </a:fld>
            <a:endParaRPr lang="en-US" dirty="0"/>
          </a:p>
        </p:txBody>
      </p:sp>
    </p:spTree>
    <p:extLst>
      <p:ext uri="{BB962C8B-B14F-4D97-AF65-F5344CB8AC3E}">
        <p14:creationId xmlns:p14="http://schemas.microsoft.com/office/powerpoint/2010/main" val="427118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B22C90-D334-403C-8421-466ACD01EE2F}"/>
              </a:ext>
            </a:extLst>
          </p:cNvPr>
          <p:cNvPicPr>
            <a:picLocks noGrp="1" noChangeAspect="1"/>
          </p:cNvPicPr>
          <p:nvPr>
            <p:ph idx="1"/>
          </p:nvPr>
        </p:nvPicPr>
        <p:blipFill rotWithShape="1">
          <a:blip r:embed="rId2"/>
          <a:srcRect t="15760" r="40375" b="50002"/>
          <a:stretch/>
        </p:blipFill>
        <p:spPr>
          <a:xfrm>
            <a:off x="179512" y="836712"/>
            <a:ext cx="8698574" cy="4032448"/>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D4FF7819-27E3-4A68-959D-FA09AF59307F}"/>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7D194769-CE1F-4510-9847-93E5885EB38D}"/>
              </a:ext>
            </a:extLst>
          </p:cNvPr>
          <p:cNvSpPr>
            <a:spLocks noGrp="1"/>
          </p:cNvSpPr>
          <p:nvPr>
            <p:ph type="sldNum" sz="quarter" idx="12"/>
          </p:nvPr>
        </p:nvSpPr>
        <p:spPr/>
        <p:txBody>
          <a:bodyPr/>
          <a:lstStyle/>
          <a:p>
            <a:pPr>
              <a:defRPr/>
            </a:pPr>
            <a:fld id="{58A2B851-24C3-42B4-BC41-FC727C6B7CE4}" type="slidenum">
              <a:rPr lang="en-US" smtClean="0"/>
              <a:pPr>
                <a:defRPr/>
              </a:pPr>
              <a:t>7</a:t>
            </a:fld>
            <a:endParaRPr lang="en-US" dirty="0"/>
          </a:p>
        </p:txBody>
      </p:sp>
    </p:spTree>
    <p:extLst>
      <p:ext uri="{BB962C8B-B14F-4D97-AF65-F5344CB8AC3E}">
        <p14:creationId xmlns:p14="http://schemas.microsoft.com/office/powerpoint/2010/main" val="100860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BA8B2-9F0D-4D0D-BEE8-CA66FB66FB20}"/>
              </a:ext>
            </a:extLst>
          </p:cNvPr>
          <p:cNvSpPr>
            <a:spLocks noGrp="1"/>
          </p:cNvSpPr>
          <p:nvPr>
            <p:ph idx="1"/>
          </p:nvPr>
        </p:nvSpPr>
        <p:spPr>
          <a:xfrm>
            <a:off x="457200" y="116632"/>
            <a:ext cx="8229600" cy="6264696"/>
          </a:xfrm>
        </p:spPr>
        <p:txBody>
          <a:bodyPr/>
          <a:lstStyle/>
          <a:p>
            <a:pPr marL="0" indent="0">
              <a:buNone/>
            </a:pPr>
            <a:r>
              <a:rPr lang="en-GB" dirty="0"/>
              <a:t>2. Have a modal dialog box appear once the help     button is selected</a:t>
            </a:r>
          </a:p>
          <a:p>
            <a:pPr marL="0" indent="0">
              <a:buNone/>
            </a:pPr>
            <a:endParaRPr lang="en-GB" dirty="0"/>
          </a:p>
          <a:p>
            <a:pPr marL="0" indent="0">
              <a:buNone/>
            </a:pPr>
            <a:r>
              <a:rPr lang="en-GB" dirty="0"/>
              <a:t>	</a:t>
            </a:r>
            <a:r>
              <a:rPr lang="en-GB" sz="2800" dirty="0"/>
              <a:t>This was done using the </a:t>
            </a:r>
            <a:r>
              <a:rPr lang="en-GB" sz="2800" b="1" dirty="0" err="1"/>
              <a:t>observeEvent</a:t>
            </a:r>
            <a:r>
              <a:rPr lang="en-GB" sz="2800" b="1" dirty="0"/>
              <a:t>()</a:t>
            </a:r>
            <a:r>
              <a:rPr lang="en-GB" sz="2800" dirty="0"/>
              <a:t> function. 	This observes whenever the help button is selected 	and performs an action when this is the case. </a:t>
            </a:r>
          </a:p>
          <a:p>
            <a:pPr marL="0" indent="0">
              <a:buNone/>
            </a:pPr>
            <a:endParaRPr lang="en-GB" sz="2800" dirty="0"/>
          </a:p>
          <a:p>
            <a:pPr marL="0" indent="0">
              <a:buNone/>
            </a:pPr>
            <a:r>
              <a:rPr lang="en-GB" sz="2800" dirty="0"/>
              <a:t>	The event uses </a:t>
            </a:r>
            <a:r>
              <a:rPr lang="en-GB" sz="2800" b="1" dirty="0" err="1"/>
              <a:t>showModal</a:t>
            </a:r>
            <a:r>
              <a:rPr lang="en-GB" sz="2800" b="1" dirty="0"/>
              <a:t>(</a:t>
            </a:r>
            <a:r>
              <a:rPr lang="en-GB" sz="2800" b="1" dirty="0" err="1"/>
              <a:t>modalDialog</a:t>
            </a:r>
            <a:r>
              <a:rPr lang="en-GB" sz="2800" b="1" dirty="0"/>
              <a:t>()) </a:t>
            </a:r>
            <a:r>
              <a:rPr lang="en-GB" sz="2800" dirty="0"/>
              <a:t>which 	displays a modal dialog box. The Modal Dialog uses 	a jpg created externally with help information.</a:t>
            </a:r>
          </a:p>
        </p:txBody>
      </p:sp>
      <p:sp>
        <p:nvSpPr>
          <p:cNvPr id="4" name="Date Placeholder 3">
            <a:extLst>
              <a:ext uri="{FF2B5EF4-FFF2-40B4-BE49-F238E27FC236}">
                <a16:creationId xmlns:a16="http://schemas.microsoft.com/office/drawing/2014/main" id="{5571587F-1CF6-408A-A6C4-DD580D4068BE}"/>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853338FD-2D23-4501-8816-724C38D8CC28}"/>
              </a:ext>
            </a:extLst>
          </p:cNvPr>
          <p:cNvSpPr>
            <a:spLocks noGrp="1"/>
          </p:cNvSpPr>
          <p:nvPr>
            <p:ph type="sldNum" sz="quarter" idx="12"/>
          </p:nvPr>
        </p:nvSpPr>
        <p:spPr/>
        <p:txBody>
          <a:bodyPr/>
          <a:lstStyle/>
          <a:p>
            <a:pPr>
              <a:defRPr/>
            </a:pPr>
            <a:fld id="{58A2B851-24C3-42B4-BC41-FC727C6B7CE4}" type="slidenum">
              <a:rPr lang="en-US" smtClean="0"/>
              <a:pPr>
                <a:defRPr/>
              </a:pPr>
              <a:t>8</a:t>
            </a:fld>
            <a:endParaRPr lang="en-US" dirty="0"/>
          </a:p>
        </p:txBody>
      </p:sp>
    </p:spTree>
    <p:extLst>
      <p:ext uri="{BB962C8B-B14F-4D97-AF65-F5344CB8AC3E}">
        <p14:creationId xmlns:p14="http://schemas.microsoft.com/office/powerpoint/2010/main" val="343470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A38BE-128B-4E29-B3EF-B36E7C1901F6}"/>
              </a:ext>
            </a:extLst>
          </p:cNvPr>
          <p:cNvSpPr>
            <a:spLocks noGrp="1"/>
          </p:cNvSpPr>
          <p:nvPr>
            <p:ph idx="1"/>
          </p:nvPr>
        </p:nvSpPr>
        <p:spPr>
          <a:xfrm>
            <a:off x="457200" y="188640"/>
            <a:ext cx="8229600" cy="6192688"/>
          </a:xfrm>
        </p:spPr>
        <p:txBody>
          <a:bodyPr/>
          <a:lstStyle/>
          <a:p>
            <a:pPr marL="0" indent="0">
              <a:buNone/>
            </a:pPr>
            <a:r>
              <a:rPr lang="en-GB" sz="2800" dirty="0"/>
              <a:t>3. The dialog box which appears is dependent on which tab the user is currently on when selecting the help button</a:t>
            </a:r>
          </a:p>
          <a:p>
            <a:pPr marL="0" indent="0">
              <a:buNone/>
            </a:pPr>
            <a:endParaRPr lang="en-GB" sz="2800" dirty="0"/>
          </a:p>
          <a:p>
            <a:pPr marL="0" indent="0">
              <a:buNone/>
            </a:pPr>
            <a:r>
              <a:rPr lang="en-GB" sz="2400" dirty="0"/>
              <a:t>	Each tab has an individual </a:t>
            </a:r>
            <a:r>
              <a:rPr lang="en-GB" sz="2400" b="1" dirty="0" err="1"/>
              <a:t>observeEvent</a:t>
            </a:r>
            <a:r>
              <a:rPr lang="en-GB" sz="2400" b="1" dirty="0"/>
              <a:t>() </a:t>
            </a:r>
            <a:r>
              <a:rPr lang="en-GB" sz="2400" dirty="0"/>
              <a:t>function. Within 	the handler expression (the event) an if statement tests first 	whether the tab selected is the correct tab and performs	the event if so, otherwise the event is not performed. </a:t>
            </a:r>
          </a:p>
          <a:p>
            <a:pPr marL="0" indent="0">
              <a:buNone/>
            </a:pPr>
            <a:endParaRPr lang="en-GB" sz="2400" dirty="0"/>
          </a:p>
          <a:p>
            <a:pPr marL="0" indent="0">
              <a:buNone/>
            </a:pPr>
            <a:r>
              <a:rPr lang="en-GB" sz="2400" dirty="0"/>
              <a:t>	This is tested using </a:t>
            </a:r>
            <a:r>
              <a:rPr lang="en-GB" sz="2400" b="1" dirty="0" err="1"/>
              <a:t>input$tabs</a:t>
            </a:r>
            <a:r>
              <a:rPr lang="en-GB" sz="2400" dirty="0"/>
              <a:t>. </a:t>
            </a:r>
          </a:p>
          <a:p>
            <a:pPr marL="0" indent="0">
              <a:buNone/>
            </a:pPr>
            <a:r>
              <a:rPr lang="en-GB" sz="2400" dirty="0"/>
              <a:t>	In the </a:t>
            </a:r>
            <a:r>
              <a:rPr lang="en-GB" sz="2400" b="1" dirty="0" err="1"/>
              <a:t>sidebarMenu</a:t>
            </a:r>
            <a:r>
              <a:rPr lang="en-GB" sz="2400" dirty="0"/>
              <a:t> is </a:t>
            </a:r>
            <a:r>
              <a:rPr lang="en-GB" sz="2400" b="1" dirty="0"/>
              <a:t>id=tabs</a:t>
            </a:r>
            <a:r>
              <a:rPr lang="en-GB" sz="2400" dirty="0"/>
              <a:t>, this allows you to refer to tab 	names using </a:t>
            </a:r>
            <a:r>
              <a:rPr lang="en-GB" sz="2400" b="1" dirty="0" err="1"/>
              <a:t>input$tabs</a:t>
            </a:r>
            <a:r>
              <a:rPr lang="en-GB" sz="2400" b="1" dirty="0"/>
              <a:t> </a:t>
            </a:r>
            <a:r>
              <a:rPr lang="en-GB" sz="2400" dirty="0"/>
              <a:t>which retrieves the tab name of the 	tab currently selected</a:t>
            </a:r>
          </a:p>
        </p:txBody>
      </p:sp>
      <p:sp>
        <p:nvSpPr>
          <p:cNvPr id="4" name="Date Placeholder 3">
            <a:extLst>
              <a:ext uri="{FF2B5EF4-FFF2-40B4-BE49-F238E27FC236}">
                <a16:creationId xmlns:a16="http://schemas.microsoft.com/office/drawing/2014/main" id="{58D42F7E-B934-49FC-A9CC-ED6E0D0D4F88}"/>
              </a:ext>
            </a:extLst>
          </p:cNvPr>
          <p:cNvSpPr>
            <a:spLocks noGrp="1"/>
          </p:cNvSpPr>
          <p:nvPr>
            <p:ph type="dt" sz="half" idx="10"/>
          </p:nvPr>
        </p:nvSpPr>
        <p:spPr/>
        <p:txBody>
          <a:bodyPr/>
          <a:lstStyle/>
          <a:p>
            <a:pPr>
              <a:defRPr/>
            </a:pPr>
            <a:fld id="{45CF8FCA-0DF1-477C-BDC5-FB0254682B04}" type="datetime2">
              <a:rPr lang="en-GB" smtClean="0"/>
              <a:pPr>
                <a:defRPr/>
              </a:pPr>
              <a:t>Thursday, 24 January 2019</a:t>
            </a:fld>
            <a:endParaRPr lang="en-US" dirty="0"/>
          </a:p>
        </p:txBody>
      </p:sp>
      <p:sp>
        <p:nvSpPr>
          <p:cNvPr id="5" name="Slide Number Placeholder 4">
            <a:extLst>
              <a:ext uri="{FF2B5EF4-FFF2-40B4-BE49-F238E27FC236}">
                <a16:creationId xmlns:a16="http://schemas.microsoft.com/office/drawing/2014/main" id="{6A1D192D-DBF7-4CC1-A3B8-9FDB57E7DD2A}"/>
              </a:ext>
            </a:extLst>
          </p:cNvPr>
          <p:cNvSpPr>
            <a:spLocks noGrp="1"/>
          </p:cNvSpPr>
          <p:nvPr>
            <p:ph type="sldNum" sz="quarter" idx="12"/>
          </p:nvPr>
        </p:nvSpPr>
        <p:spPr/>
        <p:txBody>
          <a:bodyPr/>
          <a:lstStyle/>
          <a:p>
            <a:pPr>
              <a:defRPr/>
            </a:pPr>
            <a:fld id="{58A2B851-24C3-42B4-BC41-FC727C6B7CE4}" type="slidenum">
              <a:rPr lang="en-US" smtClean="0"/>
              <a:pPr>
                <a:defRPr/>
              </a:pPr>
              <a:t>9</a:t>
            </a:fld>
            <a:endParaRPr lang="en-US" dirty="0"/>
          </a:p>
        </p:txBody>
      </p:sp>
    </p:spTree>
    <p:extLst>
      <p:ext uri="{BB962C8B-B14F-4D97-AF65-F5344CB8AC3E}">
        <p14:creationId xmlns:p14="http://schemas.microsoft.com/office/powerpoint/2010/main" val="2871741700"/>
      </p:ext>
    </p:extLst>
  </p:cSld>
  <p:clrMapOvr>
    <a:masterClrMapping/>
  </p:clrMapOvr>
</p:sld>
</file>

<file path=ppt/theme/theme1.xml><?xml version="1.0" encoding="utf-8"?>
<a:theme xmlns:a="http://schemas.openxmlformats.org/drawingml/2006/main" name="Is Modified temp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3167</TotalTime>
  <Words>271</Words>
  <Application>Microsoft Office PowerPoint</Application>
  <PresentationFormat>On-screen Show (4:3)</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ＭＳ Ｐゴシック</vt:lpstr>
      <vt:lpstr>Arial</vt:lpstr>
      <vt:lpstr>Calibri</vt:lpstr>
      <vt:lpstr>Is Modified template</vt:lpstr>
      <vt:lpstr>Dynamic Help Pages</vt:lpstr>
      <vt:lpstr>Problem</vt:lpstr>
      <vt:lpstr>Solution</vt:lpstr>
      <vt:lpstr>Demonstration</vt:lpstr>
      <vt:lpstr>How to do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Improvement Service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Projections for Orkney</dc:title>
  <dc:creator>Connachan, Cara</dc:creator>
  <cp:lastModifiedBy>Cara Connachan</cp:lastModifiedBy>
  <cp:revision>154</cp:revision>
  <cp:lastPrinted>2014-03-24T12:03:29Z</cp:lastPrinted>
  <dcterms:created xsi:type="dcterms:W3CDTF">2014-03-20T15:28:10Z</dcterms:created>
  <dcterms:modified xsi:type="dcterms:W3CDTF">2019-01-24T14:50:46Z</dcterms:modified>
</cp:coreProperties>
</file>