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9"/>
  </p:notesMasterIdLst>
  <p:sldIdLst>
    <p:sldId id="475" r:id="rId6"/>
    <p:sldId id="263" r:id="rId7"/>
    <p:sldId id="476" r:id="rId8"/>
    <p:sldId id="477" r:id="rId9"/>
    <p:sldId id="478" r:id="rId10"/>
    <p:sldId id="479" r:id="rId11"/>
    <p:sldId id="482" r:id="rId12"/>
    <p:sldId id="480" r:id="rId13"/>
    <p:sldId id="481" r:id="rId14"/>
    <p:sldId id="486" r:id="rId15"/>
    <p:sldId id="484" r:id="rId16"/>
    <p:sldId id="485" r:id="rId17"/>
    <p:sldId id="483" r:id="rId18"/>
  </p:sldIdLst>
  <p:sldSz cx="9144000" cy="5143500" type="screen16x9"/>
  <p:notesSz cx="666273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3" autoAdjust="0"/>
    <p:restoredTop sz="69907" autoAdjust="0"/>
  </p:normalViewPr>
  <p:slideViewPr>
    <p:cSldViewPr snapToGrid="0">
      <p:cViewPr varScale="1">
        <p:scale>
          <a:sx n="109" d="100"/>
          <a:sy n="109" d="100"/>
        </p:scale>
        <p:origin x="1589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887186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3" y="0"/>
            <a:ext cx="2887186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7E51B-ED50-48F7-8C10-763653F083EC}" type="datetimeFigureOut">
              <a:rPr lang="en-GB" smtClean="0"/>
              <a:t>20/01/2020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013" y="1239838"/>
            <a:ext cx="5954712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77194"/>
            <a:ext cx="533019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4"/>
            <a:ext cx="2887186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3" y="9428584"/>
            <a:ext cx="2887186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4D582-D38A-4B25-A1AC-BF3C28C357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89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D582-D38A-4B25-A1AC-BF3C28C357C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444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D582-D38A-4B25-A1AC-BF3C28C357CE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84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D582-D38A-4B25-A1AC-BF3C28C357CE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600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D582-D38A-4B25-A1AC-BF3C28C357CE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722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D582-D38A-4B25-A1AC-BF3C28C357CE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82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Triple I = Informing Interventions to reduce health Inequalities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Compares a range of ‘interventions’ on the basis of their predicted effect on health outcomes and social inequalities in those health outcomes. 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Originated in 2014. Excel based model with bespoke functions written in VBA.  Outputs then were spreadsheets that users could interact with, and a few graphs in reports. 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Issues: complicated, too much information, wide range of effect sizes, lots of factors could be changed in the spreadsheets (e.g., n treated, how targeted, all/part of Scotland?) but the graphs presented a very limited view, all at national level.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D582-D38A-4B25-A1AC-BF3C28C357CE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37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2017: Second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Update evidence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Improve modelling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Improve presentation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Improve dissemination -&gt; increase usage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work to be done within Health Scotland this time: we don’t have the modelling expertise that was tapped into before, so the model was largely unchanged, and we didn’t have expertise in R at the time, so the model remained in Excel, using VBA functions.   (next time: it’ll all be in R!)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D582-D38A-4B25-A1AC-BF3C28C357CE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5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I learned R Shiny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Gatecrashed a PHI staff development meeting in June 2017 – heard more about Jaime’s profile tool, and Vicky’s baby names app.  The apparent simplicity of the baby names app looked most applicable to the simple charts I wanted to produce, so Vicky kindly shared her code with me and answered numerous questions that must have been very trying.  She and Jaime were extremely patient and helpful as I learnt Shiny from scratch (I didn’t know R much better either).  I used the ScotPHO profiles app code from Jaime a lot too.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D582-D38A-4B25-A1AC-BF3C28C357CE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970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Hosted on SG’s Shiny server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D582-D38A-4B25-A1AC-BF3C28C357CE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The ‘compare effects’ tab</a:t>
            </a:r>
            <a:r>
              <a:rPr lang="en-GB" baseline="0" dirty="0" smtClean="0"/>
              <a:t> compares how each intervention performs in terms of improved health (x-axis) and narrowed health inequalities (y-axis).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Users can easily change the geographical area of interest, health outcome, year of follow up, intervention types, targeting strategy, number to treat.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Explanation about these = click on definitions or further info -&gt; pop-up boxes (modals) produced using </a:t>
            </a:r>
            <a:r>
              <a:rPr lang="en-GB" b="1" baseline="0" dirty="0" smtClean="0"/>
              <a:t>shinyBS</a:t>
            </a:r>
            <a:r>
              <a:rPr lang="en-GB" baseline="0" dirty="0" smtClean="0"/>
              <a:t>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N.B. The data points are extracted from a file of ~1 million pre-generated results, rather than being generated on-the-fly.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Interacting with the plot: </a:t>
            </a:r>
            <a:r>
              <a:rPr lang="en-GB" b="1" baseline="0" dirty="0" smtClean="0"/>
              <a:t>Plotly</a:t>
            </a:r>
            <a:r>
              <a:rPr lang="en-GB" baseline="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Zoom 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Mouseover details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Turn interventions on or off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Download an excel file of the selected data and graph: </a:t>
            </a:r>
            <a:r>
              <a:rPr lang="en-GB" b="1" baseline="0" dirty="0" smtClean="0"/>
              <a:t>openxlsx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baseline="0" dirty="0" smtClean="0"/>
              <a:t>Bespoke: generated on-the-fly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baseline="0" dirty="0" smtClean="0"/>
              <a:t>Plotly plot (static), data tables, background info, definitions, links to further info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D582-D38A-4B25-A1AC-BF3C28C357CE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530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 of pop-up (modal)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D582-D38A-4B25-A1AC-BF3C28C357CE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573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Basic cost-effectiveness comparisons</a:t>
            </a:r>
            <a:r>
              <a:rPr lang="en-GB" baseline="0" dirty="0" smtClean="0"/>
              <a:t> possible for the interventions on the next tab.  </a:t>
            </a:r>
          </a:p>
          <a:p>
            <a:r>
              <a:rPr lang="en-GB" baseline="0" dirty="0" smtClean="0"/>
              <a:t>R’s </a:t>
            </a:r>
            <a:r>
              <a:rPr lang="en-GB" b="1" baseline="0" dirty="0" smtClean="0"/>
              <a:t>DT</a:t>
            </a:r>
            <a:r>
              <a:rPr lang="en-GB" baseline="0" dirty="0" smtClean="0"/>
              <a:t> data table package used. </a:t>
            </a:r>
          </a:p>
          <a:p>
            <a:r>
              <a:rPr lang="en-GB" baseline="0" dirty="0" smtClean="0"/>
              <a:t>Sorting possible. 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D582-D38A-4B25-A1AC-BF3C28C357CE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71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Finally, users can select as much or as little of the underlying data file</a:t>
            </a:r>
            <a:r>
              <a:rPr lang="en-GB" baseline="0" dirty="0" smtClean="0"/>
              <a:t> as they wish, using the drop down menus.  </a:t>
            </a:r>
          </a:p>
          <a:p>
            <a:r>
              <a:rPr lang="en-GB" baseline="0" dirty="0" smtClean="0"/>
              <a:t>Again, an Excel file is produced using </a:t>
            </a:r>
            <a:r>
              <a:rPr lang="en-GB" b="1" baseline="0" dirty="0" smtClean="0"/>
              <a:t>openxlsx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D582-D38A-4B25-A1AC-BF3C28C357CE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49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e-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1" y="0"/>
            <a:ext cx="9135879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454771" y="3122792"/>
            <a:ext cx="4689230" cy="179356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</a:rPr>
              <a:t>Title of presentation</a:t>
            </a:r>
            <a:br>
              <a:rPr lang="en-US" sz="4000" dirty="0" smtClean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8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-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4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67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althscotland.scot/reducing-health-inequalities/take-cost-effective-action/informing-interventions-to-reduce-health-inequalities-triple-i/triple-i-too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29634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3600" dirty="0" smtClean="0">
                <a:solidFill>
                  <a:schemeClr val="bg1"/>
                </a:solidFill>
              </a:rPr>
              <a:t>The Triple I Shiny app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4559926" y="360979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1600" dirty="0" smtClean="0">
                <a:solidFill>
                  <a:schemeClr val="bg1"/>
                </a:solidFill>
              </a:rPr>
              <a:t>Liz Richardson</a:t>
            </a:r>
          </a:p>
          <a:p>
            <a:pPr algn="r"/>
            <a:endParaRPr lang="en-GB" sz="1600" b="1" dirty="0" smtClean="0">
              <a:solidFill>
                <a:schemeClr val="bg1"/>
              </a:solidFill>
            </a:endParaRPr>
          </a:p>
          <a:p>
            <a:pPr algn="r"/>
            <a:r>
              <a:rPr lang="en-GB" sz="1600" b="1" dirty="0" smtClean="0">
                <a:solidFill>
                  <a:schemeClr val="bg1"/>
                </a:solidFill>
              </a:rPr>
              <a:t>Email</a:t>
            </a:r>
            <a:r>
              <a:rPr lang="en-GB" sz="1600" b="1" dirty="0">
                <a:solidFill>
                  <a:schemeClr val="bg1"/>
                </a:solidFill>
              </a:rPr>
              <a:t>:</a:t>
            </a:r>
            <a:r>
              <a:rPr lang="en-GB" sz="1600" dirty="0">
                <a:solidFill>
                  <a:schemeClr val="bg1"/>
                </a:solidFill>
              </a:rPr>
              <a:t>  </a:t>
            </a:r>
            <a:r>
              <a:rPr lang="en-GB" sz="1600" u="sng" dirty="0">
                <a:solidFill>
                  <a:schemeClr val="bg1"/>
                </a:solidFill>
              </a:rPr>
              <a:t>e</a:t>
            </a:r>
            <a:r>
              <a:rPr lang="en-GB" sz="1600" u="sng" dirty="0" smtClean="0">
                <a:solidFill>
                  <a:schemeClr val="bg1"/>
                </a:solidFill>
              </a:rPr>
              <a:t>lizabeth.richardson1@nhs.net</a:t>
            </a:r>
            <a:endParaRPr lang="en-GB" sz="1600" u="sng" dirty="0">
              <a:solidFill>
                <a:schemeClr val="bg1"/>
              </a:solidFill>
            </a:endParaRPr>
          </a:p>
          <a:p>
            <a:pPr algn="r"/>
            <a:r>
              <a:rPr lang="en-GB" sz="1600" b="1" dirty="0">
                <a:solidFill>
                  <a:schemeClr val="bg1"/>
                </a:solidFill>
              </a:rPr>
              <a:t>Webpage:</a:t>
            </a:r>
            <a:r>
              <a:rPr lang="en-GB" sz="1600" dirty="0">
                <a:solidFill>
                  <a:schemeClr val="bg1"/>
                </a:solidFill>
              </a:rPr>
              <a:t>  </a:t>
            </a:r>
            <a:r>
              <a:rPr lang="en-GB" sz="1600" u="sng" dirty="0">
                <a:solidFill>
                  <a:schemeClr val="bg1"/>
                </a:solidFill>
              </a:rPr>
              <a:t>http://www.healthscotland.scot/triplei</a:t>
            </a:r>
          </a:p>
          <a:p>
            <a:pPr algn="r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764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1693" y="903218"/>
            <a:ext cx="8380908" cy="39212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Some issues</a:t>
            </a:r>
          </a:p>
          <a:p>
            <a:r>
              <a:rPr lang="en-GB" sz="2000" dirty="0" smtClean="0"/>
              <a:t>Embedding on healthscotland.scot website</a:t>
            </a:r>
          </a:p>
          <a:p>
            <a:r>
              <a:rPr lang="en-GB" sz="2000" dirty="0" smtClean="0"/>
              <a:t>Firewall issue</a:t>
            </a:r>
          </a:p>
          <a:p>
            <a:r>
              <a:rPr lang="en-GB" sz="2000" dirty="0" smtClean="0"/>
              <a:t>Accessibility restrictions were quite limiting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2614" y="4664635"/>
            <a:ext cx="2520000" cy="432774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1119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1693" y="903218"/>
            <a:ext cx="8380908" cy="39212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R packages used</a:t>
            </a:r>
          </a:p>
          <a:p>
            <a:r>
              <a:rPr lang="en-GB" sz="2000" dirty="0" smtClean="0"/>
              <a:t>shiny</a:t>
            </a:r>
          </a:p>
          <a:p>
            <a:r>
              <a:rPr lang="en-GB" sz="2000" dirty="0" smtClean="0"/>
              <a:t>shinyBS</a:t>
            </a:r>
          </a:p>
          <a:p>
            <a:r>
              <a:rPr lang="en-GB" sz="2000" dirty="0" smtClean="0"/>
              <a:t>shinyWidgets</a:t>
            </a:r>
          </a:p>
          <a:p>
            <a:r>
              <a:rPr lang="en-GB" sz="2000" dirty="0" smtClean="0"/>
              <a:t>DT</a:t>
            </a:r>
          </a:p>
          <a:p>
            <a:r>
              <a:rPr lang="en-GB" sz="2000" dirty="0" smtClean="0"/>
              <a:t>plotly</a:t>
            </a:r>
          </a:p>
          <a:p>
            <a:r>
              <a:rPr lang="en-GB" sz="2000" dirty="0" smtClean="0"/>
              <a:t>openxlsx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2614" y="4664635"/>
            <a:ext cx="2520000" cy="432774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8760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1693" y="903218"/>
            <a:ext cx="8380908" cy="39212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Lessons learned</a:t>
            </a:r>
          </a:p>
          <a:p>
            <a:r>
              <a:rPr lang="en-GB" sz="2000" dirty="0" smtClean="0"/>
              <a:t>If I can do it anyone can</a:t>
            </a:r>
          </a:p>
          <a:p>
            <a:r>
              <a:rPr lang="en-GB" sz="2000" dirty="0" smtClean="0"/>
              <a:t>Help, advice and code from more experienced users is invaluable</a:t>
            </a:r>
          </a:p>
          <a:p>
            <a:r>
              <a:rPr lang="en-GB" sz="2000" dirty="0" smtClean="0"/>
              <a:t>Stack Overflow is your friend</a:t>
            </a:r>
          </a:p>
          <a:p>
            <a:r>
              <a:rPr lang="en-GB" sz="2000" dirty="0" smtClean="0"/>
              <a:t>Get IT and web team on board early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2614" y="4664635"/>
            <a:ext cx="2520000" cy="432774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8335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58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1693" y="903218"/>
            <a:ext cx="8380908" cy="39212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“Triple I”</a:t>
            </a:r>
          </a:p>
          <a:p>
            <a:r>
              <a:rPr lang="en-GB" sz="2000" dirty="0" smtClean="0"/>
              <a:t>“Informing Interventions to reduce health Inequalities”</a:t>
            </a:r>
          </a:p>
          <a:p>
            <a:r>
              <a:rPr lang="en-GB" sz="2000" dirty="0" smtClean="0"/>
              <a:t>For national </a:t>
            </a:r>
            <a:r>
              <a:rPr lang="en-GB" sz="2000" dirty="0"/>
              <a:t>and local decision </a:t>
            </a:r>
            <a:r>
              <a:rPr lang="en-GB" sz="2000" dirty="0" smtClean="0"/>
              <a:t>makers</a:t>
            </a:r>
          </a:p>
          <a:p>
            <a:r>
              <a:rPr lang="en-GB" sz="2000" dirty="0" smtClean="0"/>
              <a:t>Modelling study</a:t>
            </a:r>
          </a:p>
          <a:p>
            <a:r>
              <a:rPr lang="en-GB" sz="2000" dirty="0" smtClean="0"/>
              <a:t>First phase: 2014</a:t>
            </a:r>
          </a:p>
          <a:p>
            <a:pPr lvl="1"/>
            <a:r>
              <a:rPr lang="en-GB" sz="1600" dirty="0" smtClean="0"/>
              <a:t>Excel-based; bespoke functions in VBA</a:t>
            </a:r>
          </a:p>
          <a:p>
            <a:pPr lvl="1"/>
            <a:r>
              <a:rPr lang="en-GB" sz="1600" dirty="0" smtClean="0"/>
              <a:t>Interactivity: 7 spreadsheets</a:t>
            </a:r>
          </a:p>
          <a:p>
            <a:pPr lvl="1"/>
            <a:r>
              <a:rPr lang="en-GB" sz="1600" dirty="0" smtClean="0"/>
              <a:t>Comparisons: 4 national-level static graphs</a:t>
            </a:r>
          </a:p>
          <a:p>
            <a:pPr lvl="2"/>
            <a:r>
              <a:rPr lang="en-GB" sz="1200" dirty="0" smtClean="0"/>
              <a:t>Many variables</a:t>
            </a:r>
          </a:p>
          <a:p>
            <a:pPr lvl="2"/>
            <a:r>
              <a:rPr lang="en-GB" sz="1200" dirty="0" smtClean="0"/>
              <a:t>Differing scales of effect</a:t>
            </a:r>
          </a:p>
          <a:p>
            <a:pPr lvl="2"/>
            <a:r>
              <a:rPr lang="en-GB" sz="1200" dirty="0" smtClean="0"/>
              <a:t>No local-level comparisons</a:t>
            </a:r>
          </a:p>
          <a:p>
            <a:pPr lvl="1"/>
            <a:endParaRPr lang="en-GB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2614" y="4664635"/>
            <a:ext cx="2520000" cy="432774"/>
          </a:xfrm>
          <a:prstGeom prst="rect">
            <a:avLst/>
          </a:prstGeom>
          <a:noFill/>
          <a:extLst/>
        </p:spPr>
      </p:pic>
      <p:pic>
        <p:nvPicPr>
          <p:cNvPr id="10" name="Picture 9"/>
          <p:cNvPicPr/>
          <p:nvPr/>
        </p:nvPicPr>
        <p:blipFill rotWithShape="1">
          <a:blip r:embed="rId4"/>
          <a:srcRect l="20948" t="23545" r="21142" b="10103"/>
          <a:stretch/>
        </p:blipFill>
        <p:spPr bwMode="auto">
          <a:xfrm>
            <a:off x="4733535" y="1705708"/>
            <a:ext cx="4410464" cy="3118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072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1693" y="903218"/>
            <a:ext cx="8380908" cy="39212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Second phase: maintain relevance and increase usage</a:t>
            </a:r>
          </a:p>
          <a:p>
            <a:r>
              <a:rPr lang="en-GB" sz="2000" dirty="0" smtClean="0"/>
              <a:t>Update evidence</a:t>
            </a:r>
          </a:p>
          <a:p>
            <a:r>
              <a:rPr lang="en-GB" sz="2000" dirty="0" smtClean="0"/>
              <a:t>Improve modelling</a:t>
            </a:r>
          </a:p>
          <a:p>
            <a:r>
              <a:rPr lang="en-GB" sz="2000" dirty="0" smtClean="0"/>
              <a:t>Improve presentation </a:t>
            </a:r>
          </a:p>
          <a:p>
            <a:r>
              <a:rPr lang="en-GB" sz="2000" dirty="0" smtClean="0"/>
              <a:t>Improve dissemination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2614" y="4664635"/>
            <a:ext cx="2520000" cy="432774"/>
          </a:xfrm>
          <a:prstGeom prst="rect">
            <a:avLst/>
          </a:prstGeom>
          <a:noFill/>
          <a:extLst/>
        </p:spPr>
      </p:pic>
      <p:sp>
        <p:nvSpPr>
          <p:cNvPr id="2" name="Rounded Rectangle 1"/>
          <p:cNvSpPr/>
          <p:nvPr/>
        </p:nvSpPr>
        <p:spPr>
          <a:xfrm>
            <a:off x="351693" y="2215662"/>
            <a:ext cx="2778370" cy="75613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770897" y="2215662"/>
            <a:ext cx="2778370" cy="16002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chemeClr val="tx1"/>
                </a:solidFill>
              </a:rPr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User-friendly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Cheap!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Easy to learn!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200401" y="2470636"/>
            <a:ext cx="468931" cy="325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>
            <a:off x="6620609" y="2449578"/>
            <a:ext cx="468931" cy="325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0" r="32464"/>
          <a:stretch/>
        </p:blipFill>
        <p:spPr>
          <a:xfrm>
            <a:off x="7119762" y="1772185"/>
            <a:ext cx="1529862" cy="17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8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1693" y="903218"/>
            <a:ext cx="8380908" cy="39212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Learning R Shiny</a:t>
            </a:r>
          </a:p>
          <a:p>
            <a:r>
              <a:rPr lang="en-GB" sz="2000" dirty="0" smtClean="0"/>
              <a:t>PHI staff development meeting, June 2017</a:t>
            </a:r>
          </a:p>
          <a:p>
            <a:r>
              <a:rPr lang="en-GB" sz="2000" dirty="0" smtClean="0"/>
              <a:t>Vicky’s baby names app</a:t>
            </a:r>
          </a:p>
          <a:p>
            <a:r>
              <a:rPr lang="en-GB" sz="2000" dirty="0" smtClean="0"/>
              <a:t>Jaime’s ScotPHO profiles app</a:t>
            </a:r>
          </a:p>
          <a:p>
            <a:r>
              <a:rPr lang="en-GB" sz="2000" dirty="0" smtClean="0"/>
              <a:t>Stack Overflow</a:t>
            </a:r>
          </a:p>
          <a:p>
            <a:r>
              <a:rPr lang="en-GB" sz="2000" dirty="0" smtClean="0"/>
              <a:t>Trial and error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2614" y="4664635"/>
            <a:ext cx="2520000" cy="432774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1852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64635"/>
            <a:ext cx="9302262" cy="663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1693" y="903218"/>
            <a:ext cx="8380908" cy="39212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End product: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Triple I Results Browser</a:t>
            </a:r>
            <a:endParaRPr lang="en-GB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2614" y="4664635"/>
            <a:ext cx="2520000" cy="432774"/>
          </a:xfrm>
          <a:prstGeom prst="rect">
            <a:avLst/>
          </a:prstGeom>
          <a:noFill/>
          <a:extLst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7886" t="18788" r="7691" b="6988"/>
          <a:stretch/>
        </p:blipFill>
        <p:spPr>
          <a:xfrm>
            <a:off x="682324" y="1327638"/>
            <a:ext cx="7719646" cy="38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1693" y="903218"/>
            <a:ext cx="8380908" cy="39212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Second phase</a:t>
            </a:r>
          </a:p>
          <a:p>
            <a:endParaRPr lang="en-GB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954" t="11756" r="9559" b="8698"/>
          <a:stretch/>
        </p:blipFill>
        <p:spPr>
          <a:xfrm>
            <a:off x="0" y="0"/>
            <a:ext cx="9150623" cy="5022166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4616" t="44579" r="33692" b="43928"/>
          <a:stretch/>
        </p:blipFill>
        <p:spPr>
          <a:xfrm>
            <a:off x="3987040" y="2264897"/>
            <a:ext cx="2455818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358" t="10595" r="10149" b="5783"/>
          <a:stretch/>
        </p:blipFill>
        <p:spPr>
          <a:xfrm>
            <a:off x="-1" y="-1"/>
            <a:ext cx="9150623" cy="527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1693" y="903218"/>
            <a:ext cx="8380908" cy="39212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Second phase</a:t>
            </a:r>
          </a:p>
          <a:p>
            <a:endParaRPr lang="en-GB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2614" y="4664635"/>
            <a:ext cx="2520000" cy="432774"/>
          </a:xfrm>
          <a:prstGeom prst="rect">
            <a:avLst/>
          </a:prstGeom>
          <a:noFill/>
          <a:extLst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8615" t="11742" r="8615" b="6166"/>
          <a:stretch/>
        </p:blipFill>
        <p:spPr>
          <a:xfrm>
            <a:off x="0" y="0"/>
            <a:ext cx="92240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1693" y="903218"/>
            <a:ext cx="8380908" cy="39212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Second phase</a:t>
            </a:r>
          </a:p>
          <a:p>
            <a:endParaRPr lang="en-GB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2614" y="4664635"/>
            <a:ext cx="2520000" cy="432774"/>
          </a:xfrm>
          <a:prstGeom prst="rect">
            <a:avLst/>
          </a:prstGeom>
          <a:noFill/>
          <a:extLst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8461" t="12016" r="8616"/>
          <a:stretch/>
        </p:blipFill>
        <p:spPr>
          <a:xfrm>
            <a:off x="0" y="0"/>
            <a:ext cx="9144000" cy="545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HS PHO Output" ma:contentTypeID="0x010100AB71BC9B4D1D724495B6D89DE9CAF1833E010049AF150FC1FBD54FB3865DBD6374D858" ma:contentTypeVersion="5" ma:contentTypeDescription="Standard Health Scotland document" ma:contentTypeScope="" ma:versionID="2347fcc05ab6fbcb08cf212d9a09d971">
  <xsd:schema xmlns:xsd="http://www.w3.org/2001/XMLSchema" xmlns:xs="http://www.w3.org/2001/XMLSchema" xmlns:p="http://schemas.microsoft.com/office/2006/metadata/properties" xmlns:ns1="http://schemas.microsoft.com/sharepoint/v3" xmlns:ns2="79392c51-0192-4e0e-b858-3a8b41b0fb8c" xmlns:ns3="1f9c2a4e-c33c-4586-94ce-504a756e9502" xmlns:ns4="fe5f4087-ee4e-473d-9fd7-38afcd6be3a0" targetNamespace="http://schemas.microsoft.com/office/2006/metadata/properties" ma:root="true" ma:fieldsID="91dfbbe5140ce0592bb2925929c3aa22" ns1:_="" ns2:_="" ns3:_="" ns4:_="">
    <xsd:import namespace="http://schemas.microsoft.com/sharepoint/v3"/>
    <xsd:import namespace="79392c51-0192-4e0e-b858-3a8b41b0fb8c"/>
    <xsd:import namespace="1f9c2a4e-c33c-4586-94ce-504a756e9502"/>
    <xsd:import namespace="fe5f4087-ee4e-473d-9fd7-38afcd6be3a0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3:daa1262b318242d28987a366a1d743c9" minOccurs="0"/>
                <xsd:element ref="ns3:f15ab22896834ccda9dd19a0d9fb96a7" minOccurs="0"/>
                <xsd:element ref="ns3:pec585762dee4a4ea7f3d0f1b611b462" minOccurs="0"/>
                <xsd:element ref="ns3:ld300b2b0b794dcab1c61f72098850b3" minOccurs="0"/>
                <xsd:element ref="ns3:dc8bdd57f6044d68ba2ad0d355b4e94f" minOccurs="0"/>
                <xsd:element ref="ns4:_x0063_ei0" minOccurs="0"/>
                <xsd:element ref="ns1:DocumentSet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etDescription" ma:index="21" nillable="true" ma:displayName="Description" ma:description="A description of the Document Set" ma:internalName="DocumentSetDescription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92c51-0192-4e0e-b858-3a8b41b0fb8c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c6bb179b-2e3d-4740-bae1-cd660314586c}" ma:internalName="TaxCatchAll" ma:showField="CatchAllData" ma:web="1f9c2a4e-c33c-4586-94ce-504a756e95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c6bb179b-2e3d-4740-bae1-cd660314586c}" ma:internalName="TaxCatchAllLabel" ma:readOnly="true" ma:showField="CatchAllDataLabel" ma:web="1f9c2a4e-c33c-4586-94ce-504a756e95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c2a4e-c33c-4586-94ce-504a756e9502" elementFormDefault="qualified">
    <xsd:import namespace="http://schemas.microsoft.com/office/2006/documentManagement/types"/>
    <xsd:import namespace="http://schemas.microsoft.com/office/infopath/2007/PartnerControls"/>
    <xsd:element name="daa1262b318242d28987a366a1d743c9" ma:index="10" ma:taxonomy="true" ma:internalName="daa1262b318242d28987a366a1d743c9" ma:taxonomyFieldName="HSDocumentTag" ma:displayName="HS Document Tag" ma:readOnly="false" ma:default="" ma:fieldId="{daa1262b-3182-42d2-8987-a366a1d743c9}" ma:taxonomyMulti="true" ma:sspId="c0f6cbc1-8b72-4b83-9c85-1dd2ec6ede9a" ma:termSetId="de4b84b4-8f63-4e23-8c8c-3fef434f408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15ab22896834ccda9dd19a0d9fb96a7" ma:index="12" nillable="true" ma:taxonomy="true" ma:internalName="f15ab22896834ccda9dd19a0d9fb96a7" ma:taxonomyFieldName="HSYear" ma:displayName="HS Year" ma:indexed="true" ma:fieldId="{f15ab228-9683-4ccd-a9dd-19a0d9fb96a7}" ma:sspId="c0f6cbc1-8b72-4b83-9c85-1dd2ec6ede9a" ma:termSetId="9144fb4a-73f0-4b6e-aed3-3dd2466e098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c585762dee4a4ea7f3d0f1b611b462" ma:index="14" nillable="true" ma:taxonomy="true" ma:internalName="pec585762dee4a4ea7f3d0f1b611b462" ma:taxonomyFieldName="HSMonth" ma:displayName="HS Month" ma:indexed="true" ma:fieldId="{9ec58576-2dee-4a4e-a7f3-d0f1b611b462}" ma:sspId="c0f6cbc1-8b72-4b83-9c85-1dd2ec6ede9a" ma:termSetId="ac3c59ba-1895-4a12-af7b-2d04ef4651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d300b2b0b794dcab1c61f72098850b3" ma:index="16" ma:taxonomy="true" ma:internalName="ld300b2b0b794dcab1c61f72098850b3" ma:taxonomyFieldName="HSPHOOutput" ma:displayName="HS PHO Output" ma:indexed="true" ma:readOnly="false" ma:fieldId="{5d300b2b-0b79-4dca-b1c6-1f72098850b3}" ma:sspId="c0f6cbc1-8b72-4b83-9c85-1dd2ec6ede9a" ma:termSetId="49238e4c-4e25-4ce0-a22e-ca055ee3e32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c8bdd57f6044d68ba2ad0d355b4e94f" ma:index="18" ma:taxonomy="true" ma:internalName="dc8bdd57f6044d68ba2ad0d355b4e94f" ma:taxonomyFieldName="HSPHOOutputFileType" ma:displayName="HS PHO Output File Type" ma:indexed="true" ma:readOnly="false" ma:fieldId="{dc8bdd57-f604-4d68-ba2a-d0d355b4e94f}" ma:sspId="c0f6cbc1-8b72-4b83-9c85-1dd2ec6ede9a" ma:termSetId="72c4f0a3-9d8b-4a44-911b-d7e3aa81e31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f4087-ee4e-473d-9fd7-38afcd6be3a0" elementFormDefault="qualified">
    <xsd:import namespace="http://schemas.microsoft.com/office/2006/documentManagement/types"/>
    <xsd:import namespace="http://schemas.microsoft.com/office/infopath/2007/PartnerControls"/>
    <xsd:element name="_x0063_ei0" ma:index="20" nillable="true" ma:displayName="Text" ma:internalName="_x0063_ei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c0f6cbc1-8b72-4b83-9c85-1dd2ec6ede9a" ContentTypeId="0x010100AB71BC9B4D1D724495B6D89DE9CAF183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d300b2b0b794dcab1c61f72098850b3 xmlns="1f9c2a4e-c33c-4586-94ce-504a756e9502">
      <Terms xmlns="http://schemas.microsoft.com/office/infopath/2007/PartnerControls">
        <TermInfo xmlns="http://schemas.microsoft.com/office/infopath/2007/PartnerControls">
          <TermName>III Work Package 4</TermName>
          <TermId>fd769c3b-b548-4d21-8d2b-b22a1866412d</TermId>
        </TermInfo>
      </Terms>
    </ld300b2b0b794dcab1c61f72098850b3>
    <DocumentSetDescription xmlns="http://schemas.microsoft.com/sharepoint/v3" xsi:nil="true"/>
    <TaxCatchAll xmlns="79392c51-0192-4e0e-b858-3a8b41b0fb8c">
      <Value>6595</Value>
      <Value>1526</Value>
      <Value>1661</Value>
      <Value>5721</Value>
      <Value>4325</Value>
      <Value>7042</Value>
      <Value>1508</Value>
    </TaxCatchAll>
    <_x0063_ei0 xmlns="fe5f4087-ee4e-473d-9fd7-38afcd6be3a0" xsi:nil="true"/>
    <daa1262b318242d28987a366a1d743c9 xmlns="1f9c2a4e-c33c-4586-94ce-504a756e950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Public Health Science</TermName>
          <TermId xmlns="http://schemas.microsoft.com/office/infopath/2007/PartnerControls">b2b77e3c-2681-456c-b814-5de530825b32</TermId>
        </TermInfo>
        <TermInfo xmlns="http://schemas.microsoft.com/office/infopath/2007/PartnerControls">
          <TermName xmlns="http://schemas.microsoft.com/office/infopath/2007/PartnerControls">Public Health Observatory</TermName>
          <TermId xmlns="http://schemas.microsoft.com/office/infopath/2007/PartnerControls">93aae3ef-e663-4f27-9869-119d88d797dd</TermId>
        </TermInfo>
        <TermInfo xmlns="http://schemas.microsoft.com/office/infopath/2007/PartnerControls">
          <TermName xmlns="http://schemas.microsoft.com/office/infopath/2007/PartnerControls">Output</TermName>
          <TermId xmlns="http://schemas.microsoft.com/office/infopath/2007/PartnerControls">e7b7f30c-8859-4ebb-99e3-0d77a47f6e11</TermId>
        </TermInfo>
      </Terms>
    </daa1262b318242d28987a366a1d743c9>
    <dc8bdd57f6044d68ba2ad0d355b4e94f xmlns="1f9c2a4e-c33c-4586-94ce-504a756e9502">
      <Terms xmlns="http://schemas.microsoft.com/office/infopath/2007/PartnerControls">
        <TermInfo xmlns="http://schemas.microsoft.com/office/infopath/2007/PartnerControls">
          <TermName>Communications and engagement</TermName>
          <TermId>f42010c2-41f0-4075-9f4d-f37aab63c2bc</TermId>
        </TermInfo>
      </Terms>
    </dc8bdd57f6044d68ba2ad0d355b4e94f>
    <f15ab22896834ccda9dd19a0d9fb96a7 xmlns="1f9c2a4e-c33c-4586-94ce-504a756e9502">
      <Terms xmlns="http://schemas.microsoft.com/office/infopath/2007/PartnerControls">
        <TermInfo xmlns="http://schemas.microsoft.com/office/infopath/2007/PartnerControls">
          <TermName>2020</TermName>
          <TermId>6326d035-7516-426f-a548-1ab308772868</TermId>
        </TermInfo>
      </Terms>
    </f15ab22896834ccda9dd19a0d9fb96a7>
    <pec585762dee4a4ea7f3d0f1b611b462 xmlns="1f9c2a4e-c33c-4586-94ce-504a756e9502">
      <Terms xmlns="http://schemas.microsoft.com/office/infopath/2007/PartnerControls">
        <TermInfo xmlns="http://schemas.microsoft.com/office/infopath/2007/PartnerControls">
          <TermName>January</TermName>
          <TermId>7d1a82c4-448c-4ec8-9990-7cc6b78af8f0</TermId>
        </TermInfo>
      </Terms>
    </pec585762dee4a4ea7f3d0f1b611b462>
  </documentManagement>
</p:properties>
</file>

<file path=customXml/itemProps1.xml><?xml version="1.0" encoding="utf-8"?>
<ds:datastoreItem xmlns:ds="http://schemas.openxmlformats.org/officeDocument/2006/customXml" ds:itemID="{0DC8AA58-E0CE-4053-BD35-5AA6A15F5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9392c51-0192-4e0e-b858-3a8b41b0fb8c"/>
    <ds:schemaRef ds:uri="1f9c2a4e-c33c-4586-94ce-504a756e9502"/>
    <ds:schemaRef ds:uri="fe5f4087-ee4e-473d-9fd7-38afcd6be3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322AF4-F879-4D0C-AFC9-511873D055E7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4434FA7D-0BE5-4742-8DBD-238FD042320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8A61A77-885E-4C0E-B338-6A480DB29979}">
  <ds:schemaRefs>
    <ds:schemaRef ds:uri="fe5f4087-ee4e-473d-9fd7-38afcd6be3a0"/>
    <ds:schemaRef ds:uri="http://purl.org/dc/terms/"/>
    <ds:schemaRef ds:uri="http://schemas.microsoft.com/office/2006/documentManagement/types"/>
    <ds:schemaRef ds:uri="1f9c2a4e-c33c-4586-94ce-504a756e9502"/>
    <ds:schemaRef ds:uri="http://schemas.microsoft.com/sharepoint/v3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79392c51-0192-4e0e-b858-3a8b41b0fb8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9561</TotalTime>
  <Words>629</Words>
  <Application>Microsoft Office PowerPoint</Application>
  <PresentationFormat>On-screen Show (16:9)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NHSHealthScotland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Carney</dc:creator>
  <cp:lastModifiedBy>Elizabeth Richardson</cp:lastModifiedBy>
  <cp:revision>328</cp:revision>
  <cp:lastPrinted>2018-10-12T06:31:58Z</cp:lastPrinted>
  <dcterms:created xsi:type="dcterms:W3CDTF">2017-10-05T13:43:24Z</dcterms:created>
  <dcterms:modified xsi:type="dcterms:W3CDTF">2020-01-20T15:44:25Z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0x010100AB71BC9B4D1D724495B6D89DE9CAF1833E010049AF150FC1FBD54FB3865DBD6374D858</vt:lpwstr>
  </property>
  <property fmtid="{D5CDD505-2E9C-101B-9397-08002B2CF9AE}" pid="3" name="HSYear">
    <vt:lpwstr>6595;#2020|6326d035-7516-426f-a548-1ab308772868</vt:lpwstr>
  </property>
  <property fmtid="{D5CDD505-2E9C-101B-9397-08002B2CF9AE}" pid="4" name="HSDocumentTag">
    <vt:lpwstr>1508;#Public Health Science|b2b77e3c-2681-456c-b814-5de530825b32;#1526;#Public Health Observatory|93aae3ef-e663-4f27-9869-119d88d797dd;#4325;#Output|e7b7f30c-8859-4ebb-99e3-0d77a47f6e11</vt:lpwstr>
  </property>
  <property fmtid="{D5CDD505-2E9C-101B-9397-08002B2CF9AE}" pid="5" name="HSPHOOutput">
    <vt:lpwstr>7042;#III Work Package 4|fd769c3b-b548-4d21-8d2b-b22a1866412d</vt:lpwstr>
  </property>
  <property fmtid="{D5CDD505-2E9C-101B-9397-08002B2CF9AE}" pid="6" name="HSMonth">
    <vt:lpwstr>1661;#January|7d1a82c4-448c-4ec8-9990-7cc6b78af8f0</vt:lpwstr>
  </property>
  <property fmtid="{D5CDD505-2E9C-101B-9397-08002B2CF9AE}" pid="7" name="HSPHOOutputFileType">
    <vt:lpwstr>5721;#Communications and engagement|f42010c2-41f0-4075-9f4d-f37aab63c2bc</vt:lpwstr>
  </property>
</Properties>
</file>