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  <p:sldMasterId id="2147483672" r:id="rId3"/>
  </p:sldMasterIdLst>
  <p:notesMasterIdLst>
    <p:notesMasterId r:id="rId19"/>
  </p:notesMasterIdLst>
  <p:sldIdLst>
    <p:sldId id="257" r:id="rId4"/>
    <p:sldId id="261" r:id="rId5"/>
    <p:sldId id="262" r:id="rId6"/>
    <p:sldId id="258" r:id="rId7"/>
    <p:sldId id="259" r:id="rId8"/>
    <p:sldId id="264" r:id="rId9"/>
    <p:sldId id="260" r:id="rId10"/>
    <p:sldId id="265" r:id="rId11"/>
    <p:sldId id="263" r:id="rId12"/>
    <p:sldId id="266" r:id="rId13"/>
    <p:sldId id="269" r:id="rId14"/>
    <p:sldId id="270" r:id="rId15"/>
    <p:sldId id="271" r:id="rId16"/>
    <p:sldId id="267" r:id="rId17"/>
    <p:sldId id="268" r:id="rId18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03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4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32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5.xml" Id="rId8" /><Relationship Type="http://schemas.openxmlformats.org/officeDocument/2006/relationships/slide" Target="slides/slide10.xml" Id="rId13" /><Relationship Type="http://schemas.openxmlformats.org/officeDocument/2006/relationships/slide" Target="slides/slide15.xml" Id="rId18" /><Relationship Type="http://schemas.openxmlformats.org/officeDocument/2006/relationships/slideMaster" Target="slideMasters/slideMaster2.xml" Id="rId3" /><Relationship Type="http://schemas.openxmlformats.org/officeDocument/2006/relationships/viewProps" Target="viewProps.xml" Id="rId21" /><Relationship Type="http://schemas.openxmlformats.org/officeDocument/2006/relationships/slide" Target="slides/slide4.xml" Id="rId7" /><Relationship Type="http://schemas.openxmlformats.org/officeDocument/2006/relationships/slide" Target="slides/slide9.xml" Id="rId12" /><Relationship Type="http://schemas.openxmlformats.org/officeDocument/2006/relationships/slide" Target="slides/slide14.xml" Id="rId17" /><Relationship Type="http://schemas.openxmlformats.org/officeDocument/2006/relationships/slideMaster" Target="slideMasters/slideMaster1.xml" Id="rId2" /><Relationship Type="http://schemas.openxmlformats.org/officeDocument/2006/relationships/slide" Target="slides/slide13.xml" Id="rId16" /><Relationship Type="http://schemas.openxmlformats.org/officeDocument/2006/relationships/presProps" Target="presProps.xml" Id="rId20" /><Relationship Type="http://schemas.openxmlformats.org/officeDocument/2006/relationships/slide" Target="slides/slide3.xml" Id="rId6" /><Relationship Type="http://schemas.openxmlformats.org/officeDocument/2006/relationships/slide" Target="slides/slide8.xml" Id="rId11" /><Relationship Type="http://schemas.openxmlformats.org/officeDocument/2006/relationships/slide" Target="slides/slide2.xml" Id="rId5" /><Relationship Type="http://schemas.openxmlformats.org/officeDocument/2006/relationships/slide" Target="slides/slide12.xml" Id="rId15" /><Relationship Type="http://schemas.openxmlformats.org/officeDocument/2006/relationships/tableStyles" Target="tableStyles.xml" Id="rId23" /><Relationship Type="http://schemas.openxmlformats.org/officeDocument/2006/relationships/slide" Target="slides/slide7.xml" Id="rId10" /><Relationship Type="http://schemas.openxmlformats.org/officeDocument/2006/relationships/notesMaster" Target="notesMasters/notesMaster1.xml" Id="rId19" /><Relationship Type="http://schemas.openxmlformats.org/officeDocument/2006/relationships/slide" Target="slides/slide1.xml" Id="rId4" /><Relationship Type="http://schemas.openxmlformats.org/officeDocument/2006/relationships/slide" Target="slides/slide6.xml" Id="rId9" /><Relationship Type="http://schemas.openxmlformats.org/officeDocument/2006/relationships/slide" Target="slides/slide11.xml" Id="rId14" /><Relationship Type="http://schemas.openxmlformats.org/officeDocument/2006/relationships/theme" Target="theme/theme1.xml" Id="rId22" /><Relationship Type="http://schemas.openxmlformats.org/officeDocument/2006/relationships/customXml" Target="/customXML/item2.xml" Id="R6a897e1fa1054f95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8683D9-A861-4384-A139-E38281B29754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CD84BF-A7B7-43E0-9F8D-788726C4E6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3089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GitHub organisation is for analysts across Scotland’s public sector to code and collaborate in the open.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D84BF-A7B7-43E0-9F8D-788726C4E67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909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>
                <a:solidFill>
                  <a:srgbClr val="703989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70398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AD3A2-4A68-43B4-92A6-4E75003F3E0D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ECDA-0D8F-4908-B7A8-F2ED48B764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734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AD3A2-4A68-43B4-92A6-4E75003F3E0D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ECDA-0D8F-4908-B7A8-F2ED48B764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229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AD3A2-4A68-43B4-92A6-4E75003F3E0D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ECDA-0D8F-4908-B7A8-F2ED48B764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718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AD3A2-4A68-43B4-92A6-4E75003F3E0D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ECDA-0D8F-4908-B7A8-F2ED48B764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4818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AD3A2-4A68-43B4-92A6-4E75003F3E0D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ECDA-0D8F-4908-B7A8-F2ED48B764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3225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7039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AD3A2-4A68-43B4-92A6-4E75003F3E0D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ECDA-0D8F-4908-B7A8-F2ED48B764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429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7039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AD3A2-4A68-43B4-92A6-4E75003F3E0D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ECDA-0D8F-4908-B7A8-F2ED48B764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9930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7039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AD3A2-4A68-43B4-92A6-4E75003F3E0D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ECDA-0D8F-4908-B7A8-F2ED48B764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4227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7039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AD3A2-4A68-43B4-92A6-4E75003F3E0D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ECDA-0D8F-4908-B7A8-F2ED48B764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8653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">
    <p:bg>
      <p:bgPr>
        <a:solidFill>
          <a:srgbClr val="7039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AD3A2-4A68-43B4-92A6-4E75003F3E0D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ECDA-0D8F-4908-B7A8-F2ED48B764FB}" type="slidenum">
              <a:rPr lang="en-GB" smtClean="0"/>
              <a:t>‹#›</a:t>
            </a:fld>
            <a:endParaRPr lang="en-GB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038" y="1825625"/>
            <a:ext cx="4271962" cy="4151606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953001" y="1825625"/>
            <a:ext cx="4271962" cy="4151606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1459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7039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AD3A2-4A68-43B4-92A6-4E75003F3E0D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ECDA-0D8F-4908-B7A8-F2ED48B764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038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AD3A2-4A68-43B4-92A6-4E75003F3E0D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ECDA-0D8F-4908-B7A8-F2ED48B764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5459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7039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AD3A2-4A68-43B4-92A6-4E75003F3E0D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ECDA-0D8F-4908-B7A8-F2ED48B764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9655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arrow Title Only">
    <p:bg>
      <p:bgPr>
        <a:solidFill>
          <a:srgbClr val="7039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113336"/>
            <a:ext cx="8543925" cy="82756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AD3A2-4A68-43B4-92A6-4E75003F3E0D}" type="datetimeFigureOut">
              <a:rPr lang="en-GB" smtClean="0"/>
              <a:t>25/10/2019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ECDA-0D8F-4908-B7A8-F2ED48B764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8814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7039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AD3A2-4A68-43B4-92A6-4E75003F3E0D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ECDA-0D8F-4908-B7A8-F2ED48B764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4311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7039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AD3A2-4A68-43B4-92A6-4E75003F3E0D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ECDA-0D8F-4908-B7A8-F2ED48B764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74012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7039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AD3A2-4A68-43B4-92A6-4E75003F3E0D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ECDA-0D8F-4908-B7A8-F2ED48B764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4244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7039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AD3A2-4A68-43B4-92A6-4E75003F3E0D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ECDA-0D8F-4908-B7A8-F2ED48B764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1933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7039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AD3A2-4A68-43B4-92A6-4E75003F3E0D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ECDA-0D8F-4908-B7A8-F2ED48B764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745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AD3A2-4A68-43B4-92A6-4E75003F3E0D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ECDA-0D8F-4908-B7A8-F2ED48B764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46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AD3A2-4A68-43B4-92A6-4E75003F3E0D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ECDA-0D8F-4908-B7A8-F2ED48B764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552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AD3A2-4A68-43B4-92A6-4E75003F3E0D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ECDA-0D8F-4908-B7A8-F2ED48B764FB}" type="slidenum">
              <a:rPr lang="en-GB" smtClean="0"/>
              <a:t>‹#›</a:t>
            </a:fld>
            <a:endParaRPr lang="en-GB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038" y="1825625"/>
            <a:ext cx="4271962" cy="435133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953001" y="1825625"/>
            <a:ext cx="4271962" cy="435133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315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AD3A2-4A68-43B4-92A6-4E75003F3E0D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ECDA-0D8F-4908-B7A8-F2ED48B764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033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AD3A2-4A68-43B4-92A6-4E75003F3E0D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ECDA-0D8F-4908-B7A8-F2ED48B764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3541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arrow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153092"/>
            <a:ext cx="8543925" cy="7348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AD3A2-4A68-43B4-92A6-4E75003F3E0D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ECDA-0D8F-4908-B7A8-F2ED48B764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50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AD3A2-4A68-43B4-92A6-4E75003F3E0D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ECDA-0D8F-4908-B7A8-F2ED48B764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334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AD3A2-4A68-43B4-92A6-4E75003F3E0D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BECDA-0D8F-4908-B7A8-F2ED48B764FB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8" y="6284624"/>
            <a:ext cx="1778199" cy="50858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7132938" y="6467965"/>
            <a:ext cx="2383988" cy="338554"/>
            <a:chOff x="6839605" y="6580864"/>
            <a:chExt cx="2383988" cy="338554"/>
          </a:xfrm>
        </p:grpSpPr>
        <p:sp>
          <p:nvSpPr>
            <p:cNvPr id="10" name="TextBox 11"/>
            <p:cNvSpPr txBox="1"/>
            <p:nvPr userDrawn="1"/>
          </p:nvSpPr>
          <p:spPr>
            <a:xfrm>
              <a:off x="7164288" y="6580864"/>
              <a:ext cx="20593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fontAlgn="base" hangingPunct="0">
                <a:spcBef>
                  <a:spcPts val="385"/>
                </a:spcBef>
                <a:spcAft>
                  <a:spcPts val="0"/>
                </a:spcAft>
              </a:pPr>
              <a:r>
                <a:rPr lang="en-GB" sz="1600" kern="1200" dirty="0">
                  <a:solidFill>
                    <a:srgbClr val="703989"/>
                  </a:solidFill>
                  <a:effectLst/>
                  <a:latin typeface="Arial" panose="020B0604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@NatRecordsScot</a:t>
              </a:r>
              <a:endParaRPr lang="en-GB" sz="1200" dirty="0">
                <a:solidFill>
                  <a:srgbClr val="703989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9605" y="6609219"/>
              <a:ext cx="346883" cy="2818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4775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86" r:id="rId5"/>
    <p:sldLayoutId id="2147483665" r:id="rId6"/>
    <p:sldLayoutId id="2147483666" r:id="rId7"/>
    <p:sldLayoutId id="2147483684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703989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703989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703989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703989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703989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703989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7039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AD3A2-4A68-43B4-92A6-4E75003F3E0D}" type="datetimeFigureOut">
              <a:rPr lang="en-GB" smtClean="0"/>
              <a:t>25/10/2019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BECDA-0D8F-4908-B7A8-F2ED48B764FB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970" y="6502844"/>
            <a:ext cx="360000" cy="29224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7453466" y="6479690"/>
            <a:ext cx="18854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@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NatRecordsScot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8" y="6293269"/>
            <a:ext cx="1722562" cy="49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438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87" r:id="rId5"/>
    <p:sldLayoutId id="2147483677" r:id="rId6"/>
    <p:sldLayoutId id="2147483678" r:id="rId7"/>
    <p:sldLayoutId id="2147483685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taScienceScotland/GSS_PDC/blob/master/2019-09-10%20data%20vis%20showcase/summary.md" TargetMode="External"/><Relationship Id="rId2" Type="http://schemas.openxmlformats.org/officeDocument/2006/relationships/hyperlink" Target="https://drive.google.com/file/d/1gEqtWETn7ZEPYzhj4QnA11aC4cuDAxL2/view?usp=shar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v.uk/guidance/government-design-principles#make-things-open-it-makes-things-better" TargetMode="External"/><Relationship Id="rId2" Type="http://schemas.openxmlformats.org/officeDocument/2006/relationships/hyperlink" Target="https://www.gov.uk/service-manual/service-standard/point-12-make-new-source-code-ope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tatisticsauthority.gov.uk/code-of-practice/the-code/trustworthiness/t4-transparent-processes-and-management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aqFFCvjXr1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ds.blog.gov.uk/2017/09/04/the-benefits-of-coding-in-the-open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taScienceScotland/welcom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taScienceScotland/welcome" TargetMode="External"/><Relationship Id="rId2" Type="http://schemas.openxmlformats.org/officeDocument/2006/relationships/hyperlink" Target="mailto:joseph.adams@nrscotland.gov.u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Coding in the open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27514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 (modest) proposal</a:t>
            </a:r>
            <a:br>
              <a:rPr lang="en-GB" dirty="0" smtClean="0"/>
            </a:br>
            <a:r>
              <a:rPr lang="en-GB" dirty="0" smtClean="0"/>
              <a:t>for the R/shiny group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Broadening the scope of our meetings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53600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visualisation showcase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5826" y="2048608"/>
            <a:ext cx="3258365" cy="363598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 smtClean="0">
                <a:hlinkClick r:id="rId2"/>
              </a:rPr>
              <a:t>Slides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>
                <a:hlinkClick r:id="rId3"/>
              </a:rPr>
              <a:t>Write </a:t>
            </a:r>
            <a:r>
              <a:rPr lang="en-GB" dirty="0" smtClean="0">
                <a:hlinkClick r:id="rId3"/>
              </a:rPr>
              <a:t>up</a:t>
            </a:r>
            <a:endParaRPr lang="en-GB" dirty="0" smtClean="0"/>
          </a:p>
          <a:p>
            <a:endParaRPr lang="en-GB" dirty="0" smtClean="0"/>
          </a:p>
          <a:p>
            <a:pPr marL="0" indent="0">
              <a:buNone/>
            </a:pPr>
            <a:r>
              <a:rPr lang="en-GB" b="1" u="sng" dirty="0" smtClean="0"/>
              <a:t>Common barriers</a:t>
            </a:r>
            <a:endParaRPr lang="en-GB" b="1" u="sng" dirty="0"/>
          </a:p>
          <a:p>
            <a:r>
              <a:rPr lang="en-GB" dirty="0"/>
              <a:t>Time to learn new tools</a:t>
            </a:r>
          </a:p>
          <a:p>
            <a:r>
              <a:rPr lang="en-GB" dirty="0"/>
              <a:t>Access to software and cost of licences</a:t>
            </a:r>
          </a:p>
          <a:p>
            <a:r>
              <a:rPr lang="en-GB" dirty="0"/>
              <a:t>Lack of a support network</a:t>
            </a:r>
          </a:p>
          <a:p>
            <a:endParaRPr lang="en-GB" dirty="0"/>
          </a:p>
        </p:txBody>
      </p:sp>
      <p:pic>
        <p:nvPicPr>
          <p:cNvPr id="1026" name="Picture 2" descr="https://lh3.googleusercontent.com/egnx-5_HUf8HmoeePnMbSJf5rrzhC24K3lPBcF3qxFAEunOZVVuSpY8KeZk01dbBI0eNunToZx-Cy2ntPpQ0SSmgOOQ34XUR-pHnj9xZA_A204aOu88A0Lpmx0C4IOR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57" y="1907931"/>
            <a:ext cx="4471758" cy="3767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719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Options for the R/shiny group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2428239"/>
            <a:ext cx="8543925" cy="33321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Do nothing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Broaden to include </a:t>
            </a:r>
            <a:r>
              <a:rPr lang="en-GB" dirty="0" err="1" smtClean="0"/>
              <a:t>RMarkdown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Broaden to</a:t>
            </a:r>
            <a:r>
              <a:rPr lang="en-GB" dirty="0"/>
              <a:t> </a:t>
            </a:r>
            <a:r>
              <a:rPr lang="en-GB" b="1" dirty="0" smtClean="0"/>
              <a:t>R for communicating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Broaden </a:t>
            </a:r>
            <a:r>
              <a:rPr lang="en-GB" dirty="0" smtClean="0"/>
              <a:t>to</a:t>
            </a:r>
            <a:r>
              <a:rPr lang="en-GB" dirty="0"/>
              <a:t> </a:t>
            </a:r>
            <a:r>
              <a:rPr lang="en-GB" b="1" dirty="0" smtClean="0"/>
              <a:t>R in the Scottish public sector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Any other options?</a:t>
            </a:r>
          </a:p>
          <a:p>
            <a:pPr marL="514350" indent="-514350">
              <a:buFont typeface="+mj-lt"/>
              <a:buAutoNum type="arabicPeriod"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22743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Things to consider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2346959"/>
            <a:ext cx="8543925" cy="33321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A broader scope may lose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/>
              <a:t>Time for presentations, feedback, and discussion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/>
              <a:t>Focus on design, accessibility, and visualisation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More attendees could make logistics tricky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Your organisation may already have support for things like </a:t>
            </a:r>
            <a:r>
              <a:rPr lang="en-GB" dirty="0" err="1" smtClean="0"/>
              <a:t>RMarkdown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92826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visualisation showcase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264" y="1520824"/>
            <a:ext cx="6618605" cy="4727575"/>
          </a:xfrm>
        </p:spPr>
      </p:pic>
      <p:sp>
        <p:nvSpPr>
          <p:cNvPr id="4" name="Rectangle 3"/>
          <p:cNvSpPr/>
          <p:nvPr/>
        </p:nvSpPr>
        <p:spPr>
          <a:xfrm>
            <a:off x="1257300" y="3050930"/>
            <a:ext cx="5873262" cy="3006969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409700" y="1995854"/>
            <a:ext cx="5873262" cy="545123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448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visualisation showcase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920" y="1386545"/>
            <a:ext cx="6891497" cy="4922498"/>
          </a:xfrm>
        </p:spPr>
      </p:pic>
      <p:sp>
        <p:nvSpPr>
          <p:cNvPr id="3" name="Rectangle 2"/>
          <p:cNvSpPr/>
          <p:nvPr/>
        </p:nvSpPr>
        <p:spPr>
          <a:xfrm>
            <a:off x="1872762" y="3358662"/>
            <a:ext cx="3613638" cy="2365130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 rot="1445788">
            <a:off x="6382518" y="2659570"/>
            <a:ext cx="944110" cy="1367995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4953000" y="2238789"/>
            <a:ext cx="1115328" cy="946638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188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Definition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</a:t>
            </a:r>
            <a:r>
              <a:rPr lang="en-GB" dirty="0" smtClean="0"/>
              <a:t>riting code that is:</a:t>
            </a:r>
          </a:p>
          <a:p>
            <a:pPr lvl="1"/>
            <a:r>
              <a:rPr lang="en-GB" dirty="0" smtClean="0"/>
              <a:t>Open</a:t>
            </a:r>
          </a:p>
          <a:p>
            <a:pPr lvl="1"/>
            <a:r>
              <a:rPr lang="en-GB" dirty="0" smtClean="0"/>
              <a:t>Reusable</a:t>
            </a:r>
          </a:p>
          <a:p>
            <a:pPr lvl="1"/>
            <a:r>
              <a:rPr lang="en-GB" dirty="0" smtClean="0"/>
              <a:t>Published under an </a:t>
            </a:r>
            <a:r>
              <a:rPr lang="en-GB" dirty="0"/>
              <a:t>appropriate </a:t>
            </a:r>
            <a:r>
              <a:rPr lang="en-GB" dirty="0" smtClean="0"/>
              <a:t>licence</a:t>
            </a:r>
          </a:p>
          <a:p>
            <a:pPr lvl="1"/>
            <a:endParaRPr lang="en-GB" dirty="0"/>
          </a:p>
          <a:p>
            <a:r>
              <a:rPr lang="en-GB" dirty="0"/>
              <a:t>Other organisations are already doing this</a:t>
            </a:r>
          </a:p>
          <a:p>
            <a:pPr lvl="1"/>
            <a:r>
              <a:rPr lang="en-GB" dirty="0"/>
              <a:t>NHS National Services Scotland</a:t>
            </a:r>
          </a:p>
          <a:p>
            <a:pPr lvl="1"/>
            <a:r>
              <a:rPr lang="en-GB" dirty="0"/>
              <a:t>Marine Scotland</a:t>
            </a:r>
          </a:p>
          <a:p>
            <a:pPr lvl="1"/>
            <a:r>
              <a:rPr lang="en-GB" dirty="0"/>
              <a:t>Improvement Service</a:t>
            </a:r>
          </a:p>
          <a:p>
            <a:pPr lvl="1"/>
            <a:r>
              <a:rPr lang="en-GB" dirty="0" smtClean="0"/>
              <a:t>More?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671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code in the open?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919290"/>
            <a:ext cx="8471754" cy="3540733"/>
          </a:xfrm>
        </p:spPr>
        <p:txBody>
          <a:bodyPr>
            <a:normAutofit fontScale="92500" lnSpcReduction="20000"/>
          </a:bodyPr>
          <a:lstStyle/>
          <a:p>
            <a:r>
              <a:rPr lang="en-GB" b="1" dirty="0" smtClean="0"/>
              <a:t>Our </a:t>
            </a:r>
            <a:r>
              <a:rPr lang="en-GB" b="1" dirty="0"/>
              <a:t>code has been written with public money. So it should be available for people to use and build on</a:t>
            </a:r>
            <a:r>
              <a:rPr lang="en-GB" b="1" dirty="0" smtClean="0"/>
              <a:t>.</a:t>
            </a:r>
          </a:p>
          <a:p>
            <a:pPr lvl="1"/>
            <a:r>
              <a:rPr lang="en-GB" dirty="0" smtClean="0">
                <a:hlinkClick r:id="rId2"/>
              </a:rPr>
              <a:t>UK </a:t>
            </a:r>
            <a:r>
              <a:rPr lang="en-GB" dirty="0">
                <a:hlinkClick r:id="rId2"/>
              </a:rPr>
              <a:t>Government </a:t>
            </a:r>
            <a:r>
              <a:rPr lang="en-GB" dirty="0" smtClean="0">
                <a:hlinkClick r:id="rId2"/>
              </a:rPr>
              <a:t>Service Standard 12</a:t>
            </a:r>
            <a:endParaRPr lang="en-GB" dirty="0" smtClean="0"/>
          </a:p>
          <a:p>
            <a:r>
              <a:rPr lang="en-GB" b="1" dirty="0" smtClean="0"/>
              <a:t>Make things open; it makes things better</a:t>
            </a:r>
          </a:p>
          <a:p>
            <a:pPr lvl="1"/>
            <a:r>
              <a:rPr lang="en-GB" dirty="0" smtClean="0">
                <a:hlinkClick r:id="rId3"/>
              </a:rPr>
              <a:t>UK Government Design Principle 10</a:t>
            </a:r>
            <a:endParaRPr lang="en-GB" dirty="0"/>
          </a:p>
          <a:p>
            <a:r>
              <a:rPr lang="en-GB" b="1" dirty="0"/>
              <a:t>Where appropriate, statistics producers should take opportunities to share resources and collaborate to achieve common goals and produce coherent statistics</a:t>
            </a:r>
            <a:r>
              <a:rPr lang="en-GB" b="1" dirty="0" smtClean="0"/>
              <a:t>.</a:t>
            </a:r>
          </a:p>
          <a:p>
            <a:pPr lvl="1"/>
            <a:r>
              <a:rPr lang="en-GB" dirty="0">
                <a:hlinkClick r:id="rId4"/>
              </a:rPr>
              <a:t>Code of Practice for </a:t>
            </a:r>
            <a:r>
              <a:rPr lang="en-GB" dirty="0" smtClean="0">
                <a:hlinkClick r:id="rId4"/>
              </a:rPr>
              <a:t>Statistics </a:t>
            </a:r>
            <a:r>
              <a:rPr lang="en-GB" dirty="0" err="1" smtClean="0">
                <a:hlinkClick r:id="rId4"/>
              </a:rPr>
              <a:t>T4.4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742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code in the open?</a:t>
            </a:r>
          </a:p>
        </p:txBody>
      </p:sp>
      <p:pic>
        <p:nvPicPr>
          <p:cNvPr id="4" name="aqFFCvjXr1s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02640" y="1503362"/>
            <a:ext cx="7884160" cy="443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22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code in the open?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It encourages good </a:t>
            </a:r>
            <a:r>
              <a:rPr lang="en-GB" dirty="0" smtClean="0"/>
              <a:t>practice</a:t>
            </a:r>
          </a:p>
          <a:p>
            <a:r>
              <a:rPr lang="en-GB" dirty="0"/>
              <a:t>It makes collaboration </a:t>
            </a:r>
            <a:r>
              <a:rPr lang="en-GB" dirty="0" smtClean="0"/>
              <a:t>easier</a:t>
            </a:r>
          </a:p>
          <a:p>
            <a:r>
              <a:rPr lang="en-GB" dirty="0"/>
              <a:t>External users can help make it </a:t>
            </a:r>
            <a:r>
              <a:rPr lang="en-GB" dirty="0" smtClean="0"/>
              <a:t>better</a:t>
            </a:r>
          </a:p>
          <a:p>
            <a:r>
              <a:rPr lang="en-GB" dirty="0"/>
              <a:t>Others can learn from your </a:t>
            </a:r>
            <a:r>
              <a:rPr lang="en-GB" dirty="0" smtClean="0"/>
              <a:t>work</a:t>
            </a:r>
          </a:p>
          <a:p>
            <a:r>
              <a:rPr lang="en-GB" dirty="0"/>
              <a:t>It makes it easier to share </a:t>
            </a:r>
            <a:r>
              <a:rPr lang="en-GB" dirty="0" smtClean="0"/>
              <a:t>standards</a:t>
            </a:r>
          </a:p>
          <a:p>
            <a:r>
              <a:rPr lang="en-GB" dirty="0"/>
              <a:t>It improves transparency on government’s </a:t>
            </a:r>
            <a:r>
              <a:rPr lang="en-GB" dirty="0" smtClean="0"/>
              <a:t>work</a:t>
            </a:r>
          </a:p>
          <a:p>
            <a:r>
              <a:rPr lang="en-GB" dirty="0"/>
              <a:t>It clarifies </a:t>
            </a:r>
            <a:r>
              <a:rPr lang="en-GB" dirty="0" smtClean="0"/>
              <a:t>ownership</a:t>
            </a:r>
          </a:p>
          <a:p>
            <a:r>
              <a:rPr lang="en-GB" dirty="0"/>
              <a:t>It helps make government technology </a:t>
            </a:r>
            <a:r>
              <a:rPr lang="en-GB" dirty="0" smtClean="0"/>
              <a:t>seamless</a:t>
            </a:r>
          </a:p>
          <a:p>
            <a:r>
              <a:rPr lang="en-GB" dirty="0"/>
              <a:t>It’s easier to code in the open than to open a closed </a:t>
            </a:r>
            <a:r>
              <a:rPr lang="en-GB" dirty="0" smtClean="0"/>
              <a:t>repository</a:t>
            </a:r>
          </a:p>
          <a:p>
            <a:pPr marL="0" indent="0" algn="r">
              <a:buNone/>
            </a:pPr>
            <a:r>
              <a:rPr lang="en-GB" dirty="0" smtClean="0">
                <a:hlinkClick r:id="rId2"/>
              </a:rPr>
              <a:t>Full post on GDS blog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1223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Being responsible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Reflect on your obligations as a public servant</a:t>
            </a:r>
          </a:p>
          <a:p>
            <a:pPr lvl="1"/>
            <a:r>
              <a:rPr lang="en-GB" dirty="0" smtClean="0"/>
              <a:t>Data protection legislation</a:t>
            </a:r>
          </a:p>
          <a:p>
            <a:pPr lvl="1"/>
            <a:r>
              <a:rPr lang="en-GB" dirty="0" smtClean="0"/>
              <a:t>Code of Practice for Statistics</a:t>
            </a:r>
          </a:p>
          <a:p>
            <a:r>
              <a:rPr lang="en-GB" b="1" dirty="0" smtClean="0"/>
              <a:t>Don’t share things you shouldn’t share</a:t>
            </a:r>
          </a:p>
          <a:p>
            <a:pPr lvl="1"/>
            <a:r>
              <a:rPr lang="en-GB" dirty="0" smtClean="0"/>
              <a:t>Usernames</a:t>
            </a:r>
          </a:p>
          <a:p>
            <a:pPr lvl="1"/>
            <a:r>
              <a:rPr lang="en-GB" dirty="0" smtClean="0"/>
              <a:t>Passwords</a:t>
            </a:r>
          </a:p>
          <a:p>
            <a:pPr lvl="1"/>
            <a:r>
              <a:rPr lang="en-GB" dirty="0" smtClean="0"/>
              <a:t>API keys</a:t>
            </a:r>
          </a:p>
          <a:p>
            <a:r>
              <a:rPr lang="en-GB" b="1" dirty="0" smtClean="0"/>
              <a:t>Adopt good practices</a:t>
            </a:r>
          </a:p>
          <a:p>
            <a:pPr lvl="1"/>
            <a:r>
              <a:rPr lang="en-GB" dirty="0" smtClean="0"/>
              <a:t>Write good </a:t>
            </a:r>
            <a:r>
              <a:rPr lang="en-GB" dirty="0" err="1" smtClean="0"/>
              <a:t>READMEs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032238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Community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endParaRPr lang="en-GB" dirty="0"/>
          </a:p>
        </p:txBody>
      </p:sp>
      <p:pic>
        <p:nvPicPr>
          <p:cNvPr id="4" name="Picture 3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6756" y="1552310"/>
            <a:ext cx="5932488" cy="437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46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Examples of what’s on </a:t>
            </a:r>
            <a:r>
              <a:rPr lang="en-GB" sz="3200" b="1" dirty="0" err="1"/>
              <a:t>D</a:t>
            </a:r>
            <a:r>
              <a:rPr lang="en-GB" sz="3200" b="1" dirty="0" err="1" smtClean="0"/>
              <a:t>ataScienceScotland</a:t>
            </a:r>
            <a:endParaRPr lang="en-GB" sz="3200" b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4320" y="1275411"/>
            <a:ext cx="2710643" cy="24830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766" y="1320776"/>
            <a:ext cx="2178326" cy="23136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687" y="3882431"/>
            <a:ext cx="2946811" cy="22653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210" y="2772229"/>
            <a:ext cx="2308510" cy="268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35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Where to start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Create a GitHub account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Enable 2 factor authentication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Add your details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Ask </a:t>
            </a:r>
            <a:r>
              <a:rPr lang="en-GB" dirty="0" smtClean="0">
                <a:hlinkClick r:id="rId2"/>
              </a:rPr>
              <a:t>joseph.adams@nrscotland.gov.uk</a:t>
            </a:r>
            <a:r>
              <a:rPr lang="en-GB" dirty="0" smtClean="0"/>
              <a:t> for an invite to </a:t>
            </a:r>
            <a:r>
              <a:rPr lang="en-GB" b="1" dirty="0" err="1" smtClean="0"/>
              <a:t>DataScienceScotland</a:t>
            </a:r>
            <a:endParaRPr lang="en-GB" b="1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You don’t need permission</a:t>
            </a:r>
          </a:p>
          <a:p>
            <a:pPr lvl="1"/>
            <a:r>
              <a:rPr lang="en-GB" dirty="0"/>
              <a:t>B</a:t>
            </a:r>
            <a:r>
              <a:rPr lang="en-GB" dirty="0" smtClean="0"/>
              <a:t>ut do read the </a:t>
            </a:r>
            <a:r>
              <a:rPr lang="en-GB" dirty="0" smtClean="0">
                <a:hlinkClick r:id="rId3"/>
              </a:rPr>
              <a:t>welcome repo</a:t>
            </a:r>
            <a:r>
              <a:rPr lang="en-GB" dirty="0" smtClean="0"/>
              <a:t> before you start</a:t>
            </a:r>
          </a:p>
        </p:txBody>
      </p:sp>
    </p:spTree>
    <p:extLst>
      <p:ext uri="{BB962C8B-B14F-4D97-AF65-F5344CB8AC3E}">
        <p14:creationId xmlns:p14="http://schemas.microsoft.com/office/powerpoint/2010/main" val="2063931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d3c4172d526e4b2384ade4b889302c76" /></Relationships>
</file>

<file path=customXML/item2.xml><?xml version="1.0" encoding="utf-8"?>
<metadata xmlns="http://www.objective.com/ecm/document/metadata/53D26341A57B383EE0540010E0463CCA" version="1.0.0">
  <systemFields>
    <field name="Objective-Id">
      <value order="0">A26016878</value>
    </field>
    <field name="Objective-Title">
      <value order="0">NRS - 2019-10-25 - R/shiny user group - coding in the open</value>
    </field>
    <field name="Objective-Description">
      <value order="0"/>
    </field>
    <field name="Objective-CreationStamp">
      <value order="0">2019-10-14T13:55:32Z</value>
    </field>
    <field name="Objective-IsApproved">
      <value order="0">false</value>
    </field>
    <field name="Objective-IsPublished">
      <value order="0">false</value>
    </field>
    <field name="Objective-DatePublished">
      <value order="0"/>
    </field>
    <field name="Objective-ModificationStamp">
      <value order="0">2019-10-25T10:34:08Z</value>
    </field>
    <field name="Objective-Owner">
      <value order="0">Adams, Joseph J (U442528)</value>
    </field>
    <field name="Objective-Path">
      <value order="0">Objective Global Folder:SG File Plan:People, communities and living:Population and migration:Demography:Advice and policy: Demography:National Records of Scotland (NRS): Demographic Statistics: Presentations, Conferences, Training and Events: 2016-2021</value>
    </field>
    <field name="Objective-Parent">
      <value order="0">National Records of Scotland (NRS): Demographic Statistics: Presentations, Conferences, Training and Events: 2016-2021</value>
    </field>
    <field name="Objective-State">
      <value order="0">Being Drafted</value>
    </field>
    <field name="Objective-VersionId">
      <value order="0">vA37700927</value>
    </field>
    <field name="Objective-Version">
      <value order="0">0.8</value>
    </field>
    <field name="Objective-VersionNumber">
      <value order="0">8</value>
    </field>
    <field name="Objective-VersionComment">
      <value order="0"/>
    </field>
    <field name="Objective-FileNumber">
      <value order="0">BUSPROC/5211</value>
    </field>
    <field name="Objective-Classification">
      <value order="0">OFFICIAL</value>
    </field>
    <field name="Objective-Caveats">
      <value order="0">Caveat for access to SG Fileplan</value>
    </field>
  </systemFields>
  <catalogues>
    <catalogue name="Document Type Catalogue" type="type" ori="id:cA35">
      <field name="Objective-Date of Original">
        <value order="0"/>
      </field>
      <field name="Objective-Date Received">
        <value order="0"/>
      </field>
      <field name="Objective-SG Web Publication - Category">
        <value order="0"/>
      </field>
      <field name="Objective-SG Web Publication - Category 2 Classification">
        <value order="0"/>
      </field>
      <field name="Objective-Connect Creator">
        <value order="0"/>
      </field>
    </catalogue>
  </catalogues>
</metadata>
</file>

<file path=customXML/itemProps2.xml><?xml version="1.0" encoding="utf-8"?>
<ds:datastoreItem xmlns:ds="http://schemas.openxmlformats.org/officeDocument/2006/customXml" ds:itemID="{5745109E-2DDF-40CB-AC2B-FF9B10C90820}">
  <ds:schemaRefs>
    <ds:schemaRef ds:uri="http://www.objective.com/ecm/document/metadata/53D26341A57B383EE0540010E0463CC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323</TotalTime>
  <Words>384</Words>
  <Application>Microsoft Office PowerPoint</Application>
  <PresentationFormat>A4 Paper (210x297 mm)</PresentationFormat>
  <Paragraphs>76</Paragraphs>
  <Slides>15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Segoe UI</vt:lpstr>
      <vt:lpstr>Verdana</vt:lpstr>
      <vt:lpstr>Office Theme</vt:lpstr>
      <vt:lpstr>1_Office Theme</vt:lpstr>
      <vt:lpstr>Coding in the open</vt:lpstr>
      <vt:lpstr>Definition</vt:lpstr>
      <vt:lpstr>Why code in the open?</vt:lpstr>
      <vt:lpstr>Why code in the open?</vt:lpstr>
      <vt:lpstr>Why code in the open?</vt:lpstr>
      <vt:lpstr>Being responsible</vt:lpstr>
      <vt:lpstr>Community</vt:lpstr>
      <vt:lpstr>Examples of what’s on DataScienceScotland</vt:lpstr>
      <vt:lpstr>Where to start</vt:lpstr>
      <vt:lpstr>A (modest) proposal for the R/shiny group</vt:lpstr>
      <vt:lpstr>Data visualisation showcase</vt:lpstr>
      <vt:lpstr>Options for the R/shiny group</vt:lpstr>
      <vt:lpstr>Things to consider</vt:lpstr>
      <vt:lpstr>Data visualisation showcase</vt:lpstr>
      <vt:lpstr>Data visualisation showcase</vt:lpstr>
    </vt:vector>
  </TitlesOfParts>
  <Company>Scottish Government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Roughsedge E (Esther)</dc:creator>
  <cp:lastModifiedBy>Adams J (Joseph)</cp:lastModifiedBy>
  <cp:revision>53</cp:revision>
  <dcterms:created xsi:type="dcterms:W3CDTF">2019-05-21T14:18:56Z</dcterms:created>
  <dcterms:modified xsi:type="dcterms:W3CDTF">2019-10-25T09:33:28Z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hecked by">
    <vt:lpwstr>32123</vt:lpwstr>
  </property>
  <property fmtid="{D5CDD505-2E9C-101B-9397-08002B2CF9AE}" pid="3" name="Objective-Id">
    <vt:lpwstr>A26016878</vt:lpwstr>
  </property>
  <property fmtid="{D5CDD505-2E9C-101B-9397-08002B2CF9AE}" pid="4" name="Objective-Title">
    <vt:lpwstr>NRS - 2019-10-25 - R/shiny user group - coding in the open</vt:lpwstr>
  </property>
  <property fmtid="{D5CDD505-2E9C-101B-9397-08002B2CF9AE}" pid="5" name="Objective-Description">
    <vt:lpwstr/>
  </property>
  <property fmtid="{D5CDD505-2E9C-101B-9397-08002B2CF9AE}" pid="6" name="Objective-CreationStamp">
    <vt:filetime>2019-10-14T13:55:32Z</vt:filetime>
  </property>
  <property fmtid="{D5CDD505-2E9C-101B-9397-08002B2CF9AE}" pid="7" name="Objective-IsApproved">
    <vt:bool>false</vt:bool>
  </property>
  <property fmtid="{D5CDD505-2E9C-101B-9397-08002B2CF9AE}" pid="8" name="Objective-IsPublished">
    <vt:bool>false</vt:bool>
  </property>
  <property fmtid="{D5CDD505-2E9C-101B-9397-08002B2CF9AE}" pid="9" name="Objective-DatePublished">
    <vt:lpwstr/>
  </property>
  <property fmtid="{D5CDD505-2E9C-101B-9397-08002B2CF9AE}" pid="10" name="Objective-ModificationStamp">
    <vt:filetime>2019-10-25T10:34:08Z</vt:filetime>
  </property>
  <property fmtid="{D5CDD505-2E9C-101B-9397-08002B2CF9AE}" pid="11" name="Objective-Owner">
    <vt:lpwstr>Adams, Joseph J (U442528)</vt:lpwstr>
  </property>
  <property fmtid="{D5CDD505-2E9C-101B-9397-08002B2CF9AE}" pid="12" name="Objective-Path">
    <vt:lpwstr>Objective Global Folder:SG File Plan:People, communities and living:Population and migration:Demography:Advice and policy: Demography:National Records of Scotland (NRS): Demographic Statistics: Presentations, Conferences, Training and Events: 2016-2021:</vt:lpwstr>
  </property>
  <property fmtid="{D5CDD505-2E9C-101B-9397-08002B2CF9AE}" pid="13" name="Objective-Parent">
    <vt:lpwstr>National Records of Scotland (NRS): Demographic Statistics: Presentations, Conferences, Training and Events: 2016-2021</vt:lpwstr>
  </property>
  <property fmtid="{D5CDD505-2E9C-101B-9397-08002B2CF9AE}" pid="14" name="Objective-State">
    <vt:lpwstr>Being Drafted</vt:lpwstr>
  </property>
  <property fmtid="{D5CDD505-2E9C-101B-9397-08002B2CF9AE}" pid="15" name="Objective-VersionId">
    <vt:lpwstr>vA37700927</vt:lpwstr>
  </property>
  <property fmtid="{D5CDD505-2E9C-101B-9397-08002B2CF9AE}" pid="16" name="Objective-Version">
    <vt:lpwstr>0.8</vt:lpwstr>
  </property>
  <property fmtid="{D5CDD505-2E9C-101B-9397-08002B2CF9AE}" pid="17" name="Objective-VersionNumber">
    <vt:r8>8</vt:r8>
  </property>
  <property fmtid="{D5CDD505-2E9C-101B-9397-08002B2CF9AE}" pid="18" name="Objective-VersionComment">
    <vt:lpwstr/>
  </property>
  <property fmtid="{D5CDD505-2E9C-101B-9397-08002B2CF9AE}" pid="19" name="Objective-FileNumber">
    <vt:lpwstr/>
  </property>
  <property fmtid="{D5CDD505-2E9C-101B-9397-08002B2CF9AE}" pid="20" name="Objective-Classification">
    <vt:lpwstr>[Inherited - OFFICIAL]</vt:lpwstr>
  </property>
  <property fmtid="{D5CDD505-2E9C-101B-9397-08002B2CF9AE}" pid="21" name="Objective-Caveats">
    <vt:lpwstr/>
  </property>
  <property fmtid="{D5CDD505-2E9C-101B-9397-08002B2CF9AE}" pid="22" name="Objective-Date of Original">
    <vt:lpwstr/>
  </property>
  <property fmtid="{D5CDD505-2E9C-101B-9397-08002B2CF9AE}" pid="23" name="Objective-Date Received">
    <vt:lpwstr/>
  </property>
  <property fmtid="{D5CDD505-2E9C-101B-9397-08002B2CF9AE}" pid="24" name="Objective-SG Web Publication - Category">
    <vt:lpwstr/>
  </property>
  <property fmtid="{D5CDD505-2E9C-101B-9397-08002B2CF9AE}" pid="25" name="Objective-SG Web Publication - Category 2 Classification">
    <vt:lpwstr/>
  </property>
  <property fmtid="{D5CDD505-2E9C-101B-9397-08002B2CF9AE}" pid="26" name="Objective-Connect Creator">
    <vt:lpwstr/>
  </property>
  <property fmtid="{D5CDD505-2E9C-101B-9397-08002B2CF9AE}" pid="27" name="Objective-Comment">
    <vt:lpwstr/>
  </property>
  <property fmtid="{D5CDD505-2E9C-101B-9397-08002B2CF9AE}" pid="28" name="Objective-Date of Original [system]">
    <vt:lpwstr/>
  </property>
  <property fmtid="{D5CDD505-2E9C-101B-9397-08002B2CF9AE}" pid="29" name="Objective-Date Received [system]">
    <vt:lpwstr/>
  </property>
  <property fmtid="{D5CDD505-2E9C-101B-9397-08002B2CF9AE}" pid="30" name="Objective-SG Web Publication - Category [system]">
    <vt:lpwstr/>
  </property>
  <property fmtid="{D5CDD505-2E9C-101B-9397-08002B2CF9AE}" pid="31" name="Objective-SG Web Publication - Category 2 Classification [system]">
    <vt:lpwstr/>
  </property>
  <property fmtid="{D5CDD505-2E9C-101B-9397-08002B2CF9AE}" pid="32" name="Objective-Connect Creator [system]">
    <vt:lpwstr/>
  </property>
</Properties>
</file>