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.xml" ContentType="application/vnd.openxmlformats-officedocument.customXml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5d95eee1077542d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Cassidy" initials="NC" lastIdx="1" clrIdx="0">
    <p:extLst>
      <p:ext uri="{19B8F6BF-5375-455C-9EA6-DF929625EA0E}">
        <p15:presenceInfo xmlns:p15="http://schemas.microsoft.com/office/powerpoint/2012/main" userId="S::Nicholas.Cassidy@improvementservice.org.uk::04aadb54-5065-413d-a1dd-47b5f6cd7b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00" autoAdjust="0"/>
  </p:normalViewPr>
  <p:slideViewPr>
    <p:cSldViewPr snapToGrid="0" snapToObjects="1">
      <p:cViewPr varScale="1">
        <p:scale>
          <a:sx n="92" d="100"/>
          <a:sy n="9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commentAuthors" Target="commentAuthor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notesMaster" Target="notesMasters/notesMaster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Relationship Type="http://schemas.openxmlformats.org/officeDocument/2006/relationships/customXml" Target="/customXML/item.xml" Id="Rca1f0eb8bd5746d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5410-5B97-4DE6-B543-F6506A391E0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B0479-B2BE-40AB-B078-80C548E57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Group_by</a:t>
            </a:r>
            <a:r>
              <a:rPr lang="en-GB" dirty="0"/>
              <a:t> whichever column we would like to create individual sparklines for </a:t>
            </a:r>
          </a:p>
          <a:p>
            <a:r>
              <a:rPr lang="en-GB" dirty="0"/>
              <a:t>That passes a vector of values for each LA to </a:t>
            </a:r>
            <a:r>
              <a:rPr lang="en-GB" dirty="0" err="1"/>
              <a:t>spk_chr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B0479-B2BE-40AB-B078-80C548E57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A554-AE14-CB41-AE8E-78E7B10B9E2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mprovement-Service/LGBF_Analysis" TargetMode="External"/><Relationship Id="rId4" Type="http://schemas.openxmlformats.org/officeDocument/2006/relationships/hyperlink" Target="https://scotland.shinyapps.io/is-local-government-benchmarking-framework-analysi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mnipotent.net/jquery.sparkline/#s-docs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cran.r-project.org/web/packages/sparklin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406E-80AC-D847-A030-7B1B0BA27B64}"/>
              </a:ext>
            </a:extLst>
          </p:cNvPr>
          <p:cNvSpPr txBox="1"/>
          <p:nvPr/>
        </p:nvSpPr>
        <p:spPr>
          <a:xfrm>
            <a:off x="468826" y="6403902"/>
            <a:ext cx="618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The ‘come to’ organisation for local government improvement in Scotland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936F7-6EEF-5140-B082-6E7E1DB4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1" y="6356550"/>
            <a:ext cx="252585" cy="3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D4BD4-735C-473C-8033-3062868F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Sparklines for Tables – Local Government Benchmarking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93B9-2A73-48EA-90A3-2F1D838D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51" y="4056819"/>
            <a:ext cx="6858000" cy="1655762"/>
          </a:xfrm>
        </p:spPr>
        <p:txBody>
          <a:bodyPr/>
          <a:lstStyle/>
          <a:p>
            <a:r>
              <a:rPr lang="en-GB" dirty="0"/>
              <a:t>Nick Cassidy</a:t>
            </a:r>
          </a:p>
        </p:txBody>
      </p:sp>
    </p:spTree>
    <p:extLst>
      <p:ext uri="{BB962C8B-B14F-4D97-AF65-F5344CB8AC3E}">
        <p14:creationId xmlns:p14="http://schemas.microsoft.com/office/powerpoint/2010/main" val="264682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77603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Finally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439D7-AE77-8042-8EB5-7C294B131F83}"/>
              </a:ext>
            </a:extLst>
          </p:cNvPr>
          <p:cNvSpPr txBox="1"/>
          <p:nvPr/>
        </p:nvSpPr>
        <p:spPr>
          <a:xfrm>
            <a:off x="708006" y="6376299"/>
            <a:ext cx="5852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facilitate the sharing of skills, capacity, knowledge and expertise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B61FA-F4BF-D34E-B1C4-EEFC702E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6311576"/>
            <a:ext cx="450098" cy="46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27552-6B87-4A04-8555-3504C77D53DA}"/>
              </a:ext>
            </a:extLst>
          </p:cNvPr>
          <p:cNvSpPr txBox="1"/>
          <p:nvPr/>
        </p:nvSpPr>
        <p:spPr>
          <a:xfrm>
            <a:off x="435249" y="1256758"/>
            <a:ext cx="827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Pass this data frame to your table function and add: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A1788-5C74-489A-9A9E-AACAE6A31AC1}"/>
              </a:ext>
            </a:extLst>
          </p:cNvPr>
          <p:cNvSpPr txBox="1"/>
          <p:nvPr/>
        </p:nvSpPr>
        <p:spPr>
          <a:xfrm>
            <a:off x="435248" y="1878674"/>
            <a:ext cx="827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Format_table</a:t>
            </a:r>
            <a:r>
              <a:rPr lang="en-GB" sz="2800" dirty="0"/>
              <a:t>: </a:t>
            </a:r>
          </a:p>
          <a:p>
            <a:pPr lvl="2"/>
            <a:r>
              <a:rPr lang="en-GB" sz="2800" i="1" dirty="0" err="1"/>
              <a:t>htmltools</a:t>
            </a:r>
            <a:r>
              <a:rPr lang="en-GB" sz="2800" i="1" dirty="0"/>
              <a:t>::HTML() %&gt;%</a:t>
            </a:r>
          </a:p>
          <a:p>
            <a:r>
              <a:rPr lang="en-GB" sz="2800" i="1" dirty="0"/>
              <a:t>           shiny::div() %&gt;%</a:t>
            </a:r>
          </a:p>
          <a:p>
            <a:r>
              <a:rPr lang="en-GB" sz="2800" i="1" dirty="0"/>
              <a:t>           sparkline::</a:t>
            </a:r>
            <a:r>
              <a:rPr lang="en-GB" sz="2800" i="1" dirty="0" err="1"/>
              <a:t>spk_add_deps</a:t>
            </a:r>
            <a:r>
              <a:rPr lang="en-GB" sz="2800" i="1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0E0A8-CD93-46B3-9AB6-E8F4089D4DC7}"/>
              </a:ext>
            </a:extLst>
          </p:cNvPr>
          <p:cNvSpPr txBox="1"/>
          <p:nvPr/>
        </p:nvSpPr>
        <p:spPr>
          <a:xfrm>
            <a:off x="591445" y="3793252"/>
            <a:ext cx="88188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Datatable</a:t>
            </a:r>
            <a:r>
              <a:rPr lang="en-GB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In options -  </a:t>
            </a:r>
            <a:r>
              <a:rPr lang="en-GB" sz="2800" i="1" dirty="0" err="1"/>
              <a:t>fnDrawCallback</a:t>
            </a:r>
            <a:r>
              <a:rPr lang="en-GB" sz="2800" i="1" dirty="0"/>
              <a:t>  = </a:t>
            </a:r>
            <a:r>
              <a:rPr lang="en-GB" sz="2800" i="1" dirty="0" err="1"/>
              <a:t>htmlwidgets</a:t>
            </a:r>
            <a:r>
              <a:rPr lang="en-GB" sz="2800" i="1" dirty="0"/>
              <a:t>::JS(                    "function(){</a:t>
            </a:r>
            <a:r>
              <a:rPr lang="en-GB" sz="2800" i="1" dirty="0" err="1"/>
              <a:t>HTMLWidgets.staticRender</a:t>
            </a:r>
            <a:r>
              <a:rPr lang="en-GB" sz="2800" i="1" dirty="0"/>
              <a:t>();}")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After the </a:t>
            </a:r>
            <a:r>
              <a:rPr lang="en-GB" sz="2800" dirty="0" err="1"/>
              <a:t>datatable</a:t>
            </a:r>
            <a:r>
              <a:rPr lang="en-GB" sz="2800" dirty="0"/>
              <a:t> function - </a:t>
            </a:r>
            <a:r>
              <a:rPr lang="en-GB" sz="2800" i="1" dirty="0"/>
              <a:t>%&gt;% </a:t>
            </a:r>
            <a:r>
              <a:rPr lang="en-GB" sz="2800" i="1" dirty="0" err="1"/>
              <a:t>spk_add_deps</a:t>
            </a:r>
            <a:r>
              <a:rPr lang="en-GB" sz="28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27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3600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What are Sparklines?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283D2-D568-564F-A1E2-717346E6594D}"/>
              </a:ext>
            </a:extLst>
          </p:cNvPr>
          <p:cNvSpPr txBox="1"/>
          <p:nvPr/>
        </p:nvSpPr>
        <p:spPr>
          <a:xfrm>
            <a:off x="735985" y="6400355"/>
            <a:ext cx="662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broker additional resources for local government to support improvement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FC4D2-8F56-304A-9479-2C511B10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6391562"/>
            <a:ext cx="457317" cy="3442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AB5D28-825B-4B39-9635-100DCFC0C2B4}"/>
              </a:ext>
            </a:extLst>
          </p:cNvPr>
          <p:cNvSpPr txBox="1"/>
          <p:nvPr/>
        </p:nvSpPr>
        <p:spPr>
          <a:xfrm>
            <a:off x="486566" y="1747607"/>
            <a:ext cx="812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small chart e.g.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D008E-3785-4C88-BF65-B5000475B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16" y="1417983"/>
            <a:ext cx="3267531" cy="1038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953964-364D-49CB-9217-76E35E4BDA58}"/>
              </a:ext>
            </a:extLst>
          </p:cNvPr>
          <p:cNvSpPr txBox="1"/>
          <p:nvPr/>
        </p:nvSpPr>
        <p:spPr>
          <a:xfrm>
            <a:off x="519199" y="2864022"/>
            <a:ext cx="710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Available in R and Shiny via </a:t>
            </a:r>
            <a:r>
              <a:rPr lang="en-GB" sz="2800" dirty="0" err="1"/>
              <a:t>htmlwidgets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1C279-E77F-4D7F-BAE1-042EF19001A4}"/>
              </a:ext>
            </a:extLst>
          </p:cNvPr>
          <p:cNvSpPr txBox="1"/>
          <p:nvPr/>
        </p:nvSpPr>
        <p:spPr>
          <a:xfrm flipH="1">
            <a:off x="486566" y="4055115"/>
            <a:ext cx="7911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Can be used within tables to make them look a bit more interesting/ easy to understand at a glance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8475-86BE-428F-B102-5DEBFD657011}"/>
              </a:ext>
            </a:extLst>
          </p:cNvPr>
          <p:cNvSpPr txBox="1"/>
          <p:nvPr/>
        </p:nvSpPr>
        <p:spPr>
          <a:xfrm>
            <a:off x="519199" y="5300870"/>
            <a:ext cx="504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3602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From this..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4B3F-7DD9-B847-B53A-C082DBB1823B}"/>
              </a:ext>
            </a:extLst>
          </p:cNvPr>
          <p:cNvSpPr txBox="1"/>
          <p:nvPr/>
        </p:nvSpPr>
        <p:spPr>
          <a:xfrm>
            <a:off x="517824" y="6417980"/>
            <a:ext cx="503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provide a wide range of practical improvement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3EA5-654D-FD40-8B4C-5E255524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5" y="6403321"/>
            <a:ext cx="402749" cy="353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F334B-7CEF-4ADE-B82B-24CAF799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0" y="1047417"/>
            <a:ext cx="8849960" cy="4763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10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364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To this!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5FA05-9651-8645-B889-1816F28272B8}"/>
              </a:ext>
            </a:extLst>
          </p:cNvPr>
          <p:cNvSpPr txBox="1"/>
          <p:nvPr/>
        </p:nvSpPr>
        <p:spPr>
          <a:xfrm>
            <a:off x="653896" y="6438382"/>
            <a:ext cx="814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+mj-lt"/>
              </a:rPr>
              <a:t>We work closely with local government partners to better align policy, improvement and delivery</a:t>
            </a:r>
            <a:endParaRPr lang="en-US" sz="1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1AA6B-9235-1446-B56C-BA827E30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2" y="6371279"/>
            <a:ext cx="405264" cy="396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529588-D1B5-4896-BB79-A42B55A0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36" y="1752366"/>
            <a:ext cx="8802328" cy="3353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9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3251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Or more likely this!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60D7D-7F94-48D6-B5C0-D7C8583B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7" y="1524005"/>
            <a:ext cx="8998226" cy="3415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91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737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LGBF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A8F6D-D9D5-D14B-B1B0-08EA094241B1}"/>
              </a:ext>
            </a:extLst>
          </p:cNvPr>
          <p:cNvSpPr txBox="1"/>
          <p:nvPr/>
        </p:nvSpPr>
        <p:spPr>
          <a:xfrm>
            <a:off x="591919" y="6394216"/>
            <a:ext cx="6368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make innovative use of data and intelligence to support decision making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76AE9-9AF4-B84D-A706-8A951D7F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2" y="6371632"/>
            <a:ext cx="345714" cy="39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4AD3B4-6CEB-49DB-9D01-8FAE68D8E7EF}"/>
              </a:ext>
            </a:extLst>
          </p:cNvPr>
          <p:cNvSpPr/>
          <p:nvPr/>
        </p:nvSpPr>
        <p:spPr>
          <a:xfrm>
            <a:off x="594346" y="2384211"/>
            <a:ext cx="7515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hlinkClick r:id="rId4"/>
              </a:rPr>
              <a:t>https://scotland.shinyapps.io/is-local-government-benchmarking-framework-analysis/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9EC18-5985-41B3-B288-5941F377D0A6}"/>
              </a:ext>
            </a:extLst>
          </p:cNvPr>
          <p:cNvSpPr txBox="1"/>
          <p:nvPr/>
        </p:nvSpPr>
        <p:spPr>
          <a:xfrm>
            <a:off x="594346" y="4108174"/>
            <a:ext cx="7622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Github</a:t>
            </a:r>
            <a:r>
              <a:rPr lang="en-GB" sz="2800" dirty="0"/>
              <a:t> - </a:t>
            </a:r>
            <a:r>
              <a:rPr lang="en-GB" sz="2800" dirty="0">
                <a:hlinkClick r:id="rId5"/>
              </a:rPr>
              <a:t>https://github.com/Improvement-Service/LGBF_Analysis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047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3907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How to implement in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30136-AB50-1042-BFC2-D20F202B8553}"/>
              </a:ext>
            </a:extLst>
          </p:cNvPr>
          <p:cNvSpPr txBox="1"/>
          <p:nvPr/>
        </p:nvSpPr>
        <p:spPr>
          <a:xfrm>
            <a:off x="617494" y="6429909"/>
            <a:ext cx="782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+mj-lt"/>
              </a:rPr>
              <a:t>We are innovators for local government and help councils to identify and share good practice</a:t>
            </a:r>
            <a:endParaRPr lang="en-US" sz="1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98A50-F059-9544-BC43-6AB5F9BC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2" y="6372776"/>
            <a:ext cx="376734" cy="3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A9BA3-2937-4C86-94E8-8EF4E54FC4CF}"/>
              </a:ext>
            </a:extLst>
          </p:cNvPr>
          <p:cNvSpPr txBox="1"/>
          <p:nvPr/>
        </p:nvSpPr>
        <p:spPr>
          <a:xfrm>
            <a:off x="257908" y="1643270"/>
            <a:ext cx="384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hlinkClick r:id="rId4"/>
              </a:rPr>
              <a:t>Sparkline</a:t>
            </a:r>
            <a:r>
              <a:rPr lang="en-GB" sz="2800" dirty="0"/>
              <a:t>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07473-9090-4D5F-B397-8F15413DBB7E}"/>
              </a:ext>
            </a:extLst>
          </p:cNvPr>
          <p:cNvSpPr txBox="1"/>
          <p:nvPr/>
        </p:nvSpPr>
        <p:spPr>
          <a:xfrm>
            <a:off x="204334" y="2281836"/>
            <a:ext cx="8735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Really simple function-    </a:t>
            </a:r>
          </a:p>
          <a:p>
            <a:pPr lvl="1"/>
            <a:r>
              <a:rPr lang="en-GB" sz="2800" dirty="0"/>
              <a:t>		sparkline(</a:t>
            </a:r>
            <a:r>
              <a:rPr lang="en-GB" sz="2800" u="sng" dirty="0">
                <a:solidFill>
                  <a:srgbClr val="FF0000"/>
                </a:solidFill>
              </a:rPr>
              <a:t>vector of values</a:t>
            </a:r>
            <a:r>
              <a:rPr lang="en-GB" sz="2800" dirty="0">
                <a:solidFill>
                  <a:srgbClr val="FF0000"/>
                </a:solidFill>
              </a:rPr>
              <a:t>, </a:t>
            </a:r>
            <a:r>
              <a:rPr lang="en-GB" sz="2800" b="1" i="1" dirty="0">
                <a:solidFill>
                  <a:srgbClr val="002060"/>
                </a:solidFill>
              </a:rPr>
              <a:t>type of graph,…</a:t>
            </a:r>
            <a:r>
              <a:rPr lang="en-GB" sz="28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4C9EC-3199-476B-8FFF-EB2D0F3BACE5}"/>
              </a:ext>
            </a:extLst>
          </p:cNvPr>
          <p:cNvSpPr txBox="1"/>
          <p:nvPr/>
        </p:nvSpPr>
        <p:spPr>
          <a:xfrm>
            <a:off x="403496" y="3240640"/>
            <a:ext cx="7390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Examples</a:t>
            </a:r>
            <a:r>
              <a:rPr lang="en-GB" sz="2400" dirty="0"/>
              <a:t>:</a:t>
            </a:r>
          </a:p>
          <a:p>
            <a:r>
              <a:rPr lang="en-GB" sz="2400" dirty="0"/>
              <a:t>sparkline(c(1,2,3,4,5), type = “</a:t>
            </a:r>
            <a:r>
              <a:rPr lang="en-GB" sz="2400" b="1" u="sng" dirty="0"/>
              <a:t>line</a:t>
            </a:r>
            <a:r>
              <a:rPr lang="en-GB" sz="2400" dirty="0"/>
              <a:t>”)</a:t>
            </a:r>
          </a:p>
          <a:p>
            <a:r>
              <a:rPr lang="en-GB" sz="2400" dirty="0"/>
              <a:t>sparkline(c(4,3,5,9,33), type = “</a:t>
            </a:r>
            <a:r>
              <a:rPr lang="en-GB" sz="2400" b="1" u="sng" dirty="0"/>
              <a:t>bar</a:t>
            </a:r>
            <a:r>
              <a:rPr lang="en-GB" sz="2400" dirty="0"/>
              <a:t>”)</a:t>
            </a:r>
          </a:p>
          <a:p>
            <a:r>
              <a:rPr lang="en-GB" sz="2400" dirty="0"/>
              <a:t>sparkline(</a:t>
            </a:r>
            <a:r>
              <a:rPr lang="en-GB" sz="2400" dirty="0" err="1"/>
              <a:t>runif</a:t>
            </a:r>
            <a:r>
              <a:rPr lang="en-GB" sz="2400" dirty="0"/>
              <a:t>(30, min = -20, max = 20), type = “</a:t>
            </a:r>
            <a:r>
              <a:rPr lang="en-GB" sz="2400" b="1" u="sng" dirty="0"/>
              <a:t>discrete</a:t>
            </a:r>
            <a:r>
              <a:rPr lang="en-GB" sz="2400" dirty="0"/>
              <a:t>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7D5A65-3C4D-4F98-9B8F-85FB47424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813" y="3403283"/>
            <a:ext cx="1737738" cy="617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2BAE44-2596-47DE-AE6F-6DADE0846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414" y="3680420"/>
            <a:ext cx="1007399" cy="800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BC0192-242E-48D5-8783-51678031C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505" y="4781131"/>
            <a:ext cx="1811821" cy="6686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939D69-022B-43AE-8337-9447D83DA33C}"/>
              </a:ext>
            </a:extLst>
          </p:cNvPr>
          <p:cNvSpPr txBox="1"/>
          <p:nvPr/>
        </p:nvSpPr>
        <p:spPr>
          <a:xfrm>
            <a:off x="223413" y="5102203"/>
            <a:ext cx="5832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Full list of graph types (and how to customise them) available </a:t>
            </a:r>
            <a:r>
              <a:rPr lang="en-GB" sz="2800" dirty="0">
                <a:hlinkClick r:id="rId8"/>
              </a:rPr>
              <a:t>here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64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77603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540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Creating dynamic tables in Shiny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439D7-AE77-8042-8EB5-7C294B131F83}"/>
              </a:ext>
            </a:extLst>
          </p:cNvPr>
          <p:cNvSpPr txBox="1"/>
          <p:nvPr/>
        </p:nvSpPr>
        <p:spPr>
          <a:xfrm>
            <a:off x="708006" y="6376299"/>
            <a:ext cx="5852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facilitate the sharing of skills, capacity, knowledge and expertise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B61FA-F4BF-D34E-B1C4-EEFC702E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8" y="6311576"/>
            <a:ext cx="450098" cy="46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27552-6B87-4A04-8555-3504C77D53DA}"/>
              </a:ext>
            </a:extLst>
          </p:cNvPr>
          <p:cNvSpPr txBox="1"/>
          <p:nvPr/>
        </p:nvSpPr>
        <p:spPr>
          <a:xfrm>
            <a:off x="435249" y="1256758"/>
            <a:ext cx="8273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 the LGBF tool I needed to create a dynamic formattable (or </a:t>
            </a:r>
            <a:r>
              <a:rPr lang="en-GB" sz="2800" dirty="0" err="1"/>
              <a:t>KableExtra</a:t>
            </a:r>
            <a:r>
              <a:rPr lang="en-GB" sz="2800" dirty="0"/>
              <a:t> or </a:t>
            </a:r>
            <a:r>
              <a:rPr lang="en-GB" sz="2800" dirty="0" err="1"/>
              <a:t>datatable</a:t>
            </a:r>
            <a:r>
              <a:rPr lang="en-GB" sz="2800" dirty="0"/>
              <a:t>) table depending on selections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A1788-5C74-489A-9A9E-AACAE6A31AC1}"/>
              </a:ext>
            </a:extLst>
          </p:cNvPr>
          <p:cNvSpPr txBox="1"/>
          <p:nvPr/>
        </p:nvSpPr>
        <p:spPr>
          <a:xfrm>
            <a:off x="435248" y="2892718"/>
            <a:ext cx="827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Need to create additional column with html describing the sparkline to pass to </a:t>
            </a:r>
            <a:r>
              <a:rPr lang="en-GB" sz="2800" dirty="0" err="1"/>
              <a:t>format_table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0E0A8-CD93-46B3-9AB6-E8F4089D4DC7}"/>
              </a:ext>
            </a:extLst>
          </p:cNvPr>
          <p:cNvSpPr txBox="1"/>
          <p:nvPr/>
        </p:nvSpPr>
        <p:spPr>
          <a:xfrm>
            <a:off x="583096" y="4161183"/>
            <a:ext cx="812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can do this with the </a:t>
            </a:r>
            <a:r>
              <a:rPr lang="en-GB" sz="2800" u="sng" dirty="0" err="1"/>
              <a:t>spk_chr</a:t>
            </a:r>
            <a:r>
              <a:rPr lang="en-GB" sz="2800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And the </a:t>
            </a:r>
            <a:r>
              <a:rPr lang="en-GB" sz="2800" u="sng" dirty="0"/>
              <a:t>summarise</a:t>
            </a:r>
            <a:r>
              <a:rPr lang="en-GB" sz="2800" dirty="0"/>
              <a:t> function from </a:t>
            </a:r>
            <a:r>
              <a:rPr lang="en-GB" sz="2800" dirty="0" err="1"/>
              <a:t>dplyr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97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406E-80AC-D847-A030-7B1B0BA27B64}"/>
              </a:ext>
            </a:extLst>
          </p:cNvPr>
          <p:cNvSpPr txBox="1"/>
          <p:nvPr/>
        </p:nvSpPr>
        <p:spPr>
          <a:xfrm>
            <a:off x="468826" y="6403902"/>
            <a:ext cx="618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The ‘come to’ organisation for local government improvement in Scotland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936F7-6EEF-5140-B082-6E7E1DB4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1" y="6356550"/>
            <a:ext cx="252585" cy="39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EBB3CB-7EDE-4C27-AD91-0E57F9F5AD95}"/>
              </a:ext>
            </a:extLst>
          </p:cNvPr>
          <p:cNvSpPr txBox="1"/>
          <p:nvPr/>
        </p:nvSpPr>
        <p:spPr>
          <a:xfrm>
            <a:off x="468826" y="3176025"/>
            <a:ext cx="7959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dplyr</a:t>
            </a:r>
            <a:r>
              <a:rPr lang="en-GB" sz="2800" dirty="0"/>
              <a:t>::</a:t>
            </a:r>
            <a:r>
              <a:rPr lang="en-GB" sz="2800" b="1" u="sng" dirty="0" err="1"/>
              <a:t>group_by</a:t>
            </a:r>
            <a:r>
              <a:rPr lang="en-GB" sz="2800" dirty="0"/>
              <a:t>(`Local Authority`) %&gt;% </a:t>
            </a:r>
            <a:r>
              <a:rPr lang="en-GB" sz="2800" b="1" u="sng" dirty="0"/>
              <a:t>summarise</a:t>
            </a:r>
            <a:r>
              <a:rPr lang="en-GB" sz="2800" dirty="0"/>
              <a:t>(Trend = </a:t>
            </a:r>
            <a:r>
              <a:rPr lang="en-GB" sz="2800" b="1" u="sng" dirty="0" err="1"/>
              <a:t>spk_chr</a:t>
            </a:r>
            <a:r>
              <a:rPr lang="en-GB" sz="2800" dirty="0"/>
              <a:t>(Value, type = "line"))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F9654-3CDF-4F73-A412-6FAAA7687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26" y="321054"/>
            <a:ext cx="3374304" cy="2679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5935A4-2A16-4B86-93AD-2910B858C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191" y="3405851"/>
            <a:ext cx="6943983" cy="2591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4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 Powerpoint template" id="{C8F88B3F-15BA-D349-B978-7E3F5A80C978}" vid="{126363EE-2F8D-0941-B9F9-A48523ECB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.xml.rels>&#65279;<?xml version="1.0" encoding="utf-8"?><Relationships xmlns="http://schemas.openxmlformats.org/package/2006/relationships"><Relationship Type="http://schemas.openxmlformats.org/officeDocument/2006/relationships/customXmlProps" Target="/customXML/itemProps.xml" Id="Rd3c4172d526e4b2384ade4b889302c76" /></Relationships>
</file>

<file path=customXML/item.xml><?xml version="1.0" encoding="utf-8"?>
<metadata xmlns="http://www.objective.com/ecm/document/metadata/53D26341A57B383EE0540010E0463CCA" version="1.0.0">
  <systemFields>
    <field name="Objective-Id">
      <value order="0">A26115732</value>
    </field>
    <field name="Objective-Title">
      <value order="0">NRS - 2019-10-25 - R/shiny user group - Improvement Service - Sparklines LGBF</value>
    </field>
    <field name="Objective-Description">
      <value order="0"/>
    </field>
    <field name="Objective-CreationStamp">
      <value order="0">2019-10-24T09:22:53Z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2019-11-01T08:54:21Z</value>
    </field>
    <field name="Objective-Owner">
      <value order="0">Adams, Joseph J (U442528)</value>
    </field>
    <field name="Objective-Path">
      <value order="0">Objective Global Folder:SG File Plan:People, communities and living:Population and migration:Demography:Advice and policy: Demography:National Records of Scotland (NRS): Demographic Statistics: Presentations, Conferences, Training and Events: 2016-2021</value>
    </field>
    <field name="Objective-Parent">
      <value order="0">National Records of Scotland (NRS): Demographic Statistics: Presentations, Conferences, Training and Events: 2016-2021</value>
    </field>
    <field name="Objective-State">
      <value order="0">Being Drafted</value>
    </field>
    <field name="Objective-VersionId">
      <value order="0">vA37681290</value>
    </field>
    <field name="Objective-Version">
      <value order="0">0.1</value>
    </field>
    <field name="Objective-VersionNumber">
      <value order="0">1</value>
    </field>
    <field name="Objective-VersionComment">
      <value order="0">First version</value>
    </field>
    <field name="Objective-FileNumber">
      <value order="0">BUSPROC/5211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 Powerpoint Template</Template>
  <TotalTime>381</TotalTime>
  <Words>393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Sparklines for Tables – Local Government Benchmarking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Sparklines for Tables – Local Government Benchmarking Framework</dc:title>
  <dc:creator>Nick Cassidy</dc:creator>
  <cp:lastModifiedBy>Adams J (Joseph)</cp:lastModifiedBy>
  <cp:revision>25</cp:revision>
  <dcterms:created xsi:type="dcterms:W3CDTF">2019-10-23T12:39:30Z</dcterms:created>
  <dcterms:modified xsi:type="dcterms:W3CDTF">2019-10-24T08:22:52Z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A26115732</vt:lpwstr>
  </property>
  <property fmtid="{D5CDD505-2E9C-101B-9397-08002B2CF9AE}" pid="4" name="Objective-Title">
    <vt:lpwstr>NRS - 2019-10-25 - R/shiny user group - Improvement Service - Sparklines LGBF</vt:lpwstr>
  </property>
  <property fmtid="{D5CDD505-2E9C-101B-9397-08002B2CF9AE}" pid="5" name="Objective-Description">
    <vt:lpwstr/>
  </property>
  <property fmtid="{D5CDD505-2E9C-101B-9397-08002B2CF9AE}" pid="6" name="Objective-CreationStamp">
    <vt:filetime>2019-10-24T09:22:53Z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2019-11-01T08:54:21Z</vt:filetime>
  </property>
  <property fmtid="{D5CDD505-2E9C-101B-9397-08002B2CF9AE}" pid="11" name="Objective-Owner">
    <vt:lpwstr>Adams, Joseph J (U442528)</vt:lpwstr>
  </property>
  <property fmtid="{D5CDD505-2E9C-101B-9397-08002B2CF9AE}" pid="12" name="Objective-Path">
    <vt:lpwstr>Objective Global Folder:SG File Plan:People, communities and living:Population and migration:Demography:Advice and policy: Demography:National Records of Scotland (NRS): Demographic Statistics: Presentations, Conferences, Training and Events: 2016-2021:</vt:lpwstr>
  </property>
  <property fmtid="{D5CDD505-2E9C-101B-9397-08002B2CF9AE}" pid="13" name="Objective-Parent">
    <vt:lpwstr>National Records of Scotland (NRS): Demographic Statistics: Presentations, Conferences, Training and Events: 2016-2021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vA37681290</vt:lpwstr>
  </property>
  <property fmtid="{D5CDD505-2E9C-101B-9397-08002B2CF9AE}" pid="16" name="Objective-Version">
    <vt:lpwstr>0.1</vt:lpwstr>
  </property>
  <property fmtid="{D5CDD505-2E9C-101B-9397-08002B2CF9AE}" pid="17" name="Objective-VersionNumber">
    <vt:r8>1</vt:r8>
  </property>
  <property fmtid="{D5CDD505-2E9C-101B-9397-08002B2CF9AE}" pid="18" name="Objective-VersionComment">
    <vt:lpwstr>First version</vt:lpwstr>
  </property>
  <property fmtid="{D5CDD505-2E9C-101B-9397-08002B2CF9AE}" pid="19" name="Objective-FileNumber">
    <vt:lpwstr/>
  </property>
  <property fmtid="{D5CDD505-2E9C-101B-9397-08002B2CF9AE}" pid="20" name="Objective-Classification">
    <vt:lpwstr>[Inherited - OFFICIAL]</vt:lpwstr>
  </property>
  <property fmtid="{D5CDD505-2E9C-101B-9397-08002B2CF9AE}" pid="21" name="Objective-Caveats">
    <vt:lpwstr/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</Properties>
</file>