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7" r:id="rId10"/>
    <p:sldId id="268" r:id="rId11"/>
    <p:sldId id="269" r:id="rId12"/>
    <p:sldId id="270" r:id="rId13"/>
    <p:sldId id="264" r:id="rId14"/>
    <p:sldId id="266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A7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64" autoAdjust="0"/>
    <p:restoredTop sz="71163" autoAdjust="0"/>
  </p:normalViewPr>
  <p:slideViewPr>
    <p:cSldViewPr snapToGrid="0" showGuides="1">
      <p:cViewPr varScale="1">
        <p:scale>
          <a:sx n="48" d="100"/>
          <a:sy n="48" d="100"/>
        </p:scale>
        <p:origin x="474" y="5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D07CF-EEAB-4641-B4DC-491DCD110F0B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858E0-0C83-42D2-8622-8893947AEA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197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Step 1: start with the module UI function template</a:t>
            </a:r>
          </a:p>
          <a:p>
            <a:pPr lvl="1"/>
            <a:r>
              <a:rPr lang="en-GB" dirty="0" smtClean="0"/>
              <a:t>id parameter will tell Shiny what namespace you’re using</a:t>
            </a:r>
          </a:p>
          <a:p>
            <a:pPr lvl="1"/>
            <a:r>
              <a:rPr lang="en-GB" dirty="0" smtClean="0"/>
              <a:t>ns is a function that adds the namespace prefix</a:t>
            </a:r>
          </a:p>
          <a:p>
            <a:r>
              <a:rPr lang="en-GB" dirty="0" smtClean="0"/>
              <a:t>Step 2: insert your UI code</a:t>
            </a:r>
          </a:p>
          <a:p>
            <a:r>
              <a:rPr lang="en-GB" dirty="0" smtClean="0"/>
              <a:t>Step 3: wrap any id’s in your UI code with the ns() function</a:t>
            </a:r>
          </a:p>
          <a:p>
            <a:pPr lvl="1"/>
            <a:r>
              <a:rPr lang="en-GB" dirty="0" smtClean="0"/>
              <a:t>Shiny UI inputs,</a:t>
            </a:r>
            <a:r>
              <a:rPr lang="en-GB" baseline="0" dirty="0" smtClean="0"/>
              <a:t> </a:t>
            </a:r>
            <a:r>
              <a:rPr lang="en-GB" dirty="0" smtClean="0"/>
              <a:t>Shiny UI outputs.</a:t>
            </a:r>
            <a:r>
              <a:rPr lang="en-GB" baseline="0" dirty="0" smtClean="0"/>
              <a:t> For more complicated apps you may also need to wrap anything that is used as an HTML id attribute</a:t>
            </a:r>
            <a:endParaRPr lang="en-GB" dirty="0" smtClean="0"/>
          </a:p>
          <a:p>
            <a:r>
              <a:rPr lang="en-GB" dirty="0" smtClean="0"/>
              <a:t>Step 4: add module function to app UI</a:t>
            </a:r>
          </a:p>
          <a:p>
            <a:pPr lvl="1"/>
            <a:r>
              <a:rPr lang="en-GB" dirty="0" smtClean="0"/>
              <a:t>include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858E0-0C83-42D2-8622-8893947AEA4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562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Step 1: start with the module Server function template</a:t>
            </a:r>
          </a:p>
          <a:p>
            <a:pPr lvl="1"/>
            <a:r>
              <a:rPr lang="en-GB" dirty="0" smtClean="0"/>
              <a:t>Similar to the app server function except session must be included (session is optional in the app</a:t>
            </a:r>
            <a:r>
              <a:rPr lang="en-GB" baseline="0" dirty="0" smtClean="0"/>
              <a:t> server function)</a:t>
            </a:r>
            <a:endParaRPr lang="en-GB" dirty="0" smtClean="0"/>
          </a:p>
          <a:p>
            <a:r>
              <a:rPr lang="en-GB" dirty="0" smtClean="0"/>
              <a:t>Step 2: insert your server code</a:t>
            </a:r>
          </a:p>
          <a:p>
            <a:pPr lvl="1"/>
            <a:r>
              <a:rPr lang="en-GB" dirty="0" smtClean="0"/>
              <a:t>You</a:t>
            </a:r>
            <a:r>
              <a:rPr lang="en-GB" baseline="0" dirty="0" smtClean="0"/>
              <a:t> don’t need to make any changes to server code.</a:t>
            </a:r>
          </a:p>
          <a:p>
            <a:pPr lvl="1"/>
            <a:r>
              <a:rPr lang="en-GB" baseline="0" dirty="0" smtClean="0"/>
              <a:t>However if you are generating </a:t>
            </a:r>
            <a:r>
              <a:rPr lang="en-GB" b="1" baseline="0" dirty="0" smtClean="0"/>
              <a:t>UI </a:t>
            </a:r>
            <a:r>
              <a:rPr lang="en-GB" b="0" baseline="0" dirty="0" smtClean="0"/>
              <a:t>elements in the server then the IDs for these need wrapping in the ns() function</a:t>
            </a:r>
            <a:endParaRPr lang="en-GB" dirty="0" smtClean="0"/>
          </a:p>
          <a:p>
            <a:r>
              <a:rPr lang="en-GB" dirty="0" smtClean="0"/>
              <a:t>Step 4: add module function to app UI</a:t>
            </a:r>
          </a:p>
          <a:p>
            <a:pPr lvl="1"/>
            <a:r>
              <a:rPr lang="en-GB" dirty="0" err="1" smtClean="0"/>
              <a:t>callModule</a:t>
            </a:r>
            <a:r>
              <a:rPr lang="en-GB" dirty="0" smtClean="0"/>
              <a:t> requires entering</a:t>
            </a:r>
            <a:r>
              <a:rPr lang="en-GB" baseline="0" dirty="0" smtClean="0"/>
              <a:t> the server function without being inside quote marks – but the namespace should be in quote marks (or a character variable that contains the quoted namespace)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858E0-0C83-42D2-8622-8893947AEA4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539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858E0-0C83-42D2-8622-8893947AEA4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351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Step 1: start with the module UI function template</a:t>
            </a:r>
          </a:p>
          <a:p>
            <a:pPr lvl="1"/>
            <a:r>
              <a:rPr lang="en-GB" dirty="0" smtClean="0"/>
              <a:t>id parameter will tell Shiny what namespace you’re using</a:t>
            </a:r>
          </a:p>
          <a:p>
            <a:pPr lvl="1"/>
            <a:r>
              <a:rPr lang="en-GB" dirty="0" smtClean="0"/>
              <a:t>ns is a function that adds the namespace prefix</a:t>
            </a:r>
          </a:p>
          <a:p>
            <a:r>
              <a:rPr lang="en-GB" dirty="0" smtClean="0"/>
              <a:t>Step 2: insert your UI code</a:t>
            </a:r>
          </a:p>
          <a:p>
            <a:r>
              <a:rPr lang="en-GB" dirty="0" smtClean="0"/>
              <a:t>Step 3: wrap any id’s in your UI code with the ns() function</a:t>
            </a:r>
          </a:p>
          <a:p>
            <a:pPr lvl="1"/>
            <a:r>
              <a:rPr lang="en-GB" dirty="0" smtClean="0"/>
              <a:t>Shiny UI inputs,</a:t>
            </a:r>
            <a:r>
              <a:rPr lang="en-GB" baseline="0" dirty="0" smtClean="0"/>
              <a:t> </a:t>
            </a:r>
            <a:r>
              <a:rPr lang="en-GB" dirty="0" smtClean="0"/>
              <a:t>Shiny UI outputs.</a:t>
            </a:r>
            <a:r>
              <a:rPr lang="en-GB" baseline="0" dirty="0" smtClean="0"/>
              <a:t> For more complicated apps you may also need to wrap anything that is used as an HTML id attribute</a:t>
            </a:r>
            <a:endParaRPr lang="en-GB" dirty="0" smtClean="0"/>
          </a:p>
          <a:p>
            <a:r>
              <a:rPr lang="en-GB" dirty="0" smtClean="0"/>
              <a:t>Step 4: add module function to app UI</a:t>
            </a:r>
          </a:p>
          <a:p>
            <a:pPr lvl="1"/>
            <a:r>
              <a:rPr lang="en-GB" dirty="0" smtClean="0"/>
              <a:t>include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858E0-0C83-42D2-8622-8893947AEA4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524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Step 1: start with the module UI function template</a:t>
            </a:r>
          </a:p>
          <a:p>
            <a:pPr lvl="1"/>
            <a:r>
              <a:rPr lang="en-GB" dirty="0" smtClean="0"/>
              <a:t>id parameter will tell Shiny what namespace you’re using</a:t>
            </a:r>
          </a:p>
          <a:p>
            <a:pPr lvl="1"/>
            <a:r>
              <a:rPr lang="en-GB" dirty="0" smtClean="0"/>
              <a:t>ns is a function that adds the namespace prefix</a:t>
            </a:r>
          </a:p>
          <a:p>
            <a:r>
              <a:rPr lang="en-GB" dirty="0" smtClean="0"/>
              <a:t>Step 2: insert your UI code</a:t>
            </a:r>
          </a:p>
          <a:p>
            <a:r>
              <a:rPr lang="en-GB" dirty="0" smtClean="0"/>
              <a:t>Step 3: wrap any id’s in your UI code with the ns() function</a:t>
            </a:r>
          </a:p>
          <a:p>
            <a:pPr lvl="1"/>
            <a:r>
              <a:rPr lang="en-GB" dirty="0" smtClean="0"/>
              <a:t>Shiny UI inputs,</a:t>
            </a:r>
            <a:r>
              <a:rPr lang="en-GB" baseline="0" dirty="0" smtClean="0"/>
              <a:t> </a:t>
            </a:r>
            <a:r>
              <a:rPr lang="en-GB" dirty="0" smtClean="0"/>
              <a:t>Shiny UI outputs.</a:t>
            </a:r>
            <a:r>
              <a:rPr lang="en-GB" baseline="0" dirty="0" smtClean="0"/>
              <a:t> For more complicated apps you may also need to wrap anything that is used as an HTML id attribute</a:t>
            </a:r>
            <a:endParaRPr lang="en-GB" dirty="0" smtClean="0"/>
          </a:p>
          <a:p>
            <a:r>
              <a:rPr lang="en-GB" dirty="0" smtClean="0"/>
              <a:t>Step 4: add module function to app UI</a:t>
            </a:r>
          </a:p>
          <a:p>
            <a:pPr lvl="1"/>
            <a:r>
              <a:rPr lang="en-GB" dirty="0" smtClean="0"/>
              <a:t>include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858E0-0C83-42D2-8622-8893947AEA4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14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952F-546B-4C91-AED0-63B7E67336D0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6654-9524-4F5A-A985-EB7246358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916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952F-546B-4C91-AED0-63B7E67336D0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6654-9524-4F5A-A985-EB7246358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95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650952F-546B-4C91-AED0-63B7E67336D0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BD86654-9524-4F5A-A985-EB7246358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42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952F-546B-4C91-AED0-63B7E67336D0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6654-9524-4F5A-A985-EB7246358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178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50952F-546B-4C91-AED0-63B7E67336D0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D86654-9524-4F5A-A985-EB7246358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585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952F-546B-4C91-AED0-63B7E67336D0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6654-9524-4F5A-A985-EB7246358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254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952F-546B-4C91-AED0-63B7E67336D0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6654-9524-4F5A-A985-EB7246358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76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952F-546B-4C91-AED0-63B7E67336D0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6654-9524-4F5A-A985-EB7246358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4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952F-546B-4C91-AED0-63B7E67336D0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6654-9524-4F5A-A985-EB7246358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61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952F-546B-4C91-AED0-63B7E67336D0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6654-9524-4F5A-A985-EB7246358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52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952F-546B-4C91-AED0-63B7E67336D0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6654-9524-4F5A-A985-EB7246358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56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650952F-546B-4C91-AED0-63B7E67336D0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BD86654-9524-4F5A-A985-EB724635821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038" y="753631"/>
            <a:ext cx="2301119" cy="57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01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none" baseline="0">
          <a:solidFill>
            <a:schemeClr val="bg2"/>
          </a:solidFill>
          <a:latin typeface="Helvetica Neue" panose="02000503000000020004" pitchFamily="2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800" kern="1200">
          <a:solidFill>
            <a:schemeClr val="bg1"/>
          </a:solidFill>
          <a:latin typeface="Helvetica Neue" panose="02000503000000020004" pitchFamily="2"/>
          <a:ea typeface="+mn-ea"/>
          <a:cs typeface="Arial" panose="020B0604020202020204" pitchFamily="34" charset="0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800" kern="1200">
          <a:solidFill>
            <a:schemeClr val="tx1"/>
          </a:solidFill>
          <a:latin typeface="Helvetica Neue" panose="02000503000000020004" pitchFamily="2"/>
          <a:ea typeface="+mn-ea"/>
          <a:cs typeface="Arial" panose="020B0604020202020204" pitchFamily="34" charset="0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Helvetica Neue" panose="02000503000000020004" pitchFamily="2"/>
          <a:ea typeface="+mn-ea"/>
          <a:cs typeface="Arial" panose="020B0604020202020204" pitchFamily="34" charset="0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Helvetica Neue" panose="02000503000000020004" pitchFamily="2"/>
          <a:ea typeface="+mn-ea"/>
          <a:cs typeface="Arial" panose="020B0604020202020204" pitchFamily="34" charset="0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Helvetica Neue" panose="02000503000000020004" pitchFamily="2"/>
          <a:ea typeface="+mn-ea"/>
          <a:cs typeface="Arial" panose="020B0604020202020204" pitchFamily="34" charset="0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resources/webinars/understanding-shiny-modules/" TargetMode="External"/><Relationship Id="rId2" Type="http://schemas.openxmlformats.org/officeDocument/2006/relationships/hyperlink" Target="https://shiny.rstudio.com/articles/module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Shiny Modules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Jaye Ware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001" y="5550244"/>
            <a:ext cx="3346053" cy="83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0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module 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200" dirty="0" smtClean="0"/>
              <a:t>You can pass your own parameters into the Module UI and Server functions</a:t>
            </a:r>
          </a:p>
          <a:p>
            <a:r>
              <a:rPr lang="en-GB" sz="2200" dirty="0" smtClean="0"/>
              <a:t>Specify UI parameters after id</a:t>
            </a:r>
          </a:p>
          <a:p>
            <a:r>
              <a:rPr lang="en-GB" sz="2200" dirty="0" smtClean="0"/>
              <a:t>Specify Server parameters after session</a:t>
            </a:r>
          </a:p>
          <a:p>
            <a:r>
              <a:rPr lang="en-GB" sz="2200" dirty="0" smtClean="0"/>
              <a:t>Only non-reactive objects can be passed to a module server</a:t>
            </a:r>
          </a:p>
          <a:p>
            <a:pPr lvl="1"/>
            <a:r>
              <a:rPr lang="en-GB" sz="2200" dirty="0" smtClean="0"/>
              <a:t>But non-reactive objects can contain reactive objects</a:t>
            </a:r>
          </a:p>
          <a:p>
            <a:endParaRPr lang="en-GB" sz="2200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5526180" cy="42062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DA753"/>
                </a:solidFill>
                <a:latin typeface="Consolas" panose="020B0609020204030204" pitchFamily="49" charset="0"/>
              </a:rPr>
              <a:t>#module UI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 err="1" smtClean="0">
                <a:latin typeface="Consolas" panose="020B0609020204030204" pitchFamily="49" charset="0"/>
              </a:rPr>
              <a:t>myModuleUI</a:t>
            </a:r>
            <a:r>
              <a:rPr lang="en-GB" sz="1400" dirty="0" smtClean="0">
                <a:latin typeface="Consolas" panose="020B0609020204030204" pitchFamily="49" charset="0"/>
              </a:rPr>
              <a:t> </a:t>
            </a:r>
            <a:r>
              <a:rPr lang="en-GB" sz="1400" dirty="0">
                <a:latin typeface="Consolas" panose="020B0609020204030204" pitchFamily="49" charset="0"/>
              </a:rPr>
              <a:t>&lt;- </a:t>
            </a:r>
            <a:r>
              <a:rPr lang="en-GB" sz="1400" dirty="0" smtClean="0">
                <a:latin typeface="Consolas" panose="020B0609020204030204" pitchFamily="49" charset="0"/>
              </a:rPr>
              <a:t>function(id,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r>
              <a:rPr lang="en-GB" sz="1400" dirty="0" smtClean="0">
                <a:latin typeface="Consolas" panose="020B0609020204030204" pitchFamily="49" charset="0"/>
              </a:rPr>
              <a:t>) </a:t>
            </a:r>
            <a:r>
              <a:rPr lang="en-GB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  ns &lt;- NS(id)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 smtClean="0">
                <a:latin typeface="Consolas" panose="020B0609020204030204" pitchFamily="49" charset="0"/>
              </a:rPr>
              <a:t>}</a:t>
            </a:r>
            <a:endParaRPr lang="en-GB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 smtClean="0">
                <a:solidFill>
                  <a:srgbClr val="0DA753"/>
                </a:solidFill>
                <a:latin typeface="Consolas" panose="020B0609020204030204" pitchFamily="49" charset="0"/>
              </a:rPr>
              <a:t>#</a:t>
            </a:r>
            <a:r>
              <a:rPr lang="en-GB" sz="1400" dirty="0">
                <a:solidFill>
                  <a:srgbClr val="0DA753"/>
                </a:solidFill>
                <a:latin typeface="Consolas" panose="020B0609020204030204" pitchFamily="49" charset="0"/>
              </a:rPr>
              <a:t>module server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 err="1" smtClean="0">
                <a:latin typeface="Consolas" panose="020B0609020204030204" pitchFamily="49" charset="0"/>
              </a:rPr>
              <a:t>myModuleServer</a:t>
            </a:r>
            <a:r>
              <a:rPr lang="en-GB" sz="1400" dirty="0" smtClean="0">
                <a:latin typeface="Consolas" panose="020B0609020204030204" pitchFamily="49" charset="0"/>
              </a:rPr>
              <a:t> </a:t>
            </a:r>
            <a:r>
              <a:rPr lang="en-GB" sz="1400" dirty="0">
                <a:latin typeface="Consolas" panose="020B0609020204030204" pitchFamily="49" charset="0"/>
              </a:rPr>
              <a:t>&lt;- </a:t>
            </a:r>
            <a:r>
              <a:rPr lang="en-GB" sz="1400" dirty="0" smtClean="0">
                <a:latin typeface="Consolas" panose="020B0609020204030204" pitchFamily="49" charset="0"/>
              </a:rPr>
              <a:t>function(</a:t>
            </a:r>
            <a:r>
              <a:rPr lang="en-GB" sz="1400" dirty="0" err="1" smtClean="0">
                <a:latin typeface="Consolas" panose="020B0609020204030204" pitchFamily="49" charset="0"/>
              </a:rPr>
              <a:t>input,output,session</a:t>
            </a:r>
            <a:r>
              <a:rPr lang="en-GB" sz="1400" dirty="0" smtClean="0">
                <a:latin typeface="Consolas" panose="020B0609020204030204" pitchFamily="49" charset="0"/>
              </a:rPr>
              <a:t>,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r>
              <a:rPr lang="en-GB" sz="1400" dirty="0" smtClean="0">
                <a:latin typeface="Consolas" panose="020B0609020204030204" pitchFamily="49" charset="0"/>
              </a:rPr>
              <a:t>) </a:t>
            </a:r>
            <a:r>
              <a:rPr lang="en-GB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  ns &lt;- </a:t>
            </a:r>
            <a:r>
              <a:rPr lang="en-GB" sz="1400" dirty="0" err="1">
                <a:latin typeface="Consolas" panose="020B0609020204030204" pitchFamily="49" charset="0"/>
              </a:rPr>
              <a:t>session$ns</a:t>
            </a:r>
            <a:endParaRPr lang="en-GB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DA753"/>
                </a:solidFill>
                <a:latin typeface="Consolas" panose="020B0609020204030204" pitchFamily="49" charset="0"/>
              </a:rPr>
              <a:t>#insert </a:t>
            </a:r>
            <a:r>
              <a:rPr lang="en-GB" sz="1400" dirty="0" smtClean="0">
                <a:solidFill>
                  <a:srgbClr val="0DA753"/>
                </a:solidFill>
                <a:latin typeface="Consolas" panose="020B0609020204030204" pitchFamily="49" charset="0"/>
              </a:rPr>
              <a:t>your </a:t>
            </a:r>
            <a:r>
              <a:rPr lang="en-GB" sz="1400" dirty="0">
                <a:solidFill>
                  <a:srgbClr val="0DA753"/>
                </a:solidFill>
                <a:latin typeface="Consolas" panose="020B0609020204030204" pitchFamily="49" charset="0"/>
              </a:rPr>
              <a:t>code </a:t>
            </a:r>
            <a:r>
              <a:rPr lang="en-GB" sz="1400" dirty="0" smtClean="0">
                <a:solidFill>
                  <a:srgbClr val="0DA753"/>
                </a:solidFill>
                <a:latin typeface="Consolas" panose="020B0609020204030204" pitchFamily="49" charset="0"/>
              </a:rPr>
              <a:t>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 smtClean="0">
                <a:latin typeface="Consolas" panose="020B0609020204030204" pitchFamily="49" charset="0"/>
              </a:rPr>
              <a:t>}</a:t>
            </a:r>
            <a:endParaRPr lang="en-GB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30353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Returning values from modules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200" dirty="0" smtClean="0"/>
              <a:t>You can pass values from a module back to the app</a:t>
            </a:r>
          </a:p>
          <a:p>
            <a:r>
              <a:rPr lang="en-GB" sz="2200" dirty="0" smtClean="0"/>
              <a:t>End the module Server function with a return statement</a:t>
            </a:r>
          </a:p>
          <a:p>
            <a:r>
              <a:rPr lang="en-GB" sz="2200" dirty="0" smtClean="0"/>
              <a:t>Assign the output of </a:t>
            </a:r>
            <a:r>
              <a:rPr lang="en-GB" sz="2200" dirty="0" err="1" smtClean="0"/>
              <a:t>callModule</a:t>
            </a:r>
            <a:r>
              <a:rPr lang="en-GB" sz="2200" dirty="0" smtClean="0"/>
              <a:t> to a variable in the app</a:t>
            </a:r>
          </a:p>
          <a:p>
            <a:r>
              <a:rPr lang="en-GB" sz="2200" dirty="0"/>
              <a:t>Only non-reactive values can be passed </a:t>
            </a:r>
            <a:r>
              <a:rPr lang="en-GB" sz="2200" dirty="0" smtClean="0"/>
              <a:t>from </a:t>
            </a:r>
            <a:r>
              <a:rPr lang="en-GB" sz="2200" dirty="0"/>
              <a:t>a module server</a:t>
            </a:r>
          </a:p>
          <a:p>
            <a:endParaRPr lang="en-GB" sz="2200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5526180" cy="42062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400" dirty="0" smtClean="0">
                <a:solidFill>
                  <a:srgbClr val="0DA753"/>
                </a:solidFill>
                <a:latin typeface="Consolas" panose="020B0609020204030204" pitchFamily="49" charset="0"/>
              </a:rPr>
              <a:t>#</a:t>
            </a:r>
            <a:r>
              <a:rPr lang="en-GB" sz="1400" dirty="0">
                <a:solidFill>
                  <a:srgbClr val="0DA753"/>
                </a:solidFill>
                <a:latin typeface="Consolas" panose="020B0609020204030204" pitchFamily="49" charset="0"/>
              </a:rPr>
              <a:t>module server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 err="1" smtClean="0">
                <a:latin typeface="Consolas" panose="020B0609020204030204" pitchFamily="49" charset="0"/>
              </a:rPr>
              <a:t>myModuleServer</a:t>
            </a:r>
            <a:r>
              <a:rPr lang="en-GB" sz="1400" dirty="0" smtClean="0">
                <a:latin typeface="Consolas" panose="020B0609020204030204" pitchFamily="49" charset="0"/>
              </a:rPr>
              <a:t> </a:t>
            </a:r>
            <a:r>
              <a:rPr lang="en-GB" sz="1400" dirty="0">
                <a:latin typeface="Consolas" panose="020B0609020204030204" pitchFamily="49" charset="0"/>
              </a:rPr>
              <a:t>&lt;- </a:t>
            </a:r>
            <a:r>
              <a:rPr lang="en-GB" sz="1400" dirty="0" smtClean="0">
                <a:latin typeface="Consolas" panose="020B0609020204030204" pitchFamily="49" charset="0"/>
              </a:rPr>
              <a:t>function(</a:t>
            </a:r>
            <a:r>
              <a:rPr lang="en-GB" sz="1400" dirty="0" err="1" smtClean="0">
                <a:latin typeface="Consolas" panose="020B0609020204030204" pitchFamily="49" charset="0"/>
              </a:rPr>
              <a:t>input,output,session</a:t>
            </a:r>
            <a:r>
              <a:rPr lang="en-GB" sz="1400" dirty="0" smtClean="0">
                <a:latin typeface="Consolas" panose="020B0609020204030204" pitchFamily="49" charset="0"/>
              </a:rPr>
              <a:t>,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r>
              <a:rPr lang="en-GB" sz="1400" dirty="0" smtClean="0">
                <a:latin typeface="Consolas" panose="020B0609020204030204" pitchFamily="49" charset="0"/>
              </a:rPr>
              <a:t>) </a:t>
            </a:r>
            <a:r>
              <a:rPr lang="en-GB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  ns &lt;- </a:t>
            </a:r>
            <a:r>
              <a:rPr lang="en-GB" sz="1400" dirty="0" err="1">
                <a:latin typeface="Consolas" panose="020B0609020204030204" pitchFamily="49" charset="0"/>
              </a:rPr>
              <a:t>session$ns</a:t>
            </a:r>
            <a:endParaRPr lang="en-GB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DA753"/>
                </a:solidFill>
                <a:latin typeface="Consolas" panose="020B0609020204030204" pitchFamily="49" charset="0"/>
              </a:rPr>
              <a:t>#insert </a:t>
            </a:r>
            <a:r>
              <a:rPr lang="en-GB" sz="1400" dirty="0" smtClean="0">
                <a:solidFill>
                  <a:srgbClr val="0DA753"/>
                </a:solidFill>
                <a:latin typeface="Consolas" panose="020B0609020204030204" pitchFamily="49" charset="0"/>
              </a:rPr>
              <a:t>your </a:t>
            </a:r>
            <a:r>
              <a:rPr lang="en-GB" sz="1400" dirty="0">
                <a:solidFill>
                  <a:srgbClr val="0DA753"/>
                </a:solidFill>
                <a:latin typeface="Consolas" panose="020B0609020204030204" pitchFamily="49" charset="0"/>
              </a:rPr>
              <a:t>code </a:t>
            </a:r>
            <a:r>
              <a:rPr lang="en-GB" sz="1400" dirty="0" smtClean="0">
                <a:solidFill>
                  <a:srgbClr val="0DA753"/>
                </a:solidFill>
                <a:latin typeface="Consolas" panose="020B0609020204030204" pitchFamily="49" charset="0"/>
              </a:rPr>
              <a:t>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DA753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smtClean="0">
                <a:solidFill>
                  <a:srgbClr val="0DA753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smtClean="0">
                <a:latin typeface="Consolas" panose="020B0609020204030204" pitchFamily="49" charset="0"/>
              </a:rPr>
              <a:t>return(</a:t>
            </a:r>
            <a:r>
              <a:rPr lang="en-GB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my_module_variable</a:t>
            </a:r>
            <a:r>
              <a:rPr lang="en-GB" sz="14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 smtClean="0">
                <a:latin typeface="Consolas" panose="020B0609020204030204" pitchFamily="49" charset="0"/>
              </a:rPr>
              <a:t>}</a:t>
            </a:r>
            <a:endParaRPr lang="en-GB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0DA753"/>
                </a:solidFill>
                <a:latin typeface="Consolas" panose="020B0609020204030204" pitchFamily="49" charset="0"/>
              </a:rPr>
              <a:t>#app server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server &lt;- function(</a:t>
            </a:r>
            <a:r>
              <a:rPr lang="en-GB" sz="1400" dirty="0" err="1">
                <a:latin typeface="Consolas" panose="020B0609020204030204" pitchFamily="49" charset="0"/>
              </a:rPr>
              <a:t>input,output</a:t>
            </a:r>
            <a:r>
              <a:rPr lang="en-GB" sz="14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my_app_variable</a:t>
            </a:r>
            <a:r>
              <a:rPr lang="en-GB" sz="1400" dirty="0" smtClean="0">
                <a:latin typeface="Consolas" panose="020B0609020204030204" pitchFamily="49" charset="0"/>
              </a:rPr>
              <a:t> &lt;- </a:t>
            </a:r>
            <a:r>
              <a:rPr lang="en-GB" sz="1400" dirty="0" err="1" smtClean="0">
                <a:latin typeface="Consolas" panose="020B0609020204030204" pitchFamily="49" charset="0"/>
              </a:rPr>
              <a:t>callModule</a:t>
            </a:r>
            <a:r>
              <a:rPr lang="en-GB" sz="1400" dirty="0" smtClean="0">
                <a:latin typeface="Consolas" panose="020B0609020204030204" pitchFamily="49" charset="0"/>
              </a:rPr>
              <a:t>(</a:t>
            </a:r>
            <a:r>
              <a:rPr lang="en-GB" sz="14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myModuleServer</a:t>
            </a:r>
            <a:r>
              <a:rPr lang="en-GB" sz="1400" dirty="0" smtClean="0">
                <a:latin typeface="Consolas" panose="020B0609020204030204" pitchFamily="49" charset="0"/>
              </a:rPr>
              <a:t>,</a:t>
            </a:r>
            <a:br>
              <a:rPr lang="en-GB" sz="1400" dirty="0" smtClean="0">
                <a:latin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</a:rPr>
              <a:t>                               "</a:t>
            </a:r>
            <a:r>
              <a:rPr lang="en-GB" sz="1400" dirty="0" err="1" smtClean="0">
                <a:solidFill>
                  <a:srgbClr val="0DA753"/>
                </a:solidFill>
                <a:latin typeface="Consolas" panose="020B0609020204030204" pitchFamily="49" charset="0"/>
              </a:rPr>
              <a:t>my_namespace</a:t>
            </a:r>
            <a:r>
              <a:rPr lang="en-GB" sz="1400" dirty="0" smtClean="0">
                <a:latin typeface="Consolas" panose="020B0609020204030204" pitchFamily="49" charset="0"/>
              </a:rPr>
              <a:t>",...)</a:t>
            </a:r>
            <a:endParaRPr lang="en-GB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0DA753"/>
                </a:solidFill>
                <a:latin typeface="Consolas" panose="020B0609020204030204" pitchFamily="49" charset="0"/>
              </a:rPr>
              <a:t>  #more app server elements/modules...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84482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Non-reactive containers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32613"/>
              </p:ext>
            </p:extLst>
          </p:nvPr>
        </p:nvGraphicFramePr>
        <p:xfrm>
          <a:off x="973204" y="3399225"/>
          <a:ext cx="1024559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7910">
                  <a:extLst>
                    <a:ext uri="{9D8B030D-6E8A-4147-A177-3AD203B41FA5}">
                      <a16:colId xmlns:a16="http://schemas.microsoft.com/office/drawing/2014/main" val="424734251"/>
                    </a:ext>
                  </a:extLst>
                </a:gridCol>
                <a:gridCol w="2383253">
                  <a:extLst>
                    <a:ext uri="{9D8B030D-6E8A-4147-A177-3AD203B41FA5}">
                      <a16:colId xmlns:a16="http://schemas.microsoft.com/office/drawing/2014/main" val="3968011647"/>
                    </a:ext>
                  </a:extLst>
                </a:gridCol>
                <a:gridCol w="3324428">
                  <a:extLst>
                    <a:ext uri="{9D8B030D-6E8A-4147-A177-3AD203B41FA5}">
                      <a16:colId xmlns:a16="http://schemas.microsoft.com/office/drawing/2014/main" val="1200381109"/>
                    </a:ext>
                  </a:extLst>
                </a:gridCol>
              </a:tblGrid>
              <a:tr h="344526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2"/>
                          </a:solidFill>
                        </a:rPr>
                        <a:t>Shiny object</a:t>
                      </a:r>
                      <a:endParaRPr lang="en-GB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2"/>
                          </a:solidFill>
                        </a:rPr>
                        <a:t>Reactive</a:t>
                      </a:r>
                      <a:endParaRPr lang="en-GB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2"/>
                          </a:solidFill>
                        </a:rPr>
                        <a:t>Non-Reactive</a:t>
                      </a:r>
                      <a:endParaRPr lang="en-GB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678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latin typeface="Consolas" panose="020B0609020204030204" pitchFamily="49" charset="0"/>
                        </a:rPr>
                        <a:t>my_variable</a:t>
                      </a:r>
                      <a:r>
                        <a:rPr lang="en-GB" dirty="0" smtClean="0">
                          <a:latin typeface="Consolas" panose="020B0609020204030204" pitchFamily="49" charset="0"/>
                        </a:rPr>
                        <a:t> &lt;- reactive({...})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latin typeface="Consolas" panose="020B0609020204030204" pitchFamily="49" charset="0"/>
                        </a:rPr>
                        <a:t>my_variable</a:t>
                      </a:r>
                      <a:r>
                        <a:rPr lang="en-GB" dirty="0" smtClean="0">
                          <a:latin typeface="Consolas" panose="020B0609020204030204" pitchFamily="49" charset="0"/>
                        </a:rPr>
                        <a:t>()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latin typeface="Consolas" panose="020B0609020204030204" pitchFamily="49" charset="0"/>
                        </a:rPr>
                        <a:t>my_variable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782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latin typeface="Consolas" panose="020B0609020204030204" pitchFamily="49" charset="0"/>
                        </a:rPr>
                        <a:t>my_variable</a:t>
                      </a:r>
                      <a:r>
                        <a:rPr lang="en-GB" dirty="0" smtClean="0">
                          <a:latin typeface="Consolas" panose="020B0609020204030204" pitchFamily="49" charset="0"/>
                        </a:rPr>
                        <a:t> &lt;- </a:t>
                      </a:r>
                      <a:r>
                        <a:rPr lang="en-GB" dirty="0" err="1" smtClean="0">
                          <a:latin typeface="Consolas" panose="020B0609020204030204" pitchFamily="49" charset="0"/>
                        </a:rPr>
                        <a:t>reactiveVal</a:t>
                      </a:r>
                      <a:r>
                        <a:rPr lang="en-GB" dirty="0" smtClean="0">
                          <a:latin typeface="Consolas" panose="020B0609020204030204" pitchFamily="49" charset="0"/>
                        </a:rPr>
                        <a:t>(...)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latin typeface="Consolas" panose="020B0609020204030204" pitchFamily="49" charset="0"/>
                        </a:rPr>
                        <a:t>my_variable</a:t>
                      </a:r>
                      <a:r>
                        <a:rPr lang="en-GB" dirty="0" smtClean="0">
                          <a:latin typeface="Consolas" panose="020B0609020204030204" pitchFamily="49" charset="0"/>
                        </a:rPr>
                        <a:t>()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latin typeface="Consolas" panose="020B0609020204030204" pitchFamily="49" charset="0"/>
                        </a:rPr>
                        <a:t>my_variable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739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latin typeface="Consolas" panose="020B0609020204030204" pitchFamily="49" charset="0"/>
                        </a:rPr>
                        <a:t>my_variable</a:t>
                      </a:r>
                      <a:r>
                        <a:rPr lang="en-GB" dirty="0" smtClean="0">
                          <a:latin typeface="Consolas" panose="020B0609020204030204" pitchFamily="49" charset="0"/>
                        </a:rPr>
                        <a:t> &lt;- </a:t>
                      </a:r>
                      <a:r>
                        <a:rPr lang="en-GB" dirty="0" err="1" smtClean="0">
                          <a:latin typeface="Consolas" panose="020B0609020204030204" pitchFamily="49" charset="0"/>
                        </a:rPr>
                        <a:t>reactiveValues</a:t>
                      </a:r>
                      <a:r>
                        <a:rPr lang="en-GB" dirty="0" smtClean="0">
                          <a:latin typeface="Consolas" panose="020B0609020204030204" pitchFamily="49" charset="0"/>
                        </a:rPr>
                        <a:t>(...)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latin typeface="Consolas" panose="020B0609020204030204" pitchFamily="49" charset="0"/>
                        </a:rPr>
                        <a:t>my_variable$var1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>
                          <a:latin typeface="Consolas" panose="020B0609020204030204" pitchFamily="49" charset="0"/>
                        </a:rPr>
                        <a:t>my_variable</a:t>
                      </a:r>
                      <a:endParaRPr lang="en-GB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345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onsolas" panose="020B0609020204030204" pitchFamily="49" charset="0"/>
                        </a:rPr>
                        <a:t>input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latin typeface="Consolas" panose="020B0609020204030204" pitchFamily="49" charset="0"/>
                        </a:rPr>
                        <a:t>input$var1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onsolas" panose="020B0609020204030204" pitchFamily="49" charset="0"/>
                        </a:rPr>
                        <a:t>reactive({</a:t>
                      </a:r>
                      <a:r>
                        <a:rPr lang="en-GB" dirty="0" err="1" smtClean="0">
                          <a:latin typeface="Consolas" panose="020B0609020204030204" pitchFamily="49" charset="0"/>
                        </a:rPr>
                        <a:t>input$var1</a:t>
                      </a:r>
                      <a:r>
                        <a:rPr lang="en-GB" dirty="0" smtClean="0">
                          <a:latin typeface="Consolas" panose="020B0609020204030204" pitchFamily="49" charset="0"/>
                        </a:rPr>
                        <a:t>})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96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onsolas" panose="020B0609020204030204" pitchFamily="49" charset="0"/>
                        </a:rPr>
                        <a:t>output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latin typeface="Consolas" panose="020B0609020204030204" pitchFamily="49" charset="0"/>
                        </a:rPr>
                        <a:t>output$var1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latin typeface="Consolas" panose="020B0609020204030204" pitchFamily="49" charset="0"/>
                        </a:rPr>
                        <a:t>reactive({</a:t>
                      </a:r>
                      <a:r>
                        <a:rPr lang="en-GB" dirty="0" err="1" smtClean="0">
                          <a:latin typeface="Consolas" panose="020B0609020204030204" pitchFamily="49" charset="0"/>
                        </a:rPr>
                        <a:t>output$var1</a:t>
                      </a:r>
                      <a:r>
                        <a:rPr lang="en-GB" dirty="0" smtClean="0">
                          <a:latin typeface="Consolas" panose="020B0609020204030204" pitchFamily="49" charset="0"/>
                        </a:rPr>
                        <a:t>})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79857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202918" y="1992086"/>
            <a:ext cx="9784079" cy="3326462"/>
          </a:xfrm>
        </p:spPr>
        <p:txBody>
          <a:bodyPr/>
          <a:lstStyle/>
          <a:p>
            <a:pPr marL="182880" lvl="0" indent="-182880">
              <a:lnSpc>
                <a:spcPct val="90000"/>
              </a:lnSpc>
              <a:buClr>
                <a:srgbClr val="0068B3"/>
              </a:buClr>
              <a:buFont typeface="Wingdings" pitchFamily="2" charset="2"/>
              <a:buChar char=""/>
            </a:pPr>
            <a:r>
              <a:rPr lang="en-GB" sz="2200" dirty="0" smtClean="0">
                <a:solidFill>
                  <a:srgbClr val="2C2C2C"/>
                </a:solidFill>
              </a:rPr>
              <a:t>Only non-reactive objects can be passed into </a:t>
            </a:r>
            <a:r>
              <a:rPr lang="en-GB" sz="2200" smtClean="0">
                <a:solidFill>
                  <a:srgbClr val="2C2C2C"/>
                </a:solidFill>
              </a:rPr>
              <a:t>or returned from modules</a:t>
            </a:r>
            <a:endParaRPr lang="en-GB" sz="2200" dirty="0" smtClean="0">
              <a:solidFill>
                <a:srgbClr val="2C2C2C"/>
              </a:solidFill>
            </a:endParaRPr>
          </a:p>
          <a:p>
            <a:pPr marL="182880" lvl="0" indent="-182880">
              <a:lnSpc>
                <a:spcPct val="90000"/>
              </a:lnSpc>
              <a:buClr>
                <a:srgbClr val="0068B3"/>
              </a:buClr>
              <a:buFont typeface="Wingdings" pitchFamily="2" charset="2"/>
              <a:buChar char=""/>
            </a:pPr>
            <a:r>
              <a:rPr lang="en-GB" sz="2200" dirty="0" smtClean="0">
                <a:solidFill>
                  <a:srgbClr val="2C2C2C"/>
                </a:solidFill>
              </a:rPr>
              <a:t>Reactive objects can be wrapped in non-reactive container</a:t>
            </a:r>
            <a:endParaRPr lang="en-GB" sz="2200" dirty="0">
              <a:solidFill>
                <a:srgbClr val="2C2C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93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- Module UI function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2000" dirty="0" smtClean="0"/>
              <a:t>Non-modular</a:t>
            </a:r>
            <a:endParaRPr lang="en-GB" sz="2000" dirty="0" smtClean="0">
              <a:latin typeface="Consolas" panose="020B0609020204030204" pitchFamily="49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207008" y="2487168"/>
            <a:ext cx="4754880" cy="3735558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2400" dirty="0" err="1">
                <a:latin typeface="Consolas" panose="020B0609020204030204" pitchFamily="49" charset="0"/>
              </a:rPr>
              <a:t>ui</a:t>
            </a:r>
            <a:r>
              <a:rPr lang="en-GB" sz="2400" dirty="0">
                <a:latin typeface="Consolas" panose="020B0609020204030204" pitchFamily="49" charset="0"/>
              </a:rPr>
              <a:t> &lt;- </a:t>
            </a:r>
            <a:r>
              <a:rPr lang="en-GB" sz="2400" dirty="0" err="1">
                <a:latin typeface="Consolas" panose="020B0609020204030204" pitchFamily="49" charset="0"/>
              </a:rPr>
              <a:t>fluidPage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dirty="0">
                <a:latin typeface="Consolas" panose="020B0609020204030204" pitchFamily="49" charset="0"/>
              </a:rPr>
              <a:t>  </a:t>
            </a:r>
            <a:r>
              <a:rPr lang="en-GB" sz="2400" dirty="0" err="1">
                <a:latin typeface="Consolas" panose="020B0609020204030204" pitchFamily="49" charset="0"/>
              </a:rPr>
              <a:t>navbarPage</a:t>
            </a:r>
            <a:r>
              <a:rPr lang="en-GB" sz="2400" dirty="0">
                <a:latin typeface="Consolas" panose="020B0609020204030204" pitchFamily="49" charset="0"/>
              </a:rPr>
              <a:t>("Modules Demo",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tabPanel</a:t>
            </a:r>
            <a:r>
              <a:rPr lang="en-GB" sz="2400" dirty="0">
                <a:latin typeface="Consolas" panose="020B0609020204030204" pitchFamily="49" charset="0"/>
              </a:rPr>
              <a:t>("Old Faithful Geyser Data",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dirty="0">
                <a:latin typeface="Consolas" panose="020B0609020204030204" pitchFamily="49" charset="0"/>
              </a:rPr>
              <a:t>      </a:t>
            </a:r>
            <a:r>
              <a:rPr lang="en-GB" sz="2400" dirty="0" err="1">
                <a:latin typeface="Consolas" panose="020B0609020204030204" pitchFamily="49" charset="0"/>
              </a:rPr>
              <a:t>titlePanel</a:t>
            </a:r>
            <a:r>
              <a:rPr lang="en-GB" sz="2400" dirty="0">
                <a:latin typeface="Consolas" panose="020B0609020204030204" pitchFamily="49" charset="0"/>
              </a:rPr>
              <a:t>("Old Faithful Geyser Data"),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dirty="0">
                <a:latin typeface="Consolas" panose="020B0609020204030204" pitchFamily="49" charset="0"/>
              </a:rPr>
              <a:t>      </a:t>
            </a:r>
            <a:r>
              <a:rPr lang="en-GB" sz="2400" dirty="0" err="1">
                <a:latin typeface="Consolas" panose="020B0609020204030204" pitchFamily="49" charset="0"/>
              </a:rPr>
              <a:t>sidebarLayout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sidebarPanel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dirty="0">
                <a:latin typeface="Consolas" panose="020B0609020204030204" pitchFamily="49" charset="0"/>
              </a:rPr>
              <a:t>          </a:t>
            </a:r>
            <a:r>
              <a:rPr lang="en-GB" sz="2400" dirty="0" err="1">
                <a:latin typeface="Consolas" panose="020B0609020204030204" pitchFamily="49" charset="0"/>
              </a:rPr>
              <a:t>sliderInput</a:t>
            </a:r>
            <a:r>
              <a:rPr lang="en-GB" sz="2400" dirty="0">
                <a:latin typeface="Consolas" panose="020B0609020204030204" pitchFamily="49" charset="0"/>
              </a:rPr>
              <a:t>("bins",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dirty="0">
                <a:latin typeface="Consolas" panose="020B0609020204030204" pitchFamily="49" charset="0"/>
              </a:rPr>
              <a:t>                      "Number of bins:",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dirty="0">
                <a:latin typeface="Consolas" panose="020B0609020204030204" pitchFamily="49" charset="0"/>
              </a:rPr>
              <a:t>                      min=1, max=50,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dirty="0">
                <a:latin typeface="Consolas" panose="020B0609020204030204" pitchFamily="49" charset="0"/>
              </a:rPr>
              <a:t>                      value=30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dirty="0">
                <a:latin typeface="Consolas" panose="020B0609020204030204" pitchFamily="49" charset="0"/>
              </a:rPr>
              <a:t>      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dirty="0">
                <a:latin typeface="Consolas" panose="020B0609020204030204" pitchFamily="49" charset="0"/>
              </a:rPr>
              <a:t>        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mainPanel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dirty="0">
                <a:latin typeface="Consolas" panose="020B0609020204030204" pitchFamily="49" charset="0"/>
              </a:rPr>
              <a:t>          </a:t>
            </a:r>
            <a:r>
              <a:rPr lang="en-GB" sz="2400" dirty="0" err="1">
                <a:latin typeface="Consolas" panose="020B0609020204030204" pitchFamily="49" charset="0"/>
              </a:rPr>
              <a:t>plotOutput</a:t>
            </a:r>
            <a:r>
              <a:rPr lang="en-GB" sz="2400" dirty="0">
                <a:latin typeface="Consolas" panose="020B0609020204030204" pitchFamily="49" charset="0"/>
              </a:rPr>
              <a:t>("</a:t>
            </a:r>
            <a:r>
              <a:rPr lang="en-GB" sz="2400" dirty="0" err="1">
                <a:latin typeface="Consolas" panose="020B0609020204030204" pitchFamily="49" charset="0"/>
              </a:rPr>
              <a:t>distPlot</a:t>
            </a:r>
            <a:r>
              <a:rPr lang="en-GB" sz="24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dirty="0">
                <a:latin typeface="Consolas" panose="020B0609020204030204" pitchFamily="49" charset="0"/>
              </a:rPr>
              <a:t>    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dirty="0">
                <a:latin typeface="Consolas" panose="020B0609020204030204" pitchFamily="49" charset="0"/>
              </a:rPr>
              <a:t>      )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dirty="0">
                <a:latin typeface="Consolas" panose="020B0609020204030204" pitchFamily="49" charset="0"/>
              </a:rPr>
              <a:t>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dirty="0">
                <a:latin typeface="Consolas" panose="020B0609020204030204" pitchFamily="49" charset="0"/>
              </a:rPr>
              <a:t>  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dirty="0" smtClean="0">
                <a:latin typeface="Consolas" panose="020B0609020204030204" pitchFamily="49" charset="0"/>
              </a:rPr>
              <a:t>)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2000" dirty="0" smtClean="0"/>
              <a:t>Modular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487168"/>
            <a:ext cx="4754880" cy="3913632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dirty="0" err="1">
                <a:latin typeface="Consolas" panose="020B0609020204030204" pitchFamily="49" charset="0"/>
              </a:rPr>
              <a:t>panelUI</a:t>
            </a:r>
            <a:r>
              <a:rPr lang="en-GB" dirty="0">
                <a:latin typeface="Consolas" panose="020B0609020204030204" pitchFamily="49" charset="0"/>
              </a:rPr>
              <a:t> &lt;- </a:t>
            </a:r>
            <a:r>
              <a:rPr lang="en-GB" dirty="0" smtClean="0">
                <a:latin typeface="Consolas" panose="020B0609020204030204" pitchFamily="49" charset="0"/>
              </a:rPr>
              <a:t>function(</a:t>
            </a:r>
            <a:r>
              <a:rPr lang="en-GB" dirty="0" err="1" smtClean="0">
                <a:latin typeface="Consolas" panose="020B0609020204030204" pitchFamily="49" charset="0"/>
              </a:rPr>
              <a:t>id,startValue</a:t>
            </a:r>
            <a:r>
              <a:rPr lang="en-GB" dirty="0" smtClean="0">
                <a:latin typeface="Consolas" panose="020B0609020204030204" pitchFamily="49" charset="0"/>
              </a:rPr>
              <a:t>) </a:t>
            </a:r>
            <a:r>
              <a:rPr lang="en-GB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</a:rPr>
              <a:t>  ns &lt;- NS(id)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 smtClean="0">
                <a:latin typeface="Consolas" panose="020B0609020204030204" pitchFamily="49" charset="0"/>
              </a:rPr>
              <a:t>  </a:t>
            </a:r>
            <a:r>
              <a:rPr lang="en-GB" dirty="0" err="1" smtClean="0">
                <a:latin typeface="Consolas" panose="020B0609020204030204" pitchFamily="49" charset="0"/>
              </a:rPr>
              <a:t>moduleUI</a:t>
            </a:r>
            <a:r>
              <a:rPr lang="en-GB" dirty="0" smtClean="0">
                <a:latin typeface="Consolas" panose="020B0609020204030204" pitchFamily="49" charset="0"/>
              </a:rPr>
              <a:t> &lt;- </a:t>
            </a:r>
            <a:r>
              <a:rPr lang="en-GB" dirty="0" err="1" smtClean="0">
                <a:latin typeface="Consolas" panose="020B0609020204030204" pitchFamily="49" charset="0"/>
              </a:rPr>
              <a:t>sidebarLayout</a:t>
            </a:r>
            <a:r>
              <a:rPr lang="en-GB" dirty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sidebarPanel</a:t>
            </a:r>
            <a:r>
              <a:rPr lang="en-GB" dirty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</a:rPr>
              <a:t>      </a:t>
            </a:r>
            <a:r>
              <a:rPr lang="en-GB" dirty="0" err="1">
                <a:latin typeface="Consolas" panose="020B0609020204030204" pitchFamily="49" charset="0"/>
              </a:rPr>
              <a:t>sliderInput</a:t>
            </a:r>
            <a:r>
              <a:rPr lang="en-GB" dirty="0">
                <a:latin typeface="Consolas" panose="020B0609020204030204" pitchFamily="49" charset="0"/>
              </a:rPr>
              <a:t>(ns("bins"),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</a:rPr>
              <a:t>                  "Number of bins:",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</a:rPr>
              <a:t>                  min=1, max=50,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</a:rPr>
              <a:t>                  </a:t>
            </a:r>
            <a:r>
              <a:rPr lang="en-GB" dirty="0" smtClean="0">
                <a:latin typeface="Consolas" panose="020B0609020204030204" pitchFamily="49" charset="0"/>
              </a:rPr>
              <a:t>value=</a:t>
            </a:r>
            <a:r>
              <a:rPr lang="en-GB" dirty="0" err="1" smtClean="0">
                <a:latin typeface="Consolas" panose="020B0609020204030204" pitchFamily="49" charset="0"/>
              </a:rPr>
              <a:t>startValue</a:t>
            </a:r>
            <a:endParaRPr lang="en-GB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</a:rPr>
              <a:t>  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</a:rPr>
              <a:t>    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mainPanel</a:t>
            </a:r>
            <a:r>
              <a:rPr lang="en-GB" dirty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</a:rPr>
              <a:t>      </a:t>
            </a:r>
            <a:r>
              <a:rPr lang="en-GB" dirty="0" err="1">
                <a:latin typeface="Consolas" panose="020B0609020204030204" pitchFamily="49" charset="0"/>
              </a:rPr>
              <a:t>plotOutput</a:t>
            </a:r>
            <a:r>
              <a:rPr lang="en-GB" dirty="0">
                <a:latin typeface="Consolas" panose="020B0609020204030204" pitchFamily="49" charset="0"/>
              </a:rPr>
              <a:t>(ns("</a:t>
            </a:r>
            <a:r>
              <a:rPr lang="en-GB" dirty="0" err="1">
                <a:latin typeface="Consolas" panose="020B0609020204030204" pitchFamily="49" charset="0"/>
              </a:rPr>
              <a:t>distPlot</a:t>
            </a:r>
            <a:r>
              <a:rPr lang="en-GB" dirty="0">
                <a:latin typeface="Consolas" panose="020B0609020204030204" pitchFamily="49" charset="0"/>
              </a:rPr>
              <a:t>"))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</a:rPr>
              <a:t>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</a:rPr>
              <a:t>  )  </a:t>
            </a:r>
            <a:endParaRPr lang="en-GB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 return(</a:t>
            </a:r>
            <a:r>
              <a:rPr lang="en-GB" dirty="0" err="1">
                <a:latin typeface="Consolas" panose="020B0609020204030204" pitchFamily="49" charset="0"/>
              </a:rPr>
              <a:t>moduleUI</a:t>
            </a:r>
            <a:r>
              <a:rPr lang="en-GB" dirty="0" smtClean="0">
                <a:latin typeface="Consolas" panose="020B0609020204030204" pitchFamily="49" charset="0"/>
              </a:rPr>
              <a:t>)          </a:t>
            </a:r>
            <a:endParaRPr lang="en-GB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 err="1">
                <a:latin typeface="Consolas" panose="020B0609020204030204" pitchFamily="49" charset="0"/>
              </a:rPr>
              <a:t>ui</a:t>
            </a:r>
            <a:r>
              <a:rPr lang="en-GB" dirty="0">
                <a:latin typeface="Consolas" panose="020B0609020204030204" pitchFamily="49" charset="0"/>
              </a:rPr>
              <a:t> &lt;- </a:t>
            </a:r>
            <a:r>
              <a:rPr lang="en-GB" dirty="0" err="1">
                <a:latin typeface="Consolas" panose="020B0609020204030204" pitchFamily="49" charset="0"/>
              </a:rPr>
              <a:t>fluidPage</a:t>
            </a:r>
            <a:r>
              <a:rPr lang="en-GB" dirty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navbarPage</a:t>
            </a:r>
            <a:r>
              <a:rPr lang="en-GB" dirty="0">
                <a:latin typeface="Consolas" panose="020B0609020204030204" pitchFamily="49" charset="0"/>
              </a:rPr>
              <a:t>("Modules Demo",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tabPanel</a:t>
            </a:r>
            <a:r>
              <a:rPr lang="en-GB" dirty="0">
                <a:latin typeface="Consolas" panose="020B0609020204030204" pitchFamily="49" charset="0"/>
              </a:rPr>
              <a:t>("Old Faithful Geyser Data",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</a:rPr>
              <a:t>      </a:t>
            </a:r>
            <a:r>
              <a:rPr lang="en-GB" dirty="0" err="1">
                <a:latin typeface="Consolas" panose="020B0609020204030204" pitchFamily="49" charset="0"/>
              </a:rPr>
              <a:t>panelUI</a:t>
            </a:r>
            <a:r>
              <a:rPr lang="en-GB" dirty="0">
                <a:latin typeface="Consolas" panose="020B0609020204030204" pitchFamily="49" charset="0"/>
              </a:rPr>
              <a:t>("</a:t>
            </a:r>
            <a:r>
              <a:rPr lang="en-GB" dirty="0" err="1" smtClean="0">
                <a:latin typeface="Consolas" panose="020B0609020204030204" pitchFamily="49" charset="0"/>
              </a:rPr>
              <a:t>panel1</a:t>
            </a:r>
            <a:r>
              <a:rPr lang="en-GB" dirty="0" smtClean="0">
                <a:latin typeface="Consolas" panose="020B0609020204030204" pitchFamily="49" charset="0"/>
              </a:rPr>
              <a:t>",</a:t>
            </a:r>
            <a:r>
              <a:rPr lang="en-GB" dirty="0" err="1" smtClean="0">
                <a:latin typeface="Consolas" panose="020B0609020204030204" pitchFamily="49" charset="0"/>
              </a:rPr>
              <a:t>startValue</a:t>
            </a:r>
            <a:r>
              <a:rPr lang="en-GB" dirty="0" smtClean="0">
                <a:latin typeface="Consolas" panose="020B0609020204030204" pitchFamily="49" charset="0"/>
              </a:rPr>
              <a:t>=30)</a:t>
            </a:r>
            <a:endParaRPr lang="en-GB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</a:rPr>
              <a:t>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</a:rPr>
              <a:t>  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smtClean="0">
                <a:latin typeface="Consolas" panose="020B0609020204030204" pitchFamily="49" charset="0"/>
              </a:rPr>
              <a:t>)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95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- Module Server function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2000" dirty="0" smtClean="0"/>
              <a:t>Non-modular</a:t>
            </a:r>
            <a:endParaRPr lang="en-GB" sz="2000" dirty="0" smtClean="0">
              <a:latin typeface="Consolas" panose="020B0609020204030204" pitchFamily="49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207008" y="2487168"/>
            <a:ext cx="4754880" cy="373555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server &lt;- function(input, output)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 smtClean="0">
                <a:latin typeface="Consolas" panose="020B0609020204030204" pitchFamily="49" charset="0"/>
              </a:rPr>
              <a:t>  </a:t>
            </a:r>
            <a:r>
              <a:rPr lang="en-GB" sz="1400" dirty="0" err="1" smtClean="0">
                <a:latin typeface="Consolas" panose="020B0609020204030204" pitchFamily="49" charset="0"/>
              </a:rPr>
              <a:t>output$distPlot</a:t>
            </a:r>
            <a:r>
              <a:rPr lang="en-GB" sz="1400" dirty="0" smtClean="0">
                <a:latin typeface="Consolas" panose="020B0609020204030204" pitchFamily="49" charset="0"/>
              </a:rPr>
              <a:t> </a:t>
            </a:r>
            <a:r>
              <a:rPr lang="en-GB" sz="1400" dirty="0">
                <a:latin typeface="Consolas" panose="020B0609020204030204" pitchFamily="49" charset="0"/>
              </a:rPr>
              <a:t>&lt;- </a:t>
            </a:r>
            <a:r>
              <a:rPr lang="en-GB" sz="1400" dirty="0" err="1">
                <a:latin typeface="Consolas" panose="020B0609020204030204" pitchFamily="49" charset="0"/>
              </a:rPr>
              <a:t>renderPlot</a:t>
            </a:r>
            <a:r>
              <a:rPr lang="en-GB" sz="1400" dirty="0">
                <a:latin typeface="Consolas" panose="020B0609020204030204" pitchFamily="49" charset="0"/>
              </a:rPr>
              <a:t>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 smtClean="0">
                <a:latin typeface="Consolas" panose="020B0609020204030204" pitchFamily="49" charset="0"/>
              </a:rPr>
              <a:t>    # generate bins based on </a:t>
            </a:r>
            <a:r>
              <a:rPr lang="en-GB" sz="1400" dirty="0" err="1" smtClean="0">
                <a:latin typeface="Consolas" panose="020B0609020204030204" pitchFamily="49" charset="0"/>
              </a:rPr>
              <a:t>input$bins</a:t>
            </a:r>
            <a:r>
              <a:rPr lang="en-GB" sz="1400" dirty="0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 </a:t>
            </a:r>
            <a:r>
              <a:rPr lang="en-GB" sz="1400" dirty="0" smtClean="0">
                <a:latin typeface="Consolas" panose="020B0609020204030204" pitchFamily="49" charset="0"/>
              </a:rPr>
              <a:t>   x &lt;- faithful[, 2]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 smtClean="0">
                <a:latin typeface="Consolas" panose="020B0609020204030204" pitchFamily="49" charset="0"/>
              </a:rPr>
              <a:t>    bins </a:t>
            </a:r>
            <a:r>
              <a:rPr lang="en-GB" sz="1400" dirty="0">
                <a:latin typeface="Consolas" panose="020B0609020204030204" pitchFamily="49" charset="0"/>
              </a:rPr>
              <a:t>&lt;- </a:t>
            </a:r>
            <a:r>
              <a:rPr lang="en-GB" sz="1400" dirty="0" err="1">
                <a:latin typeface="Consolas" panose="020B0609020204030204" pitchFamily="49" charset="0"/>
              </a:rPr>
              <a:t>seq</a:t>
            </a:r>
            <a:r>
              <a:rPr lang="en-GB" sz="1400" dirty="0">
                <a:latin typeface="Consolas" panose="020B0609020204030204" pitchFamily="49" charset="0"/>
              </a:rPr>
              <a:t>(min(x), max(x</a:t>
            </a:r>
            <a:r>
              <a:rPr lang="en-GB" sz="1400" dirty="0" smtClean="0">
                <a:latin typeface="Consolas" panose="020B06090202040302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 </a:t>
            </a:r>
            <a:r>
              <a:rPr lang="en-GB" sz="1400" dirty="0" smtClean="0">
                <a:latin typeface="Consolas" panose="020B0609020204030204" pitchFamily="49" charset="0"/>
              </a:rPr>
              <a:t>               </a:t>
            </a:r>
            <a:r>
              <a:rPr lang="en-GB" sz="1400" dirty="0" err="1" smtClean="0">
                <a:latin typeface="Consolas" panose="020B0609020204030204" pitchFamily="49" charset="0"/>
              </a:rPr>
              <a:t>length.out</a:t>
            </a:r>
            <a:r>
              <a:rPr lang="en-GB" sz="1400" dirty="0" smtClean="0">
                <a:latin typeface="Consolas" panose="020B0609020204030204" pitchFamily="49" charset="0"/>
              </a:rPr>
              <a:t> </a:t>
            </a:r>
            <a:r>
              <a:rPr lang="en-GB" sz="1400" dirty="0">
                <a:latin typeface="Consolas" panose="020B0609020204030204" pitchFamily="49" charset="0"/>
              </a:rPr>
              <a:t>= </a:t>
            </a:r>
            <a:r>
              <a:rPr lang="en-GB" sz="1400" dirty="0" err="1">
                <a:latin typeface="Consolas" panose="020B0609020204030204" pitchFamily="49" charset="0"/>
              </a:rPr>
              <a:t>input$bins</a:t>
            </a:r>
            <a:r>
              <a:rPr lang="en-GB" sz="1400" dirty="0">
                <a:latin typeface="Consolas" panose="020B0609020204030204" pitchFamily="49" charset="0"/>
              </a:rPr>
              <a:t> + 1)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    </a:t>
            </a:r>
            <a:r>
              <a:rPr lang="en-GB" sz="1400" dirty="0" smtClean="0">
                <a:latin typeface="Consolas" panose="020B0609020204030204" pitchFamily="49" charset="0"/>
              </a:rPr>
              <a:t># </a:t>
            </a:r>
            <a:r>
              <a:rPr lang="en-GB" sz="1400" dirty="0">
                <a:latin typeface="Consolas" panose="020B0609020204030204" pitchFamily="49" charset="0"/>
              </a:rPr>
              <a:t>draw the histogram </a:t>
            </a:r>
            <a:endParaRPr lang="en-GB" sz="1400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 </a:t>
            </a:r>
            <a:r>
              <a:rPr lang="en-GB" sz="1400" dirty="0" smtClean="0">
                <a:latin typeface="Consolas" panose="020B0609020204030204" pitchFamily="49" charset="0"/>
              </a:rPr>
              <a:t>   </a:t>
            </a:r>
            <a:r>
              <a:rPr lang="en-GB" sz="1400" dirty="0" err="1" smtClean="0">
                <a:latin typeface="Consolas" panose="020B0609020204030204" pitchFamily="49" charset="0"/>
              </a:rPr>
              <a:t>hist</a:t>
            </a:r>
            <a:r>
              <a:rPr lang="en-GB" sz="1400" dirty="0" smtClean="0">
                <a:latin typeface="Consolas" panose="020B0609020204030204" pitchFamily="49" charset="0"/>
              </a:rPr>
              <a:t>(x</a:t>
            </a:r>
            <a:r>
              <a:rPr lang="en-GB" sz="1400" dirty="0">
                <a:latin typeface="Consolas" panose="020B0609020204030204" pitchFamily="49" charset="0"/>
              </a:rPr>
              <a:t>, breaks = bins, col = '</a:t>
            </a:r>
            <a:r>
              <a:rPr lang="en-GB" sz="1400" dirty="0" err="1">
                <a:latin typeface="Consolas" panose="020B0609020204030204" pitchFamily="49" charset="0"/>
              </a:rPr>
              <a:t>darkgray</a:t>
            </a:r>
            <a:r>
              <a:rPr lang="en-GB" sz="1400" dirty="0" smtClean="0">
                <a:latin typeface="Consolas" panose="020B0609020204030204" pitchFamily="49" charset="0"/>
              </a:rPr>
              <a:t>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 </a:t>
            </a:r>
            <a:r>
              <a:rPr lang="en-GB" sz="1400" dirty="0" smtClean="0">
                <a:latin typeface="Consolas" panose="020B0609020204030204" pitchFamily="49" charset="0"/>
              </a:rPr>
              <a:t>        border </a:t>
            </a:r>
            <a:r>
              <a:rPr lang="en-GB" sz="1400" dirty="0">
                <a:latin typeface="Consolas" panose="020B0609020204030204" pitchFamily="49" charset="0"/>
              </a:rPr>
              <a:t>= 'white')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  </a:t>
            </a:r>
            <a:r>
              <a:rPr lang="en-GB" sz="1400" dirty="0" smtClean="0">
                <a:latin typeface="Consolas" panose="020B0609020204030204" pitchFamily="49" charset="0"/>
              </a:rPr>
              <a:t>})</a:t>
            </a:r>
            <a:endParaRPr lang="en-GB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2000" dirty="0" smtClean="0"/>
              <a:t>Modular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487168"/>
            <a:ext cx="5024222" cy="391363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400" dirty="0" err="1" smtClean="0">
                <a:latin typeface="Consolas" panose="020B0609020204030204" pitchFamily="49" charset="0"/>
              </a:rPr>
              <a:t>panelServer</a:t>
            </a:r>
            <a:r>
              <a:rPr lang="en-GB" sz="1400" dirty="0" smtClean="0">
                <a:latin typeface="Consolas" panose="020B0609020204030204" pitchFamily="49" charset="0"/>
              </a:rPr>
              <a:t> </a:t>
            </a:r>
            <a:r>
              <a:rPr lang="en-GB" sz="1400" dirty="0">
                <a:latin typeface="Consolas" panose="020B0609020204030204" pitchFamily="49" charset="0"/>
              </a:rPr>
              <a:t>&lt;- </a:t>
            </a:r>
            <a:r>
              <a:rPr lang="en-GB" sz="1400" dirty="0" smtClean="0">
                <a:latin typeface="Consolas" panose="020B0609020204030204" pitchFamily="49" charset="0"/>
              </a:rPr>
              <a:t>function(input, output, session) {</a:t>
            </a:r>
            <a:endParaRPr lang="en-GB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  </a:t>
            </a:r>
            <a:r>
              <a:rPr lang="en-GB" sz="1400" dirty="0" smtClean="0">
                <a:latin typeface="Consolas" panose="020B0609020204030204" pitchFamily="49" charset="0"/>
              </a:rPr>
              <a:t>ns &lt;- </a:t>
            </a:r>
            <a:r>
              <a:rPr lang="en-GB" sz="1400" dirty="0" err="1" smtClean="0">
                <a:latin typeface="Consolas" panose="020B0609020204030204" pitchFamily="49" charset="0"/>
              </a:rPr>
              <a:t>session$ns</a:t>
            </a:r>
            <a:endParaRPr lang="en-GB" sz="1400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 smtClean="0">
                <a:latin typeface="Consolas" panose="020B0609020204030204" pitchFamily="49" charset="0"/>
              </a:rPr>
              <a:t> </a:t>
            </a:r>
            <a:endParaRPr lang="en-GB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  </a:t>
            </a:r>
            <a:r>
              <a:rPr lang="en-GB" sz="1400" dirty="0" err="1">
                <a:latin typeface="Consolas" panose="020B0609020204030204" pitchFamily="49" charset="0"/>
              </a:rPr>
              <a:t>output$distPlot</a:t>
            </a:r>
            <a:r>
              <a:rPr lang="en-GB" sz="1400" dirty="0">
                <a:latin typeface="Consolas" panose="020B0609020204030204" pitchFamily="49" charset="0"/>
              </a:rPr>
              <a:t> &lt;- </a:t>
            </a:r>
            <a:r>
              <a:rPr lang="en-GB" sz="1400" dirty="0" err="1">
                <a:latin typeface="Consolas" panose="020B0609020204030204" pitchFamily="49" charset="0"/>
              </a:rPr>
              <a:t>renderPlot</a:t>
            </a:r>
            <a:r>
              <a:rPr lang="en-GB" sz="1400" dirty="0">
                <a:latin typeface="Consolas" panose="020B0609020204030204" pitchFamily="49" charset="0"/>
              </a:rPr>
              <a:t>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    # generate bins based on </a:t>
            </a:r>
            <a:r>
              <a:rPr lang="en-GB" sz="1400" dirty="0" err="1">
                <a:latin typeface="Consolas" panose="020B0609020204030204" pitchFamily="49" charset="0"/>
              </a:rPr>
              <a:t>input$bins</a:t>
            </a:r>
            <a:r>
              <a:rPr lang="en-GB" sz="1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    x &lt;- faithful[, 2]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    bins &lt;- </a:t>
            </a:r>
            <a:r>
              <a:rPr lang="en-GB" sz="1400" dirty="0" err="1">
                <a:latin typeface="Consolas" panose="020B0609020204030204" pitchFamily="49" charset="0"/>
              </a:rPr>
              <a:t>seq</a:t>
            </a:r>
            <a:r>
              <a:rPr lang="en-GB" sz="1400" dirty="0">
                <a:latin typeface="Consolas" panose="020B0609020204030204" pitchFamily="49" charset="0"/>
              </a:rPr>
              <a:t>(min(x), max(x),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                </a:t>
            </a:r>
            <a:r>
              <a:rPr lang="en-GB" sz="1400" dirty="0" err="1">
                <a:latin typeface="Consolas" panose="020B0609020204030204" pitchFamily="49" charset="0"/>
              </a:rPr>
              <a:t>length.out</a:t>
            </a:r>
            <a:r>
              <a:rPr lang="en-GB" sz="1400" dirty="0">
                <a:latin typeface="Consolas" panose="020B06090202040302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</a:rPr>
              <a:t>input$bins</a:t>
            </a:r>
            <a:r>
              <a:rPr lang="en-GB" sz="1400" dirty="0">
                <a:latin typeface="Consolas" panose="020B0609020204030204" pitchFamily="49" charset="0"/>
              </a:rPr>
              <a:t> + 1)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    # draw the histogram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</a:rPr>
              <a:t>hist</a:t>
            </a:r>
            <a:r>
              <a:rPr lang="en-GB" sz="1400" dirty="0">
                <a:latin typeface="Consolas" panose="020B0609020204030204" pitchFamily="49" charset="0"/>
              </a:rPr>
              <a:t>(x, breaks = bins, col = '</a:t>
            </a:r>
            <a:r>
              <a:rPr lang="en-GB" sz="1400" dirty="0" err="1">
                <a:latin typeface="Consolas" panose="020B0609020204030204" pitchFamily="49" charset="0"/>
              </a:rPr>
              <a:t>darkgray</a:t>
            </a:r>
            <a:r>
              <a:rPr lang="en-GB" sz="1400" dirty="0">
                <a:latin typeface="Consolas" panose="020B0609020204030204" pitchFamily="49" charset="0"/>
              </a:rPr>
              <a:t>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         border = 'white')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  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 smtClean="0">
                <a:latin typeface="Consolas" panose="020B0609020204030204" pitchFamily="49" charset="0"/>
              </a:rPr>
              <a:t>server &lt;- function(input, output)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 smtClean="0">
                <a:latin typeface="Consolas" panose="020B0609020204030204" pitchFamily="49" charset="0"/>
              </a:rPr>
              <a:t>  </a:t>
            </a:r>
            <a:r>
              <a:rPr lang="en-GB" sz="1400" dirty="0" err="1" smtClean="0">
                <a:latin typeface="Consolas" panose="020B0609020204030204" pitchFamily="49" charset="0"/>
              </a:rPr>
              <a:t>callModule</a:t>
            </a:r>
            <a:r>
              <a:rPr lang="en-GB" sz="1400" dirty="0" smtClean="0">
                <a:latin typeface="Consolas" panose="020B0609020204030204" pitchFamily="49" charset="0"/>
              </a:rPr>
              <a:t>(</a:t>
            </a:r>
            <a:r>
              <a:rPr lang="en-GB" sz="1400" dirty="0" err="1" smtClean="0">
                <a:latin typeface="Consolas" panose="020B0609020204030204" pitchFamily="49" charset="0"/>
              </a:rPr>
              <a:t>panelServer</a:t>
            </a:r>
            <a:r>
              <a:rPr lang="en-GB" sz="1400" dirty="0" smtClean="0">
                <a:latin typeface="Consolas" panose="020B0609020204030204" pitchFamily="49" charset="0"/>
              </a:rPr>
              <a:t>,</a:t>
            </a:r>
            <a:r>
              <a:rPr lang="en-GB" sz="1400" dirty="0">
                <a:latin typeface="Consolas" panose="020B0609020204030204" pitchFamily="49" charset="0"/>
              </a:rPr>
              <a:t> "</a:t>
            </a:r>
            <a:r>
              <a:rPr lang="en-GB" sz="1400" dirty="0" err="1">
                <a:latin typeface="Consolas" panose="020B0609020204030204" pitchFamily="49" charset="0"/>
              </a:rPr>
              <a:t>panel1</a:t>
            </a:r>
            <a:r>
              <a:rPr lang="en-GB" sz="14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 smtClean="0">
                <a:latin typeface="Consolas" panose="020B0609020204030204" pitchFamily="49" charset="0"/>
              </a:rPr>
              <a:t>}</a:t>
            </a:r>
            <a:endParaRPr lang="en-GB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6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resources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shiny.rstudio.com/articles/modules.html</a:t>
            </a:r>
            <a:endParaRPr lang="en-GB" dirty="0" smtClean="0"/>
          </a:p>
          <a:p>
            <a:r>
              <a:rPr lang="en-GB" dirty="0">
                <a:hlinkClick r:id="rId3"/>
              </a:rPr>
              <a:t>https://www.rstudio.com/resources/webinars/understanding-shiny-modules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9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shiny modules?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A Modular approach splits an app into smaller parts (called modules)</a:t>
            </a:r>
          </a:p>
          <a:p>
            <a:r>
              <a:rPr lang="en-GB" dirty="0" smtClean="0"/>
              <a:t>Modules have there own </a:t>
            </a:r>
            <a:r>
              <a:rPr lang="en-GB" b="1" dirty="0" smtClean="0"/>
              <a:t>UI </a:t>
            </a:r>
            <a:r>
              <a:rPr lang="en-GB" dirty="0" smtClean="0"/>
              <a:t>and </a:t>
            </a:r>
            <a:r>
              <a:rPr lang="en-GB" b="1" dirty="0" smtClean="0"/>
              <a:t>server </a:t>
            </a:r>
            <a:r>
              <a:rPr lang="en-GB" dirty="0" smtClean="0"/>
              <a:t>functions</a:t>
            </a:r>
          </a:p>
          <a:p>
            <a:r>
              <a:rPr lang="en-GB" dirty="0" smtClean="0"/>
              <a:t>The app UI calls the module UI functions</a:t>
            </a:r>
          </a:p>
          <a:p>
            <a:r>
              <a:rPr lang="en-GB" dirty="0" smtClean="0"/>
              <a:t>The app server function calls the module server functions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439437" y="2150772"/>
            <a:ext cx="4327301" cy="38636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915956" y="2413694"/>
            <a:ext cx="875763" cy="87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165206" y="2413693"/>
            <a:ext cx="875763" cy="87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414456" y="2413692"/>
            <a:ext cx="875763" cy="87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915955" y="3650066"/>
            <a:ext cx="875763" cy="87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8165204" y="3650065"/>
            <a:ext cx="875763" cy="87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414453" y="3650065"/>
            <a:ext cx="875763" cy="87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915954" y="4886438"/>
            <a:ext cx="875763" cy="87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8165204" y="4886438"/>
            <a:ext cx="875763" cy="87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9414452" y="4886438"/>
            <a:ext cx="875763" cy="87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41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Dividing an app into modules</a:t>
            </a:r>
            <a:endParaRPr lang="en-GB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3821" y="2011363"/>
            <a:ext cx="4288795" cy="420687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083598" y="2011363"/>
            <a:ext cx="2997192" cy="42068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81249" y="3100388"/>
            <a:ext cx="2366963" cy="21907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386012" y="3368673"/>
            <a:ext cx="2366963" cy="21907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381249" y="3643310"/>
            <a:ext cx="2366963" cy="21907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381249" y="3909215"/>
            <a:ext cx="2366963" cy="21907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381249" y="5077224"/>
            <a:ext cx="2366963" cy="21907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381248" y="5347099"/>
            <a:ext cx="2366963" cy="21907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2381247" y="5613004"/>
            <a:ext cx="2366963" cy="21907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2381246" y="5882084"/>
            <a:ext cx="2366963" cy="21907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6530341" y="2627946"/>
            <a:ext cx="4222276" cy="35902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use modules?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400" dirty="0" smtClean="0"/>
              <a:t>Organise the code into more manageable blocks</a:t>
            </a:r>
          </a:p>
          <a:p>
            <a:r>
              <a:rPr lang="en-GB" sz="2400" dirty="0" smtClean="0"/>
              <a:t>Make it easier to reuse code in other apps</a:t>
            </a:r>
          </a:p>
          <a:p>
            <a:r>
              <a:rPr lang="en-GB" sz="2400" dirty="0" smtClean="0"/>
              <a:t>Reuse code in the same app</a:t>
            </a:r>
          </a:p>
          <a:p>
            <a:pPr lvl="1"/>
            <a:r>
              <a:rPr lang="en-GB" sz="2200" dirty="0" smtClean="0"/>
              <a:t>Save time</a:t>
            </a:r>
          </a:p>
          <a:p>
            <a:pPr lvl="1"/>
            <a:r>
              <a:rPr lang="en-GB" sz="2200" dirty="0" smtClean="0"/>
              <a:t>Avoid copy/paste errors!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4781" y="2011363"/>
            <a:ext cx="4206875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4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Reusing </a:t>
            </a:r>
            <a:r>
              <a:rPr lang="en-GB" dirty="0"/>
              <a:t>c</a:t>
            </a:r>
            <a:r>
              <a:rPr lang="en-GB" dirty="0" smtClean="0"/>
              <a:t>ode within an app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Shiny requires all elements to have unique IDs</a:t>
            </a:r>
          </a:p>
          <a:p>
            <a:pPr lvl="1"/>
            <a:r>
              <a:rPr lang="en-GB" sz="2000" dirty="0" smtClean="0"/>
              <a:t>Unique IDs needed for Shiny to track connections between reactive elements</a:t>
            </a:r>
          </a:p>
          <a:p>
            <a:pPr lvl="1"/>
            <a:r>
              <a:rPr lang="en-GB" sz="2000" dirty="0" smtClean="0"/>
              <a:t>UI elements are converted to HTML which also requires unique IDs</a:t>
            </a:r>
          </a:p>
          <a:p>
            <a:r>
              <a:rPr lang="en-GB" dirty="0" smtClean="0"/>
              <a:t>Reusing code directly within a shiny app may duplicate IDs as well</a:t>
            </a:r>
          </a:p>
          <a:p>
            <a:pPr marL="228600" lvl="1" indent="0">
              <a:buNone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34390" y="2610548"/>
            <a:ext cx="2825750" cy="282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7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439437" y="2794714"/>
            <a:ext cx="4327301" cy="2537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Namespaces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Modules use namespaces to avoid duplicate element IDs</a:t>
            </a:r>
          </a:p>
          <a:p>
            <a:r>
              <a:rPr lang="en-GB" dirty="0" smtClean="0"/>
              <a:t>All elements inside the module functions are prefixed with the namespace</a:t>
            </a:r>
          </a:p>
          <a:p>
            <a:r>
              <a:rPr lang="en-GB" dirty="0" smtClean="0"/>
              <a:t>App calls the module function and gives it a namespace to use</a:t>
            </a:r>
          </a:p>
          <a:p>
            <a:pPr lvl="1"/>
            <a:r>
              <a:rPr lang="en-GB" dirty="0" smtClean="0"/>
              <a:t>Use a different namespace each time you call a module</a:t>
            </a: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8422785" y="2954607"/>
            <a:ext cx="1880314" cy="437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457353" y="2988881"/>
            <a:ext cx="181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2"/>
                </a:solidFill>
              </a:rPr>
              <a:t>m</a:t>
            </a:r>
            <a:r>
              <a:rPr lang="en-GB" dirty="0" err="1" smtClean="0">
                <a:solidFill>
                  <a:schemeClr val="bg2"/>
                </a:solidFill>
              </a:rPr>
              <a:t>odule_variable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22785" y="3802466"/>
            <a:ext cx="1880314" cy="437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457353" y="3836740"/>
            <a:ext cx="181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2"/>
                </a:solidFill>
              </a:rPr>
              <a:t>m</a:t>
            </a:r>
            <a:r>
              <a:rPr lang="en-GB" dirty="0" err="1" smtClean="0">
                <a:solidFill>
                  <a:schemeClr val="bg2"/>
                </a:solidFill>
              </a:rPr>
              <a:t>odule_variable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22785" y="4702927"/>
            <a:ext cx="1880314" cy="437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457353" y="4737201"/>
            <a:ext cx="181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2"/>
                </a:solidFill>
              </a:rPr>
              <a:t>m</a:t>
            </a:r>
            <a:r>
              <a:rPr lang="en-GB" dirty="0" err="1" smtClean="0">
                <a:solidFill>
                  <a:schemeClr val="bg2"/>
                </a:solidFill>
              </a:rPr>
              <a:t>odule_variable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71257" y="2988881"/>
            <a:ext cx="161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n</a:t>
            </a:r>
            <a:r>
              <a:rPr lang="en-GB" dirty="0" err="1" smtClean="0">
                <a:solidFill>
                  <a:schemeClr val="bg1"/>
                </a:solidFill>
              </a:rPr>
              <a:t>ame_spaceA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71257" y="3836740"/>
            <a:ext cx="1616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chemeClr val="bg1"/>
                </a:solidFill>
              </a:rPr>
              <a:t>name_spaceB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71257" y="4737201"/>
            <a:ext cx="161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chemeClr val="bg1"/>
                </a:solidFill>
              </a:rPr>
              <a:t>name_spaceC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" name="Minus 15"/>
          <p:cNvSpPr/>
          <p:nvPr/>
        </p:nvSpPr>
        <p:spPr>
          <a:xfrm>
            <a:off x="8104879" y="3150687"/>
            <a:ext cx="317905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Minus 16"/>
          <p:cNvSpPr/>
          <p:nvPr/>
        </p:nvSpPr>
        <p:spPr>
          <a:xfrm>
            <a:off x="8104878" y="3998546"/>
            <a:ext cx="317905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Minus 17"/>
          <p:cNvSpPr/>
          <p:nvPr/>
        </p:nvSpPr>
        <p:spPr>
          <a:xfrm>
            <a:off x="8104878" y="4899007"/>
            <a:ext cx="317905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85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 UI function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1207008" y="1913470"/>
            <a:ext cx="4754880" cy="4309256"/>
          </a:xfrm>
        </p:spPr>
        <p:txBody>
          <a:bodyPr>
            <a:normAutofit/>
          </a:bodyPr>
          <a:lstStyle/>
          <a:p>
            <a:r>
              <a:rPr lang="en-GB" dirty="0"/>
              <a:t>Step 1: start with the module UI </a:t>
            </a:r>
            <a:r>
              <a:rPr lang="en-GB" dirty="0" smtClean="0"/>
              <a:t>function template</a:t>
            </a:r>
          </a:p>
          <a:p>
            <a:r>
              <a:rPr lang="en-GB" dirty="0" smtClean="0"/>
              <a:t>Step 2: insert your UI code</a:t>
            </a:r>
          </a:p>
          <a:p>
            <a:r>
              <a:rPr lang="en-GB" dirty="0" smtClean="0"/>
              <a:t>Step 3: wrap any id’s in your UI code with the ns() function</a:t>
            </a:r>
          </a:p>
          <a:p>
            <a:pPr lvl="1"/>
            <a:r>
              <a:rPr lang="en-GB" dirty="0" smtClean="0"/>
              <a:t>Shiny UI inputs</a:t>
            </a:r>
          </a:p>
          <a:p>
            <a:pPr lvl="1"/>
            <a:r>
              <a:rPr lang="en-GB" dirty="0" smtClean="0"/>
              <a:t>Shiny UI outputs</a:t>
            </a:r>
          </a:p>
          <a:p>
            <a:r>
              <a:rPr lang="en-GB" dirty="0" smtClean="0"/>
              <a:t>Step 4: add module function to app UI</a:t>
            </a:r>
          </a:p>
          <a:p>
            <a:pPr lvl="1"/>
            <a:r>
              <a:rPr lang="en-GB" dirty="0" smtClean="0"/>
              <a:t>Include the namespace as a parameter</a:t>
            </a:r>
          </a:p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Module UI function template</a:t>
            </a:r>
            <a:endParaRPr lang="en-GB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DA753"/>
                </a:solidFill>
                <a:latin typeface="Consolas" panose="020B0609020204030204" pitchFamily="49" charset="0"/>
              </a:rPr>
              <a:t>#module UI</a:t>
            </a:r>
          </a:p>
          <a:p>
            <a:pPr marL="0" indent="0">
              <a:buNone/>
            </a:pP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myModuleUI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&lt;- </a:t>
            </a:r>
            <a:r>
              <a:rPr lang="en-GB" dirty="0" smtClean="0">
                <a:latin typeface="Consolas" panose="020B0609020204030204" pitchFamily="49" charset="0"/>
              </a:rPr>
              <a:t>function(id) </a:t>
            </a:r>
            <a:r>
              <a:rPr lang="en-GB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ns &lt;- NS(id)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DA753"/>
                </a:solidFill>
                <a:latin typeface="Consolas" panose="020B0609020204030204" pitchFamily="49" charset="0"/>
              </a:rPr>
              <a:t>#insert your code here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DA753"/>
                </a:solidFill>
                <a:latin typeface="Consolas" panose="020B0609020204030204" pitchFamily="49" charset="0"/>
              </a:rPr>
              <a:t>#app UI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ui</a:t>
            </a:r>
            <a:r>
              <a:rPr lang="en-GB" dirty="0">
                <a:latin typeface="Consolas" panose="020B0609020204030204" pitchFamily="49" charset="0"/>
              </a:rPr>
              <a:t> &lt;- </a:t>
            </a:r>
            <a:r>
              <a:rPr lang="en-GB" dirty="0" err="1">
                <a:latin typeface="Consolas" panose="020B0609020204030204" pitchFamily="49" charset="0"/>
              </a:rPr>
              <a:t>fluidPage</a:t>
            </a:r>
            <a:r>
              <a:rPr lang="en-GB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myModuleUI</a:t>
            </a:r>
            <a:r>
              <a:rPr lang="en-GB" dirty="0" smtClean="0">
                <a:latin typeface="Consolas" panose="020B0609020204030204" pitchFamily="49" charset="0"/>
              </a:rPr>
              <a:t>("</a:t>
            </a:r>
            <a:r>
              <a:rPr lang="en-GB" dirty="0" err="1" smtClean="0">
                <a:solidFill>
                  <a:srgbClr val="0DA753"/>
                </a:solidFill>
                <a:latin typeface="Consolas" panose="020B0609020204030204" pitchFamily="49" charset="0"/>
              </a:rPr>
              <a:t>my_namespace</a:t>
            </a:r>
            <a:r>
              <a:rPr lang="en-GB" dirty="0">
                <a:latin typeface="Consolas" panose="020B0609020204030204" pitchFamily="49" charset="0"/>
              </a:rPr>
              <a:t>"),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DA753"/>
                </a:solidFill>
                <a:latin typeface="Consolas" panose="020B0609020204030204" pitchFamily="49" charset="0"/>
              </a:rPr>
              <a:t>#more app UI elements/modules...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464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 Server function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Step 1: start with the module </a:t>
            </a:r>
            <a:r>
              <a:rPr lang="en-GB" dirty="0" smtClean="0"/>
              <a:t>Server </a:t>
            </a:r>
            <a:r>
              <a:rPr lang="en-GB" dirty="0"/>
              <a:t>function </a:t>
            </a:r>
            <a:r>
              <a:rPr lang="en-GB" dirty="0" smtClean="0"/>
              <a:t>template</a:t>
            </a:r>
          </a:p>
          <a:p>
            <a:pPr lvl="1"/>
            <a:r>
              <a:rPr lang="en-GB" dirty="0" smtClean="0"/>
              <a:t>Remember session is needed here!</a:t>
            </a:r>
          </a:p>
          <a:p>
            <a:r>
              <a:rPr lang="en-GB" dirty="0" smtClean="0"/>
              <a:t>Step 2: insert your server code</a:t>
            </a:r>
          </a:p>
          <a:p>
            <a:pPr lvl="1"/>
            <a:r>
              <a:rPr lang="en-GB" dirty="0" smtClean="0"/>
              <a:t>Shiny will automatically add the namespace prefixes</a:t>
            </a:r>
          </a:p>
          <a:p>
            <a:r>
              <a:rPr lang="en-GB" dirty="0" smtClean="0"/>
              <a:t>Step 3: add </a:t>
            </a:r>
            <a:r>
              <a:rPr lang="en-GB" dirty="0" err="1" smtClean="0"/>
              <a:t>callModule</a:t>
            </a:r>
            <a:r>
              <a:rPr lang="en-GB" dirty="0" smtClean="0"/>
              <a:t> to your server</a:t>
            </a:r>
          </a:p>
          <a:p>
            <a:pPr lvl="1"/>
            <a:r>
              <a:rPr lang="en-GB" dirty="0" smtClean="0"/>
              <a:t>Include the server function and namespace as first two parameters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Module </a:t>
            </a:r>
            <a:r>
              <a:rPr lang="en-GB" dirty="0" smtClean="0"/>
              <a:t>Server </a:t>
            </a:r>
            <a:r>
              <a:rPr lang="en-GB" dirty="0"/>
              <a:t>function </a:t>
            </a:r>
            <a:r>
              <a:rPr lang="en-GB" dirty="0" smtClean="0"/>
              <a:t>template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DA753"/>
                </a:solidFill>
                <a:latin typeface="Consolas" panose="020B0609020204030204" pitchFamily="49" charset="0"/>
              </a:rPr>
              <a:t>#module </a:t>
            </a:r>
            <a:r>
              <a:rPr lang="en-GB" dirty="0" smtClean="0">
                <a:solidFill>
                  <a:srgbClr val="0DA753"/>
                </a:solidFill>
                <a:latin typeface="Consolas" panose="020B0609020204030204" pitchFamily="49" charset="0"/>
              </a:rPr>
              <a:t>server</a:t>
            </a:r>
            <a:endParaRPr lang="en-GB" dirty="0">
              <a:solidFill>
                <a:srgbClr val="0DA75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myModuleServer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&lt;- </a:t>
            </a:r>
            <a:r>
              <a:rPr lang="en-GB" dirty="0" smtClean="0">
                <a:latin typeface="Consolas" panose="020B0609020204030204" pitchFamily="49" charset="0"/>
              </a:rPr>
              <a:t>function(</a:t>
            </a:r>
            <a:r>
              <a:rPr lang="en-GB" dirty="0" err="1" smtClean="0">
                <a:latin typeface="Consolas" panose="020B0609020204030204" pitchFamily="49" charset="0"/>
              </a:rPr>
              <a:t>input,output,session</a:t>
            </a:r>
            <a:r>
              <a:rPr lang="en-GB" dirty="0" smtClean="0">
                <a:latin typeface="Consolas" panose="020B0609020204030204" pitchFamily="49" charset="0"/>
              </a:rPr>
              <a:t>) </a:t>
            </a:r>
            <a:r>
              <a:rPr lang="en-GB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ns &lt;- </a:t>
            </a:r>
            <a:r>
              <a:rPr lang="en-GB" dirty="0" err="1" smtClean="0">
                <a:latin typeface="Consolas" panose="020B0609020204030204" pitchFamily="49" charset="0"/>
              </a:rPr>
              <a:t>session$ns</a:t>
            </a: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DA753"/>
                </a:solidFill>
                <a:latin typeface="Consolas" panose="020B0609020204030204" pitchFamily="49" charset="0"/>
              </a:rPr>
              <a:t>#insert your code here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DA753"/>
                </a:solidFill>
                <a:latin typeface="Consolas" panose="020B0609020204030204" pitchFamily="49" charset="0"/>
              </a:rPr>
              <a:t>#app </a:t>
            </a:r>
            <a:r>
              <a:rPr lang="en-GB" dirty="0" smtClean="0">
                <a:solidFill>
                  <a:srgbClr val="0DA753"/>
                </a:solidFill>
                <a:latin typeface="Consolas" panose="020B0609020204030204" pitchFamily="49" charset="0"/>
              </a:rPr>
              <a:t>server</a:t>
            </a:r>
            <a:endParaRPr lang="en-GB" dirty="0">
              <a:solidFill>
                <a:srgbClr val="0DA75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</a:rPr>
              <a:t>server </a:t>
            </a:r>
            <a:r>
              <a:rPr lang="en-GB" dirty="0">
                <a:latin typeface="Consolas" panose="020B0609020204030204" pitchFamily="49" charset="0"/>
              </a:rPr>
              <a:t>&lt;- </a:t>
            </a:r>
            <a:r>
              <a:rPr lang="en-GB" dirty="0" smtClean="0">
                <a:latin typeface="Consolas" panose="020B0609020204030204" pitchFamily="49" charset="0"/>
              </a:rPr>
              <a:t>function(</a:t>
            </a:r>
            <a:r>
              <a:rPr lang="en-GB" dirty="0" err="1" smtClean="0">
                <a:latin typeface="Consolas" panose="020B0609020204030204" pitchFamily="49" charset="0"/>
              </a:rPr>
              <a:t>input,output</a:t>
            </a:r>
            <a:r>
              <a:rPr lang="en-GB" dirty="0" smtClean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latin typeface="Consolas" panose="020B0609020204030204" pitchFamily="49" charset="0"/>
              </a:rPr>
              <a:t>callModule</a:t>
            </a:r>
            <a:r>
              <a:rPr lang="en-GB" dirty="0" smtClean="0">
                <a:latin typeface="Consolas" panose="020B0609020204030204" pitchFamily="49" charset="0"/>
              </a:rPr>
              <a:t>(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myModuleServer</a:t>
            </a:r>
            <a:r>
              <a:rPr lang="en-GB" dirty="0" smtClean="0">
                <a:latin typeface="Consolas" panose="020B0609020204030204" pitchFamily="49" charset="0"/>
              </a:rPr>
              <a:t>,</a:t>
            </a:r>
            <a:br>
              <a:rPr lang="en-GB" dirty="0" smtClean="0">
                <a:latin typeface="Consolas" panose="020B0609020204030204" pitchFamily="49" charset="0"/>
              </a:rPr>
            </a:br>
            <a:r>
              <a:rPr lang="en-GB" dirty="0" smtClean="0">
                <a:latin typeface="Consolas" panose="020B0609020204030204" pitchFamily="49" charset="0"/>
              </a:rPr>
              <a:t>             "</a:t>
            </a:r>
            <a:r>
              <a:rPr lang="en-GB" dirty="0" err="1" smtClean="0">
                <a:solidFill>
                  <a:srgbClr val="0DA753"/>
                </a:solidFill>
                <a:latin typeface="Consolas" panose="020B0609020204030204" pitchFamily="49" charset="0"/>
              </a:rPr>
              <a:t>my_namespace</a:t>
            </a:r>
            <a:r>
              <a:rPr lang="en-GB" dirty="0" smtClean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0DA753"/>
                </a:solidFill>
                <a:latin typeface="Consolas" panose="020B0609020204030204" pitchFamily="49" charset="0"/>
              </a:rPr>
              <a:t>  #</a:t>
            </a:r>
            <a:r>
              <a:rPr lang="en-GB" dirty="0">
                <a:solidFill>
                  <a:srgbClr val="0DA753"/>
                </a:solidFill>
                <a:latin typeface="Consolas" panose="020B0609020204030204" pitchFamily="49" charset="0"/>
              </a:rPr>
              <a:t>more app </a:t>
            </a:r>
            <a:r>
              <a:rPr lang="en-GB" dirty="0" smtClean="0">
                <a:solidFill>
                  <a:srgbClr val="0DA753"/>
                </a:solidFill>
                <a:latin typeface="Consolas" panose="020B0609020204030204" pitchFamily="49" charset="0"/>
              </a:rPr>
              <a:t>server elements/modules</a:t>
            </a:r>
            <a:r>
              <a:rPr lang="en-GB" dirty="0">
                <a:solidFill>
                  <a:srgbClr val="0DA753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</a:rPr>
              <a:t>}</a:t>
            </a: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82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Tips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200" dirty="0" smtClean="0"/>
              <a:t>Module namespaces must match in the app UI and server</a:t>
            </a:r>
          </a:p>
          <a:p>
            <a:r>
              <a:rPr lang="en-GB" sz="2200" dirty="0" smtClean="0"/>
              <a:t>Always create the ns() function at the start of a module UI and server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ns &lt;- NS(id) #</a:t>
            </a:r>
            <a:r>
              <a:rPr lang="en-GB" sz="2000" dirty="0" err="1" smtClean="0">
                <a:solidFill>
                  <a:schemeClr val="accent1">
                    <a:lumMod val="75000"/>
                  </a:schemeClr>
                </a:solidFill>
              </a:rPr>
              <a:t>ui</a:t>
            </a:r>
            <a:endParaRPr lang="en-GB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s &lt;- </a:t>
            </a:r>
            <a:r>
              <a:rPr lang="en-GB" sz="2000" dirty="0" err="1" smtClean="0">
                <a:solidFill>
                  <a:schemeClr val="accent1">
                    <a:lumMod val="75000"/>
                  </a:schemeClr>
                </a:solidFill>
              </a:rPr>
              <a:t>session$ns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#server</a:t>
            </a:r>
          </a:p>
          <a:p>
            <a:r>
              <a:rPr lang="en-GB" sz="2200" dirty="0" smtClean="0"/>
              <a:t>Use similar names for the module UI and Server functions</a:t>
            </a:r>
          </a:p>
          <a:p>
            <a:r>
              <a:rPr lang="en-GB" sz="2200" dirty="0" smtClean="0"/>
              <a:t>Avoid creating relationships between inputs/outputs in different namespaces</a:t>
            </a:r>
          </a:p>
          <a:p>
            <a:endParaRPr lang="en-GB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86524" y="2370592"/>
            <a:ext cx="3335905" cy="333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3">
      <a:dk1>
        <a:srgbClr val="2C2C2C"/>
      </a:dk1>
      <a:lt1>
        <a:srgbClr val="0068B3"/>
      </a:lt1>
      <a:dk2>
        <a:srgbClr val="FFFFFF"/>
      </a:dk2>
      <a:lt2>
        <a:srgbClr val="DDDDDD"/>
      </a:lt2>
      <a:accent1>
        <a:srgbClr val="0095FF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0"/>
      </a:accent6>
      <a:hlink>
        <a:srgbClr val="FF9933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4622</TotalTime>
  <Words>1341</Words>
  <Application>Microsoft Office PowerPoint</Application>
  <PresentationFormat>Widescreen</PresentationFormat>
  <Paragraphs>252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Corbel</vt:lpstr>
      <vt:lpstr>Helvetica Neue</vt:lpstr>
      <vt:lpstr>Wingdings</vt:lpstr>
      <vt:lpstr>Banded</vt:lpstr>
      <vt:lpstr>Shiny Modules</vt:lpstr>
      <vt:lpstr>What are shiny modules?</vt:lpstr>
      <vt:lpstr>Dividing an app into modules</vt:lpstr>
      <vt:lpstr>Why use modules?</vt:lpstr>
      <vt:lpstr>Reusing code within an app</vt:lpstr>
      <vt:lpstr>Namespaces</vt:lpstr>
      <vt:lpstr>Module UI function</vt:lpstr>
      <vt:lpstr>Module Server function</vt:lpstr>
      <vt:lpstr>Tips</vt:lpstr>
      <vt:lpstr>Adding module parameters</vt:lpstr>
      <vt:lpstr>Returning values from modules</vt:lpstr>
      <vt:lpstr>Non-reactive containers</vt:lpstr>
      <vt:lpstr>Example - Module UI function</vt:lpstr>
      <vt:lpstr>Example - Module Server function</vt:lpstr>
      <vt:lpstr>Further resources</vt:lpstr>
    </vt:vector>
  </TitlesOfParts>
  <Company>Scottish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Ware J (Jaye)</dc:creator>
  <cp:lastModifiedBy>Ware J (Jaye)</cp:lastModifiedBy>
  <cp:revision>40</cp:revision>
  <dcterms:created xsi:type="dcterms:W3CDTF">2019-04-15T13:42:28Z</dcterms:created>
  <dcterms:modified xsi:type="dcterms:W3CDTF">2019-04-26T12:27:12Z</dcterms:modified>
</cp:coreProperties>
</file>