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906000"/>
  <p:notesSz cx="6858000" cy="9144000"/>
  <p:embeddedFontLst>
    <p:embeddedFont>
      <p:font typeface="Roboto"/>
      <p:regular r:id="rId24"/>
      <p:bold r:id="rId25"/>
      <p:italic r:id="rId26"/>
      <p:boldItalic r:id="rId27"/>
    </p:embeddedFon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xVtcuNtXSHlPEVSmjg0fD1ahO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QuattrocentoSans-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istics.gov.scot/sparq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API: </a:t>
            </a:r>
            <a:r>
              <a:rPr b="0" i="0" lang="en-GB" sz="1200">
                <a:solidFill>
                  <a:schemeClr val="dk1"/>
                </a:solidFill>
                <a:latin typeface="Calibri"/>
                <a:ea typeface="Calibri"/>
                <a:cs typeface="Calibri"/>
                <a:sym typeface="Calibri"/>
              </a:rPr>
              <a:t>Statistics.gov.scot provides highly flexible programmatic access to its data, through the </a:t>
            </a:r>
            <a:r>
              <a:rPr b="0" i="0" lang="en-GB" sz="1200" u="sng" strike="noStrike">
                <a:solidFill>
                  <a:schemeClr val="dk1"/>
                </a:solidFill>
                <a:latin typeface="Calibri"/>
                <a:ea typeface="Calibri"/>
                <a:cs typeface="Calibri"/>
                <a:sym typeface="Calibri"/>
                <a:hlinkClick r:id="rId2">
                  <a:extLst>
                    <a:ext uri="{A12FA001-AC4F-418D-AE19-62706E023703}">
                      <ahyp:hlinkClr val="tx"/>
                    </a:ext>
                  </a:extLst>
                </a:hlinkClick>
              </a:rPr>
              <a:t>SPARQL endpoint</a:t>
            </a:r>
            <a:r>
              <a:rPr b="0" i="0" lang="en-GB" sz="1200">
                <a:solidFill>
                  <a:schemeClr val="dk1"/>
                </a:solidFill>
                <a:latin typeface="Calibri"/>
                <a:ea typeface="Calibri"/>
                <a:cs typeface="Calibri"/>
                <a:sym typeface="Calibri"/>
              </a:rPr>
              <a:t>.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lang="en-GB"/>
              <a:t>Using a </a:t>
            </a:r>
            <a:r>
              <a:rPr lang="en-GB"/>
              <a:t>URI: Uniform resource identifier it’s just a unique name for the specific resource  you can pull the specific dataset you need with whichever dimensions </a:t>
            </a:r>
            <a:endParaRPr/>
          </a:p>
          <a:p>
            <a:pPr indent="0" lvl="0" marL="0" rtl="0" algn="l">
              <a:spcBef>
                <a:spcPts val="0"/>
              </a:spcBef>
              <a:spcAft>
                <a:spcPts val="0"/>
              </a:spcAft>
              <a:buNone/>
            </a:pPr>
            <a:r>
              <a:rPr b="0" i="0" lang="en-GB" sz="1200">
                <a:solidFill>
                  <a:schemeClr val="dk1"/>
                </a:solidFill>
                <a:latin typeface="Calibri"/>
                <a:ea typeface="Calibri"/>
                <a:cs typeface="Calibri"/>
                <a:sym typeface="Calibri"/>
              </a:rPr>
              <a:t>Sparql: Can be complicated and </a:t>
            </a:r>
            <a:r>
              <a:rPr lang="en-GB"/>
              <a:t>lengthy</a:t>
            </a:r>
            <a:r>
              <a:rPr b="0" i="0" lang="en-GB" sz="1200">
                <a:solidFill>
                  <a:schemeClr val="dk1"/>
                </a:solidFill>
                <a:latin typeface="Calibri"/>
                <a:ea typeface="Calibri"/>
                <a:cs typeface="Calibri"/>
                <a:sym typeface="Calibri"/>
              </a:rPr>
              <a:t> t</a:t>
            </a:r>
            <a:r>
              <a:rPr lang="en-GB"/>
              <a:t>o write</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lang="en-GB"/>
              <a:t>Documentation</a:t>
            </a:r>
            <a:endParaRPr/>
          </a:p>
        </p:txBody>
      </p:sp>
      <p:sp>
        <p:nvSpPr>
          <p:cNvPr id="264" name="Google Shape;26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Use ODS to download data from statistics.gov.scot with a single line of R code. opendatascot removes the need to write SPARQL code; you only need the URI of a dataset. And to know what dimensions you need.</a:t>
            </a:r>
            <a:endParaRPr/>
          </a:p>
          <a:p>
            <a:pPr indent="0" lvl="0" marL="0" marR="0" rtl="0" algn="l">
              <a:lnSpc>
                <a:spcPct val="100000"/>
              </a:lnSpc>
              <a:spcBef>
                <a:spcPts val="0"/>
              </a:spcBef>
              <a:spcAft>
                <a:spcPts val="0"/>
              </a:spcAft>
              <a:buClr>
                <a:schemeClr val="dk1"/>
              </a:buClr>
              <a:buSzPts val="1200"/>
              <a:buFont typeface="Calibri"/>
              <a:buNone/>
            </a:pPr>
            <a:r>
              <a:rPr lang="en-GB"/>
              <a:t>opendatascot can be used interactively, or as part of a reproducible analytical pipeline.</a:t>
            </a:r>
            <a:endParaRPr/>
          </a:p>
          <a:p>
            <a:pPr indent="0" lvl="0" marL="0" rtl="0" algn="l">
              <a:spcBef>
                <a:spcPts val="0"/>
              </a:spcBef>
              <a:spcAft>
                <a:spcPts val="0"/>
              </a:spcAft>
              <a:buNone/>
            </a:pPr>
            <a:r>
              <a:rPr lang="en-GB"/>
              <a:t>As you can see I have a year_quarters vector which changes based on the actual date so every time this line of code is run it searches for the specific time frame that’s required.  </a:t>
            </a:r>
            <a:endParaRPr/>
          </a:p>
          <a:p>
            <a:pPr indent="0" lvl="0" marL="0" rtl="0" algn="l">
              <a:spcBef>
                <a:spcPts val="0"/>
              </a:spcBef>
              <a:spcAft>
                <a:spcPts val="0"/>
              </a:spcAft>
              <a:buNone/>
            </a:pPr>
            <a:r>
              <a:rPr lang="en-GB"/>
              <a:t>Use to print the sparql query </a:t>
            </a:r>
            <a:endParaRPr/>
          </a:p>
          <a:p>
            <a:pPr indent="0" lvl="0" marL="0" rtl="0" algn="l">
              <a:spcBef>
                <a:spcPts val="0"/>
              </a:spcBef>
              <a:spcAft>
                <a:spcPts val="0"/>
              </a:spcAft>
              <a:buNone/>
            </a:pPr>
            <a:r>
              <a:rPr lang="en-GB"/>
              <a:t>And combine location data</a:t>
            </a:r>
            <a:endParaRPr/>
          </a:p>
          <a:p>
            <a:pPr indent="0" lvl="0" marL="0" rtl="0" algn="l">
              <a:lnSpc>
                <a:spcPct val="90000"/>
              </a:lnSpc>
              <a:spcBef>
                <a:spcPts val="0"/>
              </a:spcBef>
              <a:spcAft>
                <a:spcPts val="0"/>
              </a:spcAft>
              <a:buClr>
                <a:srgbClr val="703989"/>
              </a:buClr>
              <a:buSzPts val="2800"/>
              <a:buFont typeface="Arial"/>
              <a:buNone/>
            </a:pPr>
            <a:r>
              <a:rPr lang="en-GB">
                <a:solidFill>
                  <a:srgbClr val="000000"/>
                </a:solidFill>
              </a:rPr>
              <a:t>Slow to load (large datasets)</a:t>
            </a:r>
            <a:endParaRPr sz="100">
              <a:solidFill>
                <a:srgbClr val="000000"/>
              </a:solidFill>
            </a:endParaRPr>
          </a:p>
          <a:p>
            <a:pPr indent="0" lvl="0" marL="0" rtl="0" algn="l">
              <a:spcBef>
                <a:spcPts val="0"/>
              </a:spcBef>
              <a:spcAft>
                <a:spcPts val="0"/>
              </a:spcAft>
              <a:buNone/>
            </a:pPr>
            <a:r>
              <a:t/>
            </a:r>
            <a:endParaRPr/>
          </a:p>
        </p:txBody>
      </p:sp>
      <p:sp>
        <p:nvSpPr>
          <p:cNvPr id="273" name="Google Shape;27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e228e15d3_1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e228e15d3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Just to demonstrate </a:t>
            </a:r>
            <a:r>
              <a:rPr lang="en-GB"/>
              <a:t>the</a:t>
            </a:r>
            <a:r>
              <a:rPr lang="en-GB"/>
              <a:t> difference </a:t>
            </a:r>
            <a:r>
              <a:rPr lang="en-GB"/>
              <a:t>between</a:t>
            </a:r>
            <a:r>
              <a:rPr lang="en-GB"/>
              <a:t> sparql query and the same ODS query</a:t>
            </a:r>
            <a:endParaRPr/>
          </a:p>
        </p:txBody>
      </p:sp>
      <p:sp>
        <p:nvSpPr>
          <p:cNvPr id="284" name="Google Shape;284;gce228e15d3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For showing trends minimal design for q</a:t>
            </a:r>
            <a:r>
              <a:rPr lang="en-GB" sz="1100">
                <a:solidFill>
                  <a:srgbClr val="333333"/>
                </a:solidFill>
                <a:highlight>
                  <a:srgbClr val="FFFFFF"/>
                </a:highlight>
                <a:latin typeface="Arial"/>
                <a:ea typeface="Arial"/>
                <a:cs typeface="Arial"/>
                <a:sym typeface="Arial"/>
              </a:rPr>
              <a:t>uick impression of a trend or pattern without the usual </a:t>
            </a:r>
            <a:r>
              <a:rPr lang="en-GB" sz="1100">
                <a:solidFill>
                  <a:srgbClr val="333333"/>
                </a:solidFill>
                <a:highlight>
                  <a:srgbClr val="FFFFFF"/>
                </a:highlight>
                <a:latin typeface="Arial"/>
                <a:ea typeface="Arial"/>
                <a:cs typeface="Arial"/>
                <a:sym typeface="Arial"/>
              </a:rPr>
              <a:t>peripherals</a:t>
            </a:r>
            <a:r>
              <a:rPr lang="en-GB" sz="1100">
                <a:solidFill>
                  <a:srgbClr val="333333"/>
                </a:solidFill>
                <a:highlight>
                  <a:srgbClr val="FFFFFF"/>
                </a:highlight>
                <a:latin typeface="Arial"/>
                <a:ea typeface="Arial"/>
                <a:cs typeface="Arial"/>
                <a:sym typeface="Arial"/>
              </a:rPr>
              <a:t> of a traditional graph</a:t>
            </a:r>
            <a:endParaRPr/>
          </a:p>
          <a:p>
            <a:pPr indent="-171450" lvl="0" marL="171450" marR="0" rtl="0" algn="l">
              <a:lnSpc>
                <a:spcPct val="100000"/>
              </a:lnSpc>
              <a:spcBef>
                <a:spcPts val="0"/>
              </a:spcBef>
              <a:spcAft>
                <a:spcPts val="0"/>
              </a:spcAft>
              <a:buClr>
                <a:schemeClr val="dk1"/>
              </a:buClr>
              <a:buSzPts val="1200"/>
              <a:buFont typeface="Arial"/>
              <a:buChar char="•"/>
            </a:pPr>
            <a:r>
              <a:rPr lang="en-GB"/>
              <a:t>limited customisation </a:t>
            </a:r>
            <a:endParaRPr/>
          </a:p>
          <a:p>
            <a:pPr indent="-171450" lvl="0" marL="171450" marR="0" rtl="0" algn="l">
              <a:lnSpc>
                <a:spcPct val="100000"/>
              </a:lnSpc>
              <a:spcBef>
                <a:spcPts val="0"/>
              </a:spcBef>
              <a:spcAft>
                <a:spcPts val="0"/>
              </a:spcAft>
              <a:buClr>
                <a:schemeClr val="dk1"/>
              </a:buClr>
              <a:buSzPts val="1200"/>
              <a:buFont typeface="Arial"/>
              <a:buChar char="•"/>
            </a:pPr>
            <a:r>
              <a:rPr lang="en-GB"/>
              <a:t>No axis information except in the tooltip by design</a:t>
            </a:r>
            <a:endParaRPr/>
          </a:p>
          <a:p>
            <a:pPr indent="-171450" lvl="0" marL="171450" marR="0" rtl="0" algn="l">
              <a:lnSpc>
                <a:spcPct val="100000"/>
              </a:lnSpc>
              <a:spcBef>
                <a:spcPts val="0"/>
              </a:spcBef>
              <a:spcAft>
                <a:spcPts val="0"/>
              </a:spcAft>
              <a:buClr>
                <a:schemeClr val="dk1"/>
              </a:buClr>
              <a:buSzPts val="1200"/>
              <a:buFont typeface="Arial"/>
              <a:buChar char="•"/>
            </a:pPr>
            <a:r>
              <a:rPr lang="en-GB"/>
              <a:t>Ask about jquery skills</a:t>
            </a:r>
            <a:endParaRPr/>
          </a:p>
          <a:p>
            <a:pPr indent="-95250" lvl="0" marL="17145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Calibri"/>
              <a:buNone/>
            </a:pPr>
            <a:r>
              <a:rPr lang="en-GB"/>
              <a:t>Issues: </a:t>
            </a:r>
            <a:endParaRPr/>
          </a:p>
          <a:p>
            <a:pPr indent="-171450" lvl="0" marL="171450" marR="0" rtl="0" algn="l">
              <a:lnSpc>
                <a:spcPct val="100000"/>
              </a:lnSpc>
              <a:spcBef>
                <a:spcPts val="0"/>
              </a:spcBef>
              <a:spcAft>
                <a:spcPts val="0"/>
              </a:spcAft>
              <a:buClr>
                <a:schemeClr val="dk1"/>
              </a:buClr>
              <a:buSzPts val="1200"/>
              <a:buFont typeface="Arial"/>
              <a:buChar char="•"/>
            </a:pPr>
            <a:r>
              <a:rPr lang="en-GB"/>
              <a:t>Offset where leading data is missing</a:t>
            </a:r>
            <a:endParaRPr/>
          </a:p>
          <a:p>
            <a:pPr indent="-171450" lvl="0" marL="171450" marR="0" rtl="0" algn="l">
              <a:lnSpc>
                <a:spcPct val="100000"/>
              </a:lnSpc>
              <a:spcBef>
                <a:spcPts val="0"/>
              </a:spcBef>
              <a:spcAft>
                <a:spcPts val="0"/>
              </a:spcAft>
              <a:buClr>
                <a:schemeClr val="dk1"/>
              </a:buClr>
              <a:buSzPts val="1200"/>
              <a:buFont typeface="Arial"/>
              <a:buChar char="•"/>
            </a:pPr>
            <a:r>
              <a:rPr lang="en-GB"/>
              <a:t>Cannot put data in bar chart tooltip as it only takes values and displays in the order given. </a:t>
            </a:r>
            <a:endParaRPr/>
          </a:p>
          <a:p>
            <a:pPr indent="-171450" lvl="0" marL="171450" marR="0" rtl="0" algn="l">
              <a:lnSpc>
                <a:spcPct val="100000"/>
              </a:lnSpc>
              <a:spcBef>
                <a:spcPts val="0"/>
              </a:spcBef>
              <a:spcAft>
                <a:spcPts val="0"/>
              </a:spcAft>
              <a:buClr>
                <a:schemeClr val="dk1"/>
              </a:buClr>
              <a:buSzPts val="1200"/>
              <a:buFont typeface="Arial"/>
              <a:buChar char="•"/>
            </a:pPr>
            <a:r>
              <a:rPr lang="en-GB"/>
              <a:t>Y axis is variable for bar charts so where it looks like zero is sometimes isn’t. This is so that it can adjust for negative values.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291" name="Google Shape;2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Started with formattable as it makes tidy tables but changed to data table because it allowed for merging of rows sharing the same name and specifying column width</a:t>
            </a:r>
            <a:endParaRPr/>
          </a:p>
        </p:txBody>
      </p:sp>
      <p:sp>
        <p:nvSpPr>
          <p:cNvPr id="301" name="Google Shape;30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Sa11y and Lighthouse assess the page and highlights issues and suggests improvements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These aren’t perfect but a good start</a:t>
            </a:r>
            <a:endParaRPr/>
          </a:p>
          <a:p>
            <a:pPr indent="0" lvl="0" marL="0" marR="0" rtl="0" algn="l">
              <a:lnSpc>
                <a:spcPct val="100000"/>
              </a:lnSpc>
              <a:spcBef>
                <a:spcPts val="0"/>
              </a:spcBef>
              <a:spcAft>
                <a:spcPts val="0"/>
              </a:spcAft>
              <a:buClr>
                <a:schemeClr val="dk1"/>
              </a:buClr>
              <a:buSzPts val="1200"/>
              <a:buFont typeface="Calibri"/>
              <a:buNone/>
            </a:pPr>
            <a:r>
              <a:rPr lang="en-GB"/>
              <a:t>Kevin white and Maike – Saltire </a:t>
            </a:r>
            <a:r>
              <a:rPr lang="en-GB"/>
              <a:t>guidance</a:t>
            </a:r>
            <a:r>
              <a:rPr lang="en-GB"/>
              <a:t> </a:t>
            </a:r>
            <a:r>
              <a:rPr b="0" lang="en-GB" sz="1200">
                <a:solidFill>
                  <a:schemeClr val="dk1"/>
                </a:solidFill>
                <a:latin typeface="Calibri"/>
                <a:ea typeface="Calibri"/>
                <a:cs typeface="Calibri"/>
                <a:sym typeface="Calibri"/>
              </a:rPr>
              <a:t>Head of Digital Accessibility got in touch and provided feedback on what can be improved – More on that in a later slide</a:t>
            </a:r>
            <a:endParaRPr/>
          </a:p>
          <a:p>
            <a:pPr indent="0" lvl="0" marL="0" rtl="0" algn="l">
              <a:spcBef>
                <a:spcPts val="0"/>
              </a:spcBef>
              <a:spcAft>
                <a:spcPts val="0"/>
              </a:spcAft>
              <a:buNone/>
            </a:pPr>
            <a:r>
              <a:t/>
            </a:r>
            <a:endParaRPr/>
          </a:p>
        </p:txBody>
      </p:sp>
      <p:sp>
        <p:nvSpPr>
          <p:cNvPr id="309" name="Google Shape;30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Feedback throughout the process from </a:t>
            </a:r>
            <a:r>
              <a:rPr lang="en-GB"/>
              <a:t>social</a:t>
            </a:r>
            <a:r>
              <a:rPr lang="en-GB"/>
              <a:t> media such as yammer, the population team and other colleagues.  </a:t>
            </a:r>
            <a:endParaRPr/>
          </a:p>
          <a:p>
            <a:pPr indent="0" lvl="0" marL="0" rtl="0" algn="l">
              <a:spcBef>
                <a:spcPts val="0"/>
              </a:spcBef>
              <a:spcAft>
                <a:spcPts val="0"/>
              </a:spcAft>
              <a:buNone/>
            </a:pPr>
            <a:r>
              <a:rPr lang="en-GB"/>
              <a:t>Gave us a good insight on how to </a:t>
            </a:r>
            <a:r>
              <a:rPr lang="en-GB"/>
              <a:t>improve</a:t>
            </a:r>
            <a:r>
              <a:rPr lang="en-GB"/>
              <a:t> in a variety of areas especially for </a:t>
            </a:r>
            <a:r>
              <a:rPr lang="en-GB"/>
              <a:t>accessibility</a:t>
            </a:r>
            <a:r>
              <a:rPr lang="en-GB"/>
              <a:t> and actual use.</a:t>
            </a:r>
            <a:endParaRPr/>
          </a:p>
          <a:p>
            <a:pPr indent="0" lvl="0" marL="0" rtl="0" algn="l">
              <a:spcBef>
                <a:spcPts val="0"/>
              </a:spcBef>
              <a:spcAft>
                <a:spcPts val="0"/>
              </a:spcAft>
              <a:buNone/>
            </a:pPr>
            <a:r>
              <a:t/>
            </a:r>
            <a:endParaRPr/>
          </a:p>
        </p:txBody>
      </p:sp>
      <p:sp>
        <p:nvSpPr>
          <p:cNvPr id="319" name="Google Shape;31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Challenges in condensing a lot of data</a:t>
            </a:r>
            <a:endParaRPr/>
          </a:p>
          <a:p>
            <a:pPr indent="0" lvl="0" marL="0" rtl="0" algn="l">
              <a:spcBef>
                <a:spcPts val="0"/>
              </a:spcBef>
              <a:spcAft>
                <a:spcPts val="0"/>
              </a:spcAft>
              <a:buNone/>
            </a:pPr>
            <a:r>
              <a:t/>
            </a:r>
            <a:endParaRPr/>
          </a:p>
        </p:txBody>
      </p:sp>
      <p:sp>
        <p:nvSpPr>
          <p:cNvPr id="328" name="Google Shape;32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Think about accessibility from the start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Keep a detailed plan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QA data -  A few time mistakes were spotted i.e data should have been proportion but was actual count. Data was slightly off – realised that Scotland was being included as a council area.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Code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 to app</a:t>
            </a:r>
            <a:endParaRPr/>
          </a:p>
          <a:p>
            <a:pPr indent="0" lvl="0" marL="0" rtl="0" algn="l">
              <a:spcBef>
                <a:spcPts val="0"/>
              </a:spcBef>
              <a:spcAft>
                <a:spcPts val="0"/>
              </a:spcAft>
              <a:buNone/>
            </a:pPr>
            <a:r>
              <a:t/>
            </a:r>
            <a:endParaRPr/>
          </a:p>
        </p:txBody>
      </p:sp>
      <p:sp>
        <p:nvSpPr>
          <p:cNvPr id="336" name="Google Shape;33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Lots of people were involved in the creation of this dashboard, via hands on assistance, guidance and feedback.</a:t>
            </a:r>
            <a:endParaRPr/>
          </a:p>
        </p:txBody>
      </p:sp>
      <p:sp>
        <p:nvSpPr>
          <p:cNvPr id="199" name="Google Shape;1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Quick look at the final app but I’ll demo and share the link after</a:t>
            </a:r>
            <a:endParaRPr/>
          </a:p>
        </p:txBody>
      </p:sp>
      <p:sp>
        <p:nvSpPr>
          <p:cNvPr id="207" name="Google Shape;2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GB"/>
              <a:t>Support the Population Taskforce to monitor progress, and understand the demographic challenges in Scotland.</a:t>
            </a:r>
            <a:endParaRPr/>
          </a:p>
          <a:p>
            <a:pPr indent="0" lvl="0" marL="0" rtl="0" algn="l">
              <a:spcBef>
                <a:spcPts val="0"/>
              </a:spcBef>
              <a:spcAft>
                <a:spcPts val="0"/>
              </a:spcAft>
              <a:buClr>
                <a:schemeClr val="dk1"/>
              </a:buClr>
              <a:buSzPts val="1200"/>
              <a:buFont typeface="Calibri"/>
              <a:buNone/>
            </a:pPr>
            <a:r>
              <a:rPr lang="en-GB"/>
              <a:t>Build an interactive dashboard with the ability to compare council areas which automatically updated. </a:t>
            </a:r>
            <a:endParaRPr/>
          </a:p>
          <a:p>
            <a:pPr indent="0" lvl="0" marL="0" rtl="0" algn="l">
              <a:spcBef>
                <a:spcPts val="0"/>
              </a:spcBef>
              <a:spcAft>
                <a:spcPts val="0"/>
              </a:spcAft>
              <a:buClr>
                <a:schemeClr val="dk1"/>
              </a:buClr>
              <a:buSzPts val="1200"/>
              <a:buFont typeface="Calibri"/>
              <a:buNone/>
            </a:pPr>
            <a:r>
              <a:rPr lang="en-GB"/>
              <a:t>The goal was to improve upon the static pdf dashboard </a:t>
            </a:r>
            <a:endParaRPr/>
          </a:p>
        </p:txBody>
      </p:sp>
      <p:sp>
        <p:nvSpPr>
          <p:cNvPr id="215" name="Google Shape;2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There’s lots of detail here but we decided we wanted to compile all this information into a more simplistic </a:t>
            </a:r>
            <a:r>
              <a:rPr lang="en-GB"/>
              <a:t>overview</a:t>
            </a:r>
            <a:r>
              <a:rPr lang="en-GB"/>
              <a:t> to capture these trends</a:t>
            </a:r>
            <a:endParaRPr/>
          </a:p>
        </p:txBody>
      </p:sp>
      <p:sp>
        <p:nvSpPr>
          <p:cNvPr id="229" name="Google Shape;2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statistic.gov.scot  Access </a:t>
            </a:r>
            <a:r>
              <a:rPr lang="en-GB"/>
              <a:t>scottish government datasets and explore them </a:t>
            </a:r>
            <a:r>
              <a:rPr lang="en-GB"/>
              <a:t>by theme, organisation, or geography. </a:t>
            </a:r>
            <a:endParaRPr/>
          </a:p>
          <a:p>
            <a:pPr indent="457200" lvl="0" marL="0" marR="0" rtl="0" algn="l">
              <a:lnSpc>
                <a:spcPct val="100000"/>
              </a:lnSpc>
              <a:spcBef>
                <a:spcPts val="0"/>
              </a:spcBef>
              <a:spcAft>
                <a:spcPts val="0"/>
              </a:spcAft>
              <a:buClr>
                <a:schemeClr val="dk1"/>
              </a:buClr>
              <a:buSzPts val="1200"/>
              <a:buFont typeface="Calibri"/>
              <a:buNone/>
            </a:pPr>
            <a:r>
              <a:rPr lang="en-GB"/>
              <a:t>Or access programmatically using their API.</a:t>
            </a:r>
            <a:endParaRPr/>
          </a:p>
          <a:p>
            <a:pPr indent="0" lvl="0" marL="0" marR="0" rtl="0" algn="l">
              <a:lnSpc>
                <a:spcPct val="100000"/>
              </a:lnSpc>
              <a:spcBef>
                <a:spcPts val="0"/>
              </a:spcBef>
              <a:spcAft>
                <a:spcPts val="0"/>
              </a:spcAft>
              <a:buClr>
                <a:schemeClr val="dk1"/>
              </a:buClr>
              <a:buSzPts val="1200"/>
              <a:buFont typeface="Calibri"/>
              <a:buNone/>
            </a:pPr>
            <a:r>
              <a:rPr lang="en-GB"/>
              <a:t>NRS for static datasets not yet on stats.gov.scot</a:t>
            </a:r>
            <a:endParaRPr/>
          </a:p>
          <a:p>
            <a:pPr indent="0" lvl="0" marL="0" marR="0" rtl="0" algn="l">
              <a:lnSpc>
                <a:spcPct val="100000"/>
              </a:lnSpc>
              <a:spcBef>
                <a:spcPts val="0"/>
              </a:spcBef>
              <a:spcAft>
                <a:spcPts val="0"/>
              </a:spcAft>
              <a:buClr>
                <a:schemeClr val="dk1"/>
              </a:buClr>
              <a:buSzPts val="1200"/>
              <a:buFont typeface="Calibri"/>
              <a:buNone/>
            </a:pPr>
            <a:r>
              <a:rPr lang="en-GB"/>
              <a:t>And Office for national statistics to fill in any gaps</a:t>
            </a:r>
            <a:endParaRPr/>
          </a:p>
          <a:p>
            <a:pPr indent="0" lvl="0" marL="0" rtl="0" algn="l">
              <a:spcBef>
                <a:spcPts val="0"/>
              </a:spcBef>
              <a:spcAft>
                <a:spcPts val="0"/>
              </a:spcAft>
              <a:buNone/>
            </a:pPr>
            <a:r>
              <a:t/>
            </a:r>
            <a:endParaRPr/>
          </a:p>
        </p:txBody>
      </p:sp>
      <p:sp>
        <p:nvSpPr>
          <p:cNvPr id="236" name="Google Shape;2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Detailed planning (lead by Joe) </a:t>
            </a:r>
            <a:endParaRPr/>
          </a:p>
          <a:p>
            <a:pPr indent="0" lvl="0" marL="0" rtl="0" algn="l">
              <a:spcBef>
                <a:spcPts val="0"/>
              </a:spcBef>
              <a:spcAft>
                <a:spcPts val="0"/>
              </a:spcAft>
              <a:buNone/>
            </a:pPr>
            <a:r>
              <a:rPr lang="en-GB"/>
              <a:t>	Before any technical coding started we created </a:t>
            </a:r>
            <a:r>
              <a:rPr lang="en-GB"/>
              <a:t>mockups and back and forth with policy </a:t>
            </a:r>
            <a:endParaRPr/>
          </a:p>
          <a:p>
            <a:pPr indent="0" lvl="0" marL="0" rtl="0" algn="l">
              <a:spcBef>
                <a:spcPts val="0"/>
              </a:spcBef>
              <a:spcAft>
                <a:spcPts val="0"/>
              </a:spcAft>
              <a:buClr>
                <a:schemeClr val="dk1"/>
              </a:buClr>
              <a:buFont typeface="Arial"/>
              <a:buNone/>
            </a:pPr>
            <a:r>
              <a:rPr lang="en-GB"/>
              <a:t> the data is all time series </a:t>
            </a:r>
            <a:endParaRPr/>
          </a:p>
          <a:p>
            <a:pPr indent="0" lvl="0" marL="0" rtl="0" algn="l">
              <a:spcBef>
                <a:spcPts val="0"/>
              </a:spcBef>
              <a:spcAft>
                <a:spcPts val="0"/>
              </a:spcAft>
              <a:buNone/>
            </a:pPr>
            <a:r>
              <a:rPr lang="en-GB"/>
              <a:t> </a:t>
            </a:r>
            <a:r>
              <a:rPr lang="en-GB"/>
              <a:t>Small multiples and using sparklines </a:t>
            </a:r>
            <a:endParaRPr/>
          </a:p>
          <a:p>
            <a:pPr indent="0" lvl="0" marL="0" rtl="0" algn="l">
              <a:spcBef>
                <a:spcPts val="0"/>
              </a:spcBef>
              <a:spcAft>
                <a:spcPts val="0"/>
              </a:spcAft>
              <a:buNone/>
            </a:pPr>
            <a:r>
              <a:rPr lang="en-GB"/>
              <a:t>Briefly mention interactivity </a:t>
            </a:r>
            <a:endParaRPr/>
          </a:p>
        </p:txBody>
      </p:sp>
      <p:sp>
        <p:nvSpPr>
          <p:cNvPr id="245" name="Google Shape;24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When we started we were considering both rmarkdown and shiny because these are both being used in SG to produce great dashboards. As we are planning to use the statistics.gov.scot API this was the deciding factor to use shiny as I am not aware of a way to use this with markdown</a:t>
            </a:r>
            <a:endParaRPr/>
          </a:p>
          <a:p>
            <a:pPr indent="0" lvl="0" marL="0" rtl="0" algn="l">
              <a:spcBef>
                <a:spcPts val="0"/>
              </a:spcBef>
              <a:spcAft>
                <a:spcPts val="0"/>
              </a:spcAft>
              <a:buNone/>
            </a:pPr>
            <a:r>
              <a:t/>
            </a:r>
            <a:endParaRPr/>
          </a:p>
        </p:txBody>
      </p:sp>
      <p:sp>
        <p:nvSpPr>
          <p:cNvPr id="254" name="Google Shape;25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703989"/>
        </a:solidFill>
      </p:bgPr>
    </p:bg>
    <p:spTree>
      <p:nvGrpSpPr>
        <p:cNvPr id="18" name="Shape 18"/>
        <p:cNvGrpSpPr/>
        <p:nvPr/>
      </p:nvGrpSpPr>
      <p:grpSpPr>
        <a:xfrm>
          <a:off x="0" y="0"/>
          <a:ext cx="0" cy="0"/>
          <a:chOff x="0" y="0"/>
          <a:chExt cx="0" cy="0"/>
        </a:xfrm>
      </p:grpSpPr>
      <p:sp>
        <p:nvSpPr>
          <p:cNvPr id="19" name="Google Shape;19;p20"/>
          <p:cNvSpPr txBox="1"/>
          <p:nvPr>
            <p:ph type="ctrTitle"/>
          </p:nvPr>
        </p:nvSpPr>
        <p:spPr>
          <a:xfrm>
            <a:off x="742950" y="1122363"/>
            <a:ext cx="84201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0"/>
          <p:cNvSpPr txBox="1"/>
          <p:nvPr>
            <p:ph idx="1" type="subTitle"/>
          </p:nvPr>
        </p:nvSpPr>
        <p:spPr>
          <a:xfrm>
            <a:off x="1238250" y="3602038"/>
            <a:ext cx="74295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20"/>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rgbClr val="703989"/>
        </a:solidFill>
      </p:bgPr>
    </p:bg>
    <p:spTree>
      <p:nvGrpSpPr>
        <p:cNvPr id="73" name="Shape 73"/>
        <p:cNvGrpSpPr/>
        <p:nvPr/>
      </p:nvGrpSpPr>
      <p:grpSpPr>
        <a:xfrm>
          <a:off x="0" y="0"/>
          <a:ext cx="0" cy="0"/>
          <a:chOff x="0" y="0"/>
          <a:chExt cx="0" cy="0"/>
        </a:xfrm>
      </p:grpSpPr>
      <p:sp>
        <p:nvSpPr>
          <p:cNvPr id="74" name="Google Shape;74;p43"/>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3"/>
          <p:cNvSpPr txBox="1"/>
          <p:nvPr>
            <p:ph idx="1" type="body"/>
          </p:nvPr>
        </p:nvSpPr>
        <p:spPr>
          <a:xfrm>
            <a:off x="4211340" y="987427"/>
            <a:ext cx="5014913"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43"/>
          <p:cNvSpPr txBox="1"/>
          <p:nvPr>
            <p:ph idx="2"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43"/>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rgbClr val="703989"/>
        </a:solidFill>
      </p:bgPr>
    </p:bg>
    <p:spTree>
      <p:nvGrpSpPr>
        <p:cNvPr id="80" name="Shape 80"/>
        <p:cNvGrpSpPr/>
        <p:nvPr/>
      </p:nvGrpSpPr>
      <p:grpSpPr>
        <a:xfrm>
          <a:off x="0" y="0"/>
          <a:ext cx="0" cy="0"/>
          <a:chOff x="0" y="0"/>
          <a:chExt cx="0" cy="0"/>
        </a:xfrm>
      </p:grpSpPr>
      <p:sp>
        <p:nvSpPr>
          <p:cNvPr id="81" name="Google Shape;81;p44"/>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4"/>
          <p:cNvSpPr/>
          <p:nvPr>
            <p:ph idx="2" type="pic"/>
          </p:nvPr>
        </p:nvSpPr>
        <p:spPr>
          <a:xfrm>
            <a:off x="4211340" y="987427"/>
            <a:ext cx="5014913"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3" name="Google Shape;83;p44"/>
          <p:cNvSpPr txBox="1"/>
          <p:nvPr>
            <p:ph idx="1"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44"/>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rgbClr val="703989"/>
        </a:solidFill>
      </p:bgPr>
    </p:bg>
    <p:spTree>
      <p:nvGrpSpPr>
        <p:cNvPr id="87" name="Shape 87"/>
        <p:cNvGrpSpPr/>
        <p:nvPr/>
      </p:nvGrpSpPr>
      <p:grpSpPr>
        <a:xfrm>
          <a:off x="0" y="0"/>
          <a:ext cx="0" cy="0"/>
          <a:chOff x="0" y="0"/>
          <a:chExt cx="0" cy="0"/>
        </a:xfrm>
      </p:grpSpPr>
      <p:sp>
        <p:nvSpPr>
          <p:cNvPr id="88" name="Google Shape;88;p45"/>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5"/>
          <p:cNvSpPr txBox="1"/>
          <p:nvPr>
            <p:ph idx="1" type="body"/>
          </p:nvPr>
        </p:nvSpPr>
        <p:spPr>
          <a:xfrm rot="5400000">
            <a:off x="2777332" y="-270669"/>
            <a:ext cx="4351338" cy="8543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5"/>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5"/>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rgbClr val="703989"/>
        </a:solidFill>
      </p:bgPr>
    </p:bg>
    <p:spTree>
      <p:nvGrpSpPr>
        <p:cNvPr id="93" name="Shape 93"/>
        <p:cNvGrpSpPr/>
        <p:nvPr/>
      </p:nvGrpSpPr>
      <p:grpSpPr>
        <a:xfrm>
          <a:off x="0" y="0"/>
          <a:ext cx="0" cy="0"/>
          <a:chOff x="0" y="0"/>
          <a:chExt cx="0" cy="0"/>
        </a:xfrm>
      </p:grpSpPr>
      <p:sp>
        <p:nvSpPr>
          <p:cNvPr id="94" name="Google Shape;94;p46"/>
          <p:cNvSpPr txBox="1"/>
          <p:nvPr>
            <p:ph type="title"/>
          </p:nvPr>
        </p:nvSpPr>
        <p:spPr>
          <a:xfrm rot="5400000">
            <a:off x="5251054" y="2203053"/>
            <a:ext cx="5811838" cy="21359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6"/>
          <p:cNvSpPr txBox="1"/>
          <p:nvPr>
            <p:ph idx="1" type="body"/>
          </p:nvPr>
        </p:nvSpPr>
        <p:spPr>
          <a:xfrm rot="5400000">
            <a:off x="917179" y="128985"/>
            <a:ext cx="5811838" cy="6284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6"/>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6"/>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6"/>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22"/>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2"/>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703989"/>
              </a:buClr>
              <a:buSzPts val="1800"/>
              <a:buChar char="•"/>
              <a:defRPr/>
            </a:lvl1pPr>
            <a:lvl2pPr indent="-342900" lvl="1" marL="914400" algn="l">
              <a:lnSpc>
                <a:spcPct val="90000"/>
              </a:lnSpc>
              <a:spcBef>
                <a:spcPts val="500"/>
              </a:spcBef>
              <a:spcAft>
                <a:spcPts val="0"/>
              </a:spcAft>
              <a:buClr>
                <a:srgbClr val="703989"/>
              </a:buClr>
              <a:buSzPts val="1800"/>
              <a:buChar char="•"/>
              <a:defRPr/>
            </a:lvl2pPr>
            <a:lvl3pPr indent="-342900" lvl="2" marL="1371600" algn="l">
              <a:lnSpc>
                <a:spcPct val="90000"/>
              </a:lnSpc>
              <a:spcBef>
                <a:spcPts val="500"/>
              </a:spcBef>
              <a:spcAft>
                <a:spcPts val="0"/>
              </a:spcAft>
              <a:buClr>
                <a:srgbClr val="703989"/>
              </a:buClr>
              <a:buSzPts val="1800"/>
              <a:buChar char="•"/>
              <a:defRPr/>
            </a:lvl3pPr>
            <a:lvl4pPr indent="-342900" lvl="3" marL="1828800" algn="l">
              <a:lnSpc>
                <a:spcPct val="90000"/>
              </a:lnSpc>
              <a:spcBef>
                <a:spcPts val="500"/>
              </a:spcBef>
              <a:spcAft>
                <a:spcPts val="0"/>
              </a:spcAft>
              <a:buClr>
                <a:srgbClr val="703989"/>
              </a:buClr>
              <a:buSzPts val="1800"/>
              <a:buChar char="•"/>
              <a:defRPr/>
            </a:lvl4pPr>
            <a:lvl5pPr indent="-342900" lvl="4" marL="2286000" algn="l">
              <a:lnSpc>
                <a:spcPct val="90000"/>
              </a:lnSpc>
              <a:spcBef>
                <a:spcPts val="500"/>
              </a:spcBef>
              <a:spcAft>
                <a:spcPts val="0"/>
              </a:spcAft>
              <a:buClr>
                <a:srgbClr val="70398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2"/>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5" name="Shape 115"/>
        <p:cNvGrpSpPr/>
        <p:nvPr/>
      </p:nvGrpSpPr>
      <p:grpSpPr>
        <a:xfrm>
          <a:off x="0" y="0"/>
          <a:ext cx="0" cy="0"/>
          <a:chOff x="0" y="0"/>
          <a:chExt cx="0" cy="0"/>
        </a:xfrm>
      </p:grpSpPr>
      <p:sp>
        <p:nvSpPr>
          <p:cNvPr id="116" name="Google Shape;116;p23"/>
          <p:cNvSpPr txBox="1"/>
          <p:nvPr>
            <p:ph type="ctrTitle"/>
          </p:nvPr>
        </p:nvSpPr>
        <p:spPr>
          <a:xfrm>
            <a:off x="742950" y="1122363"/>
            <a:ext cx="84201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703989"/>
              </a:buClr>
              <a:buSzPts val="6000"/>
              <a:buFont typeface="Quattrocento Sans"/>
              <a:buNone/>
              <a:defRPr sz="6000">
                <a:solidFill>
                  <a:srgbClr val="70398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3"/>
          <p:cNvSpPr txBox="1"/>
          <p:nvPr>
            <p:ph idx="1" type="subTitle"/>
          </p:nvPr>
        </p:nvSpPr>
        <p:spPr>
          <a:xfrm>
            <a:off x="1238250" y="3602038"/>
            <a:ext cx="74295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703989"/>
              </a:buClr>
              <a:buSzPts val="2400"/>
              <a:buNone/>
              <a:defRPr sz="2400">
                <a:solidFill>
                  <a:srgbClr val="703989"/>
                </a:solidFill>
              </a:defRPr>
            </a:lvl1pPr>
            <a:lvl2pPr lvl="1" algn="ctr">
              <a:lnSpc>
                <a:spcPct val="90000"/>
              </a:lnSpc>
              <a:spcBef>
                <a:spcPts val="500"/>
              </a:spcBef>
              <a:spcAft>
                <a:spcPts val="0"/>
              </a:spcAft>
              <a:buClr>
                <a:srgbClr val="703989"/>
              </a:buClr>
              <a:buSzPts val="2000"/>
              <a:buNone/>
              <a:defRPr sz="2000"/>
            </a:lvl2pPr>
            <a:lvl3pPr lvl="2" algn="ctr">
              <a:lnSpc>
                <a:spcPct val="90000"/>
              </a:lnSpc>
              <a:spcBef>
                <a:spcPts val="500"/>
              </a:spcBef>
              <a:spcAft>
                <a:spcPts val="0"/>
              </a:spcAft>
              <a:buClr>
                <a:srgbClr val="703989"/>
              </a:buClr>
              <a:buSzPts val="1800"/>
              <a:buNone/>
              <a:defRPr sz="1800"/>
            </a:lvl3pPr>
            <a:lvl4pPr lvl="3" algn="ctr">
              <a:lnSpc>
                <a:spcPct val="90000"/>
              </a:lnSpc>
              <a:spcBef>
                <a:spcPts val="500"/>
              </a:spcBef>
              <a:spcAft>
                <a:spcPts val="0"/>
              </a:spcAft>
              <a:buClr>
                <a:srgbClr val="703989"/>
              </a:buClr>
              <a:buSzPts val="1600"/>
              <a:buNone/>
              <a:defRPr sz="1600"/>
            </a:lvl4pPr>
            <a:lvl5pPr lvl="4" algn="ctr">
              <a:lnSpc>
                <a:spcPct val="90000"/>
              </a:lnSpc>
              <a:spcBef>
                <a:spcPts val="500"/>
              </a:spcBef>
              <a:spcAft>
                <a:spcPts val="0"/>
              </a:spcAft>
              <a:buClr>
                <a:srgbClr val="70398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8" name="Google Shape;118;p23"/>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24"/>
          <p:cNvSpPr txBox="1"/>
          <p:nvPr>
            <p:ph type="title"/>
          </p:nvPr>
        </p:nvSpPr>
        <p:spPr>
          <a:xfrm>
            <a:off x="675879" y="1709740"/>
            <a:ext cx="8543925"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03989"/>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a:off x="675879" y="4589465"/>
            <a:ext cx="854392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4" name="Google Shape;124;p24"/>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7" name="Shape 127"/>
        <p:cNvGrpSpPr/>
        <p:nvPr/>
      </p:nvGrpSpPr>
      <p:grpSpPr>
        <a:xfrm>
          <a:off x="0" y="0"/>
          <a:ext cx="0" cy="0"/>
          <a:chOff x="0" y="0"/>
          <a:chExt cx="0" cy="0"/>
        </a:xfrm>
      </p:grpSpPr>
      <p:sp>
        <p:nvSpPr>
          <p:cNvPr id="128" name="Google Shape;128;p25"/>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5"/>
          <p:cNvSpPr txBox="1"/>
          <p:nvPr>
            <p:ph idx="1" type="body"/>
          </p:nvPr>
        </p:nvSpPr>
        <p:spPr>
          <a:xfrm>
            <a:off x="681038"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703989"/>
              </a:buClr>
              <a:buSzPts val="1800"/>
              <a:buChar char="•"/>
              <a:defRPr/>
            </a:lvl1pPr>
            <a:lvl2pPr indent="-342900" lvl="1" marL="914400" algn="l">
              <a:lnSpc>
                <a:spcPct val="90000"/>
              </a:lnSpc>
              <a:spcBef>
                <a:spcPts val="500"/>
              </a:spcBef>
              <a:spcAft>
                <a:spcPts val="0"/>
              </a:spcAft>
              <a:buClr>
                <a:srgbClr val="703989"/>
              </a:buClr>
              <a:buSzPts val="1800"/>
              <a:buChar char="•"/>
              <a:defRPr/>
            </a:lvl2pPr>
            <a:lvl3pPr indent="-342900" lvl="2" marL="1371600" algn="l">
              <a:lnSpc>
                <a:spcPct val="90000"/>
              </a:lnSpc>
              <a:spcBef>
                <a:spcPts val="500"/>
              </a:spcBef>
              <a:spcAft>
                <a:spcPts val="0"/>
              </a:spcAft>
              <a:buClr>
                <a:srgbClr val="703989"/>
              </a:buClr>
              <a:buSzPts val="1800"/>
              <a:buChar char="•"/>
              <a:defRPr/>
            </a:lvl3pPr>
            <a:lvl4pPr indent="-342900" lvl="3" marL="1828800" algn="l">
              <a:lnSpc>
                <a:spcPct val="90000"/>
              </a:lnSpc>
              <a:spcBef>
                <a:spcPts val="500"/>
              </a:spcBef>
              <a:spcAft>
                <a:spcPts val="0"/>
              </a:spcAft>
              <a:buClr>
                <a:srgbClr val="703989"/>
              </a:buClr>
              <a:buSzPts val="1800"/>
              <a:buChar char="•"/>
              <a:defRPr/>
            </a:lvl4pPr>
            <a:lvl5pPr indent="-342900" lvl="4" marL="2286000" algn="l">
              <a:lnSpc>
                <a:spcPct val="90000"/>
              </a:lnSpc>
              <a:spcBef>
                <a:spcPts val="500"/>
              </a:spcBef>
              <a:spcAft>
                <a:spcPts val="0"/>
              </a:spcAft>
              <a:buClr>
                <a:srgbClr val="70398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5"/>
          <p:cNvSpPr txBox="1"/>
          <p:nvPr>
            <p:ph idx="2" type="body"/>
          </p:nvPr>
        </p:nvSpPr>
        <p:spPr>
          <a:xfrm>
            <a:off x="5014913"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703989"/>
              </a:buClr>
              <a:buSzPts val="1800"/>
              <a:buChar char="•"/>
              <a:defRPr/>
            </a:lvl1pPr>
            <a:lvl2pPr indent="-342900" lvl="1" marL="914400" algn="l">
              <a:lnSpc>
                <a:spcPct val="90000"/>
              </a:lnSpc>
              <a:spcBef>
                <a:spcPts val="500"/>
              </a:spcBef>
              <a:spcAft>
                <a:spcPts val="0"/>
              </a:spcAft>
              <a:buClr>
                <a:srgbClr val="703989"/>
              </a:buClr>
              <a:buSzPts val="1800"/>
              <a:buChar char="•"/>
              <a:defRPr/>
            </a:lvl2pPr>
            <a:lvl3pPr indent="-342900" lvl="2" marL="1371600" algn="l">
              <a:lnSpc>
                <a:spcPct val="90000"/>
              </a:lnSpc>
              <a:spcBef>
                <a:spcPts val="500"/>
              </a:spcBef>
              <a:spcAft>
                <a:spcPts val="0"/>
              </a:spcAft>
              <a:buClr>
                <a:srgbClr val="703989"/>
              </a:buClr>
              <a:buSzPts val="1800"/>
              <a:buChar char="•"/>
              <a:defRPr/>
            </a:lvl3pPr>
            <a:lvl4pPr indent="-342900" lvl="3" marL="1828800" algn="l">
              <a:lnSpc>
                <a:spcPct val="90000"/>
              </a:lnSpc>
              <a:spcBef>
                <a:spcPts val="500"/>
              </a:spcBef>
              <a:spcAft>
                <a:spcPts val="0"/>
              </a:spcAft>
              <a:buClr>
                <a:srgbClr val="703989"/>
              </a:buClr>
              <a:buSzPts val="1800"/>
              <a:buChar char="•"/>
              <a:defRPr/>
            </a:lvl4pPr>
            <a:lvl5pPr indent="-342900" lvl="4" marL="2286000" algn="l">
              <a:lnSpc>
                <a:spcPct val="90000"/>
              </a:lnSpc>
              <a:spcBef>
                <a:spcPts val="500"/>
              </a:spcBef>
              <a:spcAft>
                <a:spcPts val="0"/>
              </a:spcAft>
              <a:buClr>
                <a:srgbClr val="70398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5"/>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Two Images">
    <p:spTree>
      <p:nvGrpSpPr>
        <p:cNvPr id="134" name="Shape 134"/>
        <p:cNvGrpSpPr/>
        <p:nvPr/>
      </p:nvGrpSpPr>
      <p:grpSpPr>
        <a:xfrm>
          <a:off x="0" y="0"/>
          <a:ext cx="0" cy="0"/>
          <a:chOff x="0" y="0"/>
          <a:chExt cx="0" cy="0"/>
        </a:xfrm>
      </p:grpSpPr>
      <p:sp>
        <p:nvSpPr>
          <p:cNvPr id="135" name="Google Shape;135;p26"/>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39" name="Google Shape;139;p26"/>
          <p:cNvSpPr/>
          <p:nvPr>
            <p:ph idx="2" type="pic"/>
          </p:nvPr>
        </p:nvSpPr>
        <p:spPr>
          <a:xfrm>
            <a:off x="681038" y="1825625"/>
            <a:ext cx="4271962" cy="435133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703989"/>
              </a:buClr>
              <a:buSzPts val="3200"/>
              <a:buFont typeface="Arial"/>
              <a:buNone/>
              <a:defRPr b="0" i="0" sz="3200" u="none" cap="none" strike="noStrike">
                <a:solidFill>
                  <a:srgbClr val="703989"/>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rgbClr val="703989"/>
              </a:buClr>
              <a:buSzPts val="2800"/>
              <a:buFont typeface="Arial"/>
              <a:buNone/>
              <a:defRPr b="0" i="0" sz="2800" u="none" cap="none" strike="noStrike">
                <a:solidFill>
                  <a:srgbClr val="703989"/>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rgbClr val="703989"/>
              </a:buClr>
              <a:buSzPts val="2400"/>
              <a:buFont typeface="Arial"/>
              <a:buNone/>
              <a:defRPr b="0" i="0" sz="2400" u="none" cap="none" strike="noStrike">
                <a:solidFill>
                  <a:srgbClr val="703989"/>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rgbClr val="703989"/>
              </a:buClr>
              <a:buSzPts val="2000"/>
              <a:buFont typeface="Arial"/>
              <a:buNone/>
              <a:defRPr b="0" i="0" sz="2000" u="none" cap="none" strike="noStrike">
                <a:solidFill>
                  <a:srgbClr val="703989"/>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rgbClr val="703989"/>
              </a:buClr>
              <a:buSzPts val="2000"/>
              <a:buFont typeface="Arial"/>
              <a:buNone/>
              <a:defRPr b="0" i="0" sz="2000" u="none" cap="none" strike="noStrike">
                <a:solidFill>
                  <a:srgbClr val="703989"/>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0" name="Google Shape;140;p26"/>
          <p:cNvSpPr/>
          <p:nvPr>
            <p:ph idx="3" type="pic"/>
          </p:nvPr>
        </p:nvSpPr>
        <p:spPr>
          <a:xfrm>
            <a:off x="4953001" y="1825625"/>
            <a:ext cx="4271962" cy="435133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703989"/>
              </a:buClr>
              <a:buSzPts val="3200"/>
              <a:buFont typeface="Arial"/>
              <a:buNone/>
              <a:defRPr b="0" i="0" sz="3200" u="none" cap="none" strike="noStrike">
                <a:solidFill>
                  <a:srgbClr val="703989"/>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rgbClr val="703989"/>
              </a:buClr>
              <a:buSzPts val="2800"/>
              <a:buFont typeface="Arial"/>
              <a:buNone/>
              <a:defRPr b="0" i="0" sz="2800" u="none" cap="none" strike="noStrike">
                <a:solidFill>
                  <a:srgbClr val="703989"/>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rgbClr val="703989"/>
              </a:buClr>
              <a:buSzPts val="2400"/>
              <a:buFont typeface="Arial"/>
              <a:buNone/>
              <a:defRPr b="0" i="0" sz="2400" u="none" cap="none" strike="noStrike">
                <a:solidFill>
                  <a:srgbClr val="703989"/>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rgbClr val="703989"/>
              </a:buClr>
              <a:buSzPts val="2000"/>
              <a:buFont typeface="Arial"/>
              <a:buNone/>
              <a:defRPr b="0" i="0" sz="2000" u="none" cap="none" strike="noStrike">
                <a:solidFill>
                  <a:srgbClr val="703989"/>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rgbClr val="703989"/>
              </a:buClr>
              <a:buSzPts val="2000"/>
              <a:buFont typeface="Arial"/>
              <a:buNone/>
              <a:defRPr b="0" i="0" sz="2000" u="none" cap="none" strike="noStrike">
                <a:solidFill>
                  <a:srgbClr val="703989"/>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27"/>
          <p:cNvSpPr txBox="1"/>
          <p:nvPr>
            <p:ph type="title"/>
          </p:nvPr>
        </p:nvSpPr>
        <p:spPr>
          <a:xfrm>
            <a:off x="68232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7"/>
          <p:cNvSpPr txBox="1"/>
          <p:nvPr>
            <p:ph idx="1" type="body"/>
          </p:nvPr>
        </p:nvSpPr>
        <p:spPr>
          <a:xfrm>
            <a:off x="682329" y="1681163"/>
            <a:ext cx="41907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703989"/>
              </a:buClr>
              <a:buSzPts val="2400"/>
              <a:buNone/>
              <a:defRPr b="1" sz="2400"/>
            </a:lvl1pPr>
            <a:lvl2pPr indent="-228600" lvl="1" marL="914400" algn="l">
              <a:lnSpc>
                <a:spcPct val="90000"/>
              </a:lnSpc>
              <a:spcBef>
                <a:spcPts val="500"/>
              </a:spcBef>
              <a:spcAft>
                <a:spcPts val="0"/>
              </a:spcAft>
              <a:buClr>
                <a:srgbClr val="703989"/>
              </a:buClr>
              <a:buSzPts val="2000"/>
              <a:buNone/>
              <a:defRPr b="1" sz="2000"/>
            </a:lvl2pPr>
            <a:lvl3pPr indent="-228600" lvl="2" marL="1371600" algn="l">
              <a:lnSpc>
                <a:spcPct val="90000"/>
              </a:lnSpc>
              <a:spcBef>
                <a:spcPts val="500"/>
              </a:spcBef>
              <a:spcAft>
                <a:spcPts val="0"/>
              </a:spcAft>
              <a:buClr>
                <a:srgbClr val="703989"/>
              </a:buClr>
              <a:buSzPts val="1800"/>
              <a:buNone/>
              <a:defRPr b="1" sz="1800"/>
            </a:lvl3pPr>
            <a:lvl4pPr indent="-228600" lvl="3" marL="1828800" algn="l">
              <a:lnSpc>
                <a:spcPct val="90000"/>
              </a:lnSpc>
              <a:spcBef>
                <a:spcPts val="500"/>
              </a:spcBef>
              <a:spcAft>
                <a:spcPts val="0"/>
              </a:spcAft>
              <a:buClr>
                <a:srgbClr val="703989"/>
              </a:buClr>
              <a:buSzPts val="1600"/>
              <a:buNone/>
              <a:defRPr b="1" sz="1600"/>
            </a:lvl4pPr>
            <a:lvl5pPr indent="-228600" lvl="4" marL="2286000" algn="l">
              <a:lnSpc>
                <a:spcPct val="90000"/>
              </a:lnSpc>
              <a:spcBef>
                <a:spcPts val="500"/>
              </a:spcBef>
              <a:spcAft>
                <a:spcPts val="0"/>
              </a:spcAft>
              <a:buClr>
                <a:srgbClr val="70398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p27"/>
          <p:cNvSpPr txBox="1"/>
          <p:nvPr>
            <p:ph idx="2" type="body"/>
          </p:nvPr>
        </p:nvSpPr>
        <p:spPr>
          <a:xfrm>
            <a:off x="682329" y="2505075"/>
            <a:ext cx="4190702"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703989"/>
              </a:buClr>
              <a:buSzPts val="1800"/>
              <a:buChar char="•"/>
              <a:defRPr/>
            </a:lvl1pPr>
            <a:lvl2pPr indent="-342900" lvl="1" marL="914400" algn="l">
              <a:lnSpc>
                <a:spcPct val="90000"/>
              </a:lnSpc>
              <a:spcBef>
                <a:spcPts val="500"/>
              </a:spcBef>
              <a:spcAft>
                <a:spcPts val="0"/>
              </a:spcAft>
              <a:buClr>
                <a:srgbClr val="703989"/>
              </a:buClr>
              <a:buSzPts val="1800"/>
              <a:buChar char="•"/>
              <a:defRPr/>
            </a:lvl2pPr>
            <a:lvl3pPr indent="-342900" lvl="2" marL="1371600" algn="l">
              <a:lnSpc>
                <a:spcPct val="90000"/>
              </a:lnSpc>
              <a:spcBef>
                <a:spcPts val="500"/>
              </a:spcBef>
              <a:spcAft>
                <a:spcPts val="0"/>
              </a:spcAft>
              <a:buClr>
                <a:srgbClr val="703989"/>
              </a:buClr>
              <a:buSzPts val="1800"/>
              <a:buChar char="•"/>
              <a:defRPr/>
            </a:lvl3pPr>
            <a:lvl4pPr indent="-342900" lvl="3" marL="1828800" algn="l">
              <a:lnSpc>
                <a:spcPct val="90000"/>
              </a:lnSpc>
              <a:spcBef>
                <a:spcPts val="500"/>
              </a:spcBef>
              <a:spcAft>
                <a:spcPts val="0"/>
              </a:spcAft>
              <a:buClr>
                <a:srgbClr val="703989"/>
              </a:buClr>
              <a:buSzPts val="1800"/>
              <a:buChar char="•"/>
              <a:defRPr/>
            </a:lvl4pPr>
            <a:lvl5pPr indent="-342900" lvl="4" marL="2286000" algn="l">
              <a:lnSpc>
                <a:spcPct val="90000"/>
              </a:lnSpc>
              <a:spcBef>
                <a:spcPts val="500"/>
              </a:spcBef>
              <a:spcAft>
                <a:spcPts val="0"/>
              </a:spcAft>
              <a:buClr>
                <a:srgbClr val="70398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7"/>
          <p:cNvSpPr txBox="1"/>
          <p:nvPr>
            <p:ph idx="3" type="body"/>
          </p:nvPr>
        </p:nvSpPr>
        <p:spPr>
          <a:xfrm>
            <a:off x="5014913" y="1681163"/>
            <a:ext cx="4211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703989"/>
              </a:buClr>
              <a:buSzPts val="2400"/>
              <a:buNone/>
              <a:defRPr b="1" sz="2400"/>
            </a:lvl1pPr>
            <a:lvl2pPr indent="-228600" lvl="1" marL="914400" algn="l">
              <a:lnSpc>
                <a:spcPct val="90000"/>
              </a:lnSpc>
              <a:spcBef>
                <a:spcPts val="500"/>
              </a:spcBef>
              <a:spcAft>
                <a:spcPts val="0"/>
              </a:spcAft>
              <a:buClr>
                <a:srgbClr val="703989"/>
              </a:buClr>
              <a:buSzPts val="2000"/>
              <a:buNone/>
              <a:defRPr b="1" sz="2000"/>
            </a:lvl2pPr>
            <a:lvl3pPr indent="-228600" lvl="2" marL="1371600" algn="l">
              <a:lnSpc>
                <a:spcPct val="90000"/>
              </a:lnSpc>
              <a:spcBef>
                <a:spcPts val="500"/>
              </a:spcBef>
              <a:spcAft>
                <a:spcPts val="0"/>
              </a:spcAft>
              <a:buClr>
                <a:srgbClr val="703989"/>
              </a:buClr>
              <a:buSzPts val="1800"/>
              <a:buNone/>
              <a:defRPr b="1" sz="1800"/>
            </a:lvl3pPr>
            <a:lvl4pPr indent="-228600" lvl="3" marL="1828800" algn="l">
              <a:lnSpc>
                <a:spcPct val="90000"/>
              </a:lnSpc>
              <a:spcBef>
                <a:spcPts val="500"/>
              </a:spcBef>
              <a:spcAft>
                <a:spcPts val="0"/>
              </a:spcAft>
              <a:buClr>
                <a:srgbClr val="703989"/>
              </a:buClr>
              <a:buSzPts val="1600"/>
              <a:buNone/>
              <a:defRPr b="1" sz="1600"/>
            </a:lvl4pPr>
            <a:lvl5pPr indent="-228600" lvl="4" marL="2286000" algn="l">
              <a:lnSpc>
                <a:spcPct val="90000"/>
              </a:lnSpc>
              <a:spcBef>
                <a:spcPts val="500"/>
              </a:spcBef>
              <a:spcAft>
                <a:spcPts val="0"/>
              </a:spcAft>
              <a:buClr>
                <a:srgbClr val="703989"/>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6" name="Google Shape;146;p27"/>
          <p:cNvSpPr txBox="1"/>
          <p:nvPr>
            <p:ph idx="4" type="body"/>
          </p:nvPr>
        </p:nvSpPr>
        <p:spPr>
          <a:xfrm>
            <a:off x="5014913" y="2505075"/>
            <a:ext cx="4211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703989"/>
              </a:buClr>
              <a:buSzPts val="1800"/>
              <a:buChar char="•"/>
              <a:defRPr/>
            </a:lvl1pPr>
            <a:lvl2pPr indent="-342900" lvl="1" marL="914400" algn="l">
              <a:lnSpc>
                <a:spcPct val="90000"/>
              </a:lnSpc>
              <a:spcBef>
                <a:spcPts val="500"/>
              </a:spcBef>
              <a:spcAft>
                <a:spcPts val="0"/>
              </a:spcAft>
              <a:buClr>
                <a:srgbClr val="703989"/>
              </a:buClr>
              <a:buSzPts val="1800"/>
              <a:buChar char="•"/>
              <a:defRPr/>
            </a:lvl2pPr>
            <a:lvl3pPr indent="-342900" lvl="2" marL="1371600" algn="l">
              <a:lnSpc>
                <a:spcPct val="90000"/>
              </a:lnSpc>
              <a:spcBef>
                <a:spcPts val="500"/>
              </a:spcBef>
              <a:spcAft>
                <a:spcPts val="0"/>
              </a:spcAft>
              <a:buClr>
                <a:srgbClr val="703989"/>
              </a:buClr>
              <a:buSzPts val="1800"/>
              <a:buChar char="•"/>
              <a:defRPr/>
            </a:lvl3pPr>
            <a:lvl4pPr indent="-342900" lvl="3" marL="1828800" algn="l">
              <a:lnSpc>
                <a:spcPct val="90000"/>
              </a:lnSpc>
              <a:spcBef>
                <a:spcPts val="500"/>
              </a:spcBef>
              <a:spcAft>
                <a:spcPts val="0"/>
              </a:spcAft>
              <a:buClr>
                <a:srgbClr val="703989"/>
              </a:buClr>
              <a:buSzPts val="1800"/>
              <a:buChar char="•"/>
              <a:defRPr/>
            </a:lvl4pPr>
            <a:lvl5pPr indent="-342900" lvl="4" marL="2286000" algn="l">
              <a:lnSpc>
                <a:spcPct val="90000"/>
              </a:lnSpc>
              <a:spcBef>
                <a:spcPts val="500"/>
              </a:spcBef>
              <a:spcAft>
                <a:spcPts val="0"/>
              </a:spcAft>
              <a:buClr>
                <a:srgbClr val="70398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7"/>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7"/>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7"/>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rgbClr val="703989"/>
        </a:solidFill>
      </p:bgPr>
    </p:bg>
    <p:spTree>
      <p:nvGrpSpPr>
        <p:cNvPr id="24" name="Shape 24"/>
        <p:cNvGrpSpPr/>
        <p:nvPr/>
      </p:nvGrpSpPr>
      <p:grpSpPr>
        <a:xfrm>
          <a:off x="0" y="0"/>
          <a:ext cx="0" cy="0"/>
          <a:chOff x="0" y="0"/>
          <a:chExt cx="0" cy="0"/>
        </a:xfrm>
      </p:grpSpPr>
      <p:sp>
        <p:nvSpPr>
          <p:cNvPr id="25" name="Google Shape;25;p35"/>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5"/>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5"/>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2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8"/>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8"/>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8"/>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rrow Title Only">
  <p:cSld name="Narrow Title Only">
    <p:spTree>
      <p:nvGrpSpPr>
        <p:cNvPr id="155" name="Shape 155"/>
        <p:cNvGrpSpPr/>
        <p:nvPr/>
      </p:nvGrpSpPr>
      <p:grpSpPr>
        <a:xfrm>
          <a:off x="0" y="0"/>
          <a:ext cx="0" cy="0"/>
          <a:chOff x="0" y="0"/>
          <a:chExt cx="0" cy="0"/>
        </a:xfrm>
      </p:grpSpPr>
      <p:sp>
        <p:nvSpPr>
          <p:cNvPr id="156" name="Google Shape;156;p29"/>
          <p:cNvSpPr txBox="1"/>
          <p:nvPr>
            <p:ph type="title"/>
          </p:nvPr>
        </p:nvSpPr>
        <p:spPr>
          <a:xfrm>
            <a:off x="681038" y="153092"/>
            <a:ext cx="8543925" cy="7348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9"/>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
        <p:nvSpPr>
          <p:cNvPr id="161" name="Google Shape;161;p30"/>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0"/>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0"/>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4" name="Shape 164"/>
        <p:cNvGrpSpPr/>
        <p:nvPr/>
      </p:nvGrpSpPr>
      <p:grpSpPr>
        <a:xfrm>
          <a:off x="0" y="0"/>
          <a:ext cx="0" cy="0"/>
          <a:chOff x="0" y="0"/>
          <a:chExt cx="0" cy="0"/>
        </a:xfrm>
      </p:grpSpPr>
      <p:sp>
        <p:nvSpPr>
          <p:cNvPr id="165" name="Google Shape;165;p31"/>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03989"/>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31"/>
          <p:cNvSpPr txBox="1"/>
          <p:nvPr>
            <p:ph idx="1" type="body"/>
          </p:nvPr>
        </p:nvSpPr>
        <p:spPr>
          <a:xfrm>
            <a:off x="4211340" y="987427"/>
            <a:ext cx="5014913"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703989"/>
              </a:buClr>
              <a:buSzPts val="3200"/>
              <a:buChar char="•"/>
              <a:defRPr sz="3200"/>
            </a:lvl1pPr>
            <a:lvl2pPr indent="-406400" lvl="1" marL="914400" algn="l">
              <a:lnSpc>
                <a:spcPct val="90000"/>
              </a:lnSpc>
              <a:spcBef>
                <a:spcPts val="500"/>
              </a:spcBef>
              <a:spcAft>
                <a:spcPts val="0"/>
              </a:spcAft>
              <a:buClr>
                <a:srgbClr val="703989"/>
              </a:buClr>
              <a:buSzPts val="2800"/>
              <a:buChar char="•"/>
              <a:defRPr sz="2800"/>
            </a:lvl2pPr>
            <a:lvl3pPr indent="-381000" lvl="2" marL="1371600" algn="l">
              <a:lnSpc>
                <a:spcPct val="90000"/>
              </a:lnSpc>
              <a:spcBef>
                <a:spcPts val="500"/>
              </a:spcBef>
              <a:spcAft>
                <a:spcPts val="0"/>
              </a:spcAft>
              <a:buClr>
                <a:srgbClr val="703989"/>
              </a:buClr>
              <a:buSzPts val="2400"/>
              <a:buChar char="•"/>
              <a:defRPr sz="2400"/>
            </a:lvl3pPr>
            <a:lvl4pPr indent="-355600" lvl="3" marL="1828800" algn="l">
              <a:lnSpc>
                <a:spcPct val="90000"/>
              </a:lnSpc>
              <a:spcBef>
                <a:spcPts val="500"/>
              </a:spcBef>
              <a:spcAft>
                <a:spcPts val="0"/>
              </a:spcAft>
              <a:buClr>
                <a:srgbClr val="703989"/>
              </a:buClr>
              <a:buSzPts val="2000"/>
              <a:buChar char="•"/>
              <a:defRPr sz="2000"/>
            </a:lvl4pPr>
            <a:lvl5pPr indent="-355600" lvl="4" marL="2286000" algn="l">
              <a:lnSpc>
                <a:spcPct val="90000"/>
              </a:lnSpc>
              <a:spcBef>
                <a:spcPts val="500"/>
              </a:spcBef>
              <a:spcAft>
                <a:spcPts val="0"/>
              </a:spcAft>
              <a:buClr>
                <a:srgbClr val="703989"/>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7" name="Google Shape;167;p31"/>
          <p:cNvSpPr txBox="1"/>
          <p:nvPr>
            <p:ph idx="2"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03989"/>
              </a:buClr>
              <a:buSzPts val="1600"/>
              <a:buNone/>
              <a:defRPr sz="1600"/>
            </a:lvl1pPr>
            <a:lvl2pPr indent="-228600" lvl="1" marL="914400" algn="l">
              <a:lnSpc>
                <a:spcPct val="90000"/>
              </a:lnSpc>
              <a:spcBef>
                <a:spcPts val="500"/>
              </a:spcBef>
              <a:spcAft>
                <a:spcPts val="0"/>
              </a:spcAft>
              <a:buClr>
                <a:srgbClr val="703989"/>
              </a:buClr>
              <a:buSzPts val="1400"/>
              <a:buNone/>
              <a:defRPr sz="1400"/>
            </a:lvl2pPr>
            <a:lvl3pPr indent="-228600" lvl="2" marL="1371600" algn="l">
              <a:lnSpc>
                <a:spcPct val="90000"/>
              </a:lnSpc>
              <a:spcBef>
                <a:spcPts val="500"/>
              </a:spcBef>
              <a:spcAft>
                <a:spcPts val="0"/>
              </a:spcAft>
              <a:buClr>
                <a:srgbClr val="703989"/>
              </a:buClr>
              <a:buSzPts val="1200"/>
              <a:buNone/>
              <a:defRPr sz="1200"/>
            </a:lvl3pPr>
            <a:lvl4pPr indent="-228600" lvl="3" marL="1828800" algn="l">
              <a:lnSpc>
                <a:spcPct val="90000"/>
              </a:lnSpc>
              <a:spcBef>
                <a:spcPts val="500"/>
              </a:spcBef>
              <a:spcAft>
                <a:spcPts val="0"/>
              </a:spcAft>
              <a:buClr>
                <a:srgbClr val="703989"/>
              </a:buClr>
              <a:buSzPts val="1000"/>
              <a:buNone/>
              <a:defRPr sz="1000"/>
            </a:lvl4pPr>
            <a:lvl5pPr indent="-228600" lvl="4" marL="2286000" algn="l">
              <a:lnSpc>
                <a:spcPct val="90000"/>
              </a:lnSpc>
              <a:spcBef>
                <a:spcPts val="500"/>
              </a:spcBef>
              <a:spcAft>
                <a:spcPts val="0"/>
              </a:spcAft>
              <a:buClr>
                <a:srgbClr val="703989"/>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8" name="Google Shape;168;p31"/>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1"/>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1" name="Shape 171"/>
        <p:cNvGrpSpPr/>
        <p:nvPr/>
      </p:nvGrpSpPr>
      <p:grpSpPr>
        <a:xfrm>
          <a:off x="0" y="0"/>
          <a:ext cx="0" cy="0"/>
          <a:chOff x="0" y="0"/>
          <a:chExt cx="0" cy="0"/>
        </a:xfrm>
      </p:grpSpPr>
      <p:sp>
        <p:nvSpPr>
          <p:cNvPr id="172" name="Google Shape;172;p32"/>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03989"/>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2"/>
          <p:cNvSpPr/>
          <p:nvPr>
            <p:ph idx="2" type="pic"/>
          </p:nvPr>
        </p:nvSpPr>
        <p:spPr>
          <a:xfrm>
            <a:off x="4211340" y="987427"/>
            <a:ext cx="5014913"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703989"/>
              </a:buClr>
              <a:buSzPts val="3200"/>
              <a:buFont typeface="Arial"/>
              <a:buNone/>
              <a:defRPr b="0" i="0" sz="3200" u="none" cap="none" strike="noStrike">
                <a:solidFill>
                  <a:srgbClr val="703989"/>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rgbClr val="703989"/>
              </a:buClr>
              <a:buSzPts val="2800"/>
              <a:buFont typeface="Arial"/>
              <a:buNone/>
              <a:defRPr b="0" i="0" sz="2800" u="none" cap="none" strike="noStrike">
                <a:solidFill>
                  <a:srgbClr val="703989"/>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rgbClr val="703989"/>
              </a:buClr>
              <a:buSzPts val="2400"/>
              <a:buFont typeface="Arial"/>
              <a:buNone/>
              <a:defRPr b="0" i="0" sz="2400" u="none" cap="none" strike="noStrike">
                <a:solidFill>
                  <a:srgbClr val="703989"/>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rgbClr val="703989"/>
              </a:buClr>
              <a:buSzPts val="2000"/>
              <a:buFont typeface="Arial"/>
              <a:buNone/>
              <a:defRPr b="0" i="0" sz="2000" u="none" cap="none" strike="noStrike">
                <a:solidFill>
                  <a:srgbClr val="703989"/>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rgbClr val="703989"/>
              </a:buClr>
              <a:buSzPts val="2000"/>
              <a:buFont typeface="Arial"/>
              <a:buNone/>
              <a:defRPr b="0" i="0" sz="2000" u="none" cap="none" strike="noStrike">
                <a:solidFill>
                  <a:srgbClr val="703989"/>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74" name="Google Shape;174;p32"/>
          <p:cNvSpPr txBox="1"/>
          <p:nvPr>
            <p:ph idx="1"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03989"/>
              </a:buClr>
              <a:buSzPts val="1600"/>
              <a:buNone/>
              <a:defRPr sz="1600"/>
            </a:lvl1pPr>
            <a:lvl2pPr indent="-228600" lvl="1" marL="914400" algn="l">
              <a:lnSpc>
                <a:spcPct val="90000"/>
              </a:lnSpc>
              <a:spcBef>
                <a:spcPts val="500"/>
              </a:spcBef>
              <a:spcAft>
                <a:spcPts val="0"/>
              </a:spcAft>
              <a:buClr>
                <a:srgbClr val="703989"/>
              </a:buClr>
              <a:buSzPts val="1400"/>
              <a:buNone/>
              <a:defRPr sz="1400"/>
            </a:lvl2pPr>
            <a:lvl3pPr indent="-228600" lvl="2" marL="1371600" algn="l">
              <a:lnSpc>
                <a:spcPct val="90000"/>
              </a:lnSpc>
              <a:spcBef>
                <a:spcPts val="500"/>
              </a:spcBef>
              <a:spcAft>
                <a:spcPts val="0"/>
              </a:spcAft>
              <a:buClr>
                <a:srgbClr val="703989"/>
              </a:buClr>
              <a:buSzPts val="1200"/>
              <a:buNone/>
              <a:defRPr sz="1200"/>
            </a:lvl3pPr>
            <a:lvl4pPr indent="-228600" lvl="3" marL="1828800" algn="l">
              <a:lnSpc>
                <a:spcPct val="90000"/>
              </a:lnSpc>
              <a:spcBef>
                <a:spcPts val="500"/>
              </a:spcBef>
              <a:spcAft>
                <a:spcPts val="0"/>
              </a:spcAft>
              <a:buClr>
                <a:srgbClr val="703989"/>
              </a:buClr>
              <a:buSzPts val="1000"/>
              <a:buNone/>
              <a:defRPr sz="1000"/>
            </a:lvl4pPr>
            <a:lvl5pPr indent="-228600" lvl="4" marL="2286000" algn="l">
              <a:lnSpc>
                <a:spcPct val="90000"/>
              </a:lnSpc>
              <a:spcBef>
                <a:spcPts val="500"/>
              </a:spcBef>
              <a:spcAft>
                <a:spcPts val="0"/>
              </a:spcAft>
              <a:buClr>
                <a:srgbClr val="703989"/>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5" name="Google Shape;175;p32"/>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2"/>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33"/>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3"/>
          <p:cNvSpPr txBox="1"/>
          <p:nvPr>
            <p:ph idx="1" type="body"/>
          </p:nvPr>
        </p:nvSpPr>
        <p:spPr>
          <a:xfrm rot="5400000">
            <a:off x="2777332" y="-270669"/>
            <a:ext cx="4351338" cy="8543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703989"/>
              </a:buClr>
              <a:buSzPts val="1800"/>
              <a:buChar char="•"/>
              <a:defRPr/>
            </a:lvl1pPr>
            <a:lvl2pPr indent="-342900" lvl="1" marL="914400" algn="l">
              <a:lnSpc>
                <a:spcPct val="90000"/>
              </a:lnSpc>
              <a:spcBef>
                <a:spcPts val="500"/>
              </a:spcBef>
              <a:spcAft>
                <a:spcPts val="0"/>
              </a:spcAft>
              <a:buClr>
                <a:srgbClr val="703989"/>
              </a:buClr>
              <a:buSzPts val="1800"/>
              <a:buChar char="•"/>
              <a:defRPr/>
            </a:lvl2pPr>
            <a:lvl3pPr indent="-342900" lvl="2" marL="1371600" algn="l">
              <a:lnSpc>
                <a:spcPct val="90000"/>
              </a:lnSpc>
              <a:spcBef>
                <a:spcPts val="500"/>
              </a:spcBef>
              <a:spcAft>
                <a:spcPts val="0"/>
              </a:spcAft>
              <a:buClr>
                <a:srgbClr val="703989"/>
              </a:buClr>
              <a:buSzPts val="1800"/>
              <a:buChar char="•"/>
              <a:defRPr/>
            </a:lvl3pPr>
            <a:lvl4pPr indent="-342900" lvl="3" marL="1828800" algn="l">
              <a:lnSpc>
                <a:spcPct val="90000"/>
              </a:lnSpc>
              <a:spcBef>
                <a:spcPts val="500"/>
              </a:spcBef>
              <a:spcAft>
                <a:spcPts val="0"/>
              </a:spcAft>
              <a:buClr>
                <a:srgbClr val="703989"/>
              </a:buClr>
              <a:buSzPts val="1800"/>
              <a:buChar char="•"/>
              <a:defRPr/>
            </a:lvl4pPr>
            <a:lvl5pPr indent="-342900" lvl="4" marL="2286000" algn="l">
              <a:lnSpc>
                <a:spcPct val="90000"/>
              </a:lnSpc>
              <a:spcBef>
                <a:spcPts val="500"/>
              </a:spcBef>
              <a:spcAft>
                <a:spcPts val="0"/>
              </a:spcAft>
              <a:buClr>
                <a:srgbClr val="70398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33"/>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3"/>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3"/>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sp>
        <p:nvSpPr>
          <p:cNvPr id="185" name="Google Shape;185;p34"/>
          <p:cNvSpPr txBox="1"/>
          <p:nvPr>
            <p:ph type="title"/>
          </p:nvPr>
        </p:nvSpPr>
        <p:spPr>
          <a:xfrm rot="5400000">
            <a:off x="5251054" y="2203053"/>
            <a:ext cx="5811838" cy="21359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0398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4"/>
          <p:cNvSpPr txBox="1"/>
          <p:nvPr>
            <p:ph idx="1" type="body"/>
          </p:nvPr>
        </p:nvSpPr>
        <p:spPr>
          <a:xfrm rot="5400000">
            <a:off x="917179" y="128985"/>
            <a:ext cx="5811838" cy="6284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703989"/>
              </a:buClr>
              <a:buSzPts val="1800"/>
              <a:buChar char="•"/>
              <a:defRPr/>
            </a:lvl1pPr>
            <a:lvl2pPr indent="-342900" lvl="1" marL="914400" algn="l">
              <a:lnSpc>
                <a:spcPct val="90000"/>
              </a:lnSpc>
              <a:spcBef>
                <a:spcPts val="500"/>
              </a:spcBef>
              <a:spcAft>
                <a:spcPts val="0"/>
              </a:spcAft>
              <a:buClr>
                <a:srgbClr val="703989"/>
              </a:buClr>
              <a:buSzPts val="1800"/>
              <a:buChar char="•"/>
              <a:defRPr/>
            </a:lvl2pPr>
            <a:lvl3pPr indent="-342900" lvl="2" marL="1371600" algn="l">
              <a:lnSpc>
                <a:spcPct val="90000"/>
              </a:lnSpc>
              <a:spcBef>
                <a:spcPts val="500"/>
              </a:spcBef>
              <a:spcAft>
                <a:spcPts val="0"/>
              </a:spcAft>
              <a:buClr>
                <a:srgbClr val="703989"/>
              </a:buClr>
              <a:buSzPts val="1800"/>
              <a:buChar char="•"/>
              <a:defRPr/>
            </a:lvl3pPr>
            <a:lvl4pPr indent="-342900" lvl="3" marL="1828800" algn="l">
              <a:lnSpc>
                <a:spcPct val="90000"/>
              </a:lnSpc>
              <a:spcBef>
                <a:spcPts val="500"/>
              </a:spcBef>
              <a:spcAft>
                <a:spcPts val="0"/>
              </a:spcAft>
              <a:buClr>
                <a:srgbClr val="703989"/>
              </a:buClr>
              <a:buSzPts val="1800"/>
              <a:buChar char="•"/>
              <a:defRPr/>
            </a:lvl4pPr>
            <a:lvl5pPr indent="-342900" lvl="4" marL="2286000" algn="l">
              <a:lnSpc>
                <a:spcPct val="90000"/>
              </a:lnSpc>
              <a:spcBef>
                <a:spcPts val="500"/>
              </a:spcBef>
              <a:spcAft>
                <a:spcPts val="0"/>
              </a:spcAft>
              <a:buClr>
                <a:srgbClr val="703989"/>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34"/>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4"/>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4"/>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703989"/>
        </a:solidFill>
      </p:bgPr>
    </p:bg>
    <p:spTree>
      <p:nvGrpSpPr>
        <p:cNvPr id="30" name="Shape 30"/>
        <p:cNvGrpSpPr/>
        <p:nvPr/>
      </p:nvGrpSpPr>
      <p:grpSpPr>
        <a:xfrm>
          <a:off x="0" y="0"/>
          <a:ext cx="0" cy="0"/>
          <a:chOff x="0" y="0"/>
          <a:chExt cx="0" cy="0"/>
        </a:xfrm>
      </p:grpSpPr>
      <p:sp>
        <p:nvSpPr>
          <p:cNvPr id="31" name="Google Shape;31;p36"/>
          <p:cNvSpPr txBox="1"/>
          <p:nvPr>
            <p:ph type="title"/>
          </p:nvPr>
        </p:nvSpPr>
        <p:spPr>
          <a:xfrm>
            <a:off x="675879" y="1709740"/>
            <a:ext cx="8543925"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6"/>
          <p:cNvSpPr txBox="1"/>
          <p:nvPr>
            <p:ph idx="1" type="body"/>
          </p:nvPr>
        </p:nvSpPr>
        <p:spPr>
          <a:xfrm>
            <a:off x="675879" y="4589465"/>
            <a:ext cx="854392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6"/>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rgbClr val="703989"/>
        </a:solidFill>
      </p:bgPr>
    </p:bg>
    <p:spTree>
      <p:nvGrpSpPr>
        <p:cNvPr id="36" name="Shape 36"/>
        <p:cNvGrpSpPr/>
        <p:nvPr/>
      </p:nvGrpSpPr>
      <p:grpSpPr>
        <a:xfrm>
          <a:off x="0" y="0"/>
          <a:ext cx="0" cy="0"/>
          <a:chOff x="0" y="0"/>
          <a:chExt cx="0" cy="0"/>
        </a:xfrm>
      </p:grpSpPr>
      <p:sp>
        <p:nvSpPr>
          <p:cNvPr id="37" name="Google Shape;37;p37"/>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7"/>
          <p:cNvSpPr txBox="1"/>
          <p:nvPr>
            <p:ph idx="1" type="body"/>
          </p:nvPr>
        </p:nvSpPr>
        <p:spPr>
          <a:xfrm>
            <a:off x="681038"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7"/>
          <p:cNvSpPr txBox="1"/>
          <p:nvPr>
            <p:ph idx="2" type="body"/>
          </p:nvPr>
        </p:nvSpPr>
        <p:spPr>
          <a:xfrm>
            <a:off x="5014913"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Two Images">
    <p:bg>
      <p:bgPr>
        <a:solidFill>
          <a:srgbClr val="703989"/>
        </a:solidFill>
      </p:bgPr>
    </p:bg>
    <p:spTree>
      <p:nvGrpSpPr>
        <p:cNvPr id="43" name="Shape 43"/>
        <p:cNvGrpSpPr/>
        <p:nvPr/>
      </p:nvGrpSpPr>
      <p:grpSpPr>
        <a:xfrm>
          <a:off x="0" y="0"/>
          <a:ext cx="0" cy="0"/>
          <a:chOff x="0" y="0"/>
          <a:chExt cx="0" cy="0"/>
        </a:xfrm>
      </p:grpSpPr>
      <p:sp>
        <p:nvSpPr>
          <p:cNvPr id="44" name="Google Shape;44;p3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8"/>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48" name="Google Shape;48;p38"/>
          <p:cNvSpPr/>
          <p:nvPr>
            <p:ph idx="2" type="pic"/>
          </p:nvPr>
        </p:nvSpPr>
        <p:spPr>
          <a:xfrm>
            <a:off x="681038" y="1825625"/>
            <a:ext cx="4271962" cy="415160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9" name="Google Shape;49;p38"/>
          <p:cNvSpPr/>
          <p:nvPr>
            <p:ph idx="3" type="pic"/>
          </p:nvPr>
        </p:nvSpPr>
        <p:spPr>
          <a:xfrm>
            <a:off x="4953001" y="1825625"/>
            <a:ext cx="4271962" cy="415160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rgbClr val="703989"/>
        </a:solidFill>
      </p:bgPr>
    </p:bg>
    <p:spTree>
      <p:nvGrpSpPr>
        <p:cNvPr id="50" name="Shape 50"/>
        <p:cNvGrpSpPr/>
        <p:nvPr/>
      </p:nvGrpSpPr>
      <p:grpSpPr>
        <a:xfrm>
          <a:off x="0" y="0"/>
          <a:ext cx="0" cy="0"/>
          <a:chOff x="0" y="0"/>
          <a:chExt cx="0" cy="0"/>
        </a:xfrm>
      </p:grpSpPr>
      <p:sp>
        <p:nvSpPr>
          <p:cNvPr id="51" name="Google Shape;51;p39"/>
          <p:cNvSpPr txBox="1"/>
          <p:nvPr>
            <p:ph type="title"/>
          </p:nvPr>
        </p:nvSpPr>
        <p:spPr>
          <a:xfrm>
            <a:off x="68232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9"/>
          <p:cNvSpPr txBox="1"/>
          <p:nvPr>
            <p:ph idx="1" type="body"/>
          </p:nvPr>
        </p:nvSpPr>
        <p:spPr>
          <a:xfrm>
            <a:off x="682329" y="1681163"/>
            <a:ext cx="41907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9"/>
          <p:cNvSpPr txBox="1"/>
          <p:nvPr>
            <p:ph idx="2" type="body"/>
          </p:nvPr>
        </p:nvSpPr>
        <p:spPr>
          <a:xfrm>
            <a:off x="682329" y="2505075"/>
            <a:ext cx="4190702"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9"/>
          <p:cNvSpPr txBox="1"/>
          <p:nvPr>
            <p:ph idx="3" type="body"/>
          </p:nvPr>
        </p:nvSpPr>
        <p:spPr>
          <a:xfrm>
            <a:off x="5014913" y="1681163"/>
            <a:ext cx="4211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39"/>
          <p:cNvSpPr txBox="1"/>
          <p:nvPr>
            <p:ph idx="4" type="body"/>
          </p:nvPr>
        </p:nvSpPr>
        <p:spPr>
          <a:xfrm>
            <a:off x="5014913" y="2505075"/>
            <a:ext cx="4211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703989"/>
        </a:solidFill>
      </p:bgPr>
    </p:bg>
    <p:spTree>
      <p:nvGrpSpPr>
        <p:cNvPr id="59" name="Shape 59"/>
        <p:cNvGrpSpPr/>
        <p:nvPr/>
      </p:nvGrpSpPr>
      <p:grpSpPr>
        <a:xfrm>
          <a:off x="0" y="0"/>
          <a:ext cx="0" cy="0"/>
          <a:chOff x="0" y="0"/>
          <a:chExt cx="0" cy="0"/>
        </a:xfrm>
      </p:grpSpPr>
      <p:sp>
        <p:nvSpPr>
          <p:cNvPr id="60" name="Google Shape;60;p40"/>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0"/>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rrow Title Only">
  <p:cSld name="Narrow Title Only">
    <p:bg>
      <p:bgPr>
        <a:solidFill>
          <a:srgbClr val="703989"/>
        </a:solidFill>
      </p:bgPr>
    </p:bg>
    <p:spTree>
      <p:nvGrpSpPr>
        <p:cNvPr id="64" name="Shape 64"/>
        <p:cNvGrpSpPr/>
        <p:nvPr/>
      </p:nvGrpSpPr>
      <p:grpSpPr>
        <a:xfrm>
          <a:off x="0" y="0"/>
          <a:ext cx="0" cy="0"/>
          <a:chOff x="0" y="0"/>
          <a:chExt cx="0" cy="0"/>
        </a:xfrm>
      </p:grpSpPr>
      <p:sp>
        <p:nvSpPr>
          <p:cNvPr id="65" name="Google Shape;65;p41"/>
          <p:cNvSpPr txBox="1"/>
          <p:nvPr>
            <p:ph type="title"/>
          </p:nvPr>
        </p:nvSpPr>
        <p:spPr>
          <a:xfrm>
            <a:off x="681038" y="113336"/>
            <a:ext cx="8543925" cy="82756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1"/>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703989"/>
        </a:solidFill>
      </p:bgPr>
    </p:bg>
    <p:spTree>
      <p:nvGrpSpPr>
        <p:cNvPr id="69" name="Shape 69"/>
        <p:cNvGrpSpPr/>
        <p:nvPr/>
      </p:nvGrpSpPr>
      <p:grpSpPr>
        <a:xfrm>
          <a:off x="0" y="0"/>
          <a:ext cx="0" cy="0"/>
          <a:chOff x="0" y="0"/>
          <a:chExt cx="0" cy="0"/>
        </a:xfrm>
      </p:grpSpPr>
      <p:sp>
        <p:nvSpPr>
          <p:cNvPr id="70" name="Google Shape;70;p42"/>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jpg"/><Relationship Id="rId2" Type="http://schemas.openxmlformats.org/officeDocument/2006/relationships/image" Target="../media/image16.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989"/>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Quattrocento Sans"/>
              <a:buNone/>
              <a:defRPr b="0" i="0" sz="4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9"/>
          <p:cNvPicPr preferRelativeResize="0"/>
          <p:nvPr/>
        </p:nvPicPr>
        <p:blipFill rotWithShape="1">
          <a:blip r:embed="rId1">
            <a:alphaModFix/>
          </a:blip>
          <a:srcRect b="0" l="0" r="0" t="0"/>
          <a:stretch/>
        </p:blipFill>
        <p:spPr>
          <a:xfrm>
            <a:off x="7119970" y="6502844"/>
            <a:ext cx="360000" cy="292245"/>
          </a:xfrm>
          <a:prstGeom prst="rect">
            <a:avLst/>
          </a:prstGeom>
          <a:noFill/>
          <a:ln>
            <a:noFill/>
          </a:ln>
        </p:spPr>
      </p:pic>
      <p:sp>
        <p:nvSpPr>
          <p:cNvPr id="16" name="Google Shape;16;p19"/>
          <p:cNvSpPr/>
          <p:nvPr/>
        </p:nvSpPr>
        <p:spPr>
          <a:xfrm>
            <a:off x="7453466" y="6479690"/>
            <a:ext cx="188545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Arial"/>
              <a:buNone/>
            </a:pPr>
            <a:r>
              <a:rPr b="0" i="0" lang="en-GB" sz="1600" u="none" cap="none" strike="noStrike">
                <a:solidFill>
                  <a:srgbClr val="FFFFFF"/>
                </a:solidFill>
                <a:latin typeface="Arial"/>
                <a:ea typeface="Arial"/>
                <a:cs typeface="Arial"/>
                <a:sym typeface="Arial"/>
              </a:rPr>
              <a:t>@NatRecordsScot</a:t>
            </a:r>
            <a:endParaRPr b="0" i="0" sz="1600" u="none" cap="none" strike="noStrike">
              <a:solidFill>
                <a:srgbClr val="FFFFFF"/>
              </a:solidFill>
              <a:latin typeface="Arial"/>
              <a:ea typeface="Arial"/>
              <a:cs typeface="Arial"/>
              <a:sym typeface="Arial"/>
            </a:endParaRPr>
          </a:p>
        </p:txBody>
      </p:sp>
      <p:pic>
        <p:nvPicPr>
          <p:cNvPr id="17" name="Google Shape;17;p19"/>
          <p:cNvPicPr preferRelativeResize="0"/>
          <p:nvPr/>
        </p:nvPicPr>
        <p:blipFill rotWithShape="1">
          <a:blip r:embed="rId2">
            <a:alphaModFix/>
          </a:blip>
          <a:srcRect b="0" l="0" r="0" t="0"/>
          <a:stretch/>
        </p:blipFill>
        <p:spPr>
          <a:xfrm>
            <a:off x="681038" y="6293269"/>
            <a:ext cx="1722562" cy="49128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1"/>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703989"/>
              </a:buClr>
              <a:buSzPts val="4400"/>
              <a:buFont typeface="Quattrocento Sans"/>
              <a:buNone/>
              <a:defRPr b="0" i="0" sz="4400" u="none" cap="none" strike="noStrike">
                <a:solidFill>
                  <a:srgbClr val="703989"/>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1"/>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703989"/>
              </a:buClr>
              <a:buSzPts val="2800"/>
              <a:buFont typeface="Arial"/>
              <a:buChar char="•"/>
              <a:defRPr b="0" i="0" sz="2800" u="none" cap="none" strike="noStrike">
                <a:solidFill>
                  <a:srgbClr val="703989"/>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rgbClr val="703989"/>
              </a:buClr>
              <a:buSzPts val="2400"/>
              <a:buFont typeface="Arial"/>
              <a:buChar char="•"/>
              <a:defRPr b="0" i="0" sz="2400" u="none" cap="none" strike="noStrike">
                <a:solidFill>
                  <a:srgbClr val="703989"/>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rgbClr val="703989"/>
              </a:buClr>
              <a:buSzPts val="2000"/>
              <a:buFont typeface="Arial"/>
              <a:buChar char="•"/>
              <a:defRPr b="0" i="0" sz="2000" u="none" cap="none" strike="noStrike">
                <a:solidFill>
                  <a:srgbClr val="703989"/>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rgbClr val="703989"/>
              </a:buClr>
              <a:buSzPts val="1800"/>
              <a:buFont typeface="Arial"/>
              <a:buChar char="•"/>
              <a:defRPr b="0" i="0" sz="1800" u="none" cap="none" strike="noStrike">
                <a:solidFill>
                  <a:srgbClr val="703989"/>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rgbClr val="703989"/>
              </a:buClr>
              <a:buSzPts val="1800"/>
              <a:buFont typeface="Arial"/>
              <a:buChar char="•"/>
              <a:defRPr b="0" i="0" sz="1800" u="none" cap="none" strike="noStrike">
                <a:solidFill>
                  <a:srgbClr val="703989"/>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21"/>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21"/>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2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05" name="Google Shape;105;p21"/>
          <p:cNvPicPr preferRelativeResize="0"/>
          <p:nvPr/>
        </p:nvPicPr>
        <p:blipFill rotWithShape="1">
          <a:blip r:embed="rId1">
            <a:alphaModFix/>
          </a:blip>
          <a:srcRect b="0" l="0" r="0" t="0"/>
          <a:stretch/>
        </p:blipFill>
        <p:spPr>
          <a:xfrm>
            <a:off x="681038" y="6284624"/>
            <a:ext cx="1778199" cy="508580"/>
          </a:xfrm>
          <a:prstGeom prst="rect">
            <a:avLst/>
          </a:prstGeom>
          <a:noFill/>
          <a:ln>
            <a:noFill/>
          </a:ln>
        </p:spPr>
      </p:pic>
      <p:grpSp>
        <p:nvGrpSpPr>
          <p:cNvPr id="106" name="Google Shape;106;p21"/>
          <p:cNvGrpSpPr/>
          <p:nvPr/>
        </p:nvGrpSpPr>
        <p:grpSpPr>
          <a:xfrm>
            <a:off x="7132938" y="6467965"/>
            <a:ext cx="2383989" cy="338554"/>
            <a:chOff x="6839605" y="6580864"/>
            <a:chExt cx="2383989" cy="338554"/>
          </a:xfrm>
        </p:grpSpPr>
        <p:sp>
          <p:nvSpPr>
            <p:cNvPr id="107" name="Google Shape;107;p21"/>
            <p:cNvSpPr txBox="1"/>
            <p:nvPr/>
          </p:nvSpPr>
          <p:spPr>
            <a:xfrm>
              <a:off x="7164288" y="6580864"/>
              <a:ext cx="205930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600" u="none" cap="none" strike="noStrike">
                  <a:solidFill>
                    <a:srgbClr val="703989"/>
                  </a:solidFill>
                  <a:latin typeface="Arial"/>
                  <a:ea typeface="Arial"/>
                  <a:cs typeface="Arial"/>
                  <a:sym typeface="Arial"/>
                </a:rPr>
                <a:t>@NatRecordsScot</a:t>
              </a:r>
              <a:endParaRPr b="0" i="0" sz="1200" u="none" cap="none" strike="noStrike">
                <a:solidFill>
                  <a:srgbClr val="703989"/>
                </a:solidFill>
                <a:latin typeface="Arial"/>
                <a:ea typeface="Arial"/>
                <a:cs typeface="Arial"/>
                <a:sym typeface="Arial"/>
              </a:endParaRPr>
            </a:p>
          </p:txBody>
        </p:sp>
        <p:pic>
          <p:nvPicPr>
            <p:cNvPr id="108" name="Google Shape;108;p21"/>
            <p:cNvPicPr preferRelativeResize="0"/>
            <p:nvPr/>
          </p:nvPicPr>
          <p:blipFill rotWithShape="1">
            <a:blip r:embed="rId2">
              <a:alphaModFix/>
            </a:blip>
            <a:srcRect b="0" l="0" r="0" t="0"/>
            <a:stretch/>
          </p:blipFill>
          <p:spPr>
            <a:xfrm>
              <a:off x="6839605" y="6609219"/>
              <a:ext cx="346883" cy="281843"/>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guides.statistics.gov.scot/article/42-using-the-api-with-r-opendatascot-r-package" TargetMode="External"/><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hyperlink" Target="https://guides.statistics.gov.scot/article/22-querying-data-with-sparql" TargetMode="External"/><Relationship Id="rId7" Type="http://schemas.openxmlformats.org/officeDocument/2006/relationships/hyperlink" Target="https://guides.statistics.gov.scot/article/36-using-the-api-with-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ithub.com/DataScienceScotland/opendatascot" TargetMode="External"/><Relationship Id="rId4" Type="http://schemas.openxmlformats.org/officeDocument/2006/relationships/image" Target="../media/image14.png"/><Relationship Id="rId5" Type="http://schemas.openxmlformats.org/officeDocument/2006/relationships/hyperlink" Target="https://guides.statistics.gov.scot/article/42-using-the-api-with-r-opendatascot-r-packag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omnipotent.net/jquery.sparkline/#s-docs" TargetMode="External"/><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8.jp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
          <p:cNvSpPr txBox="1"/>
          <p:nvPr>
            <p:ph type="ctrTitle"/>
          </p:nvPr>
        </p:nvSpPr>
        <p:spPr>
          <a:xfrm>
            <a:off x="742950" y="1732874"/>
            <a:ext cx="8420100" cy="124225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Quattrocento Sans"/>
              <a:buNone/>
            </a:pPr>
            <a:r>
              <a:rPr lang="en-GB">
                <a:latin typeface="Roboto"/>
                <a:ea typeface="Roboto"/>
                <a:cs typeface="Roboto"/>
                <a:sym typeface="Roboto"/>
              </a:rPr>
              <a:t>Population Dashboard</a:t>
            </a:r>
            <a:endParaRPr>
              <a:latin typeface="Roboto"/>
              <a:ea typeface="Roboto"/>
              <a:cs typeface="Roboto"/>
              <a:sym typeface="Roboto"/>
            </a:endParaRPr>
          </a:p>
        </p:txBody>
      </p:sp>
      <p:sp>
        <p:nvSpPr>
          <p:cNvPr id="195" name="Google Shape;195;p1"/>
          <p:cNvSpPr txBox="1"/>
          <p:nvPr>
            <p:ph idx="1" type="subTitle"/>
          </p:nvPr>
        </p:nvSpPr>
        <p:spPr>
          <a:xfrm>
            <a:off x="0" y="3500990"/>
            <a:ext cx="9906000" cy="51642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GB">
                <a:latin typeface="Roboto"/>
                <a:ea typeface="Roboto"/>
                <a:cs typeface="Roboto"/>
                <a:sym typeface="Roboto"/>
              </a:rPr>
              <a:t>https://scotland.shinyapps.io/population_dashboard/</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
          <p:cNvSpPr txBox="1"/>
          <p:nvPr>
            <p:ph idx="1" type="body"/>
          </p:nvPr>
        </p:nvSpPr>
        <p:spPr>
          <a:xfrm>
            <a:off x="681050" y="2186575"/>
            <a:ext cx="40128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GB">
                <a:latin typeface="Roboto"/>
                <a:ea typeface="Roboto"/>
                <a:cs typeface="Roboto"/>
                <a:sym typeface="Roboto"/>
              </a:rPr>
              <a:t>API</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0" lvl="0" marL="0" rtl="0" algn="l">
              <a:lnSpc>
                <a:spcPct val="90000"/>
              </a:lnSpc>
              <a:spcBef>
                <a:spcPts val="0"/>
              </a:spcBef>
              <a:spcAft>
                <a:spcPts val="0"/>
              </a:spcAft>
              <a:buNone/>
            </a:pPr>
            <a:r>
              <a:rPr lang="en-GB">
                <a:latin typeface="Roboto"/>
                <a:ea typeface="Roboto"/>
                <a:cs typeface="Roboto"/>
                <a:sym typeface="Roboto"/>
              </a:rPr>
              <a:t>SPARQL</a:t>
            </a:r>
            <a:endParaRPr u="sng">
              <a:solidFill>
                <a:schemeClr val="hlink"/>
              </a:solidFill>
              <a:latin typeface="Roboto"/>
              <a:ea typeface="Roboto"/>
              <a:cs typeface="Roboto"/>
              <a:sym typeface="Roboto"/>
              <a:hlinkClick r:id="rId3"/>
            </a:endParaRPr>
          </a:p>
        </p:txBody>
      </p:sp>
      <p:pic>
        <p:nvPicPr>
          <p:cNvPr id="267" name="Google Shape;267;p10"/>
          <p:cNvPicPr preferRelativeResize="0"/>
          <p:nvPr/>
        </p:nvPicPr>
        <p:blipFill rotWithShape="1">
          <a:blip r:embed="rId4">
            <a:alphaModFix/>
          </a:blip>
          <a:srcRect b="0" l="0" r="0" t="0"/>
          <a:stretch/>
        </p:blipFill>
        <p:spPr>
          <a:xfrm>
            <a:off x="681038" y="778232"/>
            <a:ext cx="5339225" cy="499352"/>
          </a:xfrm>
          <a:prstGeom prst="rect">
            <a:avLst/>
          </a:prstGeom>
          <a:noFill/>
          <a:ln>
            <a:noFill/>
          </a:ln>
        </p:spPr>
      </p:pic>
      <p:pic>
        <p:nvPicPr>
          <p:cNvPr id="268" name="Google Shape;268;p10"/>
          <p:cNvPicPr preferRelativeResize="0"/>
          <p:nvPr/>
        </p:nvPicPr>
        <p:blipFill rotWithShape="1">
          <a:blip r:embed="rId5">
            <a:alphaModFix/>
          </a:blip>
          <a:srcRect b="0" l="0" r="0" t="0"/>
          <a:stretch/>
        </p:blipFill>
        <p:spPr>
          <a:xfrm>
            <a:off x="5174755" y="1761097"/>
            <a:ext cx="4086796" cy="4058216"/>
          </a:xfrm>
          <a:prstGeom prst="rect">
            <a:avLst/>
          </a:prstGeom>
          <a:noFill/>
          <a:ln>
            <a:noFill/>
          </a:ln>
        </p:spPr>
      </p:pic>
      <p:sp>
        <p:nvSpPr>
          <p:cNvPr id="269" name="Google Shape;269;p10"/>
          <p:cNvSpPr txBox="1"/>
          <p:nvPr/>
        </p:nvSpPr>
        <p:spPr>
          <a:xfrm>
            <a:off x="681050" y="4290100"/>
            <a:ext cx="4427400" cy="1144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GB" sz="2000">
                <a:solidFill>
                  <a:srgbClr val="703989"/>
                </a:solidFill>
                <a:latin typeface="Roboto"/>
                <a:ea typeface="Roboto"/>
                <a:cs typeface="Roboto"/>
                <a:sym typeface="Roboto"/>
              </a:rPr>
              <a:t>Documentation</a:t>
            </a:r>
            <a:r>
              <a:rPr b="1" lang="en-GB" sz="2000">
                <a:solidFill>
                  <a:srgbClr val="703989"/>
                </a:solidFill>
                <a:latin typeface="Roboto"/>
                <a:ea typeface="Roboto"/>
                <a:cs typeface="Roboto"/>
                <a:sym typeface="Roboto"/>
              </a:rPr>
              <a:t>:</a:t>
            </a:r>
            <a:endParaRPr b="1" sz="2000">
              <a:solidFill>
                <a:srgbClr val="703989"/>
              </a:solidFill>
              <a:latin typeface="Roboto"/>
              <a:ea typeface="Roboto"/>
              <a:cs typeface="Roboto"/>
              <a:sym typeface="Roboto"/>
            </a:endParaRPr>
          </a:p>
          <a:p>
            <a:pPr indent="-355600" lvl="0" marL="457200" rtl="0" algn="l">
              <a:lnSpc>
                <a:spcPct val="90000"/>
              </a:lnSpc>
              <a:spcBef>
                <a:spcPts val="1000"/>
              </a:spcBef>
              <a:spcAft>
                <a:spcPts val="0"/>
              </a:spcAft>
              <a:buClr>
                <a:srgbClr val="703989"/>
              </a:buClr>
              <a:buSzPts val="2000"/>
              <a:buFont typeface="Roboto"/>
              <a:buChar char="•"/>
            </a:pPr>
            <a:r>
              <a:rPr lang="en-GB" sz="2000" u="sng">
                <a:solidFill>
                  <a:schemeClr val="hlink"/>
                </a:solidFill>
                <a:latin typeface="Roboto"/>
                <a:ea typeface="Roboto"/>
                <a:cs typeface="Roboto"/>
                <a:sym typeface="Roboto"/>
                <a:hlinkClick r:id="rId6"/>
              </a:rPr>
              <a:t>Querying data with SPARQL</a:t>
            </a:r>
            <a:endParaRPr sz="2000">
              <a:solidFill>
                <a:srgbClr val="703989"/>
              </a:solidFill>
              <a:latin typeface="Roboto"/>
              <a:ea typeface="Roboto"/>
              <a:cs typeface="Roboto"/>
              <a:sym typeface="Roboto"/>
            </a:endParaRPr>
          </a:p>
          <a:p>
            <a:pPr indent="-355600" lvl="0" marL="457200" rtl="0" algn="l">
              <a:lnSpc>
                <a:spcPct val="90000"/>
              </a:lnSpc>
              <a:spcBef>
                <a:spcPts val="0"/>
              </a:spcBef>
              <a:spcAft>
                <a:spcPts val="0"/>
              </a:spcAft>
              <a:buClr>
                <a:srgbClr val="703989"/>
              </a:buClr>
              <a:buSzPts val="2000"/>
              <a:buFont typeface="Roboto"/>
              <a:buChar char="•"/>
            </a:pPr>
            <a:r>
              <a:rPr lang="en-GB" sz="2000" u="sng">
                <a:solidFill>
                  <a:schemeClr val="hlink"/>
                </a:solidFill>
                <a:latin typeface="Roboto"/>
                <a:ea typeface="Roboto"/>
                <a:cs typeface="Roboto"/>
                <a:sym typeface="Roboto"/>
                <a:hlinkClick r:id="rId7"/>
              </a:rPr>
              <a:t>Using the API with 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OpenDataScot</a:t>
            </a:r>
            <a:endParaRPr>
              <a:latin typeface="Roboto"/>
              <a:ea typeface="Roboto"/>
              <a:cs typeface="Roboto"/>
              <a:sym typeface="Roboto"/>
            </a:endParaRPr>
          </a:p>
        </p:txBody>
      </p:sp>
      <p:sp>
        <p:nvSpPr>
          <p:cNvPr id="276" name="Google Shape;276;p11"/>
          <p:cNvSpPr txBox="1"/>
          <p:nvPr>
            <p:ph idx="1" type="body"/>
          </p:nvPr>
        </p:nvSpPr>
        <p:spPr>
          <a:xfrm>
            <a:off x="6252425" y="4920125"/>
            <a:ext cx="1283400" cy="36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03989"/>
              </a:buClr>
              <a:buSzPts val="2800"/>
              <a:buNone/>
            </a:pPr>
            <a:r>
              <a:rPr lang="en-GB" u="sng">
                <a:solidFill>
                  <a:schemeClr val="hlink"/>
                </a:solidFill>
                <a:latin typeface="Roboto"/>
                <a:ea typeface="Roboto"/>
                <a:cs typeface="Roboto"/>
                <a:sym typeface="Roboto"/>
                <a:hlinkClick r:id="rId3"/>
              </a:rPr>
              <a:t>GitHub</a:t>
            </a:r>
            <a:endParaRPr>
              <a:latin typeface="Roboto"/>
              <a:ea typeface="Roboto"/>
              <a:cs typeface="Roboto"/>
              <a:sym typeface="Roboto"/>
            </a:endParaRPr>
          </a:p>
        </p:txBody>
      </p:sp>
      <p:sp>
        <p:nvSpPr>
          <p:cNvPr descr="https://github.com/DataScienceScotland/opendatascot/raw/master/man/figures/logo_new.svg" id="277" name="Google Shape;277;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8" name="Google Shape;278;p11"/>
          <p:cNvPicPr preferRelativeResize="0"/>
          <p:nvPr/>
        </p:nvPicPr>
        <p:blipFill rotWithShape="1">
          <a:blip r:embed="rId4">
            <a:alphaModFix/>
          </a:blip>
          <a:srcRect b="0" l="0" r="0" t="0"/>
          <a:stretch/>
        </p:blipFill>
        <p:spPr>
          <a:xfrm>
            <a:off x="5599740" y="1927192"/>
            <a:ext cx="2588775" cy="3003625"/>
          </a:xfrm>
          <a:prstGeom prst="rect">
            <a:avLst/>
          </a:prstGeom>
          <a:noFill/>
          <a:ln>
            <a:noFill/>
          </a:ln>
        </p:spPr>
      </p:pic>
      <p:sp>
        <p:nvSpPr>
          <p:cNvPr id="279" name="Google Shape;279;p11"/>
          <p:cNvSpPr/>
          <p:nvPr/>
        </p:nvSpPr>
        <p:spPr>
          <a:xfrm>
            <a:off x="681050" y="4784599"/>
            <a:ext cx="4533600" cy="94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rgbClr val="703989"/>
                </a:solidFill>
                <a:latin typeface="Roboto"/>
                <a:ea typeface="Roboto"/>
                <a:cs typeface="Roboto"/>
                <a:sym typeface="Roboto"/>
              </a:rPr>
              <a:t>Documentation: </a:t>
            </a:r>
            <a:endParaRPr sz="2000">
              <a:latin typeface="Roboto"/>
              <a:ea typeface="Roboto"/>
              <a:cs typeface="Roboto"/>
              <a:sym typeface="Roboto"/>
            </a:endParaRPr>
          </a:p>
          <a:p>
            <a:pPr indent="-355600" lvl="0" marL="457200" rtl="0" algn="l">
              <a:lnSpc>
                <a:spcPct val="90000"/>
              </a:lnSpc>
              <a:spcBef>
                <a:spcPts val="1000"/>
              </a:spcBef>
              <a:spcAft>
                <a:spcPts val="0"/>
              </a:spcAft>
              <a:buClr>
                <a:srgbClr val="1155CC"/>
              </a:buClr>
              <a:buSzPts val="2000"/>
              <a:buFont typeface="Roboto"/>
              <a:buChar char="•"/>
            </a:pPr>
            <a:r>
              <a:rPr lang="en-GB" sz="2000" u="sng">
                <a:solidFill>
                  <a:srgbClr val="1155CC"/>
                </a:solidFill>
                <a:latin typeface="Roboto"/>
                <a:ea typeface="Roboto"/>
                <a:cs typeface="Roboto"/>
                <a:sym typeface="Roboto"/>
                <a:hlinkClick r:id="rId5">
                  <a:extLst>
                    <a:ext uri="{A12FA001-AC4F-418D-AE19-62706E023703}">
                      <ahyp:hlinkClr val="tx"/>
                    </a:ext>
                  </a:extLst>
                </a:hlinkClick>
              </a:rPr>
              <a:t>Using the API with OpenDataScot</a:t>
            </a:r>
            <a:endParaRPr sz="2000">
              <a:solidFill>
                <a:srgbClr val="1155CC"/>
              </a:solidFill>
              <a:latin typeface="Roboto"/>
              <a:ea typeface="Roboto"/>
              <a:cs typeface="Roboto"/>
              <a:sym typeface="Roboto"/>
            </a:endParaRPr>
          </a:p>
        </p:txBody>
      </p:sp>
      <p:sp>
        <p:nvSpPr>
          <p:cNvPr id="280" name="Google Shape;280;p11"/>
          <p:cNvSpPr txBox="1"/>
          <p:nvPr/>
        </p:nvSpPr>
        <p:spPr>
          <a:xfrm>
            <a:off x="681050" y="1774675"/>
            <a:ext cx="3585300" cy="2010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GB" sz="2800">
                <a:solidFill>
                  <a:srgbClr val="703989"/>
                </a:solidFill>
                <a:latin typeface="Roboto"/>
                <a:ea typeface="Roboto"/>
                <a:cs typeface="Roboto"/>
                <a:sym typeface="Roboto"/>
              </a:rPr>
              <a:t>Creators</a:t>
            </a:r>
            <a:r>
              <a:rPr lang="en-GB" sz="2800">
                <a:solidFill>
                  <a:srgbClr val="703989"/>
                </a:solidFill>
                <a:latin typeface="Roboto"/>
                <a:ea typeface="Roboto"/>
                <a:cs typeface="Roboto"/>
                <a:sym typeface="Roboto"/>
              </a:rPr>
              <a:t>: </a:t>
            </a:r>
            <a:endParaRPr sz="2800">
              <a:solidFill>
                <a:srgbClr val="703989"/>
              </a:solidFill>
              <a:latin typeface="Roboto"/>
              <a:ea typeface="Roboto"/>
              <a:cs typeface="Roboto"/>
              <a:sym typeface="Roboto"/>
            </a:endParaRPr>
          </a:p>
          <a:p>
            <a:pPr indent="0" lvl="0" marL="0" marR="0" rtl="0" algn="l">
              <a:lnSpc>
                <a:spcPct val="115000"/>
              </a:lnSpc>
              <a:spcBef>
                <a:spcPts val="0"/>
              </a:spcBef>
              <a:spcAft>
                <a:spcPts val="0"/>
              </a:spcAft>
              <a:buNone/>
            </a:pPr>
            <a:r>
              <a:rPr lang="en-GB" sz="2800">
                <a:solidFill>
                  <a:srgbClr val="703989"/>
                </a:solidFill>
                <a:latin typeface="Roboto"/>
                <a:ea typeface="Roboto"/>
                <a:cs typeface="Roboto"/>
                <a:sym typeface="Roboto"/>
              </a:rPr>
              <a:t>Gordon Brydon</a:t>
            </a:r>
            <a:br>
              <a:rPr lang="en-GB" sz="2800">
                <a:solidFill>
                  <a:srgbClr val="703989"/>
                </a:solidFill>
                <a:latin typeface="Roboto"/>
                <a:ea typeface="Roboto"/>
                <a:cs typeface="Roboto"/>
                <a:sym typeface="Roboto"/>
              </a:rPr>
            </a:br>
            <a:r>
              <a:rPr lang="en-GB" sz="2800">
                <a:solidFill>
                  <a:srgbClr val="703989"/>
                </a:solidFill>
                <a:latin typeface="Roboto"/>
                <a:ea typeface="Roboto"/>
                <a:cs typeface="Roboto"/>
                <a:sym typeface="Roboto"/>
              </a:rPr>
              <a:t>Thomas Crines</a:t>
            </a:r>
            <a:endParaRPr sz="2800">
              <a:solidFill>
                <a:srgbClr val="703989"/>
              </a:solidFill>
              <a:latin typeface="Roboto"/>
              <a:ea typeface="Roboto"/>
              <a:cs typeface="Roboto"/>
              <a:sym typeface="Roboto"/>
            </a:endParaRPr>
          </a:p>
          <a:p>
            <a:pPr indent="0" lvl="0" marL="0" marR="0" rtl="0" algn="l">
              <a:lnSpc>
                <a:spcPct val="115000"/>
              </a:lnSpc>
              <a:spcBef>
                <a:spcPts val="0"/>
              </a:spcBef>
              <a:spcAft>
                <a:spcPts val="0"/>
              </a:spcAft>
              <a:buNone/>
            </a:pPr>
            <a:r>
              <a:rPr lang="en-GB" sz="2800">
                <a:solidFill>
                  <a:srgbClr val="703989"/>
                </a:solidFill>
                <a:latin typeface="Roboto"/>
                <a:ea typeface="Roboto"/>
                <a:cs typeface="Roboto"/>
                <a:sym typeface="Roboto"/>
              </a:rPr>
              <a:t>Joseph Adams</a:t>
            </a:r>
            <a:endParaRPr sz="2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ce228e15d3_1_0"/>
          <p:cNvPicPr preferRelativeResize="0"/>
          <p:nvPr/>
        </p:nvPicPr>
        <p:blipFill>
          <a:blip r:embed="rId3">
            <a:alphaModFix/>
          </a:blip>
          <a:stretch>
            <a:fillRect/>
          </a:stretch>
        </p:blipFill>
        <p:spPr>
          <a:xfrm>
            <a:off x="0" y="0"/>
            <a:ext cx="6923449" cy="6206899"/>
          </a:xfrm>
          <a:prstGeom prst="rect">
            <a:avLst/>
          </a:prstGeom>
          <a:noFill/>
          <a:ln>
            <a:noFill/>
          </a:ln>
        </p:spPr>
      </p:pic>
      <p:pic>
        <p:nvPicPr>
          <p:cNvPr id="287" name="Google Shape;287;gce228e15d3_1_0"/>
          <p:cNvPicPr preferRelativeResize="0"/>
          <p:nvPr/>
        </p:nvPicPr>
        <p:blipFill rotWithShape="1">
          <a:blip r:embed="rId4">
            <a:alphaModFix/>
          </a:blip>
          <a:srcRect b="0" l="0" r="0" t="0"/>
          <a:stretch/>
        </p:blipFill>
        <p:spPr>
          <a:xfrm>
            <a:off x="5159897" y="3029708"/>
            <a:ext cx="4515480" cy="2695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3"/>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Sparklines</a:t>
            </a:r>
            <a:endParaRPr>
              <a:latin typeface="Roboto"/>
              <a:ea typeface="Roboto"/>
              <a:cs typeface="Roboto"/>
              <a:sym typeface="Roboto"/>
            </a:endParaRPr>
          </a:p>
        </p:txBody>
      </p:sp>
      <p:sp>
        <p:nvSpPr>
          <p:cNvPr id="294" name="Google Shape;294;p13"/>
          <p:cNvSpPr txBox="1"/>
          <p:nvPr>
            <p:ph idx="1" type="body"/>
          </p:nvPr>
        </p:nvSpPr>
        <p:spPr>
          <a:xfrm>
            <a:off x="681038" y="1825625"/>
            <a:ext cx="85440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GB">
                <a:latin typeface="Roboto"/>
                <a:ea typeface="Roboto"/>
                <a:cs typeface="Roboto"/>
                <a:sym typeface="Roboto"/>
              </a:rPr>
              <a:t>Customise with </a:t>
            </a:r>
            <a:r>
              <a:rPr lang="en-GB" u="sng">
                <a:solidFill>
                  <a:schemeClr val="hlink"/>
                </a:solidFill>
                <a:latin typeface="Roboto"/>
                <a:ea typeface="Roboto"/>
                <a:cs typeface="Roboto"/>
                <a:sym typeface="Roboto"/>
                <a:hlinkClick r:id="rId3"/>
              </a:rPr>
              <a:t>jQuery</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Minimalistic by design</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Y-axis bar charts</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Offset data</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Tooltips</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50800" lvl="0" marL="228600" rtl="0" algn="l">
              <a:lnSpc>
                <a:spcPct val="90000"/>
              </a:lnSpc>
              <a:spcBef>
                <a:spcPts val="1000"/>
              </a:spcBef>
              <a:spcAft>
                <a:spcPts val="0"/>
              </a:spcAft>
              <a:buClr>
                <a:srgbClr val="703989"/>
              </a:buClr>
              <a:buSzPts val="2800"/>
              <a:buNone/>
            </a:pPr>
            <a:r>
              <a:t/>
            </a:r>
            <a:endParaRPr>
              <a:latin typeface="Roboto"/>
              <a:ea typeface="Roboto"/>
              <a:cs typeface="Roboto"/>
              <a:sym typeface="Roboto"/>
            </a:endParaRPr>
          </a:p>
        </p:txBody>
      </p:sp>
      <p:pic>
        <p:nvPicPr>
          <p:cNvPr id="295" name="Google Shape;295;p13"/>
          <p:cNvPicPr preferRelativeResize="0"/>
          <p:nvPr/>
        </p:nvPicPr>
        <p:blipFill rotWithShape="1">
          <a:blip r:embed="rId4">
            <a:alphaModFix/>
          </a:blip>
          <a:srcRect b="0" l="0" r="0" t="0"/>
          <a:stretch/>
        </p:blipFill>
        <p:spPr>
          <a:xfrm>
            <a:off x="6595011" y="1690708"/>
            <a:ext cx="1749034" cy="744197"/>
          </a:xfrm>
          <a:prstGeom prst="rect">
            <a:avLst/>
          </a:prstGeom>
          <a:noFill/>
          <a:ln>
            <a:noFill/>
          </a:ln>
        </p:spPr>
      </p:pic>
      <p:pic>
        <p:nvPicPr>
          <p:cNvPr id="296" name="Google Shape;296;p13"/>
          <p:cNvPicPr preferRelativeResize="0"/>
          <p:nvPr/>
        </p:nvPicPr>
        <p:blipFill rotWithShape="1">
          <a:blip r:embed="rId5">
            <a:alphaModFix/>
          </a:blip>
          <a:srcRect b="0" l="0" r="0" t="0"/>
          <a:stretch/>
        </p:blipFill>
        <p:spPr>
          <a:xfrm>
            <a:off x="6457836" y="2434915"/>
            <a:ext cx="2023392" cy="732384"/>
          </a:xfrm>
          <a:prstGeom prst="rect">
            <a:avLst/>
          </a:prstGeom>
          <a:noFill/>
          <a:ln>
            <a:noFill/>
          </a:ln>
        </p:spPr>
      </p:pic>
      <p:pic>
        <p:nvPicPr>
          <p:cNvPr id="297" name="Google Shape;297;p13"/>
          <p:cNvPicPr preferRelativeResize="0"/>
          <p:nvPr/>
        </p:nvPicPr>
        <p:blipFill rotWithShape="1">
          <a:blip r:embed="rId6">
            <a:alphaModFix/>
          </a:blip>
          <a:srcRect b="0" l="0" r="0" t="0"/>
          <a:stretch/>
        </p:blipFill>
        <p:spPr>
          <a:xfrm>
            <a:off x="6203824" y="4001650"/>
            <a:ext cx="2337650" cy="108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Formattable vs DataTable</a:t>
            </a:r>
            <a:endParaRPr>
              <a:latin typeface="Roboto"/>
              <a:ea typeface="Roboto"/>
              <a:cs typeface="Roboto"/>
              <a:sym typeface="Roboto"/>
            </a:endParaRPr>
          </a:p>
        </p:txBody>
      </p:sp>
      <p:pic>
        <p:nvPicPr>
          <p:cNvPr descr="https://lh3.googleusercontent.com/Eh5pWW_4hgHj_KoS_WU3_xNL1_SQDZM_OlILz7n8iy8XrM-r1N4cjmwXbVGs5gXP_IMjTFhHVok9egaVn9At_AAvfO3OClkTTXJWvpjRSl1trmwsaJ-gP9bO3OC42wiik3yAVDXRgIg" id="304" name="Google Shape;304;p14"/>
          <p:cNvPicPr preferRelativeResize="0"/>
          <p:nvPr/>
        </p:nvPicPr>
        <p:blipFill rotWithShape="1">
          <a:blip r:embed="rId3">
            <a:alphaModFix/>
          </a:blip>
          <a:srcRect b="0" l="0" r="0" t="32721"/>
          <a:stretch/>
        </p:blipFill>
        <p:spPr>
          <a:xfrm>
            <a:off x="5749556" y="2316201"/>
            <a:ext cx="3876762" cy="3051312"/>
          </a:xfrm>
          <a:prstGeom prst="rect">
            <a:avLst/>
          </a:prstGeom>
          <a:noFill/>
          <a:ln>
            <a:noFill/>
          </a:ln>
        </p:spPr>
      </p:pic>
      <p:pic>
        <p:nvPicPr>
          <p:cNvPr id="305" name="Google Shape;305;p14"/>
          <p:cNvPicPr preferRelativeResize="0"/>
          <p:nvPr/>
        </p:nvPicPr>
        <p:blipFill rotWithShape="1">
          <a:blip r:embed="rId4">
            <a:alphaModFix/>
          </a:blip>
          <a:srcRect b="0" l="0" r="0" t="22915"/>
          <a:stretch/>
        </p:blipFill>
        <p:spPr>
          <a:xfrm>
            <a:off x="202548" y="2485720"/>
            <a:ext cx="5214500" cy="2712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5"/>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Accessibility</a:t>
            </a:r>
            <a:endParaRPr>
              <a:latin typeface="Roboto"/>
              <a:ea typeface="Roboto"/>
              <a:cs typeface="Roboto"/>
              <a:sym typeface="Roboto"/>
            </a:endParaRPr>
          </a:p>
        </p:txBody>
      </p:sp>
      <p:sp>
        <p:nvSpPr>
          <p:cNvPr id="312" name="Google Shape;312;p15"/>
          <p:cNvSpPr txBox="1"/>
          <p:nvPr>
            <p:ph idx="1" type="body"/>
          </p:nvPr>
        </p:nvSpPr>
        <p:spPr>
          <a:xfrm>
            <a:off x="681050" y="1825625"/>
            <a:ext cx="3071700" cy="172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GB">
                <a:latin typeface="Roboto"/>
                <a:ea typeface="Roboto"/>
                <a:cs typeface="Roboto"/>
                <a:sym typeface="Roboto"/>
              </a:rPr>
              <a:t>Sa11y</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Lighthouse</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Expert Advice</a:t>
            </a:r>
            <a:endParaRPr>
              <a:latin typeface="Roboto"/>
              <a:ea typeface="Roboto"/>
              <a:cs typeface="Roboto"/>
              <a:sym typeface="Roboto"/>
            </a:endParaRPr>
          </a:p>
        </p:txBody>
      </p:sp>
      <p:pic>
        <p:nvPicPr>
          <p:cNvPr descr="https://lh6.googleusercontent.com/faBrqLTze5BqFWSVnU6hONc5xEkJwfDbSr90yVa_z2Z5PMCstz-lgbsMPtqVT3kDQ2ALbdXr2cJ34cm0QNd1o5pgWESfGnt2cdgrnCgLzDQ0dEYkZTAxqFfDys7GPFi53QFASBKfDaM" id="313" name="Google Shape;313;p15"/>
          <p:cNvPicPr preferRelativeResize="0"/>
          <p:nvPr/>
        </p:nvPicPr>
        <p:blipFill rotWithShape="1">
          <a:blip r:embed="rId3">
            <a:alphaModFix/>
          </a:blip>
          <a:srcRect b="0" l="0" r="0" t="0"/>
          <a:stretch/>
        </p:blipFill>
        <p:spPr>
          <a:xfrm>
            <a:off x="5961093" y="952648"/>
            <a:ext cx="3787654" cy="5053427"/>
          </a:xfrm>
          <a:prstGeom prst="rect">
            <a:avLst/>
          </a:prstGeom>
          <a:noFill/>
          <a:ln>
            <a:noFill/>
          </a:ln>
        </p:spPr>
      </p:pic>
      <p:pic>
        <p:nvPicPr>
          <p:cNvPr descr="https://lh6.googleusercontent.com/VftDjJ8ER6NF9LFhnQ8qWnWeHauXBs098QyLBVbU0h60JEYNITLzHMCuZ4wtBmhI1f6r0ecfRwX26VON5bS_bMZbOZHqs3dvJvbVvuppAvCcvTdTdBSri8QNOkPDVLLNgfZ3yVS4acc" id="314" name="Google Shape;314;p15"/>
          <p:cNvPicPr preferRelativeResize="0"/>
          <p:nvPr/>
        </p:nvPicPr>
        <p:blipFill rotWithShape="1">
          <a:blip r:embed="rId4">
            <a:alphaModFix/>
          </a:blip>
          <a:srcRect b="0" l="0" r="0" t="0"/>
          <a:stretch/>
        </p:blipFill>
        <p:spPr>
          <a:xfrm>
            <a:off x="1830668" y="4223895"/>
            <a:ext cx="2980796" cy="967220"/>
          </a:xfrm>
          <a:prstGeom prst="rect">
            <a:avLst/>
          </a:prstGeom>
          <a:noFill/>
          <a:ln>
            <a:noFill/>
          </a:ln>
        </p:spPr>
      </p:pic>
      <p:pic>
        <p:nvPicPr>
          <p:cNvPr descr="https://lh3.googleusercontent.com/jLI-v83X9Wh1gxy7gChxi_awzQ5yljtgczSQ4wh9tEWO7YYGKZuSW2mUJt79XjL-wxSd_peEvGVZCZEz3TbV1Z3aECJsX4f7L6jWSP1Zo0m3FdtqamsQ_rdOE5tMffZkZK_cTNoi4X8" id="315" name="Google Shape;315;p15"/>
          <p:cNvPicPr preferRelativeResize="0"/>
          <p:nvPr/>
        </p:nvPicPr>
        <p:blipFill rotWithShape="1">
          <a:blip r:embed="rId5">
            <a:alphaModFix/>
          </a:blip>
          <a:srcRect b="0" l="0" r="0" t="0"/>
          <a:stretch/>
        </p:blipFill>
        <p:spPr>
          <a:xfrm>
            <a:off x="6123813" y="958850"/>
            <a:ext cx="981075" cy="86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Feedback</a:t>
            </a:r>
            <a:endParaRPr>
              <a:latin typeface="Roboto"/>
              <a:ea typeface="Roboto"/>
              <a:cs typeface="Roboto"/>
              <a:sym typeface="Roboto"/>
            </a:endParaRPr>
          </a:p>
        </p:txBody>
      </p:sp>
      <p:sp>
        <p:nvSpPr>
          <p:cNvPr id="322" name="Google Shape;322;p16"/>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GB">
                <a:latin typeface="Roboto"/>
                <a:ea typeface="Roboto"/>
                <a:cs typeface="Roboto"/>
                <a:sym typeface="Roboto"/>
              </a:rPr>
              <a:t>Yammer</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Population team</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Colleagues</a:t>
            </a:r>
            <a:endParaRPr>
              <a:latin typeface="Roboto"/>
              <a:ea typeface="Roboto"/>
              <a:cs typeface="Roboto"/>
              <a:sym typeface="Roboto"/>
            </a:endParaRPr>
          </a:p>
          <a:p>
            <a:pPr indent="-50800" lvl="0" marL="228600" rtl="0" algn="l">
              <a:lnSpc>
                <a:spcPct val="90000"/>
              </a:lnSpc>
              <a:spcBef>
                <a:spcPts val="1000"/>
              </a:spcBef>
              <a:spcAft>
                <a:spcPts val="0"/>
              </a:spcAft>
              <a:buClr>
                <a:srgbClr val="703989"/>
              </a:buClr>
              <a:buSzPts val="2800"/>
              <a:buNone/>
            </a:pPr>
            <a:r>
              <a:t/>
            </a:r>
            <a:endParaRPr>
              <a:latin typeface="Roboto"/>
              <a:ea typeface="Roboto"/>
              <a:cs typeface="Roboto"/>
              <a:sym typeface="Roboto"/>
            </a:endParaRPr>
          </a:p>
        </p:txBody>
      </p:sp>
      <p:sp>
        <p:nvSpPr>
          <p:cNvPr id="323" name="Google Shape;323;p16"/>
          <p:cNvSpPr txBox="1"/>
          <p:nvPr/>
        </p:nvSpPr>
        <p:spPr>
          <a:xfrm>
            <a:off x="5333975" y="1825625"/>
            <a:ext cx="2919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333333"/>
                </a:solidFill>
                <a:latin typeface="Roboto"/>
                <a:ea typeface="Roboto"/>
                <a:cs typeface="Roboto"/>
                <a:sym typeface="Roboto"/>
              </a:rPr>
              <a:t>“Brilliant – that’s a really effective use of open data, and a nice presentation too”</a:t>
            </a:r>
            <a:endParaRPr sz="1800">
              <a:solidFill>
                <a:srgbClr val="333333"/>
              </a:solidFill>
              <a:latin typeface="Roboto"/>
              <a:ea typeface="Roboto"/>
              <a:cs typeface="Roboto"/>
              <a:sym typeface="Roboto"/>
            </a:endParaRPr>
          </a:p>
        </p:txBody>
      </p:sp>
      <p:sp>
        <p:nvSpPr>
          <p:cNvPr id="324" name="Google Shape;324;p16"/>
          <p:cNvSpPr txBox="1"/>
          <p:nvPr/>
        </p:nvSpPr>
        <p:spPr>
          <a:xfrm>
            <a:off x="5333975" y="352925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333333"/>
                </a:solidFill>
                <a:latin typeface="Roboto"/>
                <a:ea typeface="Roboto"/>
                <a:cs typeface="Roboto"/>
                <a:sym typeface="Roboto"/>
              </a:rPr>
              <a:t>“</a:t>
            </a:r>
            <a:r>
              <a:rPr lang="en-GB" sz="1800">
                <a:solidFill>
                  <a:srgbClr val="333333"/>
                </a:solidFill>
                <a:latin typeface="Roboto"/>
                <a:ea typeface="Roboto"/>
                <a:cs typeface="Roboto"/>
                <a:sym typeface="Roboto"/>
              </a:rPr>
              <a:t>Looks great – I wondered if I could be a pain and suggest some accessibility improvements...” </a:t>
            </a:r>
            <a:endParaRPr sz="1800">
              <a:solidFill>
                <a:srgbClr val="33333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7"/>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Challenges</a:t>
            </a:r>
            <a:endParaRPr>
              <a:latin typeface="Roboto"/>
              <a:ea typeface="Roboto"/>
              <a:cs typeface="Roboto"/>
              <a:sym typeface="Roboto"/>
            </a:endParaRPr>
          </a:p>
        </p:txBody>
      </p:sp>
      <p:sp>
        <p:nvSpPr>
          <p:cNvPr id="331" name="Google Shape;331;p17"/>
          <p:cNvSpPr txBox="1"/>
          <p:nvPr>
            <p:ph idx="1" type="body"/>
          </p:nvPr>
        </p:nvSpPr>
        <p:spPr>
          <a:xfrm>
            <a:off x="681044" y="1690700"/>
            <a:ext cx="4403400" cy="3002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03989"/>
              </a:buClr>
              <a:buSzPts val="2400"/>
              <a:buNone/>
            </a:pPr>
            <a:r>
              <a:rPr b="1" lang="en-GB">
                <a:latin typeface="Roboto"/>
                <a:ea typeface="Roboto"/>
                <a:cs typeface="Roboto"/>
                <a:sym typeface="Roboto"/>
              </a:rPr>
              <a:t>General</a:t>
            </a:r>
            <a:endParaRPr sz="2800">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Screen size adjustments</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Same area selection</a:t>
            </a:r>
            <a:endParaRPr>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GB">
                <a:latin typeface="Roboto"/>
                <a:ea typeface="Roboto"/>
                <a:cs typeface="Roboto"/>
                <a:sym typeface="Roboto"/>
              </a:rPr>
              <a:t>Y-Axis </a:t>
            </a:r>
            <a:endParaRPr>
              <a:latin typeface="Roboto"/>
              <a:ea typeface="Roboto"/>
              <a:cs typeface="Roboto"/>
              <a:sym typeface="Roboto"/>
            </a:endParaRPr>
          </a:p>
          <a:p>
            <a:pPr indent="-406400" lvl="0" marL="914400" rtl="0" algn="l">
              <a:spcBef>
                <a:spcPts val="500"/>
              </a:spcBef>
              <a:spcAft>
                <a:spcPts val="0"/>
              </a:spcAft>
              <a:buSzPts val="2800"/>
              <a:buFont typeface="Roboto"/>
              <a:buChar char="•"/>
            </a:pPr>
            <a:r>
              <a:rPr lang="en-GB">
                <a:latin typeface="Roboto"/>
                <a:ea typeface="Roboto"/>
                <a:cs typeface="Roboto"/>
                <a:sym typeface="Roboto"/>
              </a:rPr>
              <a:t>Line charts</a:t>
            </a:r>
            <a:endParaRPr>
              <a:latin typeface="Roboto"/>
              <a:ea typeface="Roboto"/>
              <a:cs typeface="Roboto"/>
              <a:sym typeface="Roboto"/>
            </a:endParaRPr>
          </a:p>
          <a:p>
            <a:pPr indent="-406400" lvl="0" marL="914400" rtl="0" algn="l">
              <a:spcBef>
                <a:spcPts val="0"/>
              </a:spcBef>
              <a:spcAft>
                <a:spcPts val="0"/>
              </a:spcAft>
              <a:buSzPts val="2800"/>
              <a:buFont typeface="Roboto"/>
              <a:buChar char="•"/>
            </a:pPr>
            <a:r>
              <a:rPr lang="en-GB">
                <a:latin typeface="Roboto"/>
                <a:ea typeface="Roboto"/>
                <a:cs typeface="Roboto"/>
                <a:sym typeface="Roboto"/>
              </a:rPr>
              <a:t>Bar charts</a:t>
            </a:r>
            <a:endParaRPr>
              <a:latin typeface="Roboto"/>
              <a:ea typeface="Roboto"/>
              <a:cs typeface="Roboto"/>
              <a:sym typeface="Roboto"/>
            </a:endParaRPr>
          </a:p>
        </p:txBody>
      </p:sp>
      <p:sp>
        <p:nvSpPr>
          <p:cNvPr id="332" name="Google Shape;332;p17"/>
          <p:cNvSpPr txBox="1"/>
          <p:nvPr>
            <p:ph idx="1" type="body"/>
          </p:nvPr>
        </p:nvSpPr>
        <p:spPr>
          <a:xfrm>
            <a:off x="5084444" y="1690700"/>
            <a:ext cx="4403400" cy="30027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lang="en-GB">
                <a:latin typeface="Roboto"/>
                <a:ea typeface="Roboto"/>
                <a:cs typeface="Roboto"/>
                <a:sym typeface="Roboto"/>
              </a:rPr>
              <a:t>Accessibility</a:t>
            </a:r>
            <a:endParaRPr>
              <a:latin typeface="Roboto"/>
              <a:ea typeface="Roboto"/>
              <a:cs typeface="Roboto"/>
              <a:sym typeface="Roboto"/>
            </a:endParaRPr>
          </a:p>
          <a:p>
            <a:pPr indent="0" lvl="0" marL="0" rtl="0" algn="l">
              <a:spcBef>
                <a:spcPts val="1000"/>
              </a:spcBef>
              <a:spcAft>
                <a:spcPts val="0"/>
              </a:spcAft>
              <a:buNone/>
            </a:pPr>
            <a:r>
              <a:rPr lang="en-GB">
                <a:latin typeface="Roboto"/>
                <a:ea typeface="Roboto"/>
                <a:cs typeface="Roboto"/>
                <a:sym typeface="Roboto"/>
              </a:rPr>
              <a:t>Low contrast selectors</a:t>
            </a:r>
            <a:endParaRPr>
              <a:latin typeface="Roboto"/>
              <a:ea typeface="Roboto"/>
              <a:cs typeface="Roboto"/>
              <a:sym typeface="Roboto"/>
            </a:endParaRPr>
          </a:p>
          <a:p>
            <a:pPr indent="0" lvl="0" marL="0" rtl="0" algn="l">
              <a:spcBef>
                <a:spcPts val="1000"/>
              </a:spcBef>
              <a:spcAft>
                <a:spcPts val="0"/>
              </a:spcAft>
              <a:buNone/>
            </a:pPr>
            <a:r>
              <a:rPr lang="en-GB">
                <a:latin typeface="Roboto"/>
                <a:ea typeface="Roboto"/>
                <a:cs typeface="Roboto"/>
                <a:sym typeface="Roboto"/>
              </a:rPr>
              <a:t>Alt text</a:t>
            </a:r>
            <a:endParaRPr>
              <a:latin typeface="Roboto"/>
              <a:ea typeface="Roboto"/>
              <a:cs typeface="Roboto"/>
              <a:sym typeface="Roboto"/>
            </a:endParaRPr>
          </a:p>
          <a:p>
            <a:pPr indent="0" lvl="0" marL="0" rtl="0" algn="l">
              <a:spcBef>
                <a:spcPts val="1000"/>
              </a:spcBef>
              <a:spcAft>
                <a:spcPts val="0"/>
              </a:spcAft>
              <a:buNone/>
            </a:pPr>
            <a:r>
              <a:rPr lang="en-GB">
                <a:latin typeface="Roboto"/>
                <a:ea typeface="Roboto"/>
                <a:cs typeface="Roboto"/>
                <a:sym typeface="Roboto"/>
              </a:rPr>
              <a:t>Small tooltips</a:t>
            </a:r>
            <a:endParaRPr>
              <a:latin typeface="Roboto"/>
              <a:ea typeface="Roboto"/>
              <a:cs typeface="Roboto"/>
              <a:sym typeface="Roboto"/>
            </a:endParaRPr>
          </a:p>
          <a:p>
            <a:pPr indent="0" lvl="0" marL="0" rtl="0" algn="l">
              <a:spcBef>
                <a:spcPts val="1000"/>
              </a:spcBef>
              <a:spcAft>
                <a:spcPts val="0"/>
              </a:spcAft>
              <a:buNone/>
            </a:pPr>
            <a:r>
              <a:rPr lang="en-GB">
                <a:latin typeface="Roboto"/>
                <a:ea typeface="Roboto"/>
                <a:cs typeface="Roboto"/>
                <a:sym typeface="Roboto"/>
              </a:rPr>
              <a:t>Columns</a:t>
            </a:r>
            <a:endParaRPr>
              <a:latin typeface="Roboto"/>
              <a:ea typeface="Roboto"/>
              <a:cs typeface="Roboto"/>
              <a:sym typeface="Roboto"/>
            </a:endParaRPr>
          </a:p>
          <a:p>
            <a:pPr indent="-292100" lvl="0" marL="685800" rtl="0" algn="l">
              <a:spcBef>
                <a:spcPts val="1000"/>
              </a:spcBef>
              <a:spcAft>
                <a:spcPts val="0"/>
              </a:spcAft>
              <a:buSzPts val="2800"/>
              <a:buFont typeface="Roboto"/>
              <a:buChar char="•"/>
            </a:pPr>
            <a:r>
              <a:rPr lang="en-GB" sz="2800">
                <a:latin typeface="Roboto"/>
                <a:ea typeface="Roboto"/>
                <a:cs typeface="Roboto"/>
                <a:sym typeface="Roboto"/>
              </a:rPr>
              <a:t>Hidden headers</a:t>
            </a:r>
            <a:endParaRPr sz="2800">
              <a:latin typeface="Roboto"/>
              <a:ea typeface="Roboto"/>
              <a:cs typeface="Roboto"/>
              <a:sym typeface="Roboto"/>
            </a:endParaRPr>
          </a:p>
          <a:p>
            <a:pPr indent="-292100" lvl="0" marL="685800" rtl="0" algn="l">
              <a:spcBef>
                <a:spcPts val="1000"/>
              </a:spcBef>
              <a:spcAft>
                <a:spcPts val="0"/>
              </a:spcAft>
              <a:buSzPts val="2800"/>
              <a:buFont typeface="Roboto"/>
              <a:buChar char="•"/>
            </a:pPr>
            <a:r>
              <a:rPr lang="en-GB" sz="2800">
                <a:latin typeface="Roboto"/>
                <a:ea typeface="Roboto"/>
                <a:cs typeface="Roboto"/>
                <a:sym typeface="Roboto"/>
              </a:rPr>
              <a:t>Row names</a:t>
            </a:r>
            <a:endParaRPr sz="2800">
              <a:latin typeface="Roboto"/>
              <a:ea typeface="Roboto"/>
              <a:cs typeface="Roboto"/>
              <a:sym typeface="Roboto"/>
            </a:endParaRPr>
          </a:p>
          <a:p>
            <a:pPr indent="-292100" lvl="0" marL="685800" rtl="0" algn="l">
              <a:spcBef>
                <a:spcPts val="1000"/>
              </a:spcBef>
              <a:spcAft>
                <a:spcPts val="0"/>
              </a:spcAft>
              <a:buSzPts val="2800"/>
              <a:buFont typeface="Roboto"/>
              <a:buChar char="•"/>
            </a:pPr>
            <a:r>
              <a:rPr lang="en-GB" sz="2800">
                <a:latin typeface="Roboto"/>
                <a:ea typeface="Roboto"/>
                <a:cs typeface="Roboto"/>
                <a:sym typeface="Roboto"/>
              </a:rPr>
              <a:t>Split columns</a:t>
            </a:r>
            <a:endParaRPr sz="2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Lessons</a:t>
            </a:r>
            <a:endParaRPr>
              <a:latin typeface="Roboto"/>
              <a:ea typeface="Roboto"/>
              <a:cs typeface="Roboto"/>
              <a:sym typeface="Roboto"/>
            </a:endParaRPr>
          </a:p>
        </p:txBody>
      </p:sp>
      <p:sp>
        <p:nvSpPr>
          <p:cNvPr id="339" name="Google Shape;339;p18"/>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GB">
                <a:latin typeface="Roboto"/>
                <a:ea typeface="Roboto"/>
                <a:cs typeface="Roboto"/>
                <a:sym typeface="Roboto"/>
              </a:rPr>
              <a:t>Think about accessibility from the start</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Keep a detailed plan </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QA data</a:t>
            </a:r>
            <a:endParaRPr>
              <a:latin typeface="Roboto"/>
              <a:ea typeface="Roboto"/>
              <a:cs typeface="Roboto"/>
              <a:sym typeface="Roboto"/>
            </a:endParaRPr>
          </a:p>
          <a:p>
            <a:pPr indent="0" lvl="0" marL="0" rtl="0" algn="l">
              <a:lnSpc>
                <a:spcPct val="90000"/>
              </a:lnSpc>
              <a:spcBef>
                <a:spcPts val="1000"/>
              </a:spcBef>
              <a:spcAft>
                <a:spcPts val="0"/>
              </a:spcAft>
              <a:buNone/>
            </a:pPr>
            <a:r>
              <a:rPr lang="en-GB">
                <a:latin typeface="Roboto"/>
                <a:ea typeface="Roboto"/>
                <a:cs typeface="Roboto"/>
                <a:sym typeface="Roboto"/>
              </a:rPr>
              <a:t>Code Reviews</a:t>
            </a:r>
            <a:endParaRPr>
              <a:latin typeface="Roboto"/>
              <a:ea typeface="Roboto"/>
              <a:cs typeface="Roboto"/>
              <a:sym typeface="Roboto"/>
            </a:endParaRPr>
          </a:p>
          <a:p>
            <a:pPr indent="0" lvl="0" marL="0" rtl="0" algn="l">
              <a:lnSpc>
                <a:spcPct val="90000"/>
              </a:lnSpc>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Contributors</a:t>
            </a:r>
            <a:endParaRPr>
              <a:latin typeface="Roboto"/>
              <a:ea typeface="Roboto"/>
              <a:cs typeface="Roboto"/>
              <a:sym typeface="Roboto"/>
            </a:endParaRPr>
          </a:p>
        </p:txBody>
      </p:sp>
      <p:sp>
        <p:nvSpPr>
          <p:cNvPr id="202" name="Google Shape;202;p2"/>
          <p:cNvSpPr txBox="1"/>
          <p:nvPr>
            <p:ph idx="1" type="body"/>
          </p:nvPr>
        </p:nvSpPr>
        <p:spPr>
          <a:xfrm>
            <a:off x="681039" y="1995250"/>
            <a:ext cx="3265800" cy="1987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sz="3000">
                <a:latin typeface="Roboto"/>
                <a:ea typeface="Roboto"/>
                <a:cs typeface="Roboto"/>
                <a:sym typeface="Roboto"/>
              </a:rPr>
              <a:t>Joseph Adams </a:t>
            </a:r>
            <a:endParaRPr sz="3000">
              <a:latin typeface="Roboto"/>
              <a:ea typeface="Roboto"/>
              <a:cs typeface="Roboto"/>
              <a:sym typeface="Roboto"/>
            </a:endParaRPr>
          </a:p>
          <a:p>
            <a:pPr indent="0" lvl="0" marL="0" rtl="0" algn="l">
              <a:lnSpc>
                <a:spcPct val="90000"/>
              </a:lnSpc>
              <a:spcBef>
                <a:spcPts val="1000"/>
              </a:spcBef>
              <a:spcAft>
                <a:spcPts val="0"/>
              </a:spcAft>
              <a:buNone/>
            </a:pPr>
            <a:r>
              <a:rPr lang="en-GB" sz="3000">
                <a:latin typeface="Roboto"/>
                <a:ea typeface="Roboto"/>
                <a:cs typeface="Roboto"/>
                <a:sym typeface="Roboto"/>
              </a:rPr>
              <a:t>Beth Watson</a:t>
            </a:r>
            <a:endParaRPr sz="3000">
              <a:latin typeface="Roboto"/>
              <a:ea typeface="Roboto"/>
              <a:cs typeface="Roboto"/>
              <a:sym typeface="Roboto"/>
            </a:endParaRPr>
          </a:p>
          <a:p>
            <a:pPr indent="0" lvl="0" marL="0" rtl="0" algn="l">
              <a:lnSpc>
                <a:spcPct val="90000"/>
              </a:lnSpc>
              <a:spcBef>
                <a:spcPts val="1000"/>
              </a:spcBef>
              <a:spcAft>
                <a:spcPts val="0"/>
              </a:spcAft>
              <a:buNone/>
            </a:pPr>
            <a:r>
              <a:rPr lang="en-GB" sz="3000">
                <a:latin typeface="Roboto"/>
                <a:ea typeface="Roboto"/>
                <a:cs typeface="Roboto"/>
                <a:sym typeface="Roboto"/>
              </a:rPr>
              <a:t>Liam Kearney </a:t>
            </a:r>
            <a:endParaRPr sz="3000">
              <a:latin typeface="Roboto"/>
              <a:ea typeface="Roboto"/>
              <a:cs typeface="Roboto"/>
              <a:sym typeface="Roboto"/>
            </a:endParaRPr>
          </a:p>
          <a:p>
            <a:pPr indent="0" lvl="0" marL="0" rtl="0" algn="l">
              <a:lnSpc>
                <a:spcPct val="90000"/>
              </a:lnSpc>
              <a:spcBef>
                <a:spcPts val="1000"/>
              </a:spcBef>
              <a:spcAft>
                <a:spcPts val="0"/>
              </a:spcAft>
              <a:buNone/>
            </a:pPr>
            <a:r>
              <a:rPr lang="en-GB" sz="3000">
                <a:latin typeface="Roboto"/>
                <a:ea typeface="Roboto"/>
                <a:cs typeface="Roboto"/>
                <a:sym typeface="Roboto"/>
              </a:rPr>
              <a:t>Ben Jones</a:t>
            </a:r>
            <a:endParaRPr sz="3000">
              <a:latin typeface="Roboto"/>
              <a:ea typeface="Roboto"/>
              <a:cs typeface="Roboto"/>
              <a:sym typeface="Roboto"/>
            </a:endParaRPr>
          </a:p>
          <a:p>
            <a:pPr indent="0" lvl="0" marL="0" rtl="0" algn="l">
              <a:lnSpc>
                <a:spcPct val="90000"/>
              </a:lnSpc>
              <a:spcBef>
                <a:spcPts val="1000"/>
              </a:spcBef>
              <a:spcAft>
                <a:spcPts val="0"/>
              </a:spcAft>
              <a:buNone/>
            </a:pPr>
            <a:r>
              <a:t/>
            </a:r>
            <a:endParaRPr sz="3000">
              <a:latin typeface="Roboto"/>
              <a:ea typeface="Roboto"/>
              <a:cs typeface="Roboto"/>
              <a:sym typeface="Roboto"/>
            </a:endParaRPr>
          </a:p>
        </p:txBody>
      </p:sp>
      <p:sp>
        <p:nvSpPr>
          <p:cNvPr id="203" name="Google Shape;203;p2"/>
          <p:cNvSpPr txBox="1"/>
          <p:nvPr/>
        </p:nvSpPr>
        <p:spPr>
          <a:xfrm>
            <a:off x="4189288" y="1928350"/>
            <a:ext cx="3863100" cy="2232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GB" sz="3000">
                <a:solidFill>
                  <a:srgbClr val="703989"/>
                </a:solidFill>
                <a:latin typeface="Roboto"/>
                <a:ea typeface="Roboto"/>
                <a:cs typeface="Roboto"/>
                <a:sym typeface="Roboto"/>
              </a:rPr>
              <a:t>Gordon Bryden </a:t>
            </a:r>
            <a:endParaRPr sz="3000">
              <a:solidFill>
                <a:srgbClr val="703989"/>
              </a:solidFill>
              <a:latin typeface="Roboto"/>
              <a:ea typeface="Roboto"/>
              <a:cs typeface="Roboto"/>
              <a:sym typeface="Roboto"/>
            </a:endParaRPr>
          </a:p>
          <a:p>
            <a:pPr indent="0" lvl="0" marL="0" rtl="0" algn="l">
              <a:lnSpc>
                <a:spcPct val="90000"/>
              </a:lnSpc>
              <a:spcBef>
                <a:spcPts val="1000"/>
              </a:spcBef>
              <a:spcAft>
                <a:spcPts val="0"/>
              </a:spcAft>
              <a:buNone/>
            </a:pPr>
            <a:r>
              <a:rPr lang="en-GB" sz="3000">
                <a:solidFill>
                  <a:srgbClr val="703989"/>
                </a:solidFill>
                <a:latin typeface="Roboto"/>
                <a:ea typeface="Roboto"/>
                <a:cs typeface="Roboto"/>
                <a:sym typeface="Roboto"/>
              </a:rPr>
              <a:t>Maike Waldmann</a:t>
            </a:r>
            <a:endParaRPr sz="3000">
              <a:solidFill>
                <a:srgbClr val="703989"/>
              </a:solidFill>
              <a:latin typeface="Roboto"/>
              <a:ea typeface="Roboto"/>
              <a:cs typeface="Roboto"/>
              <a:sym typeface="Roboto"/>
            </a:endParaRPr>
          </a:p>
          <a:p>
            <a:pPr indent="0" lvl="0" marL="0" rtl="0" algn="l">
              <a:lnSpc>
                <a:spcPct val="90000"/>
              </a:lnSpc>
              <a:spcBef>
                <a:spcPts val="1000"/>
              </a:spcBef>
              <a:spcAft>
                <a:spcPts val="0"/>
              </a:spcAft>
              <a:buNone/>
            </a:pPr>
            <a:r>
              <a:rPr lang="en-GB" sz="3000">
                <a:solidFill>
                  <a:srgbClr val="703989"/>
                </a:solidFill>
                <a:latin typeface="Roboto"/>
                <a:ea typeface="Roboto"/>
                <a:cs typeface="Roboto"/>
                <a:sym typeface="Roboto"/>
              </a:rPr>
              <a:t>Kevin White</a:t>
            </a:r>
            <a:endParaRPr sz="3000">
              <a:solidFill>
                <a:srgbClr val="703989"/>
              </a:solidFill>
              <a:latin typeface="Roboto"/>
              <a:ea typeface="Roboto"/>
              <a:cs typeface="Roboto"/>
              <a:sym typeface="Roboto"/>
            </a:endParaRPr>
          </a:p>
          <a:p>
            <a:pPr indent="0" lvl="0" marL="0" rtl="0" algn="l">
              <a:lnSpc>
                <a:spcPct val="90000"/>
              </a:lnSpc>
              <a:spcBef>
                <a:spcPts val="1000"/>
              </a:spcBef>
              <a:spcAft>
                <a:spcPts val="0"/>
              </a:spcAft>
              <a:buNone/>
            </a:pPr>
            <a:r>
              <a:rPr lang="en-GB" sz="3000">
                <a:solidFill>
                  <a:srgbClr val="703989"/>
                </a:solidFill>
                <a:latin typeface="Roboto"/>
                <a:ea typeface="Roboto"/>
                <a:cs typeface="Roboto"/>
                <a:sym typeface="Roboto"/>
              </a:rPr>
              <a:t>Many others</a:t>
            </a:r>
            <a:endParaRPr sz="3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p:nvPr/>
        </p:nvSpPr>
        <p:spPr>
          <a:xfrm>
            <a:off x="0" y="0"/>
            <a:ext cx="9906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lh3.googleusercontent.com/Eh5pWW_4hgHj_KoS_WU3_xNL1_SQDZM_OlILz7n8iy8XrM-r1N4cjmwXbVGs5gXP_IMjTFhHVok9egaVn9At_AAvfO3OClkTTXJWvpjRSl1trmwsaJ-gP9bO3OC42wiik3yAVDXRgIg" id="210" name="Google Shape;210;p3"/>
          <p:cNvPicPr preferRelativeResize="0"/>
          <p:nvPr/>
        </p:nvPicPr>
        <p:blipFill rotWithShape="1">
          <a:blip r:embed="rId3">
            <a:alphaModFix/>
          </a:blip>
          <a:srcRect b="0" l="0" r="0" t="0"/>
          <a:stretch/>
        </p:blipFill>
        <p:spPr>
          <a:xfrm>
            <a:off x="2021910" y="0"/>
            <a:ext cx="5862180" cy="6858000"/>
          </a:xfrm>
          <a:prstGeom prst="rect">
            <a:avLst/>
          </a:prstGeom>
          <a:noFill/>
          <a:ln>
            <a:noFill/>
          </a:ln>
        </p:spPr>
      </p:pic>
      <p:cxnSp>
        <p:nvCxnSpPr>
          <p:cNvPr id="211" name="Google Shape;211;p3"/>
          <p:cNvCxnSpPr/>
          <p:nvPr/>
        </p:nvCxnSpPr>
        <p:spPr>
          <a:xfrm>
            <a:off x="5527884" y="3841857"/>
            <a:ext cx="443345"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Population Taskforce</a:t>
            </a:r>
            <a:endParaRPr>
              <a:latin typeface="Roboto"/>
              <a:ea typeface="Roboto"/>
              <a:cs typeface="Roboto"/>
              <a:sym typeface="Roboto"/>
            </a:endParaRPr>
          </a:p>
        </p:txBody>
      </p:sp>
      <p:sp>
        <p:nvSpPr>
          <p:cNvPr id="218" name="Google Shape;218;p4"/>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989"/>
              </a:buClr>
              <a:buSzPts val="2800"/>
              <a:buNone/>
            </a:pPr>
            <a:r>
              <a:rPr b="1" lang="en-GB">
                <a:latin typeface="Roboto"/>
                <a:ea typeface="Roboto"/>
                <a:cs typeface="Roboto"/>
                <a:sym typeface="Roboto"/>
              </a:rPr>
              <a:t>Purpose</a:t>
            </a:r>
            <a:r>
              <a:rPr lang="en-GB">
                <a:latin typeface="Roboto"/>
                <a:ea typeface="Roboto"/>
                <a:cs typeface="Roboto"/>
                <a:sym typeface="Roboto"/>
              </a:rPr>
              <a:t>: Support the Population Taskforce</a:t>
            </a:r>
            <a:endParaRPr>
              <a:latin typeface="Roboto"/>
              <a:ea typeface="Roboto"/>
              <a:cs typeface="Roboto"/>
              <a:sym typeface="Roboto"/>
            </a:endParaRPr>
          </a:p>
          <a:p>
            <a:pPr indent="0" lvl="0" marL="0" rtl="0" algn="l">
              <a:lnSpc>
                <a:spcPct val="90000"/>
              </a:lnSpc>
              <a:spcBef>
                <a:spcPts val="1000"/>
              </a:spcBef>
              <a:spcAft>
                <a:spcPts val="0"/>
              </a:spcAft>
              <a:buClr>
                <a:srgbClr val="703989"/>
              </a:buClr>
              <a:buSzPts val="2800"/>
              <a:buNone/>
            </a:pPr>
            <a:r>
              <a:t/>
            </a:r>
            <a:endParaRPr>
              <a:latin typeface="Roboto"/>
              <a:ea typeface="Roboto"/>
              <a:cs typeface="Roboto"/>
              <a:sym typeface="Roboto"/>
            </a:endParaRPr>
          </a:p>
          <a:p>
            <a:pPr indent="0" lvl="0" marL="0" rtl="0" algn="l">
              <a:lnSpc>
                <a:spcPct val="90000"/>
              </a:lnSpc>
              <a:spcBef>
                <a:spcPts val="1000"/>
              </a:spcBef>
              <a:spcAft>
                <a:spcPts val="0"/>
              </a:spcAft>
              <a:buClr>
                <a:srgbClr val="703989"/>
              </a:buClr>
              <a:buSzPts val="2800"/>
              <a:buNone/>
            </a:pPr>
            <a:r>
              <a:rPr b="1" lang="en-GB">
                <a:latin typeface="Roboto"/>
                <a:ea typeface="Roboto"/>
                <a:cs typeface="Roboto"/>
                <a:sym typeface="Roboto"/>
              </a:rPr>
              <a:t>Audience</a:t>
            </a:r>
            <a:r>
              <a:rPr lang="en-GB">
                <a:latin typeface="Roboto"/>
                <a:ea typeface="Roboto"/>
                <a:cs typeface="Roboto"/>
                <a:sym typeface="Roboto"/>
              </a:rPr>
              <a:t>: Ministerial taskforce, Councils, policy &amp; public</a:t>
            </a:r>
            <a:endParaRPr>
              <a:latin typeface="Roboto"/>
              <a:ea typeface="Roboto"/>
              <a:cs typeface="Roboto"/>
              <a:sym typeface="Roboto"/>
            </a:endParaRPr>
          </a:p>
          <a:p>
            <a:pPr indent="-50800" lvl="0" marL="228600" rtl="0" algn="l">
              <a:lnSpc>
                <a:spcPct val="90000"/>
              </a:lnSpc>
              <a:spcBef>
                <a:spcPts val="1000"/>
              </a:spcBef>
              <a:spcAft>
                <a:spcPts val="0"/>
              </a:spcAft>
              <a:buClr>
                <a:srgbClr val="703989"/>
              </a:buClr>
              <a:buSzPts val="2800"/>
              <a:buNone/>
            </a:pPr>
            <a:r>
              <a:t/>
            </a:r>
            <a:endParaRPr>
              <a:latin typeface="Roboto"/>
              <a:ea typeface="Roboto"/>
              <a:cs typeface="Roboto"/>
              <a:sym typeface="Roboto"/>
            </a:endParaRPr>
          </a:p>
          <a:p>
            <a:pPr indent="0" lvl="0" marL="0" rtl="0" algn="l">
              <a:lnSpc>
                <a:spcPct val="90000"/>
              </a:lnSpc>
              <a:spcBef>
                <a:spcPts val="1000"/>
              </a:spcBef>
              <a:spcAft>
                <a:spcPts val="0"/>
              </a:spcAft>
              <a:buClr>
                <a:srgbClr val="703989"/>
              </a:buClr>
              <a:buSzPts val="2800"/>
              <a:buNone/>
            </a:pPr>
            <a:r>
              <a:rPr b="1" lang="en-GB">
                <a:latin typeface="Roboto"/>
                <a:ea typeface="Roboto"/>
                <a:cs typeface="Roboto"/>
                <a:sym typeface="Roboto"/>
              </a:rPr>
              <a:t>Task</a:t>
            </a:r>
            <a:r>
              <a:rPr lang="en-GB">
                <a:latin typeface="Roboto"/>
                <a:ea typeface="Roboto"/>
                <a:cs typeface="Roboto"/>
                <a:sym typeface="Roboto"/>
              </a:rPr>
              <a:t>: Build an interactive dashboard with the ability to compare council areas. </a:t>
            </a:r>
            <a:endParaRPr>
              <a:latin typeface="Roboto"/>
              <a:ea typeface="Roboto"/>
              <a:cs typeface="Roboto"/>
              <a:sym typeface="Roboto"/>
            </a:endParaRPr>
          </a:p>
          <a:p>
            <a:pPr indent="0" lvl="0" marL="0" rtl="0" algn="l">
              <a:lnSpc>
                <a:spcPct val="90000"/>
              </a:lnSpc>
              <a:spcBef>
                <a:spcPts val="1000"/>
              </a:spcBef>
              <a:spcAft>
                <a:spcPts val="0"/>
              </a:spcAft>
              <a:buClr>
                <a:srgbClr val="703989"/>
              </a:buClr>
              <a:buSzPts val="2800"/>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5"/>
          <p:cNvPicPr preferRelativeResize="0"/>
          <p:nvPr/>
        </p:nvPicPr>
        <p:blipFill rotWithShape="1">
          <a:blip r:embed="rId3">
            <a:alphaModFix/>
          </a:blip>
          <a:srcRect b="0" l="0" r="0" t="0"/>
          <a:stretch/>
        </p:blipFill>
        <p:spPr>
          <a:xfrm>
            <a:off x="1826728" y="0"/>
            <a:ext cx="6252559" cy="3164799"/>
          </a:xfrm>
          <a:prstGeom prst="rect">
            <a:avLst/>
          </a:prstGeom>
          <a:noFill/>
          <a:ln>
            <a:noFill/>
          </a:ln>
        </p:spPr>
      </p:pic>
      <p:pic>
        <p:nvPicPr>
          <p:cNvPr id="225" name="Google Shape;225;p5"/>
          <p:cNvPicPr preferRelativeResize="0"/>
          <p:nvPr/>
        </p:nvPicPr>
        <p:blipFill rotWithShape="1">
          <a:blip r:embed="rId4">
            <a:alphaModFix/>
          </a:blip>
          <a:srcRect b="0" l="0" r="0" t="0"/>
          <a:stretch/>
        </p:blipFill>
        <p:spPr>
          <a:xfrm>
            <a:off x="1951497" y="3164799"/>
            <a:ext cx="6003019" cy="29995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6"/>
          <p:cNvPicPr preferRelativeResize="0"/>
          <p:nvPr/>
        </p:nvPicPr>
        <p:blipFill rotWithShape="1">
          <a:blip r:embed="rId3">
            <a:alphaModFix/>
          </a:blip>
          <a:srcRect b="0" l="0" r="0" t="0"/>
          <a:stretch/>
        </p:blipFill>
        <p:spPr>
          <a:xfrm>
            <a:off x="1957312" y="139950"/>
            <a:ext cx="6000794" cy="2998453"/>
          </a:xfrm>
          <a:prstGeom prst="rect">
            <a:avLst/>
          </a:prstGeom>
          <a:noFill/>
          <a:ln>
            <a:noFill/>
          </a:ln>
        </p:spPr>
      </p:pic>
      <p:pic>
        <p:nvPicPr>
          <p:cNvPr id="232" name="Google Shape;232;p6"/>
          <p:cNvPicPr preferRelativeResize="0"/>
          <p:nvPr/>
        </p:nvPicPr>
        <p:blipFill rotWithShape="1">
          <a:blip r:embed="rId4">
            <a:alphaModFix/>
          </a:blip>
          <a:srcRect b="0" l="0" r="0" t="0"/>
          <a:stretch/>
        </p:blipFill>
        <p:spPr>
          <a:xfrm>
            <a:off x="1947881" y="3138403"/>
            <a:ext cx="6010225" cy="30042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7"/>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Data Sources</a:t>
            </a:r>
            <a:endParaRPr>
              <a:latin typeface="Roboto"/>
              <a:ea typeface="Roboto"/>
              <a:cs typeface="Roboto"/>
              <a:sym typeface="Roboto"/>
            </a:endParaRPr>
          </a:p>
        </p:txBody>
      </p:sp>
      <p:pic>
        <p:nvPicPr>
          <p:cNvPr descr="National Records of Scotland" id="239" name="Google Shape;239;p7"/>
          <p:cNvPicPr preferRelativeResize="0"/>
          <p:nvPr/>
        </p:nvPicPr>
        <p:blipFill rotWithShape="1">
          <a:blip r:embed="rId3">
            <a:alphaModFix/>
          </a:blip>
          <a:srcRect b="0" l="0" r="0" t="0"/>
          <a:stretch/>
        </p:blipFill>
        <p:spPr>
          <a:xfrm>
            <a:off x="1471151" y="3611560"/>
            <a:ext cx="2800350" cy="800100"/>
          </a:xfrm>
          <a:prstGeom prst="rect">
            <a:avLst/>
          </a:prstGeom>
          <a:noFill/>
          <a:ln>
            <a:noFill/>
          </a:ln>
        </p:spPr>
      </p:pic>
      <p:pic>
        <p:nvPicPr>
          <p:cNvPr descr="See the source image" id="240" name="Google Shape;240;p7"/>
          <p:cNvPicPr preferRelativeResize="0"/>
          <p:nvPr/>
        </p:nvPicPr>
        <p:blipFill rotWithShape="1">
          <a:blip r:embed="rId4">
            <a:alphaModFix/>
          </a:blip>
          <a:srcRect b="0" l="17484" r="18849" t="0"/>
          <a:stretch/>
        </p:blipFill>
        <p:spPr>
          <a:xfrm>
            <a:off x="6272675" y="3082922"/>
            <a:ext cx="1819275" cy="1857376"/>
          </a:xfrm>
          <a:prstGeom prst="rect">
            <a:avLst/>
          </a:prstGeom>
          <a:noFill/>
          <a:ln>
            <a:noFill/>
          </a:ln>
        </p:spPr>
      </p:pic>
      <p:pic>
        <p:nvPicPr>
          <p:cNvPr id="241" name="Google Shape;241;p7"/>
          <p:cNvPicPr preferRelativeResize="0"/>
          <p:nvPr>
            <p:ph idx="1" type="body"/>
          </p:nvPr>
        </p:nvPicPr>
        <p:blipFill rotWithShape="1">
          <a:blip r:embed="rId5">
            <a:alphaModFix/>
          </a:blip>
          <a:srcRect b="0" l="0" r="0" t="0"/>
          <a:stretch/>
        </p:blipFill>
        <p:spPr>
          <a:xfrm>
            <a:off x="1471151" y="2053388"/>
            <a:ext cx="6620799" cy="6192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Mock-ups</a:t>
            </a:r>
            <a:endParaRPr>
              <a:latin typeface="Roboto"/>
              <a:ea typeface="Roboto"/>
              <a:cs typeface="Roboto"/>
              <a:sym typeface="Roboto"/>
            </a:endParaRPr>
          </a:p>
        </p:txBody>
      </p:sp>
      <p:pic>
        <p:nvPicPr>
          <p:cNvPr descr="https://lh4.googleusercontent.com/68WDX_S3KitQ369SFo5996r3P5_UMi7Vl7yMzTOECcQK0bzAvVIDkJuxKyykTbQkgXOgYbD3Cl1cnvibhWiLuTNHFO3DuvAMWeoFBvBtkAfufD5YNCxlHChdyvwIjpZL9NN2PoMDIUM" id="248" name="Google Shape;248;p8"/>
          <p:cNvPicPr preferRelativeResize="0"/>
          <p:nvPr/>
        </p:nvPicPr>
        <p:blipFill rotWithShape="1">
          <a:blip r:embed="rId3">
            <a:alphaModFix/>
          </a:blip>
          <a:srcRect b="0" l="0" r="0" t="0"/>
          <a:stretch/>
        </p:blipFill>
        <p:spPr>
          <a:xfrm>
            <a:off x="4953000" y="1505801"/>
            <a:ext cx="3927764" cy="4640890"/>
          </a:xfrm>
          <a:prstGeom prst="rect">
            <a:avLst/>
          </a:prstGeom>
          <a:noFill/>
          <a:ln>
            <a:noFill/>
          </a:ln>
        </p:spPr>
      </p:pic>
      <p:pic>
        <p:nvPicPr>
          <p:cNvPr descr="https://lh5.googleusercontent.com/p3HwWY72zc0KhvheS3DtwXyn3ivbe94vkkyIOuYqhl2asI6wlmPzYjpqdzAMIH3-pv0jQNjxlPXxO6ldSV1SdGkWiyfKI1bzBGim8CZl132SI2QGcvHTleE3RW7leS4rWRja8XUY9kQ" id="249" name="Google Shape;249;p8"/>
          <p:cNvPicPr preferRelativeResize="0"/>
          <p:nvPr/>
        </p:nvPicPr>
        <p:blipFill rotWithShape="1">
          <a:blip r:embed="rId4">
            <a:alphaModFix/>
          </a:blip>
          <a:srcRect b="0" l="0" r="0" t="0"/>
          <a:stretch/>
        </p:blipFill>
        <p:spPr>
          <a:xfrm>
            <a:off x="681038" y="1968663"/>
            <a:ext cx="3472026" cy="3074392"/>
          </a:xfrm>
          <a:prstGeom prst="rect">
            <a:avLst/>
          </a:prstGeom>
          <a:noFill/>
          <a:ln>
            <a:noFill/>
          </a:ln>
        </p:spPr>
      </p:pic>
      <p:cxnSp>
        <p:nvCxnSpPr>
          <p:cNvPr id="250" name="Google Shape;250;p8"/>
          <p:cNvCxnSpPr/>
          <p:nvPr/>
        </p:nvCxnSpPr>
        <p:spPr>
          <a:xfrm>
            <a:off x="4364183" y="3399147"/>
            <a:ext cx="443345"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989"/>
              </a:buClr>
              <a:buSzPts val="4400"/>
              <a:buFont typeface="Quattrocento Sans"/>
              <a:buNone/>
            </a:pPr>
            <a:r>
              <a:rPr lang="en-GB">
                <a:latin typeface="Roboto"/>
                <a:ea typeface="Roboto"/>
                <a:cs typeface="Roboto"/>
                <a:sym typeface="Roboto"/>
              </a:rPr>
              <a:t>Tools</a:t>
            </a:r>
            <a:endParaRPr>
              <a:latin typeface="Roboto"/>
              <a:ea typeface="Roboto"/>
              <a:cs typeface="Roboto"/>
              <a:sym typeface="Roboto"/>
            </a:endParaRPr>
          </a:p>
        </p:txBody>
      </p:sp>
      <p:pic>
        <p:nvPicPr>
          <p:cNvPr descr="See the source image" id="257" name="Google Shape;257;p9"/>
          <p:cNvPicPr preferRelativeResize="0"/>
          <p:nvPr/>
        </p:nvPicPr>
        <p:blipFill rotWithShape="1">
          <a:blip r:embed="rId3">
            <a:alphaModFix/>
          </a:blip>
          <a:srcRect b="0" l="0" r="0" t="0"/>
          <a:stretch/>
        </p:blipFill>
        <p:spPr>
          <a:xfrm>
            <a:off x="2130986" y="1670502"/>
            <a:ext cx="2252652" cy="2610750"/>
          </a:xfrm>
          <a:prstGeom prst="rect">
            <a:avLst/>
          </a:prstGeom>
          <a:noFill/>
          <a:ln>
            <a:noFill/>
          </a:ln>
        </p:spPr>
      </p:pic>
      <p:pic>
        <p:nvPicPr>
          <p:cNvPr descr="https://bookdown.org/yihui/rmarkdown/images/hex-rmarkdown.png" id="258" name="Google Shape;258;p9"/>
          <p:cNvPicPr preferRelativeResize="0"/>
          <p:nvPr/>
        </p:nvPicPr>
        <p:blipFill rotWithShape="1">
          <a:blip r:embed="rId4">
            <a:alphaModFix/>
          </a:blip>
          <a:srcRect b="0" l="0" r="0" t="0"/>
          <a:stretch/>
        </p:blipFill>
        <p:spPr>
          <a:xfrm>
            <a:off x="5494994" y="1690690"/>
            <a:ext cx="2280017" cy="2570374"/>
          </a:xfrm>
          <a:prstGeom prst="rect">
            <a:avLst/>
          </a:prstGeom>
          <a:noFill/>
          <a:ln>
            <a:noFill/>
          </a:ln>
        </p:spPr>
      </p:pic>
      <p:sp>
        <p:nvSpPr>
          <p:cNvPr id="259" name="Google Shape;259;p9"/>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989"/>
              </a:buClr>
              <a:buSzPts val="2800"/>
              <a:buNone/>
            </a:pPr>
            <a:r>
              <a:t/>
            </a:r>
            <a:endParaRPr b="1"/>
          </a:p>
          <a:p>
            <a:pPr indent="0" lvl="0" marL="0" rtl="0" algn="l">
              <a:lnSpc>
                <a:spcPct val="90000"/>
              </a:lnSpc>
              <a:spcBef>
                <a:spcPts val="1000"/>
              </a:spcBef>
              <a:spcAft>
                <a:spcPts val="0"/>
              </a:spcAft>
              <a:buClr>
                <a:srgbClr val="703989"/>
              </a:buClr>
              <a:buSzPts val="2800"/>
              <a:buNone/>
            </a:pPr>
            <a:r>
              <a:t/>
            </a:r>
            <a:endParaRPr/>
          </a:p>
        </p:txBody>
      </p:sp>
      <p:pic>
        <p:nvPicPr>
          <p:cNvPr id="260" name="Google Shape;260;p9"/>
          <p:cNvPicPr preferRelativeResize="0"/>
          <p:nvPr/>
        </p:nvPicPr>
        <p:blipFill rotWithShape="1">
          <a:blip r:embed="rId5">
            <a:alphaModFix/>
          </a:blip>
          <a:srcRect b="0" l="0" r="0" t="0"/>
          <a:stretch/>
        </p:blipFill>
        <p:spPr>
          <a:xfrm>
            <a:off x="2283386" y="4629740"/>
            <a:ext cx="5339225" cy="499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2019-05-21T14:18:56Z</dcterms:created>
  <dc:creator>Roughsedge E (Esther)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A24693796</vt:lpwstr>
  </property>
  <property fmtid="{D5CDD505-2E9C-101B-9397-08002B2CF9AE}" pid="4" name="Objective-Title">
    <vt:lpwstr>NRS - Template - PowerPoint - revised (new)</vt:lpwstr>
  </property>
  <property fmtid="{D5CDD505-2E9C-101B-9397-08002B2CF9AE}" pid="5" name="Objective-Description">
    <vt:lpwstr/>
  </property>
  <property fmtid="{D5CDD505-2E9C-101B-9397-08002B2CF9AE}" pid="6" name="Objective-CreationStamp">
    <vt:filetime>2019-06-10T10:28:33Z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2019-08-30T16:19:13Z</vt:filetime>
  </property>
  <property fmtid="{D5CDD505-2E9C-101B-9397-08002B2CF9AE}" pid="11" name="Objective-Owner">
    <vt:lpwstr>Roughsedge, Esther E (N340214)</vt:lpwstr>
  </property>
  <property fmtid="{D5CDD505-2E9C-101B-9397-08002B2CF9AE}" pid="12" name="Objective-Path">
    <vt:lpwstr>Objective Global Folder:SG File Plan:People, communities and living:Population and migration:Demography:Advice and policy: Demography:National Records of Scotland (NRS): Demographic Statistics: Procedures Guidance and Templates: 2016-2021</vt:lpwstr>
  </property>
  <property fmtid="{D5CDD505-2E9C-101B-9397-08002B2CF9AE}" pid="13" name="Objective-Parent">
    <vt:lpwstr>National Records of Scotland (NRS): Demographic Statistics: Procedures Guidance and Templates: 2016-2021</vt:lpwstr>
  </property>
  <property fmtid="{D5CDD505-2E9C-101B-9397-08002B2CF9AE}" pid="14" name="Objective-State">
    <vt:lpwstr>Being Drafted</vt:lpwstr>
  </property>
  <property fmtid="{D5CDD505-2E9C-101B-9397-08002B2CF9AE}" pid="15" name="Objective-VersionId">
    <vt:lpwstr>vA36787960</vt:lpwstr>
  </property>
  <property fmtid="{D5CDD505-2E9C-101B-9397-08002B2CF9AE}" pid="16" name="Objective-Version">
    <vt:lpwstr>1.2</vt:lpwstr>
  </property>
  <property fmtid="{D5CDD505-2E9C-101B-9397-08002B2CF9AE}" pid="17" name="Objective-VersionNumber">
    <vt:r8>4.0</vt:r8>
  </property>
  <property fmtid="{D5CDD505-2E9C-101B-9397-08002B2CF9AE}" pid="18" name="Objective-VersionComment">
    <vt:lpwstr/>
  </property>
  <property fmtid="{D5CDD505-2E9C-101B-9397-08002B2CF9AE}" pid="19" name="Objective-FileNumber">
    <vt:lpwstr>BUSPROC/5206</vt:lpwstr>
  </property>
  <property fmtid="{D5CDD505-2E9C-101B-9397-08002B2CF9AE}" pid="20" name="Objective-Classification">
    <vt:lpwstr>OFFICIAL</vt:lpwstr>
  </property>
  <property fmtid="{D5CDD505-2E9C-101B-9397-08002B2CF9AE}" pid="21" name="Objective-Caveats">
    <vt:lpwstr>Caveat for access to SG Fileplan</vt:lpwstr>
  </property>
  <property fmtid="{D5CDD505-2E9C-101B-9397-08002B2CF9AE}" pid="22" name="Objective-Date of Original">
    <vt:lpwstr/>
  </property>
  <property fmtid="{D5CDD505-2E9C-101B-9397-08002B2CF9AE}" pid="23" name="Objective-Date Received">
    <vt:lpwstr/>
  </property>
  <property fmtid="{D5CDD505-2E9C-101B-9397-08002B2CF9AE}" pid="24" name="Objective-SG Web Publication - Category">
    <vt:lpwstr/>
  </property>
  <property fmtid="{D5CDD505-2E9C-101B-9397-08002B2CF9AE}" pid="25" name="Objective-SG Web Publication - Category 2 Classification">
    <vt:lpwstr/>
  </property>
  <property fmtid="{D5CDD505-2E9C-101B-9397-08002B2CF9AE}" pid="26" name="Objective-Connect Creator">
    <vt:lpwstr/>
  </property>
  <property fmtid="{D5CDD505-2E9C-101B-9397-08002B2CF9AE}" pid="27" name="Objective-Comment">
    <vt:lpwstr/>
  </property>
  <property fmtid="{D5CDD505-2E9C-101B-9397-08002B2CF9AE}" pid="28" name="Objective-Date of Original [system]">
    <vt:lpwstr/>
  </property>
  <property fmtid="{D5CDD505-2E9C-101B-9397-08002B2CF9AE}" pid="29" name="Objective-Date Received [system]">
    <vt:lpwstr/>
  </property>
  <property fmtid="{D5CDD505-2E9C-101B-9397-08002B2CF9AE}" pid="30" name="Objective-SG Web Publication - Category [system]">
    <vt:lpwstr/>
  </property>
  <property fmtid="{D5CDD505-2E9C-101B-9397-08002B2CF9AE}" pid="31" name="Objective-SG Web Publication - Category 2 Classification [system]">
    <vt:lpwstr/>
  </property>
  <property fmtid="{D5CDD505-2E9C-101B-9397-08002B2CF9AE}" pid="32" name="Objective-Connect Creator [system]">
    <vt:lpwstr/>
  </property>
  <property fmtid="{D5CDD505-2E9C-101B-9397-08002B2CF9AE}" pid="33" name="Objective-Required Redaction">
    <vt:lpwstr/>
  </property>
</Properties>
</file>