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76" r:id="rId2"/>
    <p:sldId id="278" r:id="rId3"/>
    <p:sldId id="29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0" r:id="rId15"/>
    <p:sldId id="290" r:id="rId16"/>
    <p:sldId id="291" r:id="rId17"/>
    <p:sldId id="292" r:id="rId18"/>
    <p:sldId id="301" r:id="rId19"/>
    <p:sldId id="305" r:id="rId20"/>
    <p:sldId id="297" r:id="rId21"/>
    <p:sldId id="304" r:id="rId22"/>
    <p:sldId id="293" r:id="rId23"/>
    <p:sldId id="296" r:id="rId24"/>
    <p:sldId id="294" r:id="rId25"/>
    <p:sldId id="277" r:id="rId2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65"/>
    <a:srgbClr val="790D49"/>
    <a:srgbClr val="FFA1D5"/>
    <a:srgbClr val="C95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82" autoAdjust="0"/>
  </p:normalViewPr>
  <p:slideViewPr>
    <p:cSldViewPr snapToGrid="0">
      <p:cViewPr varScale="1">
        <p:scale>
          <a:sx n="61" d="100"/>
          <a:sy n="61" d="100"/>
        </p:scale>
        <p:origin x="64" y="91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184" y="-7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EFDA5-B416-4B6B-A982-BD093352997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3231F-1FD8-4844-9FAC-3E887E4AD72E}">
      <dgm:prSet phldrT="[Text]" custT="1"/>
      <dgm:spPr/>
      <dgm:t>
        <a:bodyPr/>
        <a:lstStyle/>
        <a:p>
          <a:r>
            <a:rPr lang="en-US" sz="2800" dirty="0" err="1" smtClean="0"/>
            <a:t>myproject</a:t>
          </a:r>
          <a:endParaRPr lang="en-US" sz="2800" dirty="0" smtClean="0"/>
        </a:p>
      </dgm:t>
    </dgm:pt>
    <dgm:pt modelId="{F6C52071-4279-4F5E-8968-4FF7B210C045}" type="parTrans" cxnId="{9369D391-6D51-432D-8E55-91B4427DB0AB}">
      <dgm:prSet/>
      <dgm:spPr/>
      <dgm:t>
        <a:bodyPr/>
        <a:lstStyle/>
        <a:p>
          <a:endParaRPr lang="en-US" sz="2000"/>
        </a:p>
      </dgm:t>
    </dgm:pt>
    <dgm:pt modelId="{215E8145-CC2C-4C6E-BFDB-ABC73A040C33}" type="sibTrans" cxnId="{9369D391-6D51-432D-8E55-91B4427DB0AB}">
      <dgm:prSet/>
      <dgm:spPr/>
      <dgm:t>
        <a:bodyPr/>
        <a:lstStyle/>
        <a:p>
          <a:endParaRPr lang="en-US" sz="2000"/>
        </a:p>
      </dgm:t>
    </dgm:pt>
    <dgm:pt modelId="{A35F92E1-374D-4CFF-A918-B3F554603197}">
      <dgm:prSet phldrT="[Text]" custT="1"/>
      <dgm:spPr/>
      <dgm:t>
        <a:bodyPr/>
        <a:lstStyle/>
        <a:p>
          <a:r>
            <a:rPr lang="en-US" sz="2800" dirty="0" smtClean="0"/>
            <a:t>R</a:t>
          </a:r>
          <a:endParaRPr lang="en-US" sz="2800" dirty="0"/>
        </a:p>
      </dgm:t>
    </dgm:pt>
    <dgm:pt modelId="{09C89A9C-8EFD-4EC0-A6FF-BC747093631D}" type="parTrans" cxnId="{518EC996-FAC9-47C0-85F5-51212122E717}">
      <dgm:prSet/>
      <dgm:spPr/>
      <dgm:t>
        <a:bodyPr/>
        <a:lstStyle/>
        <a:p>
          <a:endParaRPr lang="en-US" sz="2000"/>
        </a:p>
      </dgm:t>
    </dgm:pt>
    <dgm:pt modelId="{47206C9B-3D19-4627-B43D-608017146899}" type="sibTrans" cxnId="{518EC996-FAC9-47C0-85F5-51212122E717}">
      <dgm:prSet/>
      <dgm:spPr/>
      <dgm:t>
        <a:bodyPr/>
        <a:lstStyle/>
        <a:p>
          <a:endParaRPr lang="en-US" sz="2000"/>
        </a:p>
      </dgm:t>
    </dgm:pt>
    <dgm:pt modelId="{6383A566-A61B-464F-A7A4-77C398EBFEB6}">
      <dgm:prSet phldrT="[Text]" custT="1"/>
      <dgm:spPr/>
      <dgm:t>
        <a:bodyPr/>
        <a:lstStyle/>
        <a:p>
          <a:r>
            <a:rPr lang="en-US" sz="2800" dirty="0" smtClean="0"/>
            <a:t>data</a:t>
          </a:r>
          <a:endParaRPr lang="en-US" sz="2800" dirty="0"/>
        </a:p>
      </dgm:t>
    </dgm:pt>
    <dgm:pt modelId="{43FBE0A8-8695-4568-B181-35499DE91CC9}" type="parTrans" cxnId="{ED854EFB-5E5A-42C7-AD34-B3BC09B6A4CF}">
      <dgm:prSet/>
      <dgm:spPr/>
      <dgm:t>
        <a:bodyPr/>
        <a:lstStyle/>
        <a:p>
          <a:endParaRPr lang="en-US" sz="2000"/>
        </a:p>
      </dgm:t>
    </dgm:pt>
    <dgm:pt modelId="{0E56895E-531A-4E08-83DA-B0BBB54A5B45}" type="sibTrans" cxnId="{ED854EFB-5E5A-42C7-AD34-B3BC09B6A4CF}">
      <dgm:prSet/>
      <dgm:spPr/>
      <dgm:t>
        <a:bodyPr/>
        <a:lstStyle/>
        <a:p>
          <a:endParaRPr lang="en-US" sz="2000"/>
        </a:p>
      </dgm:t>
    </dgm:pt>
    <dgm:pt modelId="{F3836C37-D330-451F-87C0-DDF3618C5162}">
      <dgm:prSet phldrT="[Text]" custT="1"/>
      <dgm:spPr/>
      <dgm:t>
        <a:bodyPr/>
        <a:lstStyle/>
        <a:p>
          <a:r>
            <a:rPr lang="en-US" sz="2800" dirty="0" smtClean="0"/>
            <a:t>output</a:t>
          </a:r>
          <a:endParaRPr lang="en-US" sz="2800" dirty="0"/>
        </a:p>
      </dgm:t>
    </dgm:pt>
    <dgm:pt modelId="{15D661F2-3288-4AFB-9354-53014932F94E}" type="parTrans" cxnId="{5F62548E-ECB8-42D7-8D1C-8E03209B8651}">
      <dgm:prSet/>
      <dgm:spPr/>
      <dgm:t>
        <a:bodyPr/>
        <a:lstStyle/>
        <a:p>
          <a:endParaRPr lang="en-US" sz="2000"/>
        </a:p>
      </dgm:t>
    </dgm:pt>
    <dgm:pt modelId="{5C94B63E-38F1-478F-8694-A1892B9CBBF6}" type="sibTrans" cxnId="{5F62548E-ECB8-42D7-8D1C-8E03209B8651}">
      <dgm:prSet/>
      <dgm:spPr/>
      <dgm:t>
        <a:bodyPr/>
        <a:lstStyle/>
        <a:p>
          <a:endParaRPr lang="en-US" sz="2000"/>
        </a:p>
      </dgm:t>
    </dgm:pt>
    <dgm:pt modelId="{34C40E2C-178F-4CDC-8BF4-4EFC7E14698D}" type="pres">
      <dgm:prSet presAssocID="{095EFDA5-B416-4B6B-A982-BD093352997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605AEE2-2213-4EF9-96CA-F83102A4C250}" type="pres">
      <dgm:prSet presAssocID="{5413231F-1FD8-4844-9FAC-3E887E4AD72E}" presName="root" presStyleCnt="0"/>
      <dgm:spPr/>
    </dgm:pt>
    <dgm:pt modelId="{41B66BF9-3363-4083-BFC3-15A014220ACF}" type="pres">
      <dgm:prSet presAssocID="{5413231F-1FD8-4844-9FAC-3E887E4AD72E}" presName="rootComposite" presStyleCnt="0"/>
      <dgm:spPr/>
    </dgm:pt>
    <dgm:pt modelId="{E13A0657-87EA-411C-A435-9B28F3C7EA32}" type="pres">
      <dgm:prSet presAssocID="{5413231F-1FD8-4844-9FAC-3E887E4AD72E}" presName="rootText" presStyleLbl="node1" presStyleIdx="0" presStyleCnt="1" custScaleX="108860"/>
      <dgm:spPr/>
      <dgm:t>
        <a:bodyPr/>
        <a:lstStyle/>
        <a:p>
          <a:endParaRPr lang="en-US"/>
        </a:p>
      </dgm:t>
    </dgm:pt>
    <dgm:pt modelId="{5E01BE2E-7CB8-4A42-96A2-67E3444D0986}" type="pres">
      <dgm:prSet presAssocID="{5413231F-1FD8-4844-9FAC-3E887E4AD72E}" presName="rootConnector" presStyleLbl="node1" presStyleIdx="0" presStyleCnt="1"/>
      <dgm:spPr/>
      <dgm:t>
        <a:bodyPr/>
        <a:lstStyle/>
        <a:p>
          <a:endParaRPr lang="en-US"/>
        </a:p>
      </dgm:t>
    </dgm:pt>
    <dgm:pt modelId="{1A304452-1BB1-4037-B4A5-5BFEF9A3B67E}" type="pres">
      <dgm:prSet presAssocID="{5413231F-1FD8-4844-9FAC-3E887E4AD72E}" presName="childShape" presStyleCnt="0"/>
      <dgm:spPr/>
    </dgm:pt>
    <dgm:pt modelId="{CEB2ED3D-D9BC-4ED1-8EF1-9ED2FC5766D0}" type="pres">
      <dgm:prSet presAssocID="{09C89A9C-8EFD-4EC0-A6FF-BC747093631D}" presName="Name13" presStyleLbl="parChTrans1D2" presStyleIdx="0" presStyleCnt="3"/>
      <dgm:spPr/>
      <dgm:t>
        <a:bodyPr/>
        <a:lstStyle/>
        <a:p>
          <a:endParaRPr lang="en-US"/>
        </a:p>
      </dgm:t>
    </dgm:pt>
    <dgm:pt modelId="{460E767A-E9F0-4125-A1A3-571936D9CC89}" type="pres">
      <dgm:prSet presAssocID="{A35F92E1-374D-4CFF-A918-B3F554603197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75F73-7FD4-4609-8B3D-A10899FFA177}" type="pres">
      <dgm:prSet presAssocID="{43FBE0A8-8695-4568-B181-35499DE91CC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6E0CA65-3EA6-4A5F-BFEA-14C3DCD83499}" type="pres">
      <dgm:prSet presAssocID="{6383A566-A61B-464F-A7A4-77C398EBFEB6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3196A-D2E6-49B6-83B9-78D6048B007B}" type="pres">
      <dgm:prSet presAssocID="{15D661F2-3288-4AFB-9354-53014932F94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632E4752-553A-40CB-BC52-7212D635D40A}" type="pres">
      <dgm:prSet presAssocID="{F3836C37-D330-451F-87C0-DDF3618C5162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24F57-2868-4A7E-9213-8650B39F9EE4}" type="presOf" srcId="{5413231F-1FD8-4844-9FAC-3E887E4AD72E}" destId="{E13A0657-87EA-411C-A435-9B28F3C7EA32}" srcOrd="0" destOrd="0" presId="urn:microsoft.com/office/officeart/2005/8/layout/hierarchy3"/>
    <dgm:cxn modelId="{F69DA228-4C7D-4897-B65C-94FF8BA8A25E}" type="presOf" srcId="{6383A566-A61B-464F-A7A4-77C398EBFEB6}" destId="{F6E0CA65-3EA6-4A5F-BFEA-14C3DCD83499}" srcOrd="0" destOrd="0" presId="urn:microsoft.com/office/officeart/2005/8/layout/hierarchy3"/>
    <dgm:cxn modelId="{518EC996-FAC9-47C0-85F5-51212122E717}" srcId="{5413231F-1FD8-4844-9FAC-3E887E4AD72E}" destId="{A35F92E1-374D-4CFF-A918-B3F554603197}" srcOrd="0" destOrd="0" parTransId="{09C89A9C-8EFD-4EC0-A6FF-BC747093631D}" sibTransId="{47206C9B-3D19-4627-B43D-608017146899}"/>
    <dgm:cxn modelId="{ED854EFB-5E5A-42C7-AD34-B3BC09B6A4CF}" srcId="{5413231F-1FD8-4844-9FAC-3E887E4AD72E}" destId="{6383A566-A61B-464F-A7A4-77C398EBFEB6}" srcOrd="1" destOrd="0" parTransId="{43FBE0A8-8695-4568-B181-35499DE91CC9}" sibTransId="{0E56895E-531A-4E08-83DA-B0BBB54A5B45}"/>
    <dgm:cxn modelId="{AA4787A9-ADD3-4066-A28E-4FDF0BB7839F}" type="presOf" srcId="{43FBE0A8-8695-4568-B181-35499DE91CC9}" destId="{E0B75F73-7FD4-4609-8B3D-A10899FFA177}" srcOrd="0" destOrd="0" presId="urn:microsoft.com/office/officeart/2005/8/layout/hierarchy3"/>
    <dgm:cxn modelId="{27521768-9C34-40B2-8CB9-9A16C720F060}" type="presOf" srcId="{F3836C37-D330-451F-87C0-DDF3618C5162}" destId="{632E4752-553A-40CB-BC52-7212D635D40A}" srcOrd="0" destOrd="0" presId="urn:microsoft.com/office/officeart/2005/8/layout/hierarchy3"/>
    <dgm:cxn modelId="{1982160E-A8B7-4DFB-8730-FD1C04C8E7AA}" type="presOf" srcId="{095EFDA5-B416-4B6B-A982-BD093352997D}" destId="{34C40E2C-178F-4CDC-8BF4-4EFC7E14698D}" srcOrd="0" destOrd="0" presId="urn:microsoft.com/office/officeart/2005/8/layout/hierarchy3"/>
    <dgm:cxn modelId="{371AD08B-7BBD-45F5-A113-6BB806D12B0A}" type="presOf" srcId="{5413231F-1FD8-4844-9FAC-3E887E4AD72E}" destId="{5E01BE2E-7CB8-4A42-96A2-67E3444D0986}" srcOrd="1" destOrd="0" presId="urn:microsoft.com/office/officeart/2005/8/layout/hierarchy3"/>
    <dgm:cxn modelId="{5F62548E-ECB8-42D7-8D1C-8E03209B8651}" srcId="{5413231F-1FD8-4844-9FAC-3E887E4AD72E}" destId="{F3836C37-D330-451F-87C0-DDF3618C5162}" srcOrd="2" destOrd="0" parTransId="{15D661F2-3288-4AFB-9354-53014932F94E}" sibTransId="{5C94B63E-38F1-478F-8694-A1892B9CBBF6}"/>
    <dgm:cxn modelId="{BC04273A-A244-4D83-B90E-FBE9C2745539}" type="presOf" srcId="{A35F92E1-374D-4CFF-A918-B3F554603197}" destId="{460E767A-E9F0-4125-A1A3-571936D9CC89}" srcOrd="0" destOrd="0" presId="urn:microsoft.com/office/officeart/2005/8/layout/hierarchy3"/>
    <dgm:cxn modelId="{74EB946E-5B6E-4FCB-B408-BEF3351B060B}" type="presOf" srcId="{09C89A9C-8EFD-4EC0-A6FF-BC747093631D}" destId="{CEB2ED3D-D9BC-4ED1-8EF1-9ED2FC5766D0}" srcOrd="0" destOrd="0" presId="urn:microsoft.com/office/officeart/2005/8/layout/hierarchy3"/>
    <dgm:cxn modelId="{60DA96C2-3A70-47C7-A556-883624A7AFD7}" type="presOf" srcId="{15D661F2-3288-4AFB-9354-53014932F94E}" destId="{FCA3196A-D2E6-49B6-83B9-78D6048B007B}" srcOrd="0" destOrd="0" presId="urn:microsoft.com/office/officeart/2005/8/layout/hierarchy3"/>
    <dgm:cxn modelId="{9369D391-6D51-432D-8E55-91B4427DB0AB}" srcId="{095EFDA5-B416-4B6B-A982-BD093352997D}" destId="{5413231F-1FD8-4844-9FAC-3E887E4AD72E}" srcOrd="0" destOrd="0" parTransId="{F6C52071-4279-4F5E-8968-4FF7B210C045}" sibTransId="{215E8145-CC2C-4C6E-BFDB-ABC73A040C33}"/>
    <dgm:cxn modelId="{8C4E7EE5-D0DA-446D-A7C7-E304D8908AD4}" type="presParOf" srcId="{34C40E2C-178F-4CDC-8BF4-4EFC7E14698D}" destId="{1605AEE2-2213-4EF9-96CA-F83102A4C250}" srcOrd="0" destOrd="0" presId="urn:microsoft.com/office/officeart/2005/8/layout/hierarchy3"/>
    <dgm:cxn modelId="{83DCD882-0631-4BBA-A589-D81E91538842}" type="presParOf" srcId="{1605AEE2-2213-4EF9-96CA-F83102A4C250}" destId="{41B66BF9-3363-4083-BFC3-15A014220ACF}" srcOrd="0" destOrd="0" presId="urn:microsoft.com/office/officeart/2005/8/layout/hierarchy3"/>
    <dgm:cxn modelId="{2DD7AC83-99B9-46D0-9CEC-D4A9D4676F5F}" type="presParOf" srcId="{41B66BF9-3363-4083-BFC3-15A014220ACF}" destId="{E13A0657-87EA-411C-A435-9B28F3C7EA32}" srcOrd="0" destOrd="0" presId="urn:microsoft.com/office/officeart/2005/8/layout/hierarchy3"/>
    <dgm:cxn modelId="{64263775-C0A2-46F8-846A-7734F6E32AD6}" type="presParOf" srcId="{41B66BF9-3363-4083-BFC3-15A014220ACF}" destId="{5E01BE2E-7CB8-4A42-96A2-67E3444D0986}" srcOrd="1" destOrd="0" presId="urn:microsoft.com/office/officeart/2005/8/layout/hierarchy3"/>
    <dgm:cxn modelId="{56A8A00A-CBDE-49DA-B5D6-26AC13A127F6}" type="presParOf" srcId="{1605AEE2-2213-4EF9-96CA-F83102A4C250}" destId="{1A304452-1BB1-4037-B4A5-5BFEF9A3B67E}" srcOrd="1" destOrd="0" presId="urn:microsoft.com/office/officeart/2005/8/layout/hierarchy3"/>
    <dgm:cxn modelId="{021BE502-5267-4106-A460-15723F919913}" type="presParOf" srcId="{1A304452-1BB1-4037-B4A5-5BFEF9A3B67E}" destId="{CEB2ED3D-D9BC-4ED1-8EF1-9ED2FC5766D0}" srcOrd="0" destOrd="0" presId="urn:microsoft.com/office/officeart/2005/8/layout/hierarchy3"/>
    <dgm:cxn modelId="{C166B455-8D69-4B1F-BA7B-D272420B676B}" type="presParOf" srcId="{1A304452-1BB1-4037-B4A5-5BFEF9A3B67E}" destId="{460E767A-E9F0-4125-A1A3-571936D9CC89}" srcOrd="1" destOrd="0" presId="urn:microsoft.com/office/officeart/2005/8/layout/hierarchy3"/>
    <dgm:cxn modelId="{D8C6EC5A-A010-430C-A7AC-5F3A2F965C36}" type="presParOf" srcId="{1A304452-1BB1-4037-B4A5-5BFEF9A3B67E}" destId="{E0B75F73-7FD4-4609-8B3D-A10899FFA177}" srcOrd="2" destOrd="0" presId="urn:microsoft.com/office/officeart/2005/8/layout/hierarchy3"/>
    <dgm:cxn modelId="{CD93D226-5F14-4A7A-9706-9B6437A83254}" type="presParOf" srcId="{1A304452-1BB1-4037-B4A5-5BFEF9A3B67E}" destId="{F6E0CA65-3EA6-4A5F-BFEA-14C3DCD83499}" srcOrd="3" destOrd="0" presId="urn:microsoft.com/office/officeart/2005/8/layout/hierarchy3"/>
    <dgm:cxn modelId="{65F8602E-D9C9-4C28-AB2A-A77A16A9E02C}" type="presParOf" srcId="{1A304452-1BB1-4037-B4A5-5BFEF9A3B67E}" destId="{FCA3196A-D2E6-49B6-83B9-78D6048B007B}" srcOrd="4" destOrd="0" presId="urn:microsoft.com/office/officeart/2005/8/layout/hierarchy3"/>
    <dgm:cxn modelId="{2E21DC98-7264-4E69-B998-A3AC3D1F3DA1}" type="presParOf" srcId="{1A304452-1BB1-4037-B4A5-5BFEF9A3B67E}" destId="{632E4752-553A-40CB-BC52-7212D635D40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39F4B-0A63-4182-848B-11B1AD4CC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735EFC-DACE-42F7-BC7A-B2DB57867EBE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AC9BB65-FE0E-4008-8249-758FADC4A145}" type="parTrans" cxnId="{321E9191-5D46-4247-8632-C9EE7DE2F169}">
      <dgm:prSet/>
      <dgm:spPr/>
      <dgm:t>
        <a:bodyPr/>
        <a:lstStyle/>
        <a:p>
          <a:endParaRPr lang="en-US"/>
        </a:p>
      </dgm:t>
    </dgm:pt>
    <dgm:pt modelId="{BE855173-2A15-4F87-A0BE-48717E129F68}" type="sibTrans" cxnId="{321E9191-5D46-4247-8632-C9EE7DE2F169}">
      <dgm:prSet/>
      <dgm:spPr/>
      <dgm:t>
        <a:bodyPr/>
        <a:lstStyle/>
        <a:p>
          <a:r>
            <a:rPr lang="en-US" dirty="0" smtClean="0"/>
            <a:t>.R</a:t>
          </a:r>
        </a:p>
        <a:p>
          <a:r>
            <a:rPr lang="en-US" dirty="0" smtClean="0"/>
            <a:t>  .R   .R</a:t>
          </a:r>
        </a:p>
        <a:p>
          <a:r>
            <a:rPr lang="en-US" dirty="0" smtClean="0"/>
            <a:t>.R</a:t>
          </a:r>
          <a:endParaRPr lang="en-US" dirty="0"/>
        </a:p>
      </dgm:t>
    </dgm:pt>
    <dgm:pt modelId="{D105C13F-ED06-449D-85DD-5CFC41CBEB2D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0BAB3B04-FD24-4D28-9676-8A264911D535}" type="parTrans" cxnId="{4507FB31-3937-4FE7-B2B2-9F301AC0EA68}">
      <dgm:prSet/>
      <dgm:spPr/>
      <dgm:t>
        <a:bodyPr/>
        <a:lstStyle/>
        <a:p>
          <a:endParaRPr lang="en-US"/>
        </a:p>
      </dgm:t>
    </dgm:pt>
    <dgm:pt modelId="{A96179E7-6C3C-4576-B8F3-E5B61039C8D9}" type="sibTrans" cxnId="{4507FB31-3937-4FE7-B2B2-9F301AC0EA68}">
      <dgm:prSet/>
      <dgm:spPr/>
      <dgm:t>
        <a:bodyPr/>
        <a:lstStyle/>
        <a:p>
          <a:endParaRPr lang="en-US"/>
        </a:p>
      </dgm:t>
    </dgm:pt>
    <dgm:pt modelId="{4B7F432C-7951-4D59-A2D9-4F51D3E84E3F}" type="pres">
      <dgm:prSet presAssocID="{40C39F4B-0A63-4182-848B-11B1AD4CC915}" presName="Name0" presStyleCnt="0">
        <dgm:presLayoutVars>
          <dgm:dir/>
          <dgm:resizeHandles val="exact"/>
        </dgm:presLayoutVars>
      </dgm:prSet>
      <dgm:spPr/>
    </dgm:pt>
    <dgm:pt modelId="{60CC00F8-880A-4E11-BAE6-100AE22AE0BC}" type="pres">
      <dgm:prSet presAssocID="{33735EFC-DACE-42F7-BC7A-B2DB57867EBE}" presName="node" presStyleLbl="node1" presStyleIdx="0" presStyleCnt="2" custScaleX="27778" custScaleY="29268" custLinFactNeighborX="-2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FA3E7-DE32-4B49-9D59-E7C4D9E36D2F}" type="pres">
      <dgm:prSet presAssocID="{BE855173-2A15-4F87-A0BE-48717E129F68}" presName="sibTrans" presStyleLbl="sibTrans2D1" presStyleIdx="0" presStyleCnt="1" custScaleX="82171" custScaleY="115840"/>
      <dgm:spPr/>
      <dgm:t>
        <a:bodyPr/>
        <a:lstStyle/>
        <a:p>
          <a:endParaRPr lang="en-US"/>
        </a:p>
      </dgm:t>
    </dgm:pt>
    <dgm:pt modelId="{09F72E2E-5595-45FE-8725-F9ED0DCFB098}" type="pres">
      <dgm:prSet presAssocID="{BE855173-2A15-4F87-A0BE-48717E129F68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FE9DEF0A-9E89-4BC8-87CD-0247FD7682C3}" type="pres">
      <dgm:prSet presAssocID="{D105C13F-ED06-449D-85DD-5CFC41CBEB2D}" presName="node" presStyleLbl="node1" presStyleIdx="1" presStyleCnt="2" custScaleX="27778" custScaleY="29268" custLinFactNeighborX="61478" custLinFactNeighborY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8A6793-7D6B-488F-B7E7-D19202EE8BC3}" type="presOf" srcId="{BE855173-2A15-4F87-A0BE-48717E129F68}" destId="{09F72E2E-5595-45FE-8725-F9ED0DCFB098}" srcOrd="1" destOrd="0" presId="urn:microsoft.com/office/officeart/2005/8/layout/process1"/>
    <dgm:cxn modelId="{8FC5F548-0E22-45C4-B8A6-6E934F1B08AF}" type="presOf" srcId="{40C39F4B-0A63-4182-848B-11B1AD4CC915}" destId="{4B7F432C-7951-4D59-A2D9-4F51D3E84E3F}" srcOrd="0" destOrd="0" presId="urn:microsoft.com/office/officeart/2005/8/layout/process1"/>
    <dgm:cxn modelId="{BA20507C-574F-4498-B013-20525DFB35AA}" type="presOf" srcId="{BE855173-2A15-4F87-A0BE-48717E129F68}" destId="{9BEFA3E7-DE32-4B49-9D59-E7C4D9E36D2F}" srcOrd="0" destOrd="0" presId="urn:microsoft.com/office/officeart/2005/8/layout/process1"/>
    <dgm:cxn modelId="{77CB64C5-5B8E-450E-B7B5-81AF918915C6}" type="presOf" srcId="{D105C13F-ED06-449D-85DD-5CFC41CBEB2D}" destId="{FE9DEF0A-9E89-4BC8-87CD-0247FD7682C3}" srcOrd="0" destOrd="0" presId="urn:microsoft.com/office/officeart/2005/8/layout/process1"/>
    <dgm:cxn modelId="{321E9191-5D46-4247-8632-C9EE7DE2F169}" srcId="{40C39F4B-0A63-4182-848B-11B1AD4CC915}" destId="{33735EFC-DACE-42F7-BC7A-B2DB57867EBE}" srcOrd="0" destOrd="0" parTransId="{5AC9BB65-FE0E-4008-8249-758FADC4A145}" sibTransId="{BE855173-2A15-4F87-A0BE-48717E129F68}"/>
    <dgm:cxn modelId="{4507FB31-3937-4FE7-B2B2-9F301AC0EA68}" srcId="{40C39F4B-0A63-4182-848B-11B1AD4CC915}" destId="{D105C13F-ED06-449D-85DD-5CFC41CBEB2D}" srcOrd="1" destOrd="0" parTransId="{0BAB3B04-FD24-4D28-9676-8A264911D535}" sibTransId="{A96179E7-6C3C-4576-B8F3-E5B61039C8D9}"/>
    <dgm:cxn modelId="{3B4DDF7C-C566-4FA9-8ADF-0EF769D3A50C}" type="presOf" srcId="{33735EFC-DACE-42F7-BC7A-B2DB57867EBE}" destId="{60CC00F8-880A-4E11-BAE6-100AE22AE0BC}" srcOrd="0" destOrd="0" presId="urn:microsoft.com/office/officeart/2005/8/layout/process1"/>
    <dgm:cxn modelId="{DD7F081C-89AD-462B-9292-317376DE068D}" type="presParOf" srcId="{4B7F432C-7951-4D59-A2D9-4F51D3E84E3F}" destId="{60CC00F8-880A-4E11-BAE6-100AE22AE0BC}" srcOrd="0" destOrd="0" presId="urn:microsoft.com/office/officeart/2005/8/layout/process1"/>
    <dgm:cxn modelId="{E52F5F5C-C248-4519-86E4-F4AC135453D6}" type="presParOf" srcId="{4B7F432C-7951-4D59-A2D9-4F51D3E84E3F}" destId="{9BEFA3E7-DE32-4B49-9D59-E7C4D9E36D2F}" srcOrd="1" destOrd="0" presId="urn:microsoft.com/office/officeart/2005/8/layout/process1"/>
    <dgm:cxn modelId="{36AC60B0-D0E5-4DB7-A348-B4C703198B70}" type="presParOf" srcId="{9BEFA3E7-DE32-4B49-9D59-E7C4D9E36D2F}" destId="{09F72E2E-5595-45FE-8725-F9ED0DCFB098}" srcOrd="0" destOrd="0" presId="urn:microsoft.com/office/officeart/2005/8/layout/process1"/>
    <dgm:cxn modelId="{12B19764-6803-4E77-B98B-E5B55B9DE0C0}" type="presParOf" srcId="{4B7F432C-7951-4D59-A2D9-4F51D3E84E3F}" destId="{FE9DEF0A-9E89-4BC8-87CD-0247FD7682C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A0657-87EA-411C-A435-9B28F3C7EA32}">
      <dsp:nvSpPr>
        <dsp:cNvPr id="0" name=""/>
        <dsp:cNvSpPr/>
      </dsp:nvSpPr>
      <dsp:spPr>
        <a:xfrm>
          <a:off x="796242" y="1524"/>
          <a:ext cx="1806941" cy="82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myproject</a:t>
          </a:r>
          <a:endParaRPr lang="en-US" sz="2800" kern="1200" dirty="0" smtClean="0"/>
        </a:p>
      </dsp:txBody>
      <dsp:txXfrm>
        <a:off x="820550" y="25832"/>
        <a:ext cx="1758325" cy="781322"/>
      </dsp:txXfrm>
    </dsp:sp>
    <dsp:sp modelId="{CEB2ED3D-D9BC-4ED1-8EF1-9ED2FC5766D0}">
      <dsp:nvSpPr>
        <dsp:cNvPr id="0" name=""/>
        <dsp:cNvSpPr/>
      </dsp:nvSpPr>
      <dsp:spPr>
        <a:xfrm>
          <a:off x="976936" y="831462"/>
          <a:ext cx="180694" cy="622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3"/>
              </a:lnTo>
              <a:lnTo>
                <a:pt x="180694" y="622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E767A-E9F0-4125-A1A3-571936D9CC89}">
      <dsp:nvSpPr>
        <dsp:cNvPr id="0" name=""/>
        <dsp:cNvSpPr/>
      </dsp:nvSpPr>
      <dsp:spPr>
        <a:xfrm>
          <a:off x="1157631" y="1038946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</a:t>
          </a:r>
          <a:endParaRPr lang="en-US" sz="2800" kern="1200" dirty="0"/>
        </a:p>
      </dsp:txBody>
      <dsp:txXfrm>
        <a:off x="1181939" y="1063254"/>
        <a:ext cx="1279285" cy="781322"/>
      </dsp:txXfrm>
    </dsp:sp>
    <dsp:sp modelId="{E0B75F73-7FD4-4609-8B3D-A10899FFA177}">
      <dsp:nvSpPr>
        <dsp:cNvPr id="0" name=""/>
        <dsp:cNvSpPr/>
      </dsp:nvSpPr>
      <dsp:spPr>
        <a:xfrm>
          <a:off x="976936" y="831462"/>
          <a:ext cx="180694" cy="1659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876"/>
              </a:lnTo>
              <a:lnTo>
                <a:pt x="180694" y="16598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0CA65-3EA6-4A5F-BFEA-14C3DCD83499}">
      <dsp:nvSpPr>
        <dsp:cNvPr id="0" name=""/>
        <dsp:cNvSpPr/>
      </dsp:nvSpPr>
      <dsp:spPr>
        <a:xfrm>
          <a:off x="1157631" y="2076369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n-US" sz="2800" kern="1200" dirty="0"/>
        </a:p>
      </dsp:txBody>
      <dsp:txXfrm>
        <a:off x="1181939" y="2100677"/>
        <a:ext cx="1279285" cy="781322"/>
      </dsp:txXfrm>
    </dsp:sp>
    <dsp:sp modelId="{FCA3196A-D2E6-49B6-83B9-78D6048B007B}">
      <dsp:nvSpPr>
        <dsp:cNvPr id="0" name=""/>
        <dsp:cNvSpPr/>
      </dsp:nvSpPr>
      <dsp:spPr>
        <a:xfrm>
          <a:off x="976936" y="831462"/>
          <a:ext cx="180694" cy="269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299"/>
              </a:lnTo>
              <a:lnTo>
                <a:pt x="180694" y="2697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E4752-553A-40CB-BC52-7212D635D40A}">
      <dsp:nvSpPr>
        <dsp:cNvPr id="0" name=""/>
        <dsp:cNvSpPr/>
      </dsp:nvSpPr>
      <dsp:spPr>
        <a:xfrm>
          <a:off x="1157631" y="3113792"/>
          <a:ext cx="1327901" cy="829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output</a:t>
          </a:r>
          <a:endParaRPr lang="en-US" sz="2800" kern="1200" dirty="0"/>
        </a:p>
      </dsp:txBody>
      <dsp:txXfrm>
        <a:off x="1181939" y="3138100"/>
        <a:ext cx="1279285" cy="781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C00F8-880A-4E11-BAE6-100AE22AE0BC}">
      <dsp:nvSpPr>
        <dsp:cNvPr id="0" name=""/>
        <dsp:cNvSpPr/>
      </dsp:nvSpPr>
      <dsp:spPr>
        <a:xfrm>
          <a:off x="54203" y="2257455"/>
          <a:ext cx="1429578" cy="903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</a:t>
          </a:r>
          <a:endParaRPr lang="en-US" sz="3200" kern="1200" dirty="0"/>
        </a:p>
      </dsp:txBody>
      <dsp:txXfrm>
        <a:off x="80673" y="2283925"/>
        <a:ext cx="1376638" cy="850816"/>
      </dsp:txXfrm>
    </dsp:sp>
    <dsp:sp modelId="{9BEFA3E7-DE32-4B49-9D59-E7C4D9E36D2F}">
      <dsp:nvSpPr>
        <dsp:cNvPr id="0" name=""/>
        <dsp:cNvSpPr/>
      </dsp:nvSpPr>
      <dsp:spPr>
        <a:xfrm rot="493">
          <a:off x="2147557" y="1970357"/>
          <a:ext cx="972520" cy="1478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 .R   .R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.R</a:t>
          </a:r>
          <a:endParaRPr lang="en-US" sz="1700" kern="1200" dirty="0"/>
        </a:p>
      </dsp:txBody>
      <dsp:txXfrm>
        <a:off x="2147557" y="2266033"/>
        <a:ext cx="680764" cy="887091"/>
      </dsp:txXfrm>
    </dsp:sp>
    <dsp:sp modelId="{FE9DEF0A-9E89-4BC8-87CD-0247FD7682C3}">
      <dsp:nvSpPr>
        <dsp:cNvPr id="0" name=""/>
        <dsp:cNvSpPr/>
      </dsp:nvSpPr>
      <dsp:spPr>
        <a:xfrm>
          <a:off x="3716861" y="2257980"/>
          <a:ext cx="1429578" cy="903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output</a:t>
          </a:r>
          <a:endParaRPr lang="en-US" sz="3200" kern="1200" dirty="0"/>
        </a:p>
      </dsp:txBody>
      <dsp:txXfrm>
        <a:off x="3743331" y="2284450"/>
        <a:ext cx="1376638" cy="85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A4DB9-1771-4DB8-B3B5-1C8138C23F4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FACE-910D-4D8F-8109-D8552CA7CF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3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88571-E6EA-4BEA-BA14-9F902EC8880E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6729-7A96-4800-8A00-5DB7E40E0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33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4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3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6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2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3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0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4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52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42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1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71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0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0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8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9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3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21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9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5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3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6729-7A96-4800-8A00-5DB7E40E0E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1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A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790D49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790D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94" y="4531836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0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CAE9-9FA7-496B-BE42-9C277060CBF9}" type="datetime1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8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B3FD-1BA9-43EC-9A57-CEAB54BCA344}" type="datetime1">
              <a:rPr lang="en-GB" smtClean="0"/>
              <a:t>02/12/2021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9D74-C2C6-455F-9BEE-F2B9AD3A8D0F}" type="datetime1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CE83-8A9E-413A-8759-6C5EED22A326}" type="datetime1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A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F35F-0CC2-44D2-942F-36750E8ECE11}" type="datetime1">
              <a:rPr lang="en-GB" smtClean="0"/>
              <a:t>02/12/2021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FFA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87FF8B-91F6-4660-BC20-520B8186281D}" type="datetime1">
              <a:rPr lang="en-GB" smtClean="0"/>
              <a:t>02/12/2021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842682" y="964692"/>
            <a:ext cx="10479742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790D49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682" y="2638044"/>
            <a:ext cx="1047974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CB4D3C-44C9-4AFA-9860-5F5E3B4A857B}" type="datetime1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790D49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EDBB1B-CD81-4FDC-8E73-40622F4AEB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8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4" r:id="rId6"/>
    <p:sldLayoutId id="214748370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rgbClr val="790D4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800" kern="1200">
          <a:solidFill>
            <a:srgbClr val="790D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rgbClr val="790D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9E1E65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differences-between-the-opendocument-spreadsheet-ods-format-and-the-excel-for-windows-xlsx-format-3db958c8-e0ac-49a5-9965-2c2f8afbd96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add-remove-or-change-a-trusted-location-7ee1cdc2-483e-4cbb-bcb3-4e7c67147fb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ss.civilservice.gov.uk/policy-store/releasing-statistics-in-spreadsheet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ris_flower_data_s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48047"/>
            <a:ext cx="8991600" cy="238461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GB" sz="3600" cap="none" dirty="0"/>
              <a:t>Making the publication treadmill more fun by using </a:t>
            </a:r>
            <a:r>
              <a:rPr lang="en-GB" sz="3600" cap="none" dirty="0" smtClean="0"/>
              <a:t>R - </a:t>
            </a:r>
            <a:r>
              <a:rPr lang="en-GB" sz="3600" cap="none" dirty="0" smtClean="0">
                <a:solidFill>
                  <a:srgbClr val="9E1E65"/>
                </a:solidFill>
              </a:rPr>
              <a:t>accessible </a:t>
            </a:r>
            <a:r>
              <a:rPr lang="en-GB" sz="3600" cap="none" dirty="0">
                <a:solidFill>
                  <a:srgbClr val="9E1E65"/>
                </a:solidFill>
              </a:rPr>
              <a:t>spreadsheets with the </a:t>
            </a:r>
            <a:r>
              <a:rPr lang="en-GB" sz="3600" cap="none" dirty="0" err="1" smtClean="0">
                <a:solidFill>
                  <a:srgbClr val="9E1E65"/>
                </a:solidFill>
              </a:rPr>
              <a:t>openxlsx</a:t>
            </a:r>
            <a:r>
              <a:rPr lang="en-GB" sz="3600" cap="none" dirty="0" smtClean="0">
                <a:solidFill>
                  <a:srgbClr val="9E1E65"/>
                </a:solidFill>
              </a:rPr>
              <a:t> </a:t>
            </a:r>
            <a:r>
              <a:rPr lang="en-GB" sz="3600" cap="none" dirty="0">
                <a:solidFill>
                  <a:srgbClr val="9E1E65"/>
                </a:solidFill>
              </a:rPr>
              <a:t>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112" y="4490773"/>
            <a:ext cx="3732028" cy="110195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smtClean="0">
                <a:solidFill>
                  <a:srgbClr val="9E1E65"/>
                </a:solidFill>
              </a:rPr>
              <a:t>Maike Waldmann (she/her)</a:t>
            </a:r>
          </a:p>
          <a:p>
            <a:pPr algn="l"/>
            <a:r>
              <a:rPr lang="en-GB" dirty="0" smtClean="0">
                <a:solidFill>
                  <a:srgbClr val="9E1E65"/>
                </a:solidFill>
              </a:rPr>
              <a:t>R User Day 2021</a:t>
            </a:r>
            <a:endParaRPr lang="en-GB" dirty="0">
              <a:solidFill>
                <a:srgbClr val="9E1E65"/>
              </a:solidFill>
            </a:endParaRPr>
          </a:p>
        </p:txBody>
      </p:sp>
      <p:pic>
        <p:nvPicPr>
          <p:cNvPr id="6" name="Picture 5" title="Peppa Pi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89" l="10000" r="90000">
                        <a14:foregroundMark x1="28333" y1="89444" x2="28333" y2="89444"/>
                        <a14:foregroundMark x1="66667" y1="91111" x2="66667" y2="91111"/>
                        <a14:foregroundMark x1="68333" y1="87889" x2="68333" y2="87889"/>
                        <a14:foregroundMark x1="29667" y1="90333" x2="29667" y2="90333"/>
                        <a14:foregroundMark x1="64556" y1="91889" x2="64556" y2="91889"/>
                        <a14:foregroundMark x1="68444" y1="90889" x2="68444" y2="90889"/>
                        <a14:foregroundMark x1="62667" y1="93556" x2="62667" y2="93556"/>
                        <a14:foregroundMark x1="82444" y1="63111" x2="82444" y2="63111"/>
                        <a14:foregroundMark x1="84889" y1="61000" x2="84889" y2="61000"/>
                        <a14:foregroundMark x1="81000" y1="71889" x2="81000" y2="71889"/>
                        <a14:foregroundMark x1="30333" y1="91556" x2="30333" y2="91556"/>
                        <a14:foregroundMark x1="36222" y1="94111" x2="36222" y2="94111"/>
                        <a14:backgroundMark x1="75000" y1="12333" x2="75000" y2="12333"/>
                        <a14:backgroundMark x1="69222" y1="6444" x2="69222" y2="6444"/>
                        <a14:backgroundMark x1="59889" y1="12556" x2="59889" y2="12556"/>
                        <a14:backgroundMark x1="46556" y1="6667" x2="46556" y2="6667"/>
                        <a14:backgroundMark x1="52000" y1="4333" x2="52000" y2="4333"/>
                        <a14:backgroundMark x1="74333" y1="95778" x2="74333" y2="95778"/>
                        <a14:backgroundMark x1="71000" y1="95889" x2="71000" y2="95889"/>
                        <a14:backgroundMark x1="74778" y1="57444" x2="74778" y2="57444"/>
                        <a14:backgroundMark x1="18889" y1="12000" x2="19000" y2="11444"/>
                        <a14:backgroundMark x1="25889" y1="4222" x2="25889" y2="4222"/>
                        <a14:backgroundMark x1="25333" y1="4889" x2="25333" y2="4889"/>
                        <a14:backgroundMark x1="37000" y1="5333" x2="37000" y2="5333"/>
                        <a14:backgroundMark x1="32889" y1="4444" x2="32889" y2="4444"/>
                        <a14:backgroundMark x1="43000" y1="6333" x2="43000" y2="6333"/>
                        <a14:backgroundMark x1="29556" y1="34556" x2="29556" y2="34556"/>
                        <a14:backgroundMark x1="29111" y1="38667" x2="29111" y2="38667"/>
                        <a14:backgroundMark x1="21889" y1="23333" x2="21889" y2="23333"/>
                        <a14:backgroundMark x1="23889" y1="26000" x2="23889" y2="26000"/>
                        <a14:backgroundMark x1="74778" y1="65111" x2="74778" y2="65111"/>
                        <a14:backgroundMark x1="76778" y1="63667" x2="76778" y2="63667"/>
                        <a14:backgroundMark x1="74778" y1="62000" x2="74778" y2="62000"/>
                        <a14:backgroundMark x1="74333" y1="61444" x2="74333" y2="61444"/>
                        <a14:backgroundMark x1="80444" y1="67000" x2="80444" y2="67000"/>
                        <a14:backgroundMark x1="84111" y1="67111" x2="84111" y2="67111"/>
                        <a14:backgroundMark x1="75333" y1="68556" x2="75333" y2="68556"/>
                        <a14:backgroundMark x1="76667" y1="70889" x2="76667" y2="70889"/>
                        <a14:backgroundMark x1="81111" y1="70444" x2="81111" y2="70444"/>
                        <a14:backgroundMark x1="82889" y1="73000" x2="82889" y2="73000"/>
                        <a14:backgroundMark x1="82556" y1="72111" x2="82556" y2="72111"/>
                        <a14:backgroundMark x1="83333" y1="74333" x2="83333" y2="74333"/>
                        <a14:backgroundMark x1="84556" y1="78111" x2="84556" y2="78111"/>
                        <a14:backgroundMark x1="80333" y1="78667" x2="80333" y2="78667"/>
                        <a14:backgroundMark x1="77000" y1="78333" x2="77000" y2="78333"/>
                        <a14:backgroundMark x1="77000" y1="81667" x2="77000" y2="81667"/>
                        <a14:backgroundMark x1="69778" y1="51556" x2="69778" y2="51556"/>
                        <a14:backgroundMark x1="71333" y1="48222" x2="71333" y2="48222"/>
                        <a14:backgroundMark x1="69333" y1="51556" x2="69333" y2="51556"/>
                        <a14:backgroundMark x1="71556" y1="46444" x2="71556" y2="46444"/>
                        <a14:backgroundMark x1="72667" y1="44556" x2="72667" y2="44444"/>
                        <a14:backgroundMark x1="71333" y1="46889" x2="71333" y2="46889"/>
                        <a14:backgroundMark x1="73333" y1="40889" x2="73333" y2="40889"/>
                        <a14:backgroundMark x1="71444" y1="45778" x2="71444" y2="45778"/>
                        <a14:backgroundMark x1="73444" y1="40000" x2="73444" y2="40000"/>
                        <a14:backgroundMark x1="33222" y1="50333" x2="33222" y2="50333"/>
                        <a14:backgroundMark x1="30667" y1="48333" x2="30667" y2="48333"/>
                        <a14:backgroundMark x1="29222" y1="42556" x2="29222" y2="42556"/>
                        <a14:backgroundMark x1="30667" y1="55556" x2="30667" y2="55556"/>
                        <a14:backgroundMark x1="29333" y1="57111" x2="29333" y2="57111"/>
                        <a14:backgroundMark x1="25667" y1="57444" x2="25667" y2="57444"/>
                        <a14:backgroundMark x1="23778" y1="59000" x2="23778" y2="59000"/>
                        <a14:backgroundMark x1="24111" y1="63556" x2="24111" y2="63556"/>
                        <a14:backgroundMark x1="27222" y1="63000" x2="27222" y2="63000"/>
                        <a14:backgroundMark x1="26000" y1="61889" x2="26000" y2="61889"/>
                        <a14:backgroundMark x1="25111" y1="61778" x2="25111" y2="61778"/>
                        <a14:backgroundMark x1="20000" y1="66667" x2="20000" y2="66667"/>
                        <a14:backgroundMark x1="20556" y1="64111" x2="20556" y2="64111"/>
                        <a14:backgroundMark x1="18444" y1="60667" x2="18444" y2="60667"/>
                        <a14:backgroundMark x1="16556" y1="59556" x2="16556" y2="59556"/>
                        <a14:backgroundMark x1="15778" y1="63000" x2="15778" y2="63000"/>
                        <a14:backgroundMark x1="13556" y1="61889" x2="13556" y2="61889"/>
                        <a14:backgroundMark x1="28667" y1="60778" x2="28667" y2="60778"/>
                        <a14:backgroundMark x1="25778" y1="68556" x2="25778" y2="68556"/>
                        <a14:backgroundMark x1="26778" y1="66667" x2="26778" y2="66667"/>
                        <a14:backgroundMark x1="16111" y1="66889" x2="16111" y2="66889"/>
                        <a14:backgroundMark x1="13778" y1="64667" x2="13778" y2="64667"/>
                        <a14:backgroundMark x1="25444" y1="72444" x2="25444" y2="72444"/>
                        <a14:backgroundMark x1="25000" y1="76222" x2="25000" y2="76222"/>
                        <a14:backgroundMark x1="23667" y1="82000" x2="23667" y2="82000"/>
                        <a14:backgroundMark x1="27889" y1="86111" x2="27889" y2="86111"/>
                        <a14:backgroundMark x1="35556" y1="86000" x2="35556" y2="86000"/>
                        <a14:backgroundMark x1="42667" y1="86222" x2="42667" y2="86222"/>
                        <a14:backgroundMark x1="46444" y1="86444" x2="46444" y2="86444"/>
                        <a14:backgroundMark x1="50667" y1="86333" x2="50667" y2="86333"/>
                        <a14:backgroundMark x1="54000" y1="86222" x2="54000" y2="86222"/>
                        <a14:backgroundMark x1="57444" y1="86444" x2="57444" y2="86444"/>
                        <a14:backgroundMark x1="62000" y1="86444" x2="62000" y2="86444"/>
                        <a14:backgroundMark x1="64889" y1="86000" x2="64889" y2="86000"/>
                        <a14:backgroundMark x1="69111" y1="85889" x2="69111" y2="85889"/>
                        <a14:backgroundMark x1="73000" y1="85778" x2="73000" y2="85778"/>
                        <a14:backgroundMark x1="70556" y1="87778" x2="70556" y2="87778"/>
                        <a14:backgroundMark x1="66556" y1="88000" x2="66556" y2="88000"/>
                        <a14:backgroundMark x1="34889" y1="89889" x2="34889" y2="89889"/>
                        <a14:backgroundMark x1="36444" y1="87556" x2="36444" y2="87556"/>
                        <a14:backgroundMark x1="41111" y1="87556" x2="41111" y2="87556"/>
                        <a14:backgroundMark x1="39333" y1="89778" x2="39333" y2="89778"/>
                        <a14:backgroundMark x1="37667" y1="92222" x2="37667" y2="92222"/>
                        <a14:backgroundMark x1="25222" y1="85556" x2="25222" y2="85556"/>
                        <a14:backgroundMark x1="33222" y1="86222" x2="33222" y2="86222"/>
                        <a14:backgroundMark x1="36444" y1="85889" x2="36444" y2="85889"/>
                        <a14:backgroundMark x1="41444" y1="86333" x2="41444" y2="86333"/>
                        <a14:backgroundMark x1="45333" y1="86333" x2="45333" y2="86333"/>
                        <a14:backgroundMark x1="57000" y1="86333" x2="57000" y2="86333"/>
                        <a14:backgroundMark x1="61222" y1="90889" x2="61222" y2="90889"/>
                        <a14:backgroundMark x1="27889" y1="87000" x2="27889" y2="87000"/>
                        <a14:backgroundMark x1="25000" y1="90444" x2="25000" y2="90444"/>
                        <a14:backgroundMark x1="27000" y1="92222" x2="27000" y2="92222"/>
                        <a14:backgroundMark x1="71333" y1="86000" x2="71333" y2="86000"/>
                        <a14:backgroundMark x1="74111" y1="86444" x2="74111" y2="86444"/>
                        <a14:backgroundMark x1="71667" y1="89000" x2="71667" y2="89000"/>
                        <a14:backgroundMark x1="71556" y1="90333" x2="71556" y2="90333"/>
                        <a14:backgroundMark x1="66667" y1="89111" x2="66667" y2="89111"/>
                        <a14:backgroundMark x1="55556" y1="86111" x2="55556" y2="86111"/>
                        <a14:backgroundMark x1="74333" y1="93111" x2="74333" y2="93111"/>
                        <a14:backgroundMark x1="75333" y1="93222" x2="75333" y2="93222"/>
                        <a14:backgroundMark x1="29556" y1="93667" x2="29556" y2="93667"/>
                        <a14:backgroundMark x1="34556" y1="96000" x2="34556" y2="96000"/>
                        <a14:backgroundMark x1="37333" y1="93000" x2="37333" y2="93000"/>
                        <a14:backgroundMark x1="37444" y1="93778" x2="37444" y2="93778"/>
                        <a14:backgroundMark x1="32444" y1="94556" x2="32444" y2="94556"/>
                        <a14:backgroundMark x1="26556" y1="92444" x2="26556" y2="92444"/>
                        <a14:backgroundMark x1="27556" y1="87222" x2="27556" y2="87222"/>
                        <a14:backgroundMark x1="24667" y1="89000" x2="24667" y2="89000"/>
                        <a14:backgroundMark x1="27000" y1="87222" x2="27000" y2="87222"/>
                        <a14:backgroundMark x1="27667" y1="92333" x2="27667" y2="92333"/>
                        <a14:backgroundMark x1="18000" y1="16000" x2="18000" y2="16000"/>
                        <a14:backgroundMark x1="19333" y1="10000" x2="19333" y2="10000"/>
                        <a14:backgroundMark x1="21222" y1="7778" x2="21222" y2="7778"/>
                        <a14:backgroundMark x1="23444" y1="6000" x2="23444" y2="6000"/>
                        <a14:backgroundMark x1="29222" y1="4111" x2="29222" y2="4111"/>
                        <a14:backgroundMark x1="48778" y1="8000" x2="48778" y2="8000"/>
                        <a14:backgroundMark x1="39444" y1="5889" x2="39444" y2="5889"/>
                        <a14:backgroundMark x1="48333" y1="8000" x2="48333" y2="8000"/>
                        <a14:backgroundMark x1="51333" y1="7778" x2="51333" y2="7778"/>
                        <a14:backgroundMark x1="51444" y1="8556" x2="51444" y2="8556"/>
                        <a14:backgroundMark x1="51333" y1="8889" x2="51333" y2="8889"/>
                        <a14:backgroundMark x1="47778" y1="7778" x2="47778" y2="7778"/>
                        <a14:backgroundMark x1="53333" y1="2222" x2="53333" y2="2222"/>
                        <a14:backgroundMark x1="55556" y1="222" x2="55556" y2="222"/>
                        <a14:backgroundMark x1="55111" y1="667" x2="55111" y2="667"/>
                        <a14:backgroundMark x1="53333" y1="2444" x2="53333" y2="2444"/>
                        <a14:backgroundMark x1="60222" y1="222" x2="60222" y2="222"/>
                        <a14:backgroundMark x1="62111" y1="2222" x2="62111" y2="2222"/>
                        <a14:backgroundMark x1="62000" y1="2778" x2="62000" y2="2778"/>
                        <a14:backgroundMark x1="62111" y1="3556" x2="62111" y2="3556"/>
                        <a14:backgroundMark x1="62000" y1="6889" x2="62000" y2="6889"/>
                        <a14:backgroundMark x1="62000" y1="6333" x2="62000" y2="6333"/>
                        <a14:backgroundMark x1="59667" y1="11889" x2="59667" y2="11889"/>
                        <a14:backgroundMark x1="59333" y1="12222" x2="59333" y2="12222"/>
                        <a14:backgroundMark x1="58778" y1="12222" x2="58778" y2="12222"/>
                        <a14:backgroundMark x1="61778" y1="13667" x2="61778" y2="13667"/>
                        <a14:backgroundMark x1="61222" y1="13667" x2="61222" y2="13667"/>
                        <a14:backgroundMark x1="61556" y1="14222" x2="61556" y2="14222"/>
                        <a14:backgroundMark x1="62667" y1="11667" x2="62667" y2="11667"/>
                        <a14:backgroundMark x1="62556" y1="12222" x2="62556" y2="12222"/>
                        <a14:backgroundMark x1="66444" y1="7778" x2="66444" y2="7778"/>
                        <a14:backgroundMark x1="73556" y1="9667" x2="73556" y2="9667"/>
                        <a14:backgroundMark x1="73444" y1="14222" x2="73444" y2="14222"/>
                        <a14:backgroundMark x1="73111" y1="14667" x2="73111" y2="14667"/>
                        <a14:backgroundMark x1="73556" y1="13556" x2="73556" y2="13556"/>
                        <a14:backgroundMark x1="71556" y1="16778" x2="71556" y2="16778"/>
                        <a14:backgroundMark x1="69889" y1="18556" x2="69889" y2="18556"/>
                        <a14:backgroundMark x1="69444" y1="21222" x2="69444" y2="21222"/>
                        <a14:backgroundMark x1="70889" y1="23667" x2="70889" y2="23667"/>
                        <a14:backgroundMark x1="69556" y1="21667" x2="69556" y2="21667"/>
                        <a14:backgroundMark x1="69000" y1="21222" x2="69000" y2="21222"/>
                        <a14:backgroundMark x1="69667" y1="22222" x2="69667" y2="22222"/>
                        <a14:backgroundMark x1="73222" y1="29111" x2="73222" y2="29111"/>
                        <a14:backgroundMark x1="72778" y1="30000" x2="72778" y2="30000"/>
                        <a14:backgroundMark x1="73556" y1="32556" x2="73556" y2="32556"/>
                        <a14:backgroundMark x1="73444" y1="32444" x2="73444" y2="32444"/>
                        <a14:backgroundMark x1="73444" y1="33111" x2="73444" y2="33111"/>
                        <a14:backgroundMark x1="73444" y1="36778" x2="73444" y2="36778"/>
                        <a14:backgroundMark x1="73444" y1="37667" x2="73444" y2="37667"/>
                        <a14:backgroundMark x1="73556" y1="36222" x2="73556" y2="36222"/>
                        <a14:backgroundMark x1="73556" y1="33444" x2="73556" y2="33444"/>
                        <a14:backgroundMark x1="73444" y1="33778" x2="73444" y2="33778"/>
                        <a14:backgroundMark x1="69778" y1="48889" x2="69778" y2="48889"/>
                        <a14:backgroundMark x1="69889" y1="53667" x2="69889" y2="53667"/>
                        <a14:backgroundMark x1="71444" y1="56889" x2="71444" y2="56889"/>
                        <a14:backgroundMark x1="70889" y1="57000" x2="70889" y2="57000"/>
                        <a14:backgroundMark x1="76778" y1="59000" x2="76778" y2="59000"/>
                        <a14:backgroundMark x1="76000" y1="59000" x2="76000" y2="59000"/>
                        <a14:backgroundMark x1="83556" y1="59333" x2="83556" y2="59333"/>
                        <a14:backgroundMark x1="81667" y1="60667" x2="81667" y2="60667"/>
                        <a14:backgroundMark x1="73444" y1="62778" x2="73444" y2="62778"/>
                        <a14:backgroundMark x1="79778" y1="63889" x2="79778" y2="63889"/>
                        <a14:backgroundMark x1="84556" y1="63000" x2="84556" y2="63000"/>
                        <a14:backgroundMark x1="84222" y1="62778" x2="84222" y2="62778"/>
                        <a14:backgroundMark x1="83667" y1="62556" x2="83667" y2="62556"/>
                        <a14:backgroundMark x1="83111" y1="65333" x2="83111" y2="65333"/>
                        <a14:backgroundMark x1="86556" y1="64444" x2="86556" y2="64444"/>
                        <a14:backgroundMark x1="86556" y1="64889" x2="86556" y2="64889"/>
                        <a14:backgroundMark x1="86111" y1="64556" x2="86111" y2="64556"/>
                        <a14:backgroundMark x1="86778" y1="65667" x2="86778" y2="65667"/>
                        <a14:backgroundMark x1="76222" y1="74667" x2="76222" y2="74667"/>
                        <a14:backgroundMark x1="75444" y1="72111" x2="75444" y2="72111"/>
                        <a14:backgroundMark x1="76000" y1="74000" x2="76000" y2="74000"/>
                        <a14:backgroundMark x1="76444" y1="75333" x2="76444" y2="75333"/>
                        <a14:backgroundMark x1="79111" y1="73444" x2="79111" y2="73444"/>
                        <a14:backgroundMark x1="79111" y1="72778" x2="79111" y2="72778"/>
                        <a14:backgroundMark x1="79222" y1="74111" x2="79222" y2="74111"/>
                        <a14:backgroundMark x1="79556" y1="73889" x2="79556" y2="73889"/>
                        <a14:backgroundMark x1="83778" y1="73889" x2="83778" y2="73889"/>
                        <a14:backgroundMark x1="85667" y1="77111" x2="85667" y2="77111"/>
                        <a14:backgroundMark x1="76556" y1="77889" x2="76556" y2="77889"/>
                        <a14:backgroundMark x1="76222" y1="77667" x2="76333" y2="77667"/>
                        <a14:backgroundMark x1="69444" y1="85333" x2="69444" y2="85333"/>
                        <a14:backgroundMark x1="68556" y1="85444" x2="68556" y2="85444"/>
                        <a14:backgroundMark x1="30889" y1="93778" x2="30889" y2="93778"/>
                        <a14:backgroundMark x1="32444" y1="53111" x2="32444" y2="53111"/>
                        <a14:backgroundMark x1="28667" y1="57444" x2="28778" y2="57333"/>
                        <a14:backgroundMark x1="29778" y1="56889" x2="29778" y2="56889"/>
                        <a14:backgroundMark x1="13444" y1="61444" x2="13444" y2="61444"/>
                        <a14:backgroundMark x1="15444" y1="62556" x2="15444" y2="62556"/>
                        <a14:backgroundMark x1="16222" y1="62556" x2="16222" y2="62556"/>
                        <a14:backgroundMark x1="16556" y1="62556" x2="16556" y2="62556"/>
                        <a14:backgroundMark x1="13444" y1="65333" x2="13444" y2="65333"/>
                        <a14:backgroundMark x1="14222" y1="64333" x2="14222" y2="64333"/>
                        <a14:backgroundMark x1="13444" y1="65556" x2="13444" y2="65556"/>
                        <a14:backgroundMark x1="20222" y1="64000" x2="20222" y2="64000"/>
                        <a14:backgroundMark x1="20556" y1="63556" x2="20556" y2="63556"/>
                        <a14:backgroundMark x1="18111" y1="60667" x2="18111" y2="60667"/>
                        <a14:backgroundMark x1="13444" y1="60667" x2="13444" y2="60667"/>
                        <a14:backgroundMark x1="14000" y1="62222" x2="14000" y2="62222"/>
                        <a14:backgroundMark x1="26778" y1="67333" x2="26778" y2="67333"/>
                        <a14:backgroundMark x1="25111" y1="70667" x2="25111" y2="70667"/>
                        <a14:backgroundMark x1="38778" y1="90222" x2="38778" y2="90222"/>
                        <a14:backgroundMark x1="36111" y1="88333" x2="36111" y2="88333"/>
                        <a14:backgroundMark x1="35444" y1="96000" x2="35444" y2="96000"/>
                        <a14:backgroundMark x1="34111" y1="94889" x2="34111" y2="94889"/>
                        <a14:backgroundMark x1="32333" y1="94333" x2="32333" y2="94333"/>
                        <a14:backgroundMark x1="32778" y1="94444" x2="32778" y2="94444"/>
                        <a14:backgroundMark x1="33667" y1="90889" x2="33667" y2="90889"/>
                        <a14:backgroundMark x1="34778" y1="89444" x2="34778" y2="89444"/>
                        <a14:backgroundMark x1="34333" y1="90444" x2="34333" y2="90444"/>
                        <a14:backgroundMark x1="34444" y1="91000" x2="34444" y2="91000"/>
                        <a14:backgroundMark x1="62889" y1="90778" x2="62889" y2="90778"/>
                        <a14:backgroundMark x1="59000" y1="95111" x2="59000" y2="95111"/>
                        <a14:backgroundMark x1="59111" y1="93111" x2="59111" y2="93111"/>
                        <a14:backgroundMark x1="60000" y1="92667" x2="60000" y2="92667"/>
                        <a14:backgroundMark x1="62000" y1="96222" x2="62000" y2="96222"/>
                        <a14:backgroundMark x1="65556" y1="95556" x2="65556" y2="95556"/>
                        <a14:backgroundMark x1="67778" y1="93778" x2="67778" y2="93778"/>
                        <a14:backgroundMark x1="67333" y1="93889" x2="67333" y2="93889"/>
                        <a14:backgroundMark x1="66778" y1="94222" x2="66778" y2="94222"/>
                        <a14:backgroundMark x1="63778" y1="95444" x2="64444" y2="96000"/>
                        <a14:backgroundMark x1="65889" y1="94000" x2="65889" y2="94000"/>
                        <a14:backgroundMark x1="60556" y1="92333" x2="60556" y2="92333"/>
                        <a14:backgroundMark x1="61667" y1="96222" x2="61667" y2="96222"/>
                        <a14:backgroundMark x1="67778" y1="93111" x2="67778" y2="93111"/>
                        <a14:backgroundMark x1="66333" y1="87444" x2="66333" y2="87444"/>
                        <a14:backgroundMark x1="67111" y1="88667" x2="67111" y2="88667"/>
                        <a14:backgroundMark x1="66000" y1="89333" x2="66000" y2="89333"/>
                        <a14:backgroundMark x1="66000" y1="89667" x2="66000" y2="89667"/>
                        <a14:backgroundMark x1="69556" y1="92111" x2="69556" y2="92111"/>
                        <a14:backgroundMark x1="77333" y1="80000" x2="77333" y2="80000"/>
                        <a14:backgroundMark x1="82889" y1="73556" x2="82889" y2="73556"/>
                        <a14:backgroundMark x1="83000" y1="73889" x2="83000" y2="73889"/>
                        <a14:backgroundMark x1="82667" y1="73556" x2="82667" y2="73556"/>
                        <a14:backgroundMark x1="80667" y1="70111" x2="80667" y2="70111"/>
                        <a14:backgroundMark x1="80111" y1="70111" x2="80111" y2="70111"/>
                        <a14:backgroundMark x1="79667" y1="70000" x2="79667" y2="70000"/>
                        <a14:backgroundMark x1="81111" y1="70778" x2="81111" y2="70778"/>
                        <a14:backgroundMark x1="82111" y1="72111" x2="82111" y2="72111"/>
                        <a14:backgroundMark x1="83333" y1="74444" x2="83333" y2="74444"/>
                        <a14:backgroundMark x1="81778" y1="75556" x2="81778" y2="75556"/>
                        <a14:backgroundMark x1="78667" y1="73333" x2="78667" y2="73333"/>
                        <a14:backgroundMark x1="79444" y1="74333" x2="79444" y2="74333"/>
                        <a14:backgroundMark x1="75444" y1="72444" x2="75444" y2="72444"/>
                        <a14:backgroundMark x1="71556" y1="57444" x2="71556" y2="57444"/>
                        <a14:backgroundMark x1="84444" y1="58778" x2="84444" y2="58778"/>
                        <a14:backgroundMark x1="86667" y1="61889" x2="86667" y2="61889"/>
                        <a14:backgroundMark x1="86667" y1="61444" x2="86667" y2="61444"/>
                        <a14:backgroundMark x1="86111" y1="62000" x2="86111" y2="62000"/>
                        <a14:backgroundMark x1="69778" y1="54889" x2="69778" y2="54889"/>
                        <a14:backgroundMark x1="69556" y1="49000" x2="69556" y2="49000"/>
                        <a14:backgroundMark x1="68000" y1="50778" x2="68000" y2="50778"/>
                        <a14:backgroundMark x1="73556" y1="62000" x2="73556" y2="62000"/>
                        <a14:backgroundMark x1="73556" y1="10444" x2="73556" y2="10444"/>
                        <a14:backgroundMark x1="71667" y1="7667" x2="71667" y2="7667"/>
                        <a14:backgroundMark x1="66778" y1="7667" x2="66778" y2="7667"/>
                        <a14:backgroundMark x1="59667" y1="222" x2="59667" y2="222"/>
                        <a14:backgroundMark x1="59667" y1="0" x2="59667" y2="0"/>
                        <a14:backgroundMark x1="56000" y1="111" x2="56000" y2="111"/>
                        <a14:backgroundMark x1="53111" y1="2667" x2="53111" y2="2667"/>
                        <a14:backgroundMark x1="51667" y1="9111" x2="51667" y2="9111"/>
                        <a14:backgroundMark x1="33556" y1="4778" x2="33556" y2="4778"/>
                        <a14:backgroundMark x1="38889" y1="5778" x2="38889" y2="5778"/>
                        <a14:backgroundMark x1="30000" y1="4222" x2="30000" y2="4222"/>
                        <a14:backgroundMark x1="23000" y1="6444" x2="23000" y2="6444"/>
                        <a14:backgroundMark x1="24000" y1="5889" x2="24000" y2="5889"/>
                        <a14:backgroundMark x1="21667" y1="7667" x2="21667" y2="7667"/>
                        <a14:backgroundMark x1="21000" y1="8222" x2="21000" y2="8222"/>
                        <a14:backgroundMark x1="20111" y1="9667" x2="20111" y2="9667"/>
                        <a14:backgroundMark x1="19111" y1="18556" x2="19111" y2="18556"/>
                        <a14:backgroundMark x1="31222" y1="29667" x2="31222" y2="29667"/>
                        <a14:backgroundMark x1="30667" y1="32444" x2="30667" y2="32444"/>
                        <a14:backgroundMark x1="30444" y1="33111" x2="30444" y2="33111"/>
                        <a14:backgroundMark x1="30333" y1="33667" x2="30333" y2="33667"/>
                        <a14:backgroundMark x1="31667" y1="29778" x2="31667" y2="29778"/>
                        <a14:backgroundMark x1="28556" y1="28222" x2="28556" y2="28222"/>
                        <a14:backgroundMark x1="30444" y1="45000" x2="30444" y2="45000"/>
                        <a14:backgroundMark x1="30444" y1="44778" x2="30444" y2="4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70" y="3432424"/>
            <a:ext cx="3218656" cy="3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spreadsheet – LONG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70" y="2638044"/>
            <a:ext cx="11709990" cy="3837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	    "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Mean petal and sepal lengths by 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iris species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table,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startRow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2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table,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startRow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2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works too, but inaccessible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7404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11</a:t>
            </a:fld>
            <a:endParaRPr lang="en-GB" dirty="0"/>
          </a:p>
        </p:txBody>
      </p:sp>
      <p:pic>
        <p:nvPicPr>
          <p:cNvPr id="7" name="Picture 6" descr="shows summary table with title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3" y="2540370"/>
            <a:ext cx="10479742" cy="28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table look nice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12</a:t>
            </a:fld>
            <a:endParaRPr lang="en-GB" dirty="0"/>
          </a:p>
        </p:txBody>
      </p:sp>
      <p:pic>
        <p:nvPicPr>
          <p:cNvPr id="6" name="Picture 5" descr="summary table with title, source line, and table in plain formatting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65409"/>
            <a:ext cx="10479742" cy="33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61" y="2505205"/>
            <a:ext cx="11624153" cy="3970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no gridlines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gridLines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format: bold, italic, right-aligned, percent-format, …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createStyle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textDecoration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"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bold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“, 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numFmt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 = "0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%“,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halign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“right))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simplify table style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"none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withFilter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FALSE)</a:t>
            </a:r>
          </a:p>
          <a:p>
            <a:pPr marL="0" indent="0">
              <a:buNone/>
            </a:pP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# adjust column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widths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setColWidths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cols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2:ncol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(table), widths = "auto")</a:t>
            </a:r>
          </a:p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adjust row height</a:t>
            </a:r>
          </a:p>
          <a:p>
            <a:pPr marL="0" indent="0">
              <a:buNone/>
            </a:pP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setRowHeights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rows = 3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heights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25)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styles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61" y="2505206"/>
            <a:ext cx="11624153" cy="136504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To find Excel style names: click on your table -&gt; Design -&gt; Table Styles (hover over each to get name (“Table Style Light 3”), remove spaces: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writeDataTable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(…, </a:t>
            </a:r>
            <a:r>
              <a:rPr lang="en-GB" sz="18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tableStyle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Lucida Console" panose="020B0609040504020204" pitchFamily="49" charset="0"/>
                <a:cs typeface="Courier New" panose="02070309020205020404" pitchFamily="49" charset="0"/>
              </a:rPr>
              <a:t>= “</a:t>
            </a:r>
            <a:r>
              <a:rPr lang="en-GB" sz="18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TableStyleLight3</a:t>
            </a:r>
            <a:r>
              <a:rPr lang="en-GB" sz="1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“, …)</a:t>
            </a: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GB" sz="18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able Styles section in Excel toolbar with &quot;Table Style Light 3&quot; selected" title="screenshot of excel toolb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0" y="3931277"/>
            <a:ext cx="11530783" cy="22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Table Style Light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15</a:t>
            </a:fld>
            <a:endParaRPr lang="en-GB" dirty="0"/>
          </a:p>
        </p:txBody>
      </p:sp>
      <p:pic>
        <p:nvPicPr>
          <p:cNvPr id="3" name="Picture 2" descr="title, source line, formatted table using &quot;Table Style Light 3&quot; format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43715"/>
            <a:ext cx="10479742" cy="34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more worksheets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83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Readme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Contents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"Notes")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Iris_table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8916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just text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10479742" cy="4002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createWorkbook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addWorksheet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writeData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"Readme",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c("Readme",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"This document contains a simple example of an accessible table.",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"There isn't a lot more to say",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"Add as many lines as you want."))</a:t>
            </a: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addStyle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"Readme", rows = 1, cols = 1, 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createStyle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textDecoration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= "bold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…</a:t>
            </a: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saveWorkbook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wb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, 'output/iris_table_long.xlsx', overwrite = TRUE)</a:t>
            </a:r>
          </a:p>
        </p:txBody>
      </p:sp>
    </p:spTree>
    <p:extLst>
      <p:ext uri="{BB962C8B-B14F-4D97-AF65-F5344CB8AC3E}">
        <p14:creationId xmlns:p14="http://schemas.microsoft.com/office/powerpoint/2010/main" val="16570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READme</a:t>
            </a:r>
            <a:r>
              <a:rPr lang="en-GB" dirty="0" smtClean="0"/>
              <a:t> sheet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Readme worksheet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title and 3 lines of text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56" y="3407984"/>
            <a:ext cx="9372047" cy="20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TOC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 descr="title, subtitle, headings and links to many worksheets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83" y="2440305"/>
            <a:ext cx="8743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</a:t>
            </a:fld>
            <a:endParaRPr lang="en-GB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 smtClean="0"/>
              <a:t>the </a:t>
            </a:r>
            <a:r>
              <a:rPr lang="en-GB" sz="3600" dirty="0" smtClean="0"/>
              <a:t>basics: create spreadsheet</a:t>
            </a:r>
          </a:p>
          <a:p>
            <a:pPr lvl="1"/>
            <a:r>
              <a:rPr lang="en-GB" sz="3600" dirty="0" smtClean="0"/>
              <a:t>customise: make it look </a:t>
            </a:r>
            <a:r>
              <a:rPr lang="en-GB" sz="3600" dirty="0" smtClean="0"/>
              <a:t>nice and more accessible</a:t>
            </a:r>
            <a:endParaRPr lang="en-GB" sz="3600" dirty="0" smtClean="0"/>
          </a:p>
          <a:p>
            <a:pPr lvl="1"/>
            <a:r>
              <a:rPr lang="en-GB" sz="3600" dirty="0" smtClean="0"/>
              <a:t>automate: some ideas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98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also…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10479742" cy="400206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 multiple tables to a worksheet (but more difficult to make them accessible)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 borders and colours (but watch out for contrast, and make sure text colour is set to auto)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automate more, if you have many similar tables: use functions to loop through all tables in a list that should go into a worksheet 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include hyperlinks</a:t>
            </a:r>
          </a:p>
          <a:p>
            <a:pPr>
              <a:buFontTx/>
              <a:buChar char="-"/>
            </a:pPr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My code tends to end up verbose when using </a:t>
            </a:r>
            <a:r>
              <a:rPr lang="en-GB" sz="2000" dirty="0" err="1" smtClean="0">
                <a:latin typeface="+mj-lt"/>
                <a:cs typeface="Courier New" panose="02070309020205020404" pitchFamily="49" charset="0"/>
              </a:rPr>
              <a:t>openxlsx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tables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2682" y="2473890"/>
            <a:ext cx="4274550" cy="4002066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a</a:t>
            </a:r>
            <a:r>
              <a:rPr lang="en-GB" sz="2000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Median wealth by hhld type</a:t>
            </a:r>
          </a:p>
          <a:p>
            <a:pPr marL="0" indent="0">
              <a:buNone/>
            </a:pPr>
            <a:endParaRPr lang="en-GB" sz="20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Additional tables for context: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b) Median age</a:t>
            </a:r>
          </a:p>
          <a:p>
            <a:r>
              <a:rPr lang="en-GB" sz="2000" dirty="0" smtClean="0">
                <a:latin typeface="+mj-lt"/>
                <a:cs typeface="Courier New" panose="02070309020205020404" pitchFamily="49" charset="0"/>
              </a:rPr>
              <a:t>Table c) Sample sizes</a:t>
            </a:r>
          </a:p>
          <a:p>
            <a:pPr marL="0" indent="0">
              <a:buNone/>
            </a:pPr>
            <a:endParaRPr lang="en-GB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5" name="Picture 4" descr="3 tables all with titles and source line, each below each other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2" y="1961401"/>
            <a:ext cx="5838529" cy="48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BONUS: 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5798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An R script that uses VBA to create </a:t>
            </a:r>
            <a:r>
              <a:rPr lang="en-GB" dirty="0" err="1" smtClean="0"/>
              <a:t>ods</a:t>
            </a:r>
            <a:r>
              <a:rPr lang="en-GB" dirty="0" smtClean="0"/>
              <a:t> versions of all compatible </a:t>
            </a:r>
            <a:r>
              <a:rPr lang="en-GB" dirty="0" err="1" smtClean="0"/>
              <a:t>xlsx</a:t>
            </a:r>
            <a:r>
              <a:rPr lang="en-GB" dirty="0" smtClean="0"/>
              <a:t> files in your data folder. (what’s compatible: </a:t>
            </a:r>
            <a:r>
              <a:rPr lang="en-GB" dirty="0">
                <a:hlinkClick r:id="rId3"/>
              </a:rPr>
              <a:t>Differences between the OpenDocument Spreadsheet (.</a:t>
            </a:r>
            <a:r>
              <a:rPr lang="en-GB" dirty="0" err="1">
                <a:hlinkClick r:id="rId3"/>
              </a:rPr>
              <a:t>ods</a:t>
            </a:r>
            <a:r>
              <a:rPr lang="en-GB" dirty="0">
                <a:hlinkClick r:id="rId3"/>
              </a:rPr>
              <a:t>) format and the Excel for Windows (.</a:t>
            </a:r>
            <a:r>
              <a:rPr lang="en-GB" dirty="0" err="1">
                <a:hlinkClick r:id="rId3"/>
              </a:rPr>
              <a:t>xlsx</a:t>
            </a:r>
            <a:r>
              <a:rPr lang="en-GB" dirty="0">
                <a:hlinkClick r:id="rId3"/>
              </a:rPr>
              <a:t>) format (microsoft.com</a:t>
            </a:r>
            <a:r>
              <a:rPr lang="en-GB" dirty="0" smtClean="0">
                <a:hlinkClick r:id="rId3"/>
              </a:rPr>
              <a:t>)</a:t>
            </a:r>
            <a:r>
              <a:rPr lang="en-GB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You need 3 files:</a:t>
            </a:r>
          </a:p>
          <a:p>
            <a:r>
              <a:rPr lang="en-GB" dirty="0" smtClean="0"/>
              <a:t>‘</a:t>
            </a:r>
            <a:r>
              <a:rPr lang="en-GB" dirty="0" err="1" smtClean="0"/>
              <a:t>xlsx_to_ods.R</a:t>
            </a:r>
            <a:r>
              <a:rPr lang="en-GB" dirty="0" smtClean="0"/>
              <a:t>’ in your R folder</a:t>
            </a:r>
          </a:p>
          <a:p>
            <a:r>
              <a:rPr lang="en-GB" dirty="0" smtClean="0"/>
              <a:t>‘Run Excel Macro.vbs’ in your project folder</a:t>
            </a:r>
          </a:p>
          <a:p>
            <a:r>
              <a:rPr lang="en-GB" dirty="0" smtClean="0"/>
              <a:t>‘VBA – Convert </a:t>
            </a:r>
            <a:r>
              <a:rPr lang="en-GB" dirty="0" err="1" smtClean="0"/>
              <a:t>XLSX</a:t>
            </a:r>
            <a:r>
              <a:rPr lang="en-GB" dirty="0" smtClean="0"/>
              <a:t> to ODS.xlsm’ in your project folder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Make your project folder a “Trusted location” for Office:  </a:t>
            </a:r>
            <a:r>
              <a:rPr lang="en-GB" dirty="0" smtClean="0">
                <a:hlinkClick r:id="rId4"/>
              </a:rPr>
              <a:t>Add</a:t>
            </a:r>
            <a:r>
              <a:rPr lang="en-GB" dirty="0">
                <a:hlinkClick r:id="rId4"/>
              </a:rPr>
              <a:t>, remove, or change a trusted location (microsoft.com)</a:t>
            </a:r>
            <a:r>
              <a:rPr lang="en-GB" dirty="0" smtClean="0"/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400" dirty="0" smtClean="0"/>
              <a:t>With thanks to Neil Perkins (</a:t>
            </a:r>
            <a:r>
              <a:rPr lang="en-GB" sz="2400" dirty="0" err="1" smtClean="0"/>
              <a:t>PHS</a:t>
            </a:r>
            <a:r>
              <a:rPr lang="en-GB" sz="2400" dirty="0" smtClean="0"/>
              <a:t>) and Andrew Waugh (SG)</a:t>
            </a:r>
          </a:p>
        </p:txBody>
      </p:sp>
    </p:spTree>
    <p:extLst>
      <p:ext uri="{BB962C8B-B14F-4D97-AF65-F5344CB8AC3E}">
        <p14:creationId xmlns:p14="http://schemas.microsoft.com/office/powerpoint/2010/main" val="5374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xlsx_to_ods.R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5798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900" dirty="0" err="1" smtClean="0">
                <a:latin typeface="Lucida Console" panose="020B0609040504020204" pitchFamily="49" charset="0"/>
              </a:rPr>
              <a:t>system_command</a:t>
            </a:r>
            <a:r>
              <a:rPr lang="en-GB" sz="1900" dirty="0" smtClean="0">
                <a:latin typeface="Lucida Console" panose="020B0609040504020204" pitchFamily="49" charset="0"/>
              </a:rPr>
              <a:t> </a:t>
            </a:r>
            <a:r>
              <a:rPr lang="en-GB" sz="1900" dirty="0">
                <a:latin typeface="Lucida Console" panose="020B0609040504020204" pitchFamily="49" charset="0"/>
              </a:rPr>
              <a:t>&lt;- paste("</a:t>
            </a:r>
            <a:r>
              <a:rPr lang="en-GB" sz="1900" dirty="0" err="1">
                <a:latin typeface="Lucida Console" panose="020B0609040504020204" pitchFamily="49" charset="0"/>
              </a:rPr>
              <a:t>WScript</a:t>
            </a:r>
            <a:r>
              <a:rPr lang="en-GB" sz="1900" dirty="0" smtClean="0">
                <a:latin typeface="Lucida Console" panose="020B0609040504020204" pitchFamily="49" charset="0"/>
              </a:rPr>
              <a:t>", </a:t>
            </a:r>
            <a:r>
              <a:rPr lang="en-GB" sz="1900" dirty="0">
                <a:latin typeface="Lucida Console" panose="020B0609040504020204" pitchFamily="49" charset="0"/>
              </a:rPr>
              <a:t>'"Run Excel </a:t>
            </a:r>
            <a:r>
              <a:rPr lang="en-GB" sz="1900" dirty="0" smtClean="0">
                <a:latin typeface="Lucida Console" panose="020B0609040504020204" pitchFamily="49" charset="0"/>
              </a:rPr>
              <a:t>Macro.vbs"', </a:t>
            </a:r>
            <a:r>
              <a:rPr lang="en-GB" sz="1900" dirty="0" err="1" smtClean="0">
                <a:latin typeface="Lucida Console" panose="020B0609040504020204" pitchFamily="49" charset="0"/>
              </a:rPr>
              <a:t>sep</a:t>
            </a:r>
            <a:r>
              <a:rPr lang="en-GB" sz="1900" dirty="0" smtClean="0">
                <a:latin typeface="Lucida Console" panose="020B0609040504020204" pitchFamily="49" charset="0"/>
              </a:rPr>
              <a:t> </a:t>
            </a:r>
            <a:r>
              <a:rPr lang="en-GB" sz="1900" dirty="0">
                <a:latin typeface="Lucida Console" panose="020B0609040504020204" pitchFamily="49" charset="0"/>
              </a:rPr>
              <a:t>= " 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Lucida Console" panose="020B0609040504020204" pitchFamily="49" charset="0"/>
              </a:rPr>
              <a:t>system(command = </a:t>
            </a:r>
            <a:r>
              <a:rPr lang="en-GB" sz="1900" dirty="0" err="1">
                <a:latin typeface="Lucida Console" panose="020B0609040504020204" pitchFamily="49" charset="0"/>
              </a:rPr>
              <a:t>system_command</a:t>
            </a:r>
            <a:r>
              <a:rPr lang="en-GB" sz="1900" dirty="0" smtClean="0">
                <a:latin typeface="Lucida Console" panose="020B0609040504020204" pitchFamily="49" charset="0"/>
              </a:rPr>
              <a:t>, wait </a:t>
            </a:r>
            <a:r>
              <a:rPr lang="en-GB" sz="1900" dirty="0">
                <a:latin typeface="Lucida Console" panose="020B0609040504020204" pitchFamily="49" charset="0"/>
              </a:rPr>
              <a:t>= TRUE)</a:t>
            </a:r>
          </a:p>
          <a:p>
            <a:pPr marL="0" indent="0">
              <a:spcBef>
                <a:spcPts val="600"/>
              </a:spcBef>
              <a:buNone/>
            </a:pPr>
            <a:endParaRPr lang="en-GB" sz="19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900" dirty="0">
                <a:latin typeface="Lucida Console" panose="020B0609040504020204" pitchFamily="49" charset="0"/>
              </a:rPr>
              <a:t>print("</a:t>
            </a:r>
            <a:r>
              <a:rPr lang="en-GB" sz="1900" dirty="0" err="1">
                <a:latin typeface="Lucida Console" panose="020B0609040504020204" pitchFamily="49" charset="0"/>
              </a:rPr>
              <a:t>ods</a:t>
            </a:r>
            <a:r>
              <a:rPr lang="en-GB" sz="1900" dirty="0">
                <a:latin typeface="Lucida Console" panose="020B0609040504020204" pitchFamily="49" charset="0"/>
              </a:rPr>
              <a:t>. files have been saved to /output</a:t>
            </a:r>
            <a:r>
              <a:rPr lang="en-GB" sz="1900" dirty="0" smtClean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47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24</a:t>
            </a:fld>
            <a:endParaRPr lang="en-GB"/>
          </a:p>
        </p:txBody>
      </p:sp>
      <p:pic>
        <p:nvPicPr>
          <p:cNvPr id="9" name="Picture 8" descr="output and R subfolders, R project file, vbs file, xlsm file" title="list of files in project fol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" y="2424569"/>
            <a:ext cx="3105150" cy="2171700"/>
          </a:xfrm>
          <a:prstGeom prst="rect">
            <a:avLst/>
          </a:prstGeom>
        </p:spPr>
      </p:pic>
      <p:pic>
        <p:nvPicPr>
          <p:cNvPr id="8" name="Picture 7" descr="2 R files" title="list of files in R fol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46" y="4867426"/>
            <a:ext cx="2219325" cy="1314450"/>
          </a:xfrm>
          <a:prstGeom prst="rect">
            <a:avLst/>
          </a:prstGeom>
        </p:spPr>
      </p:pic>
      <p:pic>
        <p:nvPicPr>
          <p:cNvPr id="7" name="Picture 6" descr="4 excel and 4 ods files" title="list of files in output fold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86" y="2424569"/>
            <a:ext cx="4124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25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530550"/>
            <a:ext cx="10479742" cy="393040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All files </a:t>
            </a:r>
            <a:r>
              <a:rPr lang="en-GB" dirty="0"/>
              <a:t>used in this presentation: </a:t>
            </a:r>
            <a:endParaRPr lang="en-GB" dirty="0" smtClean="0"/>
          </a:p>
          <a:p>
            <a:pPr marL="457200" lvl="2" indent="0">
              <a:spcBef>
                <a:spcPts val="1800"/>
              </a:spcBef>
              <a:buNone/>
            </a:pPr>
            <a:r>
              <a:rPr lang="en-GB" sz="2800" dirty="0" smtClean="0"/>
              <a:t>	github.com/DataScienceScotland/</a:t>
            </a:r>
            <a:r>
              <a:rPr lang="en-GB" sz="2800" dirty="0" err="1" smtClean="0"/>
              <a:t>openxlsx_intro</a:t>
            </a:r>
            <a:endParaRPr lang="en-GB" dirty="0"/>
          </a:p>
          <a:p>
            <a:pPr marL="0" indent="0">
              <a:spcBef>
                <a:spcPts val="1800"/>
              </a:spcBef>
              <a:buNone/>
            </a:pPr>
            <a:endParaRPr lang="en-GB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Accessible </a:t>
            </a:r>
            <a:r>
              <a:rPr lang="en-GB" dirty="0" smtClean="0"/>
              <a:t>spreadsheets guidance: </a:t>
            </a:r>
            <a:r>
              <a:rPr lang="en-GB" dirty="0" smtClean="0">
                <a:hlinkClick r:id="rId3"/>
              </a:rPr>
              <a:t>Releasing </a:t>
            </a:r>
            <a:r>
              <a:rPr lang="en-GB" dirty="0">
                <a:hlinkClick r:id="rId3"/>
              </a:rPr>
              <a:t>statistics in spreadsheets – GSS (civilservice.gov.uk</a:t>
            </a:r>
            <a:r>
              <a:rPr lang="en-GB" dirty="0" smtClean="0">
                <a:hlinkClick r:id="rId3"/>
              </a:rPr>
              <a:t>)</a:t>
            </a:r>
            <a:r>
              <a:rPr lang="en-GB" dirty="0" smtClean="0"/>
              <a:t> (also has excellent </a:t>
            </a:r>
            <a:r>
              <a:rPr lang="en-GB" dirty="0" err="1"/>
              <a:t>Y</a:t>
            </a:r>
            <a:r>
              <a:rPr lang="en-GB" dirty="0" err="1" smtClean="0"/>
              <a:t>outube</a:t>
            </a:r>
            <a:r>
              <a:rPr lang="en-GB" dirty="0" smtClean="0"/>
              <a:t> tutorial)</a:t>
            </a:r>
          </a:p>
        </p:txBody>
      </p:sp>
      <p:pic>
        <p:nvPicPr>
          <p:cNvPr id="5" name="Picture 2" title="decorativ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15" y="3276265"/>
            <a:ext cx="432851" cy="4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usual Project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9" name="Content Placeholder 8" descr="shows myproject folder and 3 subfolders: R, data, output" title="Folder set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018900"/>
              </p:ext>
            </p:extLst>
          </p:nvPr>
        </p:nvGraphicFramePr>
        <p:xfrm>
          <a:off x="0" y="2455545"/>
          <a:ext cx="3399427" cy="3945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4586" y="2527424"/>
            <a:ext cx="8387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Project folder, has .</a:t>
            </a:r>
            <a:r>
              <a:rPr lang="en-GB" sz="2800" dirty="0" err="1" smtClean="0"/>
              <a:t>Rproj</a:t>
            </a:r>
            <a:r>
              <a:rPr lang="en-GB" sz="2800" dirty="0" smtClean="0"/>
              <a:t> file and subfolders – tidy!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= your input data (</a:t>
            </a:r>
            <a:r>
              <a:rPr lang="en-GB" sz="2800" dirty="0" err="1" smtClean="0"/>
              <a:t>sas7bdat</a:t>
            </a:r>
            <a:r>
              <a:rPr lang="en-GB" sz="2800" dirty="0" smtClean="0"/>
              <a:t>, xls, csv, </a:t>
            </a:r>
            <a:r>
              <a:rPr lang="en-GB" sz="2800" dirty="0" err="1" smtClean="0"/>
              <a:t>rds</a:t>
            </a:r>
            <a:r>
              <a:rPr lang="en-GB" sz="2800" dirty="0" smtClean="0"/>
              <a:t>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output = your outputs (xls, </a:t>
            </a:r>
            <a:r>
              <a:rPr lang="en-GB" sz="2800" dirty="0" err="1" smtClean="0"/>
              <a:t>ods</a:t>
            </a:r>
            <a:r>
              <a:rPr lang="en-GB" sz="2800" dirty="0" smtClean="0"/>
              <a:t>, </a:t>
            </a:r>
            <a:r>
              <a:rPr lang="en-GB" sz="2800" dirty="0" err="1" smtClean="0"/>
              <a:t>png</a:t>
            </a:r>
            <a:r>
              <a:rPr lang="en-GB" sz="2800" dirty="0" smtClean="0"/>
              <a:t>, </a:t>
            </a:r>
            <a:r>
              <a:rPr lang="en-GB" sz="2800" dirty="0" err="1" smtClean="0"/>
              <a:t>svg</a:t>
            </a:r>
            <a:r>
              <a:rPr lang="en-GB" sz="2800" dirty="0" smtClean="0"/>
              <a:t>, html, …)</a:t>
            </a:r>
            <a:endParaRPr lang="en-GB" sz="2800" dirty="0"/>
          </a:p>
        </p:txBody>
      </p:sp>
      <p:graphicFrame>
        <p:nvGraphicFramePr>
          <p:cNvPr id="11" name="Diagram 10" descr="shows the data folder, and arrow to the output folder, with lots of R scripts within the arrow" title="diagram from data to output"/>
          <p:cNvGraphicFramePr/>
          <p:nvPr>
            <p:extLst>
              <p:ext uri="{D42A27DB-BD31-4B8C-83A1-F6EECF244321}">
                <p14:modId xmlns:p14="http://schemas.microsoft.com/office/powerpoint/2010/main" val="845365330"/>
              </p:ext>
            </p:extLst>
          </p:nvPr>
        </p:nvGraphicFramePr>
        <p:xfrm>
          <a:off x="4242109" y="3048196"/>
          <a:ext cx="51464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52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 descr="shows output and R subfolders and R project file" title="screenshot of folder set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60" y="2390774"/>
            <a:ext cx="10411674" cy="29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dataset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library(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tidyverse</a:t>
            </a:r>
            <a:r>
              <a:rPr lang="en-GB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head(iris)</a:t>
            </a:r>
            <a:endParaRPr lang="en-GB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first few lines of iris dataset" title="R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0" y="3836974"/>
            <a:ext cx="9076862" cy="23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2681" y="2555274"/>
            <a:ext cx="4217833" cy="31847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Irises have 3 petals and 3 sepals.</a:t>
            </a:r>
          </a:p>
          <a:p>
            <a:pPr marL="0" indent="0">
              <a:buNone/>
            </a:pPr>
            <a:r>
              <a:rPr lang="en-GB" dirty="0"/>
              <a:t>Sepals are the longer ones.</a:t>
            </a:r>
            <a:endParaRPr lang="en-GB" dirty="0"/>
          </a:p>
        </p:txBody>
      </p:sp>
      <p:pic>
        <p:nvPicPr>
          <p:cNvPr id="1026" name="Picture 2" descr="https://upload.wikimedia.org/wikipedia/commons/thumb/4/41/Iris_versicolor_3.jpg/640px-Iris_versicolor_3.jpg" title="iris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63" y="2555274"/>
            <a:ext cx="5025838" cy="376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8966" y="6359074"/>
            <a:ext cx="5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Iris versicolor from </a:t>
            </a:r>
            <a:r>
              <a:rPr lang="en-GB" dirty="0">
                <a:hlinkClick r:id="rId4"/>
              </a:rPr>
              <a:t>Iris flower data set -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8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wrangling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455101"/>
            <a:ext cx="10479742" cy="4020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table &lt;- iris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group_by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summarise(Sample = n(),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mean(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Petal.Length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mean(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Sepal.Length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mutate(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Ratio_S_P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2),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1),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round(</a:t>
            </a:r>
            <a:r>
              <a:rPr lang="en-GB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Sepal_length_mean</a:t>
            </a:r>
            <a:r>
              <a:rPr lang="en-GB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1) ) </a:t>
            </a:r>
            <a:endParaRPr lang="en-GB" sz="24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8</a:t>
            </a:fld>
            <a:endParaRPr lang="en-GB" dirty="0"/>
          </a:p>
        </p:txBody>
      </p:sp>
      <p:pic>
        <p:nvPicPr>
          <p:cNvPr id="7" name="Picture 6" descr="summary table of 3 iris species, sample sizes, mean sepal and petal lengths and widths, and ratio of sepal to petal length" title="R output"/>
          <p:cNvPicPr>
            <a:picLocks noChangeAspect="1"/>
          </p:cNvPicPr>
          <p:nvPr/>
        </p:nvPicPr>
        <p:blipFill rotWithShape="1">
          <a:blip r:embed="rId3"/>
          <a:srcRect l="2176" t="5111" b="3228"/>
          <a:stretch/>
        </p:blipFill>
        <p:spPr>
          <a:xfrm>
            <a:off x="842682" y="2630466"/>
            <a:ext cx="10474665" cy="21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spreadsheet – </a:t>
            </a:r>
            <a:r>
              <a:rPr lang="en-GB" dirty="0" err="1" smtClean="0"/>
              <a:t>qUick</a:t>
            </a:r>
            <a:r>
              <a:rPr lang="en-GB" dirty="0" smtClean="0"/>
              <a:t> 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BB1B-CD81-4FDC-8E73-40622F4AEBD8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682" y="2638044"/>
            <a:ext cx="10479742" cy="383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library(</a:t>
            </a:r>
            <a:r>
              <a:rPr lang="en-GB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openxlsx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write.xlsx(table, "</a:t>
            </a:r>
            <a:r>
              <a:rPr lang="en-GB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output/iris_table_quick.xlsx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GB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asTable</a:t>
            </a:r>
            <a:r>
              <a:rPr lang="en-GB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TRUE)</a:t>
            </a:r>
            <a:endParaRPr lang="en-GB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shows summary table" title="screenshot of excel 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28" y="4058081"/>
            <a:ext cx="10058768" cy="23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1227</TotalTime>
  <Words>878</Words>
  <Application>Microsoft Office PowerPoint</Application>
  <PresentationFormat>Widescreen</PresentationFormat>
  <Paragraphs>175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Lucida Console</vt:lpstr>
      <vt:lpstr>Wingdings</vt:lpstr>
      <vt:lpstr>Parcel</vt:lpstr>
      <vt:lpstr>Making the publication treadmill more fun by using R - accessible spreadsheets with the openxlsx package</vt:lpstr>
      <vt:lpstr>Overview</vt:lpstr>
      <vt:lpstr>MY usual Project setup</vt:lpstr>
      <vt:lpstr>Today’s setup</vt:lpstr>
      <vt:lpstr>iris dataset</vt:lpstr>
      <vt:lpstr>IRIS</vt:lpstr>
      <vt:lpstr>data wrangling</vt:lpstr>
      <vt:lpstr>R output</vt:lpstr>
      <vt:lpstr>create spreadsheet – qUick way</vt:lpstr>
      <vt:lpstr>create spreadsheet – LONG way</vt:lpstr>
      <vt:lpstr>LONG way</vt:lpstr>
      <vt:lpstr>Make table look nice</vt:lpstr>
      <vt:lpstr>Customise</vt:lpstr>
      <vt:lpstr>Table styles</vt:lpstr>
      <vt:lpstr>Table Style Light 3</vt:lpstr>
      <vt:lpstr>Add more worksheets</vt:lpstr>
      <vt:lpstr>Add just text</vt:lpstr>
      <vt:lpstr>READme sheet</vt:lpstr>
      <vt:lpstr>Auto TOC example</vt:lpstr>
      <vt:lpstr>You can also…</vt:lpstr>
      <vt:lpstr>Multiple tables example</vt:lpstr>
      <vt:lpstr>BONUS: ODS</vt:lpstr>
      <vt:lpstr>xlsx_to_ods.R</vt:lpstr>
      <vt:lpstr>NEW setup</vt:lpstr>
      <vt:lpstr>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openSIMD (and SAS to R)</dc:title>
  <dc:creator>Waldmann M (Maike)</dc:creator>
  <cp:lastModifiedBy>Waldmann M (Maike)</cp:lastModifiedBy>
  <cp:revision>91</cp:revision>
  <cp:lastPrinted>2018-10-11T15:12:05Z</cp:lastPrinted>
  <dcterms:created xsi:type="dcterms:W3CDTF">2018-10-11T09:03:47Z</dcterms:created>
  <dcterms:modified xsi:type="dcterms:W3CDTF">2021-12-02T08:59:26Z</dcterms:modified>
</cp:coreProperties>
</file>