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1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59" r:id="rId12"/>
    <p:sldId id="267" r:id="rId13"/>
    <p:sldId id="268" r:id="rId14"/>
    <p:sldId id="270" r:id="rId15"/>
    <p:sldId id="269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BBD7-10C2-464E-B04F-0D5AF33713C8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A3153-8DCE-CE4B-A930-BC53C453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6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9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7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2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9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6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033F-B73A-D346-8E54-5BE23FE176D3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and Color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891896"/>
          </a:xfrm>
        </p:spPr>
        <p:txBody>
          <a:bodyPr>
            <a:noAutofit/>
          </a:bodyPr>
          <a:lstStyle/>
          <a:p>
            <a:r>
              <a:rPr lang="en-US" sz="2800" dirty="0" smtClean="0"/>
              <a:t>Exploratory Data Analysis</a:t>
            </a:r>
          </a:p>
          <a:p>
            <a:endParaRPr lang="en-US" sz="2400" dirty="0"/>
          </a:p>
          <a:p>
            <a:r>
              <a:rPr lang="en-US" sz="2400" i="1" dirty="0"/>
              <a:t>Roger D. Peng, Associate Professor of Biostatistics</a:t>
            </a:r>
          </a:p>
          <a:p>
            <a:r>
              <a:rPr lang="en-US" sz="2400" i="1" dirty="0"/>
              <a:t>Johns Hopkins Bloomberg School of Public Health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RColorBrewer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package on CRAN that contains interesting/useful color palettes</a:t>
            </a:r>
          </a:p>
          <a:p>
            <a:r>
              <a:rPr lang="en-US" dirty="0" smtClean="0"/>
              <a:t>There are 3 types of palettes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Diverging</a:t>
            </a:r>
          </a:p>
          <a:p>
            <a:pPr lvl="1"/>
            <a:r>
              <a:rPr lang="en-US" dirty="0" smtClean="0"/>
              <a:t>Qualitative</a:t>
            </a:r>
          </a:p>
          <a:p>
            <a:r>
              <a:rPr lang="en-US" dirty="0" smtClean="0"/>
              <a:t>Palette information can be used in conjunction with the </a:t>
            </a:r>
            <a:r>
              <a:rPr lang="en-US" dirty="0" err="1" smtClean="0">
                <a:latin typeface="Courier"/>
                <a:cs typeface="Courier"/>
              </a:rPr>
              <a:t>colorRamp</a:t>
            </a:r>
            <a:r>
              <a:rPr lang="en-US" dirty="0" smtClean="0">
                <a:latin typeface="Courier"/>
                <a:cs typeface="Courier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"/>
                <a:cs typeface="Courier"/>
              </a:rPr>
              <a:t>colorRampPalette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lettes-all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8" y="0"/>
            <a:ext cx="81321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RColorBrewer</a:t>
            </a:r>
            <a:r>
              <a:rPr lang="en-US" dirty="0" smtClean="0"/>
              <a:t> and </a:t>
            </a:r>
            <a:r>
              <a:rPr lang="en-US" dirty="0" err="1" smtClean="0"/>
              <a:t>colorRampPalette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0629" y="1810338"/>
            <a:ext cx="660719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library(RColorBrewer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cols &lt;- brewer.pal(3, "</a:t>
            </a:r>
            <a:r>
              <a:rPr lang="en-US" sz="2400" dirty="0" err="1" smtClean="0">
                <a:latin typeface="Courier"/>
                <a:cs typeface="Courier"/>
              </a:rPr>
              <a:t>BuGn</a:t>
            </a:r>
            <a:r>
              <a:rPr lang="en-US" sz="2400" dirty="0" smtClean="0">
                <a:latin typeface="Courier"/>
                <a:cs typeface="Courier"/>
              </a:rPr>
              <a:t>")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cols</a:t>
            </a:r>
          </a:p>
          <a:p>
            <a:r>
              <a:rPr lang="en-US" sz="2400" dirty="0" smtClean="0">
                <a:latin typeface="Courier"/>
                <a:cs typeface="Courier"/>
              </a:rPr>
              <a:t>[1] "#E5F5F9" "#99D8C9" "#2CA25F"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 &lt;- </a:t>
            </a:r>
            <a:r>
              <a:rPr lang="en-US" sz="2400" dirty="0" err="1" smtClean="0">
                <a:latin typeface="Courier"/>
                <a:cs typeface="Courier"/>
              </a:rPr>
              <a:t>colorRampPalette(cols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image(volcano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col</a:t>
            </a:r>
            <a:r>
              <a:rPr lang="en-US" sz="2400" dirty="0" smtClean="0">
                <a:latin typeface="Courier"/>
                <a:cs typeface="Courier"/>
              </a:rPr>
              <a:t> = pal(20))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RColorBrewer</a:t>
            </a:r>
            <a:r>
              <a:rPr lang="en-US" dirty="0" smtClean="0"/>
              <a:t> and </a:t>
            </a:r>
            <a:r>
              <a:rPr lang="en-US" dirty="0" err="1" smtClean="0"/>
              <a:t>colorRampPalette</a:t>
            </a:r>
            <a:endParaRPr lang="en-US" dirty="0"/>
          </a:p>
        </p:txBody>
      </p:sp>
      <p:pic>
        <p:nvPicPr>
          <p:cNvPr id="5" name="Picture 4" descr="volcano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51" y="1228497"/>
            <a:ext cx="5526258" cy="5510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smoothScatter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072" y="1918417"/>
            <a:ext cx="281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&lt;- rnorm(10000)</a:t>
            </a:r>
          </a:p>
          <a:p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 &lt;- rnorm(10000)</a:t>
            </a:r>
          </a:p>
          <a:p>
            <a:r>
              <a:rPr lang="en-US" dirty="0" err="1" smtClean="0">
                <a:latin typeface="Courier"/>
                <a:cs typeface="Courier"/>
              </a:rPr>
              <a:t>smoothScatter(x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 descr="smoothscatte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22" y="1417640"/>
            <a:ext cx="5280517" cy="5265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Plotting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rgb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function can be used to produce any color via red, green, blue proportions</a:t>
            </a:r>
          </a:p>
          <a:p>
            <a:r>
              <a:rPr lang="en-US" dirty="0" smtClean="0"/>
              <a:t>Color transparency can be added via the </a:t>
            </a:r>
            <a:r>
              <a:rPr lang="en-US" dirty="0" smtClean="0">
                <a:latin typeface="Courier"/>
                <a:cs typeface="Courier"/>
              </a:rPr>
              <a:t>alpha </a:t>
            </a:r>
            <a:r>
              <a:rPr lang="en-US" dirty="0" smtClean="0"/>
              <a:t>parameter to </a:t>
            </a:r>
            <a:r>
              <a:rPr lang="en-US" dirty="0" err="1" smtClean="0">
                <a:latin typeface="Courier"/>
                <a:cs typeface="Courier"/>
              </a:rPr>
              <a:t>rgb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The </a:t>
            </a:r>
            <a:r>
              <a:rPr lang="en-US" b="1" dirty="0" err="1" smtClean="0">
                <a:cs typeface="Courier"/>
              </a:rPr>
              <a:t>colorspace</a:t>
            </a:r>
            <a:r>
              <a:rPr lang="en-US" dirty="0" smtClean="0">
                <a:cs typeface="Courier"/>
              </a:rPr>
              <a:t> package can be used for a different control over colors</a:t>
            </a:r>
            <a:endParaRPr lang="en-US" dirty="0"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with no transparency</a:t>
            </a:r>
            <a:endParaRPr lang="en-US" dirty="0"/>
          </a:p>
        </p:txBody>
      </p:sp>
      <p:pic>
        <p:nvPicPr>
          <p:cNvPr id="5" name="Picture 4" descr="plotxy_or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26" y="1311815"/>
            <a:ext cx="5416891" cy="5401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8247"/>
            <a:ext cx="191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lot(x, y, </a:t>
            </a:r>
            <a:r>
              <a:rPr lang="en-US" dirty="0" err="1" smtClean="0"/>
              <a:t>pch</a:t>
            </a:r>
            <a:r>
              <a:rPr lang="en-US" dirty="0" smtClean="0"/>
              <a:t> = 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2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with transparency</a:t>
            </a:r>
            <a:endParaRPr lang="en-US" dirty="0"/>
          </a:p>
        </p:txBody>
      </p:sp>
      <p:pic>
        <p:nvPicPr>
          <p:cNvPr id="3" name="Picture 2" descr="plotxy_trans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92" y="1263563"/>
            <a:ext cx="5479639" cy="54644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2" y="6408247"/>
            <a:ext cx="393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lot(x, y, col = </a:t>
            </a:r>
            <a:r>
              <a:rPr lang="en-US" dirty="0" err="1" smtClean="0"/>
              <a:t>rgb</a:t>
            </a:r>
            <a:r>
              <a:rPr lang="en-US" dirty="0" smtClean="0"/>
              <a:t>(0, 0, 0, 0.2), </a:t>
            </a:r>
            <a:r>
              <a:rPr lang="en-US" dirty="0" err="1" smtClean="0"/>
              <a:t>pch</a:t>
            </a:r>
            <a:r>
              <a:rPr lang="en-US" dirty="0" smtClean="0"/>
              <a:t> = 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Careful use of colors in plots/maps/etc. can make it easier for the reader to get what you’re trying to say (why make it harder?)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RColorBrewer</a:t>
            </a:r>
            <a:r>
              <a:rPr lang="en-US" dirty="0" smtClean="0"/>
              <a:t> package is an R package that provides color palettes for sequential, categorical, and diverging data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colorRamp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colorRampPalette</a:t>
            </a:r>
            <a:r>
              <a:rPr lang="en-US" dirty="0" smtClean="0"/>
              <a:t> functions can be used in conjunction with color palettes to connect data to colors</a:t>
            </a:r>
          </a:p>
          <a:p>
            <a:r>
              <a:rPr lang="en-US" dirty="0" smtClean="0"/>
              <a:t>Transparency can sometimes be used to clarify plots with many points</a:t>
            </a:r>
          </a:p>
        </p:txBody>
      </p:sp>
    </p:spTree>
    <p:extLst>
      <p:ext uri="{BB962C8B-B14F-4D97-AF65-F5344CB8AC3E}">
        <p14:creationId xmlns:p14="http://schemas.microsoft.com/office/powerpoint/2010/main" val="311782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and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default color schemes for most plots in R are horrendous</a:t>
            </a:r>
          </a:p>
          <a:p>
            <a:pPr lvl="1"/>
            <a:r>
              <a:rPr lang="en-US" dirty="0" smtClean="0"/>
              <a:t>I don’t have good taste and even I know that</a:t>
            </a:r>
          </a:p>
          <a:p>
            <a:r>
              <a:rPr lang="en-US" dirty="0" smtClean="0"/>
              <a:t>Recently there have been developments to improve the handling/specification of colors in plots/graphs/etc.</a:t>
            </a:r>
          </a:p>
          <a:p>
            <a:r>
              <a:rPr lang="en-US" dirty="0" smtClean="0"/>
              <a:t>There are functions in R and in external packages that are very handy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1, 2, and 3</a:t>
            </a:r>
            <a:endParaRPr lang="en-US" dirty="0"/>
          </a:p>
        </p:txBody>
      </p:sp>
      <p:pic>
        <p:nvPicPr>
          <p:cNvPr id="4" name="Picture 3" descr="colors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00" y="1291217"/>
            <a:ext cx="5538433" cy="5523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5231" y="2892531"/>
            <a:ext cx="79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 =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5231" y="4373613"/>
            <a:ext cx="79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 =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2557" y="5619529"/>
            <a:ext cx="79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 =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1815863" y="4742947"/>
            <a:ext cx="1076822" cy="1061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6044065" y="4209457"/>
            <a:ext cx="1211166" cy="3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6044065" y="3077197"/>
            <a:ext cx="1211166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Image Plots in R</a:t>
            </a:r>
            <a:endParaRPr lang="en-US" dirty="0"/>
          </a:p>
        </p:txBody>
      </p:sp>
      <p:pic>
        <p:nvPicPr>
          <p:cNvPr id="5" name="Picture 4" descr="volcano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2607"/>
            <a:ext cx="4572000" cy="4559300"/>
          </a:xfrm>
          <a:prstGeom prst="rect">
            <a:avLst/>
          </a:prstGeom>
        </p:spPr>
      </p:pic>
      <p:pic>
        <p:nvPicPr>
          <p:cNvPr id="6" name="Picture 5" descr="volcano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52607"/>
            <a:ext cx="4572000" cy="4559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5375" y="1683275"/>
            <a:ext cx="1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heat.colors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8462" y="1683275"/>
            <a:ext cx="138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topo.colors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Utilities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grDevices</a:t>
            </a:r>
            <a:r>
              <a:rPr lang="en-US" dirty="0" smtClean="0"/>
              <a:t> package has two functions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colorRamp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colorRampPalette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These functions take palettes of colors and help to interpolate between the colors</a:t>
            </a:r>
          </a:p>
          <a:p>
            <a:r>
              <a:rPr lang="en-US" dirty="0" smtClean="0">
                <a:cs typeface="Courier"/>
              </a:rPr>
              <a:t>The function </a:t>
            </a:r>
            <a:r>
              <a:rPr lang="en-US" dirty="0" smtClean="0">
                <a:latin typeface="Courier"/>
                <a:cs typeface="Courier"/>
              </a:rPr>
              <a:t>colors()</a:t>
            </a:r>
            <a:r>
              <a:rPr lang="en-US" dirty="0" smtClean="0">
                <a:cs typeface="Courier"/>
              </a:rPr>
              <a:t> lists the names of colors you can use in any plotting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 Utilities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colorRamp</a:t>
            </a:r>
            <a:r>
              <a:rPr lang="en-US" dirty="0" smtClean="0"/>
              <a:t>: Take a palette of colors and return a function that takes values between 0 and 1, indicating the extremes of the color palette (e.g. see the ‘gray’ function)</a:t>
            </a:r>
          </a:p>
          <a:p>
            <a:r>
              <a:rPr lang="en-US" dirty="0" err="1" smtClean="0">
                <a:latin typeface="Courier"/>
                <a:cs typeface="Courier"/>
              </a:rPr>
              <a:t>colorRampPalette</a:t>
            </a:r>
            <a:r>
              <a:rPr lang="en-US" dirty="0" smtClean="0"/>
              <a:t>: Take a palette of colors and return a function that takes integer arguments and returns a vector of colors interpolating the palette (like </a:t>
            </a:r>
            <a:r>
              <a:rPr lang="en-US" dirty="0" err="1" smtClean="0">
                <a:latin typeface="Courier"/>
                <a:cs typeface="Courier"/>
              </a:rPr>
              <a:t>heat.colors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latin typeface="Courier"/>
                <a:cs typeface="Courier"/>
              </a:rPr>
              <a:t>topo.colors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colorRamp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6885" y="1417639"/>
            <a:ext cx="74842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 pal &lt;- </a:t>
            </a:r>
            <a:r>
              <a:rPr lang="en-US" sz="2400" dirty="0" err="1" smtClean="0">
                <a:latin typeface="Courier"/>
                <a:cs typeface="Courier"/>
              </a:rPr>
              <a:t>colorRamp(c("red</a:t>
            </a:r>
            <a:r>
              <a:rPr lang="en-US" sz="2400" dirty="0" smtClean="0">
                <a:latin typeface="Courier"/>
                <a:cs typeface="Courier"/>
              </a:rPr>
              <a:t>", "blue"))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pal(0)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[,1] [,2] [,3]</a:t>
            </a:r>
          </a:p>
          <a:p>
            <a:r>
              <a:rPr lang="en-US" sz="2400" dirty="0" smtClean="0">
                <a:latin typeface="Courier"/>
                <a:cs typeface="Courier"/>
              </a:rPr>
              <a:t>[1,]  255    0    0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pal(1)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[,1] [,2] [,3]</a:t>
            </a:r>
          </a:p>
          <a:p>
            <a:r>
              <a:rPr lang="en-US" sz="2400" dirty="0" smtClean="0">
                <a:latin typeface="Courier"/>
                <a:cs typeface="Courier"/>
              </a:rPr>
              <a:t>[1,]    0    0  255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pal(0.5)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 [,1] [,2]  [,3]</a:t>
            </a:r>
          </a:p>
          <a:p>
            <a:r>
              <a:rPr lang="en-US" sz="2400" dirty="0" smtClean="0">
                <a:latin typeface="Courier"/>
                <a:cs typeface="Courier"/>
              </a:rPr>
              <a:t>[1,] 127.5    0 127.5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515" y="1976929"/>
            <a:ext cx="54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4810" y="349004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513" y="2647955"/>
            <a:ext cx="5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2702329" y="2161595"/>
            <a:ext cx="3241186" cy="48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4526399" y="2823588"/>
            <a:ext cx="1417114" cy="9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661653" y="3017287"/>
            <a:ext cx="1523156" cy="67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colorRamp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2932" y="1417640"/>
            <a:ext cx="48020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pal(seq(0, 1,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 = 10))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[,1] [,2]      [,3]</a:t>
            </a:r>
          </a:p>
          <a:p>
            <a:r>
              <a:rPr lang="en-US" sz="2000" dirty="0" smtClean="0">
                <a:latin typeface="Courier"/>
                <a:cs typeface="Courier"/>
              </a:rPr>
              <a:t> [1,] 255.00000    0   0.00000</a:t>
            </a:r>
          </a:p>
          <a:p>
            <a:r>
              <a:rPr lang="en-US" sz="2000" dirty="0" smtClean="0">
                <a:latin typeface="Courier"/>
                <a:cs typeface="Courier"/>
              </a:rPr>
              <a:t> [2,] 226.66667    0  28.33333</a:t>
            </a:r>
          </a:p>
          <a:p>
            <a:r>
              <a:rPr lang="en-US" sz="2000" dirty="0" smtClean="0">
                <a:latin typeface="Courier"/>
                <a:cs typeface="Courier"/>
              </a:rPr>
              <a:t> [3,] 198.33333    0  56.66667</a:t>
            </a:r>
          </a:p>
          <a:p>
            <a:r>
              <a:rPr lang="en-US" sz="2000" dirty="0" smtClean="0">
                <a:latin typeface="Courier"/>
                <a:cs typeface="Courier"/>
              </a:rPr>
              <a:t> [4,] 170.00000    0  85.00000</a:t>
            </a:r>
          </a:p>
          <a:p>
            <a:r>
              <a:rPr lang="en-US" sz="2000" dirty="0" smtClean="0">
                <a:latin typeface="Courier"/>
                <a:cs typeface="Courier"/>
              </a:rPr>
              <a:t> [5,] 141.66667    0 113.33333</a:t>
            </a:r>
          </a:p>
          <a:p>
            <a:r>
              <a:rPr lang="en-US" sz="2000" dirty="0" smtClean="0">
                <a:latin typeface="Courier"/>
                <a:cs typeface="Courier"/>
              </a:rPr>
              <a:t> [6,] 113.33333    0 141.66667</a:t>
            </a:r>
          </a:p>
          <a:p>
            <a:r>
              <a:rPr lang="en-US" sz="2000" dirty="0" smtClean="0">
                <a:latin typeface="Courier"/>
                <a:cs typeface="Courier"/>
              </a:rPr>
              <a:t> [7,]  85.00000    0 170.00000</a:t>
            </a:r>
          </a:p>
          <a:p>
            <a:r>
              <a:rPr lang="en-US" sz="2000" dirty="0" smtClean="0">
                <a:latin typeface="Courier"/>
                <a:cs typeface="Courier"/>
              </a:rPr>
              <a:t> [8,]  56.66667    0 198.33333</a:t>
            </a:r>
          </a:p>
          <a:p>
            <a:r>
              <a:rPr lang="en-US" sz="2000" dirty="0" smtClean="0">
                <a:latin typeface="Courier"/>
                <a:cs typeface="Courier"/>
              </a:rPr>
              <a:t> [9,]  28.33333    0 226.66667</a:t>
            </a:r>
          </a:p>
          <a:p>
            <a:r>
              <a:rPr lang="en-US" sz="2000" dirty="0" smtClean="0">
                <a:latin typeface="Courier"/>
                <a:cs typeface="Courier"/>
              </a:rPr>
              <a:t>[10,]   0.00000    0 255.00000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colorRampPalette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7749" y="2093600"/>
            <a:ext cx="766485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 pal &lt;- </a:t>
            </a:r>
            <a:r>
              <a:rPr lang="en-US" dirty="0" err="1" smtClean="0">
                <a:latin typeface="Courier"/>
                <a:cs typeface="Courier"/>
              </a:rPr>
              <a:t>colorRampPalette(c("red</a:t>
            </a:r>
            <a:r>
              <a:rPr lang="en-US" dirty="0" smtClean="0">
                <a:latin typeface="Courier"/>
                <a:cs typeface="Courier"/>
              </a:rPr>
              <a:t>", "yellow"))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pal(2)</a:t>
            </a:r>
          </a:p>
          <a:p>
            <a:r>
              <a:rPr lang="en-US" dirty="0" smtClean="0">
                <a:latin typeface="Courier"/>
                <a:cs typeface="Courier"/>
              </a:rPr>
              <a:t>[1] "#FF0000" "#FFFF00"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pal(10)</a:t>
            </a:r>
          </a:p>
          <a:p>
            <a:r>
              <a:rPr lang="en-US" dirty="0" smtClean="0">
                <a:latin typeface="Courier"/>
                <a:cs typeface="Courier"/>
              </a:rPr>
              <a:t> [1] "#FF0000" "#FF1C00" "#FF3800" "#FF5500" "#FF7100"</a:t>
            </a:r>
          </a:p>
          <a:p>
            <a:r>
              <a:rPr lang="en-US" dirty="0" smtClean="0">
                <a:latin typeface="Courier"/>
                <a:cs typeface="Courier"/>
              </a:rPr>
              <a:t> [6] "#FF8D00" "#FFAA00" "#FFC600" "#FFE200" "#FFFF00”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815</Words>
  <Application>Microsoft Macintosh PowerPoint</Application>
  <PresentationFormat>On-screen Show (4:3)</PresentationFormat>
  <Paragraphs>120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Plotting and Color in R</vt:lpstr>
      <vt:lpstr>Plotting and Color</vt:lpstr>
      <vt:lpstr>Colors 1, 2, and 3</vt:lpstr>
      <vt:lpstr>Default Image Plots in R</vt:lpstr>
      <vt:lpstr>Color Utilities in R</vt:lpstr>
      <vt:lpstr>Color Palette Utilities in R</vt:lpstr>
      <vt:lpstr>colorRamp</vt:lpstr>
      <vt:lpstr>colorRamp</vt:lpstr>
      <vt:lpstr>colorRampPalette</vt:lpstr>
      <vt:lpstr>RColorBrewer Package</vt:lpstr>
      <vt:lpstr>PowerPoint Presentation</vt:lpstr>
      <vt:lpstr>RColorBrewer and colorRampPalette</vt:lpstr>
      <vt:lpstr>RColorBrewer and colorRampPalette</vt:lpstr>
      <vt:lpstr>The smoothScatter function</vt:lpstr>
      <vt:lpstr>Some Other Plotting Notes</vt:lpstr>
      <vt:lpstr>Scatterplot with no transparency</vt:lpstr>
      <vt:lpstr>Scatterplot with transparency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and Color in R</dc:title>
  <dc:creator>Roger Peng</dc:creator>
  <cp:lastModifiedBy>Roger Peng</cp:lastModifiedBy>
  <cp:revision>9</cp:revision>
  <dcterms:created xsi:type="dcterms:W3CDTF">2011-09-12T14:40:51Z</dcterms:created>
  <dcterms:modified xsi:type="dcterms:W3CDTF">2014-02-04T15:33:33Z</dcterms:modified>
</cp:coreProperties>
</file>