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4" r:id="rId3"/>
    <p:sldId id="265" r:id="rId4"/>
    <p:sldId id="305" r:id="rId5"/>
    <p:sldId id="261" r:id="rId6"/>
    <p:sldId id="274" r:id="rId7"/>
    <p:sldId id="270" r:id="rId8"/>
    <p:sldId id="293" r:id="rId9"/>
    <p:sldId id="310" r:id="rId10"/>
    <p:sldId id="273" r:id="rId11"/>
    <p:sldId id="272" r:id="rId12"/>
    <p:sldId id="267" r:id="rId13"/>
    <p:sldId id="271" r:id="rId14"/>
    <p:sldId id="268" r:id="rId15"/>
    <p:sldId id="269" r:id="rId16"/>
    <p:sldId id="262" r:id="rId17"/>
    <p:sldId id="263" r:id="rId18"/>
    <p:sldId id="258" r:id="rId19"/>
    <p:sldId id="282" r:id="rId20"/>
    <p:sldId id="288" r:id="rId21"/>
    <p:sldId id="283" r:id="rId22"/>
    <p:sldId id="295" r:id="rId23"/>
    <p:sldId id="289" r:id="rId24"/>
    <p:sldId id="275" r:id="rId25"/>
    <p:sldId id="290" r:id="rId26"/>
    <p:sldId id="276" r:id="rId27"/>
    <p:sldId id="278" r:id="rId28"/>
    <p:sldId id="277" r:id="rId29"/>
    <p:sldId id="291" r:id="rId30"/>
    <p:sldId id="292" r:id="rId31"/>
    <p:sldId id="279" r:id="rId32"/>
    <p:sldId id="280" r:id="rId33"/>
    <p:sldId id="296" r:id="rId34"/>
    <p:sldId id="281" r:id="rId35"/>
    <p:sldId id="306" r:id="rId36"/>
    <p:sldId id="300" r:id="rId37"/>
    <p:sldId id="301" r:id="rId38"/>
    <p:sldId id="307" r:id="rId39"/>
    <p:sldId id="308" r:id="rId40"/>
    <p:sldId id="302" r:id="rId41"/>
    <p:sldId id="303" r:id="rId42"/>
    <p:sldId id="304" r:id="rId43"/>
    <p:sldId id="299" r:id="rId44"/>
    <p:sldId id="309" r:id="rId45"/>
    <p:sldId id="284" r:id="rId46"/>
    <p:sldId id="25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p:restoredLeft sz="15620"/>
    <p:restoredTop sz="94660"/>
  </p:normalViewPr>
  <p:slideViewPr>
    <p:cSldViewPr snapToGrid="0" snapToObjects="1">
      <p:cViewPr varScale="1">
        <p:scale>
          <a:sx n="111" d="100"/>
          <a:sy n="111" d="100"/>
        </p:scale>
        <p:origin x="-80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F98AD1-E583-4B40-B36B-AA0E84A55E73}" type="datetimeFigureOut">
              <a:rPr lang="en-US" smtClean="0"/>
              <a:pPr/>
              <a:t>7/14/11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98AD1-E583-4B40-B36B-AA0E84A55E73}" type="datetimeFigureOut">
              <a:rPr lang="en-US" smtClean="0"/>
              <a:pPr/>
              <a:t>7/14/11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98AD1-E583-4B40-B36B-AA0E84A55E73}" type="datetimeFigureOut">
              <a:rPr lang="en-US" smtClean="0"/>
              <a:pPr/>
              <a:t>7/14/11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98AD1-E583-4B40-B36B-AA0E84A55E73}" type="datetimeFigureOut">
              <a:rPr lang="en-US" smtClean="0"/>
              <a:pPr/>
              <a:t>7/14/11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98AD1-E583-4B40-B36B-AA0E84A55E73}" type="datetimeFigureOut">
              <a:rPr lang="en-US" smtClean="0"/>
              <a:pPr/>
              <a:t>7/14/11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F98AD1-E583-4B40-B36B-AA0E84A55E73}" type="datetimeFigureOut">
              <a:rPr lang="en-US" smtClean="0"/>
              <a:pPr/>
              <a:t>7/14/11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F98AD1-E583-4B40-B36B-AA0E84A55E73}" type="datetimeFigureOut">
              <a:rPr lang="en-US" smtClean="0"/>
              <a:pPr/>
              <a:t>7/14/11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F98AD1-E583-4B40-B36B-AA0E84A55E73}" type="datetimeFigureOut">
              <a:rPr lang="en-US" smtClean="0"/>
              <a:pPr/>
              <a:t>7/14/11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98AD1-E583-4B40-B36B-AA0E84A55E73}" type="datetimeFigureOut">
              <a:rPr lang="en-US" smtClean="0"/>
              <a:pPr/>
              <a:t>7/14/11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98AD1-E583-4B40-B36B-AA0E84A55E73}" type="datetimeFigureOut">
              <a:rPr lang="en-US" smtClean="0"/>
              <a:pPr/>
              <a:t>7/14/11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98AD1-E583-4B40-B36B-AA0E84A55E73}" type="datetimeFigureOut">
              <a:rPr lang="en-US" smtClean="0"/>
              <a:pPr/>
              <a:t>7/14/11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D0831-423C-E347-98BB-BC561D762C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98AD1-E583-4B40-B36B-AA0E84A55E73}" type="datetimeFigureOut">
              <a:rPr lang="en-US" smtClean="0"/>
              <a:pPr/>
              <a:t>7/14/11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D0831-423C-E347-98BB-BC561D762C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df"/><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df"/><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df"/><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df"/><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0.pd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Computational and Policy Tools for Reproducible Research</a:t>
            </a:r>
            <a:endParaRPr lang="en-US" dirty="0"/>
          </a:p>
        </p:txBody>
      </p:sp>
      <p:sp>
        <p:nvSpPr>
          <p:cNvPr id="3" name="Subtitle 2"/>
          <p:cNvSpPr>
            <a:spLocks noGrp="1"/>
          </p:cNvSpPr>
          <p:nvPr>
            <p:ph type="subTitle" idx="1"/>
          </p:nvPr>
        </p:nvSpPr>
        <p:spPr>
          <a:xfrm>
            <a:off x="685800" y="3886199"/>
            <a:ext cx="7772400" cy="2757403"/>
          </a:xfrm>
        </p:spPr>
        <p:txBody>
          <a:bodyPr>
            <a:normAutofit fontScale="92500" lnSpcReduction="10000"/>
          </a:bodyPr>
          <a:lstStyle/>
          <a:p>
            <a:r>
              <a:rPr lang="en-US" dirty="0" smtClean="0"/>
              <a:t>Roger D. </a:t>
            </a:r>
            <a:r>
              <a:rPr lang="en-US" dirty="0" err="1" smtClean="0"/>
              <a:t>Peng</a:t>
            </a:r>
            <a:r>
              <a:rPr lang="en-US" dirty="0" smtClean="0"/>
              <a:t>, PhD</a:t>
            </a:r>
          </a:p>
          <a:p>
            <a:r>
              <a:rPr lang="en-US" sz="2800" i="1" dirty="0" smtClean="0"/>
              <a:t>Department of Biostatistics</a:t>
            </a:r>
          </a:p>
          <a:p>
            <a:r>
              <a:rPr lang="en-US" sz="2800" i="1" dirty="0" smtClean="0"/>
              <a:t>Johns Hopkins Bloomberg School of Public Health</a:t>
            </a:r>
          </a:p>
          <a:p>
            <a:endParaRPr lang="en-US" sz="2800" dirty="0" smtClean="0"/>
          </a:p>
          <a:p>
            <a:r>
              <a:rPr lang="en-US" sz="2800" dirty="0" smtClean="0"/>
              <a:t>July 2011</a:t>
            </a:r>
          </a:p>
          <a:p>
            <a:r>
              <a:rPr lang="en-US" sz="2800" dirty="0" smtClean="0"/>
              <a:t>Vancouver, BC</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Reproducible Research?</a:t>
            </a:r>
            <a:endParaRPr lang="en-US" dirty="0"/>
          </a:p>
        </p:txBody>
      </p:sp>
      <p:sp>
        <p:nvSpPr>
          <p:cNvPr id="3" name="Content Placeholder 2"/>
          <p:cNvSpPr>
            <a:spLocks noGrp="1"/>
          </p:cNvSpPr>
          <p:nvPr>
            <p:ph idx="1"/>
          </p:nvPr>
        </p:nvSpPr>
        <p:spPr/>
        <p:txBody>
          <a:bodyPr/>
          <a:lstStyle/>
          <a:p>
            <a:r>
              <a:rPr lang="en-US" dirty="0"/>
              <a:t>Analytic data are </a:t>
            </a:r>
            <a:r>
              <a:rPr lang="en-US" dirty="0" smtClean="0"/>
              <a:t>available</a:t>
            </a:r>
          </a:p>
          <a:p>
            <a:r>
              <a:rPr lang="en-US" dirty="0" smtClean="0"/>
              <a:t>Analytic </a:t>
            </a:r>
            <a:r>
              <a:rPr lang="en-US" dirty="0"/>
              <a:t>code are </a:t>
            </a:r>
            <a:r>
              <a:rPr lang="en-US" dirty="0" smtClean="0"/>
              <a:t>available</a:t>
            </a:r>
            <a:endParaRPr lang="en-US" dirty="0"/>
          </a:p>
          <a:p>
            <a:r>
              <a:rPr lang="en-US" dirty="0" smtClean="0"/>
              <a:t>Documentation </a:t>
            </a:r>
            <a:r>
              <a:rPr lang="en-US" dirty="0"/>
              <a:t>of code and </a:t>
            </a:r>
            <a:r>
              <a:rPr lang="en-US" dirty="0" smtClean="0"/>
              <a:t>data</a:t>
            </a:r>
            <a:endParaRPr lang="en-US" dirty="0"/>
          </a:p>
          <a:p>
            <a:r>
              <a:rPr lang="en-US" dirty="0" smtClean="0"/>
              <a:t>Standard </a:t>
            </a:r>
            <a:r>
              <a:rPr lang="en-US" dirty="0"/>
              <a:t>means of distribution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Players?</a:t>
            </a:r>
            <a:endParaRPr lang="en-US" dirty="0"/>
          </a:p>
        </p:txBody>
      </p:sp>
      <p:sp>
        <p:nvSpPr>
          <p:cNvPr id="3" name="Content Placeholder 2"/>
          <p:cNvSpPr>
            <a:spLocks noGrp="1"/>
          </p:cNvSpPr>
          <p:nvPr>
            <p:ph idx="1"/>
          </p:nvPr>
        </p:nvSpPr>
        <p:spPr/>
        <p:txBody>
          <a:bodyPr/>
          <a:lstStyle/>
          <a:p>
            <a:r>
              <a:rPr lang="en-US" dirty="0" smtClean="0"/>
              <a:t>Authors</a:t>
            </a:r>
          </a:p>
          <a:p>
            <a:pPr lvl="1"/>
            <a:r>
              <a:rPr lang="en-US" dirty="0" smtClean="0"/>
              <a:t>Want </a:t>
            </a:r>
            <a:r>
              <a:rPr lang="en-US" dirty="0"/>
              <a:t>to make their research </a:t>
            </a:r>
            <a:r>
              <a:rPr lang="en-US" dirty="0" smtClean="0"/>
              <a:t>reproducible</a:t>
            </a:r>
          </a:p>
          <a:p>
            <a:pPr lvl="1"/>
            <a:r>
              <a:rPr lang="en-US" dirty="0" smtClean="0"/>
              <a:t>Want </a:t>
            </a:r>
            <a:r>
              <a:rPr lang="en-US" dirty="0"/>
              <a:t>tools for RR to make their lives easier (or at least not much harder</a:t>
            </a:r>
            <a:r>
              <a:rPr lang="en-US" dirty="0" smtClean="0"/>
              <a:t>)</a:t>
            </a:r>
          </a:p>
          <a:p>
            <a:r>
              <a:rPr lang="en-US" dirty="0" smtClean="0"/>
              <a:t>Readers</a:t>
            </a:r>
          </a:p>
          <a:p>
            <a:pPr lvl="1"/>
            <a:r>
              <a:rPr lang="en-US" dirty="0" smtClean="0"/>
              <a:t>Want </a:t>
            </a:r>
            <a:r>
              <a:rPr lang="en-US" dirty="0"/>
              <a:t>to reproduce (and perhaps expand upon) interesting </a:t>
            </a:r>
            <a:r>
              <a:rPr lang="en-US" dirty="0" smtClean="0"/>
              <a:t>findings</a:t>
            </a:r>
          </a:p>
          <a:p>
            <a:pPr lvl="1"/>
            <a:r>
              <a:rPr lang="en-US" dirty="0" smtClean="0"/>
              <a:t>Want </a:t>
            </a:r>
            <a:r>
              <a:rPr lang="en-US" dirty="0"/>
              <a:t>tools for RR to make their lives easier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dirty="0" smtClean="0"/>
              <a:t>Authors must undertake considerable effort to put data</a:t>
            </a:r>
            <a:r>
              <a:rPr lang="en-US" dirty="0"/>
              <a:t>/results on the web (may not have </a:t>
            </a:r>
            <a:r>
              <a:rPr lang="en-US" dirty="0" smtClean="0"/>
              <a:t>resources </a:t>
            </a:r>
            <a:r>
              <a:rPr lang="en-US" dirty="0"/>
              <a:t>like a </a:t>
            </a:r>
            <a:r>
              <a:rPr lang="en-US" dirty="0" smtClean="0"/>
              <a:t>web server)</a:t>
            </a:r>
          </a:p>
          <a:p>
            <a:r>
              <a:rPr lang="en-US" dirty="0" smtClean="0"/>
              <a:t>Readers </a:t>
            </a:r>
            <a:r>
              <a:rPr lang="en-US" dirty="0"/>
              <a:t>must download data/results individually and piece together which data go with which code sections, </a:t>
            </a:r>
            <a:r>
              <a:rPr lang="en-US" dirty="0" smtClean="0"/>
              <a:t>etc.</a:t>
            </a:r>
          </a:p>
          <a:p>
            <a:r>
              <a:rPr lang="en-US" dirty="0" smtClean="0"/>
              <a:t>Readers may not have the same resources as authors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Reality…</a:t>
            </a:r>
            <a:endParaRPr lang="en-US" dirty="0"/>
          </a:p>
        </p:txBody>
      </p:sp>
      <p:sp>
        <p:nvSpPr>
          <p:cNvPr id="3" name="Content Placeholder 2"/>
          <p:cNvSpPr>
            <a:spLocks noGrp="1"/>
          </p:cNvSpPr>
          <p:nvPr>
            <p:ph idx="1"/>
          </p:nvPr>
        </p:nvSpPr>
        <p:spPr/>
        <p:txBody>
          <a:bodyPr/>
          <a:lstStyle/>
          <a:p>
            <a:r>
              <a:rPr lang="en-US" dirty="0" smtClean="0"/>
              <a:t>Authors</a:t>
            </a:r>
          </a:p>
          <a:p>
            <a:pPr lvl="1"/>
            <a:r>
              <a:rPr lang="en-US" dirty="0" smtClean="0"/>
              <a:t>Just </a:t>
            </a:r>
            <a:r>
              <a:rPr lang="en-US" dirty="0"/>
              <a:t>put stuff on the </a:t>
            </a:r>
            <a:r>
              <a:rPr lang="en-US" dirty="0" smtClean="0"/>
              <a:t>web</a:t>
            </a:r>
          </a:p>
          <a:p>
            <a:pPr lvl="1"/>
            <a:r>
              <a:rPr lang="en-US" dirty="0" smtClean="0"/>
              <a:t>Journal </a:t>
            </a:r>
            <a:r>
              <a:rPr lang="en-US" dirty="0"/>
              <a:t>supplementary </a:t>
            </a:r>
            <a:r>
              <a:rPr lang="en-US" dirty="0" smtClean="0"/>
              <a:t>materials</a:t>
            </a:r>
          </a:p>
          <a:p>
            <a:pPr lvl="1"/>
            <a:r>
              <a:rPr lang="en-US" dirty="0" smtClean="0"/>
              <a:t>There </a:t>
            </a:r>
            <a:r>
              <a:rPr lang="en-US" dirty="0"/>
              <a:t>are some central databases for various fields (e.g. biology, ICPSR</a:t>
            </a:r>
            <a:r>
              <a:rPr lang="en-US" dirty="0" smtClean="0"/>
              <a:t>)</a:t>
            </a:r>
          </a:p>
          <a:p>
            <a:r>
              <a:rPr lang="en-US" dirty="0" smtClean="0"/>
              <a:t>Readers</a:t>
            </a:r>
          </a:p>
          <a:p>
            <a:pPr lvl="1"/>
            <a:r>
              <a:rPr lang="en-US" dirty="0" smtClean="0"/>
              <a:t>Just </a:t>
            </a:r>
            <a:r>
              <a:rPr lang="en-US" dirty="0"/>
              <a:t>download the data and</a:t>
            </a:r>
            <a:r>
              <a:rPr lang="en-US" dirty="0" smtClean="0"/>
              <a:t> (try to) figure </a:t>
            </a:r>
            <a:r>
              <a:rPr lang="en-US" dirty="0"/>
              <a:t>it </a:t>
            </a:r>
            <a:r>
              <a:rPr lang="en-US" dirty="0" smtClean="0"/>
              <a:t>out</a:t>
            </a:r>
          </a:p>
          <a:p>
            <a:pPr lvl="1"/>
            <a:r>
              <a:rPr lang="en-US" dirty="0" smtClean="0"/>
              <a:t>Piece together the </a:t>
            </a:r>
            <a:r>
              <a:rPr lang="en-US" dirty="0"/>
              <a:t>software and run 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(Statistical) Programming</a:t>
            </a:r>
            <a:endParaRPr lang="en-US" dirty="0"/>
          </a:p>
        </p:txBody>
      </p:sp>
      <p:sp>
        <p:nvSpPr>
          <p:cNvPr id="3" name="Content Placeholder 2"/>
          <p:cNvSpPr>
            <a:spLocks noGrp="1"/>
          </p:cNvSpPr>
          <p:nvPr>
            <p:ph idx="1"/>
          </p:nvPr>
        </p:nvSpPr>
        <p:spPr>
          <a:xfrm>
            <a:off x="457200" y="1600200"/>
            <a:ext cx="8229600" cy="4711700"/>
          </a:xfrm>
        </p:spPr>
        <p:txBody>
          <a:bodyPr>
            <a:normAutofit fontScale="92500" lnSpcReduction="10000"/>
          </a:bodyPr>
          <a:lstStyle/>
          <a:p>
            <a:r>
              <a:rPr lang="en-US" dirty="0" smtClean="0"/>
              <a:t>An </a:t>
            </a:r>
            <a:r>
              <a:rPr lang="en-US" dirty="0"/>
              <a:t>article is a stream of </a:t>
            </a:r>
            <a:r>
              <a:rPr lang="en-US" b="1" dirty="0"/>
              <a:t>text </a:t>
            </a:r>
            <a:r>
              <a:rPr lang="en-US" dirty="0"/>
              <a:t>and </a:t>
            </a:r>
            <a:r>
              <a:rPr lang="en-US" b="1" dirty="0" smtClean="0"/>
              <a:t>code</a:t>
            </a:r>
            <a:endParaRPr lang="en-US" b="1" dirty="0"/>
          </a:p>
          <a:p>
            <a:r>
              <a:rPr lang="en-US" dirty="0" smtClean="0"/>
              <a:t>Analysis </a:t>
            </a:r>
            <a:r>
              <a:rPr lang="en-US" dirty="0"/>
              <a:t>code is divided into text and </a:t>
            </a:r>
            <a:r>
              <a:rPr lang="en-US" dirty="0" smtClean="0"/>
              <a:t>code “</a:t>
            </a:r>
            <a:r>
              <a:rPr lang="en-US" dirty="0"/>
              <a:t>chunks</a:t>
            </a:r>
            <a:r>
              <a:rPr lang="en-US" dirty="0" smtClean="0"/>
              <a:t>”</a:t>
            </a:r>
            <a:endParaRPr lang="en-US" dirty="0"/>
          </a:p>
          <a:p>
            <a:r>
              <a:rPr lang="en-US" dirty="0" smtClean="0"/>
              <a:t>Each </a:t>
            </a:r>
            <a:r>
              <a:rPr lang="en-US" dirty="0"/>
              <a:t>code chunk loads data and computes </a:t>
            </a:r>
            <a:r>
              <a:rPr lang="en-US" dirty="0" smtClean="0"/>
              <a:t>results</a:t>
            </a:r>
          </a:p>
          <a:p>
            <a:r>
              <a:rPr lang="en-US" dirty="0" smtClean="0"/>
              <a:t>Presentation </a:t>
            </a:r>
            <a:r>
              <a:rPr lang="en-US" dirty="0"/>
              <a:t>code formats results (tables, figures, etc.</a:t>
            </a:r>
            <a:r>
              <a:rPr lang="en-US" dirty="0" smtClean="0"/>
              <a:t>)</a:t>
            </a:r>
          </a:p>
          <a:p>
            <a:r>
              <a:rPr lang="en-US" dirty="0" smtClean="0"/>
              <a:t>Article </a:t>
            </a:r>
            <a:r>
              <a:rPr lang="en-US" dirty="0"/>
              <a:t>text explains what is going </a:t>
            </a:r>
            <a:r>
              <a:rPr lang="en-US" dirty="0" smtClean="0"/>
              <a:t>on</a:t>
            </a:r>
          </a:p>
          <a:p>
            <a:r>
              <a:rPr lang="en-US" dirty="0" smtClean="0"/>
              <a:t>Literate </a:t>
            </a:r>
            <a:r>
              <a:rPr lang="en-US" dirty="0"/>
              <a:t>programs can be </a:t>
            </a:r>
            <a:r>
              <a:rPr lang="en-US" b="1" dirty="0"/>
              <a:t>weaved </a:t>
            </a:r>
            <a:r>
              <a:rPr lang="en-US" dirty="0"/>
              <a:t>to produce human-readable documents and </a:t>
            </a:r>
            <a:r>
              <a:rPr lang="en-US" b="1" dirty="0"/>
              <a:t>tangled </a:t>
            </a:r>
            <a:r>
              <a:rPr lang="en-US" dirty="0"/>
              <a:t>to produce machine-readable documents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Literate (Statistical) Programming</a:t>
            </a:r>
            <a:endParaRPr lang="en-US" dirty="0"/>
          </a:p>
        </p:txBody>
      </p:sp>
      <p:sp>
        <p:nvSpPr>
          <p:cNvPr id="3" name="Content Placeholder 2"/>
          <p:cNvSpPr>
            <a:spLocks noGrp="1"/>
          </p:cNvSpPr>
          <p:nvPr>
            <p:ph idx="1"/>
          </p:nvPr>
        </p:nvSpPr>
        <p:spPr>
          <a:xfrm>
            <a:off x="457200" y="1600200"/>
            <a:ext cx="8229600" cy="4902200"/>
          </a:xfrm>
        </p:spPr>
        <p:txBody>
          <a:bodyPr>
            <a:normAutofit fontScale="85000" lnSpcReduction="10000"/>
          </a:bodyPr>
          <a:lstStyle/>
          <a:p>
            <a:r>
              <a:rPr lang="en-US" dirty="0"/>
              <a:t>Literate programming is a general </a:t>
            </a:r>
            <a:r>
              <a:rPr lang="en-US" dirty="0" smtClean="0"/>
              <a:t>concept that requires</a:t>
            </a:r>
          </a:p>
          <a:p>
            <a:pPr marL="971550" lvl="1" indent="-514350">
              <a:buFont typeface="+mj-lt"/>
              <a:buAutoNum type="arabicPeriod"/>
            </a:pPr>
            <a:r>
              <a:rPr lang="en-US" dirty="0" smtClean="0"/>
              <a:t>A </a:t>
            </a:r>
            <a:r>
              <a:rPr lang="en-US" dirty="0"/>
              <a:t>documentation language (human readable</a:t>
            </a:r>
            <a:r>
              <a:rPr lang="en-US" dirty="0" smtClean="0"/>
              <a:t>)</a:t>
            </a:r>
            <a:endParaRPr lang="en-US" dirty="0"/>
          </a:p>
          <a:p>
            <a:pPr marL="971550" lvl="1" indent="-514350">
              <a:buFont typeface="+mj-lt"/>
              <a:buAutoNum type="arabicPeriod"/>
            </a:pPr>
            <a:r>
              <a:rPr lang="en-US" dirty="0" smtClean="0"/>
              <a:t>A </a:t>
            </a:r>
            <a:r>
              <a:rPr lang="en-US" dirty="0"/>
              <a:t>programming language (machine readable</a:t>
            </a:r>
            <a:r>
              <a:rPr lang="en-US" dirty="0" smtClean="0"/>
              <a:t>)</a:t>
            </a:r>
          </a:p>
          <a:p>
            <a:pPr marL="571500" indent="-514350"/>
            <a:r>
              <a:rPr lang="en-US" dirty="0" err="1" smtClean="0"/>
              <a:t>Sweave</a:t>
            </a:r>
            <a:r>
              <a:rPr lang="en-US" dirty="0" smtClean="0"/>
              <a:t> uses </a:t>
            </a:r>
            <a:r>
              <a:rPr lang="en-US" dirty="0"/>
              <a:t>L</a:t>
            </a:r>
            <a:r>
              <a:rPr lang="en-US" baseline="30000" dirty="0"/>
              <a:t>A</a:t>
            </a:r>
            <a:r>
              <a:rPr lang="en-US" dirty="0"/>
              <a:t>T</a:t>
            </a:r>
            <a:r>
              <a:rPr lang="en-US" baseline="-25000" dirty="0"/>
              <a:t>E</a:t>
            </a:r>
            <a:r>
              <a:rPr lang="en-US" dirty="0"/>
              <a:t>X and R as</a:t>
            </a:r>
            <a:r>
              <a:rPr lang="en-US" dirty="0" smtClean="0"/>
              <a:t> the documentation </a:t>
            </a:r>
            <a:r>
              <a:rPr lang="en-US" dirty="0"/>
              <a:t>and programming </a:t>
            </a:r>
            <a:r>
              <a:rPr lang="en-US" dirty="0" smtClean="0"/>
              <a:t>languages</a:t>
            </a:r>
          </a:p>
          <a:p>
            <a:pPr marL="571500" indent="-514350"/>
            <a:r>
              <a:rPr lang="en-US" dirty="0" err="1" smtClean="0"/>
              <a:t>Sweave</a:t>
            </a:r>
            <a:r>
              <a:rPr lang="en-US" dirty="0" smtClean="0"/>
              <a:t> was developed </a:t>
            </a:r>
            <a:r>
              <a:rPr lang="en-US" dirty="0"/>
              <a:t>by Friedrich </a:t>
            </a:r>
            <a:r>
              <a:rPr lang="en-US" dirty="0" err="1"/>
              <a:t>Leisch</a:t>
            </a:r>
            <a:r>
              <a:rPr lang="en-US" dirty="0"/>
              <a:t> (member of the R </a:t>
            </a:r>
            <a:r>
              <a:rPr lang="en-US" dirty="0" smtClean="0"/>
              <a:t>Core) and is maintained by R core</a:t>
            </a:r>
          </a:p>
          <a:p>
            <a:pPr marL="571500" indent="-514350"/>
            <a:r>
              <a:rPr lang="en-US" dirty="0" smtClean="0"/>
              <a:t>Main </a:t>
            </a:r>
            <a:r>
              <a:rPr lang="en-US" dirty="0"/>
              <a:t>web site: </a:t>
            </a:r>
            <a:r>
              <a:rPr lang="en-US" sz="2824" dirty="0">
                <a:latin typeface="Courier New"/>
                <a:cs typeface="Courier New"/>
              </a:rPr>
              <a:t>http://</a:t>
            </a:r>
            <a:r>
              <a:rPr lang="en-US" sz="2824" dirty="0" err="1">
                <a:latin typeface="Courier New"/>
                <a:cs typeface="Courier New"/>
              </a:rPr>
              <a:t>www.statistik.lmu.de</a:t>
            </a:r>
            <a:r>
              <a:rPr lang="en-US" sz="2824" dirty="0">
                <a:latin typeface="Courier New"/>
                <a:cs typeface="Courier New"/>
              </a:rPr>
              <a:t>/ </a:t>
            </a:r>
            <a:r>
              <a:rPr lang="en-US" sz="2824" dirty="0" err="1">
                <a:latin typeface="Courier New"/>
                <a:cs typeface="Courier New"/>
              </a:rPr>
              <a:t>̃leisch/</a:t>
            </a:r>
            <a:r>
              <a:rPr lang="en-US" sz="2824" dirty="0" err="1" smtClean="0">
                <a:latin typeface="Courier New"/>
                <a:cs typeface="Courier New"/>
              </a:rPr>
              <a:t>Sweave</a:t>
            </a:r>
            <a:endParaRPr lang="en-US" dirty="0" smtClean="0">
              <a:latin typeface="Courier New"/>
              <a:cs typeface="Courier New"/>
            </a:endParaRPr>
          </a:p>
          <a:p>
            <a:pPr marL="571500" indent="-514350"/>
            <a:r>
              <a:rPr lang="en-US" dirty="0" smtClean="0"/>
              <a:t>Alternatives </a:t>
            </a:r>
            <a:r>
              <a:rPr lang="en-US" dirty="0"/>
              <a:t>to LATEX/R exist, </a:t>
            </a:r>
            <a:r>
              <a:rPr lang="en-US" dirty="0" err="1"/>
              <a:t>suchas</a:t>
            </a:r>
            <a:r>
              <a:rPr lang="en-US" dirty="0"/>
              <a:t> HTML/R (package R2HTML) and ODF/R (package </a:t>
            </a:r>
            <a:r>
              <a:rPr lang="en-US" dirty="0" err="1"/>
              <a:t>odfWeave</a:t>
            </a:r>
            <a:r>
              <a:rPr lang="en-US"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Pipeline</a:t>
            </a:r>
            <a:endParaRPr lang="en-US" dirty="0"/>
          </a:p>
        </p:txBody>
      </p:sp>
      <p:sp>
        <p:nvSpPr>
          <p:cNvPr id="3" name="Rectangle 2"/>
          <p:cNvSpPr/>
          <p:nvPr/>
        </p:nvSpPr>
        <p:spPr>
          <a:xfrm>
            <a:off x="184537" y="35723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14797" y="3604036"/>
            <a:ext cx="1204908" cy="646331"/>
          </a:xfrm>
          <a:prstGeom prst="rect">
            <a:avLst/>
          </a:prstGeom>
          <a:noFill/>
        </p:spPr>
        <p:txBody>
          <a:bodyPr wrap="square" rtlCol="0">
            <a:spAutoFit/>
          </a:bodyPr>
          <a:lstStyle/>
          <a:p>
            <a:r>
              <a:rPr lang="en-US" dirty="0" smtClean="0"/>
              <a:t>Measured Data</a:t>
            </a:r>
          </a:p>
        </p:txBody>
      </p:sp>
      <p:sp>
        <p:nvSpPr>
          <p:cNvPr id="5" name="Rectangle 4"/>
          <p:cNvSpPr/>
          <p:nvPr/>
        </p:nvSpPr>
        <p:spPr>
          <a:xfrm>
            <a:off x="1889205"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073740" y="3599026"/>
            <a:ext cx="1063362" cy="646331"/>
          </a:xfrm>
          <a:prstGeom prst="rect">
            <a:avLst/>
          </a:prstGeom>
          <a:noFill/>
        </p:spPr>
        <p:txBody>
          <a:bodyPr wrap="square" rtlCol="0">
            <a:spAutoFit/>
          </a:bodyPr>
          <a:lstStyle/>
          <a:p>
            <a:r>
              <a:rPr lang="en-US" dirty="0" smtClean="0"/>
              <a:t>Analytic Data</a:t>
            </a:r>
          </a:p>
        </p:txBody>
      </p:sp>
      <p:sp>
        <p:nvSpPr>
          <p:cNvPr id="7" name="Rectangle 6"/>
          <p:cNvSpPr/>
          <p:nvPr/>
        </p:nvSpPr>
        <p:spPr>
          <a:xfrm>
            <a:off x="3561308"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572163" y="3631603"/>
            <a:ext cx="1335168" cy="523220"/>
          </a:xfrm>
          <a:prstGeom prst="rect">
            <a:avLst/>
          </a:prstGeom>
          <a:noFill/>
        </p:spPr>
        <p:txBody>
          <a:bodyPr wrap="square" rtlCol="0">
            <a:spAutoFit/>
          </a:bodyPr>
          <a:lstStyle/>
          <a:p>
            <a:r>
              <a:rPr lang="en-US" sz="1400" dirty="0" smtClean="0"/>
              <a:t>Computational Results</a:t>
            </a:r>
          </a:p>
        </p:txBody>
      </p:sp>
      <p:sp>
        <p:nvSpPr>
          <p:cNvPr id="9" name="Rectangle 8"/>
          <p:cNvSpPr/>
          <p:nvPr/>
        </p:nvSpPr>
        <p:spPr>
          <a:xfrm>
            <a:off x="7598516"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880745" y="3707595"/>
            <a:ext cx="1012299" cy="369332"/>
          </a:xfrm>
          <a:prstGeom prst="rect">
            <a:avLst/>
          </a:prstGeom>
          <a:noFill/>
        </p:spPr>
        <p:txBody>
          <a:bodyPr wrap="square" rtlCol="0">
            <a:spAutoFit/>
          </a:bodyPr>
          <a:lstStyle/>
          <a:p>
            <a:r>
              <a:rPr lang="en-US" dirty="0" smtClean="0"/>
              <a:t>Article</a:t>
            </a:r>
          </a:p>
        </p:txBody>
      </p:sp>
      <p:sp>
        <p:nvSpPr>
          <p:cNvPr id="11" name="Rectangle 10"/>
          <p:cNvSpPr/>
          <p:nvPr/>
        </p:nvSpPr>
        <p:spPr>
          <a:xfrm>
            <a:off x="5777021"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59251" y="3710950"/>
            <a:ext cx="855398" cy="369332"/>
          </a:xfrm>
          <a:prstGeom prst="rect">
            <a:avLst/>
          </a:prstGeom>
          <a:noFill/>
        </p:spPr>
        <p:txBody>
          <a:bodyPr wrap="square" rtlCol="0">
            <a:spAutoFit/>
          </a:bodyPr>
          <a:lstStyle/>
          <a:p>
            <a:r>
              <a:rPr lang="en-US" dirty="0" smtClean="0"/>
              <a:t>Tables</a:t>
            </a:r>
          </a:p>
        </p:txBody>
      </p:sp>
      <p:sp>
        <p:nvSpPr>
          <p:cNvPr id="13" name="Rectangle 12"/>
          <p:cNvSpPr/>
          <p:nvPr/>
        </p:nvSpPr>
        <p:spPr>
          <a:xfrm>
            <a:off x="5777021" y="2287179"/>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061400" y="2450124"/>
            <a:ext cx="963949" cy="369332"/>
          </a:xfrm>
          <a:prstGeom prst="rect">
            <a:avLst/>
          </a:prstGeom>
          <a:noFill/>
        </p:spPr>
        <p:txBody>
          <a:bodyPr wrap="square" rtlCol="0">
            <a:spAutoFit/>
          </a:bodyPr>
          <a:lstStyle/>
          <a:p>
            <a:r>
              <a:rPr lang="en-US" dirty="0" smtClean="0"/>
              <a:t>Figures</a:t>
            </a:r>
          </a:p>
        </p:txBody>
      </p:sp>
      <p:sp>
        <p:nvSpPr>
          <p:cNvPr id="15" name="Rectangle 14"/>
          <p:cNvSpPr/>
          <p:nvPr/>
        </p:nvSpPr>
        <p:spPr>
          <a:xfrm>
            <a:off x="5777021" y="4841580"/>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853006" y="4852427"/>
            <a:ext cx="1335168" cy="646331"/>
          </a:xfrm>
          <a:prstGeom prst="rect">
            <a:avLst/>
          </a:prstGeom>
          <a:noFill/>
        </p:spPr>
        <p:txBody>
          <a:bodyPr wrap="square" rtlCol="0">
            <a:spAutoFit/>
          </a:bodyPr>
          <a:lstStyle/>
          <a:p>
            <a:r>
              <a:rPr lang="en-US" dirty="0" smtClean="0"/>
              <a:t>Numerical Summaries</a:t>
            </a:r>
          </a:p>
        </p:txBody>
      </p:sp>
      <p:sp>
        <p:nvSpPr>
          <p:cNvPr id="17" name="Rectangle 16"/>
          <p:cNvSpPr/>
          <p:nvPr/>
        </p:nvSpPr>
        <p:spPr>
          <a:xfrm>
            <a:off x="7598516" y="4844926"/>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024642" y="5015381"/>
            <a:ext cx="770707" cy="369332"/>
          </a:xfrm>
          <a:prstGeom prst="rect">
            <a:avLst/>
          </a:prstGeom>
          <a:noFill/>
        </p:spPr>
        <p:txBody>
          <a:bodyPr wrap="square" rtlCol="0">
            <a:spAutoFit/>
          </a:bodyPr>
          <a:lstStyle/>
          <a:p>
            <a:r>
              <a:rPr lang="en-US" dirty="0" smtClean="0"/>
              <a:t>Text</a:t>
            </a:r>
          </a:p>
        </p:txBody>
      </p:sp>
      <p:cxnSp>
        <p:nvCxnSpPr>
          <p:cNvPr id="20" name="Straight Arrow Connector 19"/>
          <p:cNvCxnSpPr>
            <a:stCxn id="3" idx="3"/>
            <a:endCxn id="5" idx="1"/>
          </p:cNvCxnSpPr>
          <p:nvPr/>
        </p:nvCxnSpPr>
        <p:spPr>
          <a:xfrm flipV="1">
            <a:off x="1563125" y="3917200"/>
            <a:ext cx="326080" cy="25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3"/>
            <a:endCxn id="7" idx="1"/>
          </p:cNvCxnSpPr>
          <p:nvPr/>
        </p:nvCxnSpPr>
        <p:spPr>
          <a:xfrm>
            <a:off x="3267793" y="3917200"/>
            <a:ext cx="2935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3"/>
            <a:endCxn id="13" idx="1"/>
          </p:cNvCxnSpPr>
          <p:nvPr/>
        </p:nvCxnSpPr>
        <p:spPr>
          <a:xfrm flipV="1">
            <a:off x="4939896" y="2634557"/>
            <a:ext cx="837125"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1" idx="1"/>
          </p:cNvCxnSpPr>
          <p:nvPr/>
        </p:nvCxnSpPr>
        <p:spPr>
          <a:xfrm>
            <a:off x="4939896" y="3917200"/>
            <a:ext cx="83712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7" idx="3"/>
            <a:endCxn id="15" idx="1"/>
          </p:cNvCxnSpPr>
          <p:nvPr/>
        </p:nvCxnSpPr>
        <p:spPr>
          <a:xfrm>
            <a:off x="4939896" y="3917200"/>
            <a:ext cx="837125"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3"/>
            <a:endCxn id="9" idx="1"/>
          </p:cNvCxnSpPr>
          <p:nvPr/>
        </p:nvCxnSpPr>
        <p:spPr>
          <a:xfrm>
            <a:off x="7155609" y="2634557"/>
            <a:ext cx="442907"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5" idx="3"/>
            <a:endCxn id="9" idx="1"/>
          </p:cNvCxnSpPr>
          <p:nvPr/>
        </p:nvCxnSpPr>
        <p:spPr>
          <a:xfrm flipV="1">
            <a:off x="7155609" y="3917200"/>
            <a:ext cx="442907"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1" idx="3"/>
            <a:endCxn id="9" idx="1"/>
          </p:cNvCxnSpPr>
          <p:nvPr/>
        </p:nvCxnSpPr>
        <p:spPr>
          <a:xfrm>
            <a:off x="7155609" y="3917200"/>
            <a:ext cx="44290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184537" y="1716759"/>
            <a:ext cx="632847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10800000">
            <a:off x="3510525" y="6372208"/>
            <a:ext cx="5466579" cy="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84537" y="1345839"/>
            <a:ext cx="840307" cy="369332"/>
          </a:xfrm>
          <a:prstGeom prst="rect">
            <a:avLst/>
          </a:prstGeom>
          <a:noFill/>
        </p:spPr>
        <p:txBody>
          <a:bodyPr wrap="none" rtlCol="0">
            <a:spAutoFit/>
          </a:bodyPr>
          <a:lstStyle/>
          <a:p>
            <a:r>
              <a:rPr lang="en-US" dirty="0" smtClean="0"/>
              <a:t>Author</a:t>
            </a:r>
            <a:endParaRPr lang="en-US" dirty="0"/>
          </a:p>
        </p:txBody>
      </p:sp>
      <p:sp>
        <p:nvSpPr>
          <p:cNvPr id="65" name="TextBox 64"/>
          <p:cNvSpPr txBox="1"/>
          <p:nvPr/>
        </p:nvSpPr>
        <p:spPr>
          <a:xfrm>
            <a:off x="8129133" y="6415634"/>
            <a:ext cx="847971" cy="369332"/>
          </a:xfrm>
          <a:prstGeom prst="rect">
            <a:avLst/>
          </a:prstGeom>
          <a:noFill/>
        </p:spPr>
        <p:txBody>
          <a:bodyPr wrap="none" rtlCol="0">
            <a:spAutoFit/>
          </a:bodyPr>
          <a:lstStyle/>
          <a:p>
            <a:r>
              <a:rPr lang="en-US" dirty="0" smtClean="0"/>
              <a:t>Reader</a:t>
            </a:r>
            <a:endParaRPr lang="en-US" dirty="0"/>
          </a:p>
        </p:txBody>
      </p:sp>
      <p:sp>
        <p:nvSpPr>
          <p:cNvPr id="66" name="TextBox 65"/>
          <p:cNvSpPr txBox="1"/>
          <p:nvPr/>
        </p:nvSpPr>
        <p:spPr>
          <a:xfrm>
            <a:off x="829454" y="2471605"/>
            <a:ext cx="1684062" cy="369332"/>
          </a:xfrm>
          <a:prstGeom prst="rect">
            <a:avLst/>
          </a:prstGeom>
          <a:noFill/>
        </p:spPr>
        <p:txBody>
          <a:bodyPr wrap="none" rtlCol="0">
            <a:spAutoFit/>
          </a:bodyPr>
          <a:lstStyle/>
          <a:p>
            <a:r>
              <a:rPr lang="en-US" dirty="0" smtClean="0"/>
              <a:t>Processing code</a:t>
            </a:r>
            <a:endParaRPr lang="en-US" dirty="0"/>
          </a:p>
        </p:txBody>
      </p:sp>
      <p:sp>
        <p:nvSpPr>
          <p:cNvPr id="67" name="TextBox 66"/>
          <p:cNvSpPr txBox="1"/>
          <p:nvPr/>
        </p:nvSpPr>
        <p:spPr>
          <a:xfrm>
            <a:off x="2686282" y="2471603"/>
            <a:ext cx="1439479" cy="369332"/>
          </a:xfrm>
          <a:prstGeom prst="rect">
            <a:avLst/>
          </a:prstGeom>
          <a:noFill/>
        </p:spPr>
        <p:txBody>
          <a:bodyPr wrap="none" rtlCol="0">
            <a:spAutoFit/>
          </a:bodyPr>
          <a:lstStyle/>
          <a:p>
            <a:r>
              <a:rPr lang="en-US" dirty="0" smtClean="0"/>
              <a:t>Analytic code</a:t>
            </a:r>
            <a:endParaRPr lang="en-US" dirty="0"/>
          </a:p>
        </p:txBody>
      </p:sp>
      <p:sp>
        <p:nvSpPr>
          <p:cNvPr id="68" name="TextBox 67"/>
          <p:cNvSpPr txBox="1"/>
          <p:nvPr/>
        </p:nvSpPr>
        <p:spPr>
          <a:xfrm>
            <a:off x="4082348" y="1852711"/>
            <a:ext cx="1882885" cy="369332"/>
          </a:xfrm>
          <a:prstGeom prst="rect">
            <a:avLst/>
          </a:prstGeom>
          <a:noFill/>
        </p:spPr>
        <p:txBody>
          <a:bodyPr wrap="none" rtlCol="0">
            <a:spAutoFit/>
          </a:bodyPr>
          <a:lstStyle/>
          <a:p>
            <a:r>
              <a:rPr lang="en-US" dirty="0" smtClean="0"/>
              <a:t>Presentation code</a:t>
            </a:r>
            <a:endParaRPr lang="en-US" dirty="0"/>
          </a:p>
        </p:txBody>
      </p:sp>
      <p:cxnSp>
        <p:nvCxnSpPr>
          <p:cNvPr id="69" name="Straight Arrow Connector 68"/>
          <p:cNvCxnSpPr/>
          <p:nvPr/>
        </p:nvCxnSpPr>
        <p:spPr>
          <a:xfrm rot="16200000" flipH="1">
            <a:off x="1111074" y="3379465"/>
            <a:ext cx="1077054"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rot="5400000">
            <a:off x="2874702" y="3368213"/>
            <a:ext cx="1054552"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8" idx="2"/>
          </p:cNvCxnSpPr>
          <p:nvPr/>
        </p:nvCxnSpPr>
        <p:spPr>
          <a:xfrm rot="16200000" flipH="1">
            <a:off x="5062635" y="2183199"/>
            <a:ext cx="532279" cy="609966"/>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68" idx="2"/>
          </p:cNvCxnSpPr>
          <p:nvPr/>
        </p:nvCxnSpPr>
        <p:spPr>
          <a:xfrm rot="16200000" flipH="1">
            <a:off x="4524619" y="2721214"/>
            <a:ext cx="1608310" cy="609967"/>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68" idx="2"/>
          </p:cNvCxnSpPr>
          <p:nvPr/>
        </p:nvCxnSpPr>
        <p:spPr>
          <a:xfrm rot="16200000" flipH="1">
            <a:off x="4035292" y="3210542"/>
            <a:ext cx="2478414" cy="501416"/>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7" idx="0"/>
            <a:endCxn id="9" idx="2"/>
          </p:cNvCxnSpPr>
          <p:nvPr/>
        </p:nvCxnSpPr>
        <p:spPr>
          <a:xfrm rot="5400000" flipH="1" flipV="1">
            <a:off x="7997636" y="4554752"/>
            <a:ext cx="5803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Pipeline</a:t>
            </a:r>
            <a:endParaRPr lang="en-US" dirty="0"/>
          </a:p>
        </p:txBody>
      </p:sp>
      <p:sp>
        <p:nvSpPr>
          <p:cNvPr id="3" name="Rectangle 2"/>
          <p:cNvSpPr/>
          <p:nvPr/>
        </p:nvSpPr>
        <p:spPr>
          <a:xfrm>
            <a:off x="184537" y="35723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14797" y="3604036"/>
            <a:ext cx="1204908" cy="646331"/>
          </a:xfrm>
          <a:prstGeom prst="rect">
            <a:avLst/>
          </a:prstGeom>
          <a:noFill/>
        </p:spPr>
        <p:txBody>
          <a:bodyPr wrap="square" rtlCol="0">
            <a:spAutoFit/>
          </a:bodyPr>
          <a:lstStyle/>
          <a:p>
            <a:r>
              <a:rPr lang="en-US" dirty="0" smtClean="0"/>
              <a:t>Measured Data</a:t>
            </a:r>
          </a:p>
        </p:txBody>
      </p:sp>
      <p:sp>
        <p:nvSpPr>
          <p:cNvPr id="5" name="Rectangle 4"/>
          <p:cNvSpPr/>
          <p:nvPr/>
        </p:nvSpPr>
        <p:spPr>
          <a:xfrm>
            <a:off x="1889205"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073740" y="3599026"/>
            <a:ext cx="1063362" cy="646331"/>
          </a:xfrm>
          <a:prstGeom prst="rect">
            <a:avLst/>
          </a:prstGeom>
          <a:noFill/>
        </p:spPr>
        <p:txBody>
          <a:bodyPr wrap="square" rtlCol="0">
            <a:spAutoFit/>
          </a:bodyPr>
          <a:lstStyle/>
          <a:p>
            <a:r>
              <a:rPr lang="en-US" dirty="0" smtClean="0"/>
              <a:t>Analytic Data</a:t>
            </a:r>
          </a:p>
        </p:txBody>
      </p:sp>
      <p:sp>
        <p:nvSpPr>
          <p:cNvPr id="7" name="Rectangle 6"/>
          <p:cNvSpPr/>
          <p:nvPr/>
        </p:nvSpPr>
        <p:spPr>
          <a:xfrm>
            <a:off x="3561308"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572163" y="3631603"/>
            <a:ext cx="1335168" cy="523220"/>
          </a:xfrm>
          <a:prstGeom prst="rect">
            <a:avLst/>
          </a:prstGeom>
          <a:noFill/>
        </p:spPr>
        <p:txBody>
          <a:bodyPr wrap="square" rtlCol="0">
            <a:spAutoFit/>
          </a:bodyPr>
          <a:lstStyle/>
          <a:p>
            <a:r>
              <a:rPr lang="en-US" sz="1400" dirty="0" smtClean="0"/>
              <a:t>Computational Results</a:t>
            </a:r>
          </a:p>
        </p:txBody>
      </p:sp>
      <p:sp>
        <p:nvSpPr>
          <p:cNvPr id="9" name="Rectangle 8"/>
          <p:cNvSpPr/>
          <p:nvPr/>
        </p:nvSpPr>
        <p:spPr>
          <a:xfrm>
            <a:off x="7598516"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880745" y="3707595"/>
            <a:ext cx="1012299" cy="369332"/>
          </a:xfrm>
          <a:prstGeom prst="rect">
            <a:avLst/>
          </a:prstGeom>
          <a:noFill/>
        </p:spPr>
        <p:txBody>
          <a:bodyPr wrap="square" rtlCol="0">
            <a:spAutoFit/>
          </a:bodyPr>
          <a:lstStyle/>
          <a:p>
            <a:r>
              <a:rPr lang="en-US" dirty="0" smtClean="0"/>
              <a:t>Article</a:t>
            </a:r>
          </a:p>
        </p:txBody>
      </p:sp>
      <p:sp>
        <p:nvSpPr>
          <p:cNvPr id="11" name="Rectangle 10"/>
          <p:cNvSpPr/>
          <p:nvPr/>
        </p:nvSpPr>
        <p:spPr>
          <a:xfrm>
            <a:off x="5777021"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59251" y="3710950"/>
            <a:ext cx="855398" cy="369332"/>
          </a:xfrm>
          <a:prstGeom prst="rect">
            <a:avLst/>
          </a:prstGeom>
          <a:noFill/>
        </p:spPr>
        <p:txBody>
          <a:bodyPr wrap="square" rtlCol="0">
            <a:spAutoFit/>
          </a:bodyPr>
          <a:lstStyle/>
          <a:p>
            <a:r>
              <a:rPr lang="en-US" dirty="0" smtClean="0"/>
              <a:t>Tables</a:t>
            </a:r>
          </a:p>
        </p:txBody>
      </p:sp>
      <p:sp>
        <p:nvSpPr>
          <p:cNvPr id="13" name="Rectangle 12"/>
          <p:cNvSpPr/>
          <p:nvPr/>
        </p:nvSpPr>
        <p:spPr>
          <a:xfrm>
            <a:off x="5777021" y="2287179"/>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061400" y="2450124"/>
            <a:ext cx="963949" cy="369332"/>
          </a:xfrm>
          <a:prstGeom prst="rect">
            <a:avLst/>
          </a:prstGeom>
          <a:noFill/>
        </p:spPr>
        <p:txBody>
          <a:bodyPr wrap="square" rtlCol="0">
            <a:spAutoFit/>
          </a:bodyPr>
          <a:lstStyle/>
          <a:p>
            <a:r>
              <a:rPr lang="en-US" dirty="0" smtClean="0"/>
              <a:t>Figures</a:t>
            </a:r>
          </a:p>
        </p:txBody>
      </p:sp>
      <p:sp>
        <p:nvSpPr>
          <p:cNvPr id="15" name="Rectangle 14"/>
          <p:cNvSpPr/>
          <p:nvPr/>
        </p:nvSpPr>
        <p:spPr>
          <a:xfrm>
            <a:off x="5777021" y="4841580"/>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853006" y="4852427"/>
            <a:ext cx="1335168" cy="646331"/>
          </a:xfrm>
          <a:prstGeom prst="rect">
            <a:avLst/>
          </a:prstGeom>
          <a:noFill/>
        </p:spPr>
        <p:txBody>
          <a:bodyPr wrap="square" rtlCol="0">
            <a:spAutoFit/>
          </a:bodyPr>
          <a:lstStyle/>
          <a:p>
            <a:r>
              <a:rPr lang="en-US" dirty="0" smtClean="0"/>
              <a:t>Numerical Summaries</a:t>
            </a:r>
          </a:p>
        </p:txBody>
      </p:sp>
      <p:sp>
        <p:nvSpPr>
          <p:cNvPr id="17" name="Rectangle 16"/>
          <p:cNvSpPr/>
          <p:nvPr/>
        </p:nvSpPr>
        <p:spPr>
          <a:xfrm>
            <a:off x="7598516" y="4844926"/>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024642" y="5015381"/>
            <a:ext cx="770707" cy="369332"/>
          </a:xfrm>
          <a:prstGeom prst="rect">
            <a:avLst/>
          </a:prstGeom>
          <a:noFill/>
        </p:spPr>
        <p:txBody>
          <a:bodyPr wrap="square" rtlCol="0">
            <a:spAutoFit/>
          </a:bodyPr>
          <a:lstStyle/>
          <a:p>
            <a:r>
              <a:rPr lang="en-US" dirty="0" smtClean="0"/>
              <a:t>Text</a:t>
            </a:r>
          </a:p>
        </p:txBody>
      </p:sp>
      <p:cxnSp>
        <p:nvCxnSpPr>
          <p:cNvPr id="20" name="Straight Arrow Connector 19"/>
          <p:cNvCxnSpPr>
            <a:stCxn id="3" idx="3"/>
            <a:endCxn id="5" idx="1"/>
          </p:cNvCxnSpPr>
          <p:nvPr/>
        </p:nvCxnSpPr>
        <p:spPr>
          <a:xfrm flipV="1">
            <a:off x="1563125" y="3917200"/>
            <a:ext cx="326080" cy="25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3"/>
            <a:endCxn id="7" idx="1"/>
          </p:cNvCxnSpPr>
          <p:nvPr/>
        </p:nvCxnSpPr>
        <p:spPr>
          <a:xfrm>
            <a:off x="3267793" y="3917200"/>
            <a:ext cx="2935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3"/>
            <a:endCxn id="13" idx="1"/>
          </p:cNvCxnSpPr>
          <p:nvPr/>
        </p:nvCxnSpPr>
        <p:spPr>
          <a:xfrm flipV="1">
            <a:off x="4939896" y="2634557"/>
            <a:ext cx="837125"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1" idx="1"/>
          </p:cNvCxnSpPr>
          <p:nvPr/>
        </p:nvCxnSpPr>
        <p:spPr>
          <a:xfrm>
            <a:off x="4939896" y="3917200"/>
            <a:ext cx="83712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7" idx="3"/>
            <a:endCxn id="15" idx="1"/>
          </p:cNvCxnSpPr>
          <p:nvPr/>
        </p:nvCxnSpPr>
        <p:spPr>
          <a:xfrm>
            <a:off x="4939896" y="3917200"/>
            <a:ext cx="837125"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3"/>
            <a:endCxn id="9" idx="1"/>
          </p:cNvCxnSpPr>
          <p:nvPr/>
        </p:nvCxnSpPr>
        <p:spPr>
          <a:xfrm>
            <a:off x="7155609" y="2634557"/>
            <a:ext cx="442907"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5" idx="3"/>
            <a:endCxn id="9" idx="1"/>
          </p:cNvCxnSpPr>
          <p:nvPr/>
        </p:nvCxnSpPr>
        <p:spPr>
          <a:xfrm flipV="1">
            <a:off x="7155609" y="3917200"/>
            <a:ext cx="442907"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1" idx="3"/>
            <a:endCxn id="9" idx="1"/>
          </p:cNvCxnSpPr>
          <p:nvPr/>
        </p:nvCxnSpPr>
        <p:spPr>
          <a:xfrm>
            <a:off x="7155609" y="3917200"/>
            <a:ext cx="44290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184537" y="1716759"/>
            <a:ext cx="632847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10800000">
            <a:off x="3510525" y="6372208"/>
            <a:ext cx="5466579" cy="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84537" y="1345839"/>
            <a:ext cx="840307" cy="369332"/>
          </a:xfrm>
          <a:prstGeom prst="rect">
            <a:avLst/>
          </a:prstGeom>
          <a:noFill/>
        </p:spPr>
        <p:txBody>
          <a:bodyPr wrap="none" rtlCol="0">
            <a:spAutoFit/>
          </a:bodyPr>
          <a:lstStyle/>
          <a:p>
            <a:r>
              <a:rPr lang="en-US" dirty="0" smtClean="0"/>
              <a:t>Author</a:t>
            </a:r>
            <a:endParaRPr lang="en-US" dirty="0"/>
          </a:p>
        </p:txBody>
      </p:sp>
      <p:sp>
        <p:nvSpPr>
          <p:cNvPr id="65" name="TextBox 64"/>
          <p:cNvSpPr txBox="1"/>
          <p:nvPr/>
        </p:nvSpPr>
        <p:spPr>
          <a:xfrm>
            <a:off x="8129133" y="6415634"/>
            <a:ext cx="847971" cy="369332"/>
          </a:xfrm>
          <a:prstGeom prst="rect">
            <a:avLst/>
          </a:prstGeom>
          <a:noFill/>
        </p:spPr>
        <p:txBody>
          <a:bodyPr wrap="none" rtlCol="0">
            <a:spAutoFit/>
          </a:bodyPr>
          <a:lstStyle/>
          <a:p>
            <a:r>
              <a:rPr lang="en-US" dirty="0" smtClean="0"/>
              <a:t>Reader</a:t>
            </a:r>
            <a:endParaRPr lang="en-US" dirty="0"/>
          </a:p>
        </p:txBody>
      </p:sp>
      <p:sp>
        <p:nvSpPr>
          <p:cNvPr id="66" name="TextBox 65"/>
          <p:cNvSpPr txBox="1"/>
          <p:nvPr/>
        </p:nvSpPr>
        <p:spPr>
          <a:xfrm>
            <a:off x="829454" y="2471605"/>
            <a:ext cx="1684062" cy="369332"/>
          </a:xfrm>
          <a:prstGeom prst="rect">
            <a:avLst/>
          </a:prstGeom>
          <a:noFill/>
        </p:spPr>
        <p:txBody>
          <a:bodyPr wrap="none" rtlCol="0">
            <a:spAutoFit/>
          </a:bodyPr>
          <a:lstStyle/>
          <a:p>
            <a:r>
              <a:rPr lang="en-US" dirty="0" smtClean="0"/>
              <a:t>Processing code</a:t>
            </a:r>
            <a:endParaRPr lang="en-US" dirty="0"/>
          </a:p>
        </p:txBody>
      </p:sp>
      <p:sp>
        <p:nvSpPr>
          <p:cNvPr id="67" name="TextBox 66"/>
          <p:cNvSpPr txBox="1"/>
          <p:nvPr/>
        </p:nvSpPr>
        <p:spPr>
          <a:xfrm>
            <a:off x="2686282" y="2471603"/>
            <a:ext cx="1439479" cy="369332"/>
          </a:xfrm>
          <a:prstGeom prst="rect">
            <a:avLst/>
          </a:prstGeom>
          <a:noFill/>
        </p:spPr>
        <p:txBody>
          <a:bodyPr wrap="none" rtlCol="0">
            <a:spAutoFit/>
          </a:bodyPr>
          <a:lstStyle/>
          <a:p>
            <a:r>
              <a:rPr lang="en-US" dirty="0" smtClean="0"/>
              <a:t>Analytic code</a:t>
            </a:r>
            <a:endParaRPr lang="en-US" dirty="0"/>
          </a:p>
        </p:txBody>
      </p:sp>
      <p:sp>
        <p:nvSpPr>
          <p:cNvPr id="68" name="TextBox 67"/>
          <p:cNvSpPr txBox="1"/>
          <p:nvPr/>
        </p:nvSpPr>
        <p:spPr>
          <a:xfrm>
            <a:off x="4082348" y="1852711"/>
            <a:ext cx="1882885" cy="369332"/>
          </a:xfrm>
          <a:prstGeom prst="rect">
            <a:avLst/>
          </a:prstGeom>
          <a:noFill/>
        </p:spPr>
        <p:txBody>
          <a:bodyPr wrap="none" rtlCol="0">
            <a:spAutoFit/>
          </a:bodyPr>
          <a:lstStyle/>
          <a:p>
            <a:r>
              <a:rPr lang="en-US" dirty="0" smtClean="0"/>
              <a:t>Presentation code</a:t>
            </a:r>
            <a:endParaRPr lang="en-US" dirty="0"/>
          </a:p>
        </p:txBody>
      </p:sp>
      <p:cxnSp>
        <p:nvCxnSpPr>
          <p:cNvPr id="69" name="Straight Arrow Connector 68"/>
          <p:cNvCxnSpPr/>
          <p:nvPr/>
        </p:nvCxnSpPr>
        <p:spPr>
          <a:xfrm rot="16200000" flipH="1">
            <a:off x="1111074" y="3379465"/>
            <a:ext cx="1077054"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rot="5400000">
            <a:off x="2874702" y="3368213"/>
            <a:ext cx="1054552"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8" idx="2"/>
          </p:cNvCxnSpPr>
          <p:nvPr/>
        </p:nvCxnSpPr>
        <p:spPr>
          <a:xfrm rot="16200000" flipH="1">
            <a:off x="5062635" y="2183199"/>
            <a:ext cx="532279" cy="609966"/>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68" idx="2"/>
          </p:cNvCxnSpPr>
          <p:nvPr/>
        </p:nvCxnSpPr>
        <p:spPr>
          <a:xfrm rot="16200000" flipH="1">
            <a:off x="4524619" y="2721214"/>
            <a:ext cx="1608310" cy="609967"/>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68" idx="2"/>
          </p:cNvCxnSpPr>
          <p:nvPr/>
        </p:nvCxnSpPr>
        <p:spPr>
          <a:xfrm rot="16200000" flipH="1">
            <a:off x="4035292" y="3210542"/>
            <a:ext cx="2478414" cy="501416"/>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7" idx="0"/>
            <a:endCxn id="9" idx="2"/>
          </p:cNvCxnSpPr>
          <p:nvPr/>
        </p:nvCxnSpPr>
        <p:spPr>
          <a:xfrm rot="5400000" flipH="1" flipV="1">
            <a:off x="7997636" y="4554752"/>
            <a:ext cx="5803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rot="16200000" flipH="1">
            <a:off x="1849534" y="2440700"/>
            <a:ext cx="1327970" cy="4"/>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rot="5400000">
            <a:off x="3398440" y="5547183"/>
            <a:ext cx="1367814" cy="4"/>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1747297" y="3158965"/>
            <a:ext cx="3344999" cy="1617479"/>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2905960" y="4407112"/>
            <a:ext cx="1057163" cy="369332"/>
          </a:xfrm>
          <a:prstGeom prst="rect">
            <a:avLst/>
          </a:prstGeom>
          <a:noFill/>
        </p:spPr>
        <p:txBody>
          <a:bodyPr wrap="square" rtlCol="0">
            <a:spAutoFit/>
          </a:bodyPr>
          <a:lstStyle/>
          <a:p>
            <a:r>
              <a:rPr lang="en-US" dirty="0" smtClean="0"/>
              <a:t>Database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Caching Computations</a:t>
            </a:r>
          </a:p>
        </p:txBody>
      </p:sp>
      <p:sp>
        <p:nvSpPr>
          <p:cNvPr id="4099" name="Rectangle 3"/>
          <p:cNvSpPr>
            <a:spLocks noChangeArrowheads="1"/>
          </p:cNvSpPr>
          <p:nvPr/>
        </p:nvSpPr>
        <p:spPr bwMode="auto">
          <a:xfrm>
            <a:off x="762000" y="2438400"/>
            <a:ext cx="2438400" cy="3581400"/>
          </a:xfrm>
          <a:prstGeom prst="rect">
            <a:avLst/>
          </a:prstGeom>
          <a:noFill/>
          <a:ln w="19050">
            <a:solidFill>
              <a:schemeClr val="tx1"/>
            </a:solidFill>
            <a:miter lim="800000"/>
            <a:headEnd/>
            <a:tailEnd/>
          </a:ln>
        </p:spPr>
        <p:txBody>
          <a:bodyPr wrap="none" anchor="ctr">
            <a:prstTxWarp prst="textNoShape">
              <a:avLst/>
            </a:prstTxWarp>
          </a:bodyPr>
          <a:lstStyle/>
          <a:p>
            <a:endParaRPr lang="en-US"/>
          </a:p>
        </p:txBody>
      </p:sp>
      <p:sp>
        <p:nvSpPr>
          <p:cNvPr id="4100" name="Rectangle 4"/>
          <p:cNvSpPr>
            <a:spLocks noChangeArrowheads="1"/>
          </p:cNvSpPr>
          <p:nvPr/>
        </p:nvSpPr>
        <p:spPr bwMode="auto">
          <a:xfrm>
            <a:off x="990600" y="3581400"/>
            <a:ext cx="19812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sz="1800"/>
              <a:t>Code chunk 1</a:t>
            </a:r>
          </a:p>
        </p:txBody>
      </p:sp>
      <p:sp>
        <p:nvSpPr>
          <p:cNvPr id="4101" name="Rectangle 5"/>
          <p:cNvSpPr>
            <a:spLocks noChangeArrowheads="1"/>
          </p:cNvSpPr>
          <p:nvPr/>
        </p:nvSpPr>
        <p:spPr bwMode="auto">
          <a:xfrm>
            <a:off x="990600" y="4800600"/>
            <a:ext cx="19812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sz="1800"/>
              <a:t>Code chunk 2</a:t>
            </a:r>
          </a:p>
        </p:txBody>
      </p:sp>
      <p:sp>
        <p:nvSpPr>
          <p:cNvPr id="4102" name="Text Box 6"/>
          <p:cNvSpPr txBox="1">
            <a:spLocks noChangeArrowheads="1"/>
          </p:cNvSpPr>
          <p:nvPr/>
        </p:nvSpPr>
        <p:spPr bwMode="auto">
          <a:xfrm>
            <a:off x="914400" y="2514600"/>
            <a:ext cx="2182813" cy="457200"/>
          </a:xfrm>
          <a:prstGeom prst="rect">
            <a:avLst/>
          </a:prstGeom>
          <a:noFill/>
          <a:ln w="9525">
            <a:noFill/>
            <a:miter lim="800000"/>
            <a:headEnd/>
            <a:tailEnd/>
          </a:ln>
        </p:spPr>
        <p:txBody>
          <a:bodyPr wrap="none">
            <a:prstTxWarp prst="textNoShape">
              <a:avLst/>
            </a:prstTxWarp>
            <a:spAutoFit/>
          </a:bodyPr>
          <a:lstStyle/>
          <a:p>
            <a:r>
              <a:rPr lang="en-US"/>
              <a:t>Magnum Opus</a:t>
            </a:r>
          </a:p>
        </p:txBody>
      </p:sp>
      <p:sp>
        <p:nvSpPr>
          <p:cNvPr id="4104" name="Line 8"/>
          <p:cNvSpPr>
            <a:spLocks noChangeShapeType="1"/>
          </p:cNvSpPr>
          <p:nvPr/>
        </p:nvSpPr>
        <p:spPr bwMode="auto">
          <a:xfrm>
            <a:off x="1143000" y="31242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05" name="Line 9"/>
          <p:cNvSpPr>
            <a:spLocks noChangeShapeType="1"/>
          </p:cNvSpPr>
          <p:nvPr/>
        </p:nvSpPr>
        <p:spPr bwMode="auto">
          <a:xfrm>
            <a:off x="1143000" y="32766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06" name="Line 10"/>
          <p:cNvSpPr>
            <a:spLocks noChangeShapeType="1"/>
          </p:cNvSpPr>
          <p:nvPr/>
        </p:nvSpPr>
        <p:spPr bwMode="auto">
          <a:xfrm>
            <a:off x="1143000" y="34290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07" name="Line 11"/>
          <p:cNvSpPr>
            <a:spLocks noChangeShapeType="1"/>
          </p:cNvSpPr>
          <p:nvPr/>
        </p:nvSpPr>
        <p:spPr bwMode="auto">
          <a:xfrm>
            <a:off x="1143000" y="42672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08" name="Line 12"/>
          <p:cNvSpPr>
            <a:spLocks noChangeShapeType="1"/>
          </p:cNvSpPr>
          <p:nvPr/>
        </p:nvSpPr>
        <p:spPr bwMode="auto">
          <a:xfrm>
            <a:off x="1143000" y="44196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09" name="Line 13"/>
          <p:cNvSpPr>
            <a:spLocks noChangeShapeType="1"/>
          </p:cNvSpPr>
          <p:nvPr/>
        </p:nvSpPr>
        <p:spPr bwMode="auto">
          <a:xfrm>
            <a:off x="1143000" y="45720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10" name="Line 14"/>
          <p:cNvSpPr>
            <a:spLocks noChangeShapeType="1"/>
          </p:cNvSpPr>
          <p:nvPr/>
        </p:nvSpPr>
        <p:spPr bwMode="auto">
          <a:xfrm>
            <a:off x="1143000" y="54864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11" name="Line 15"/>
          <p:cNvSpPr>
            <a:spLocks noChangeShapeType="1"/>
          </p:cNvSpPr>
          <p:nvPr/>
        </p:nvSpPr>
        <p:spPr bwMode="auto">
          <a:xfrm>
            <a:off x="1143000" y="56388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12" name="Line 16"/>
          <p:cNvSpPr>
            <a:spLocks noChangeShapeType="1"/>
          </p:cNvSpPr>
          <p:nvPr/>
        </p:nvSpPr>
        <p:spPr bwMode="auto">
          <a:xfrm>
            <a:off x="1143000" y="57912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15" name="Rectangle 19"/>
          <p:cNvSpPr>
            <a:spLocks noChangeArrowheads="1"/>
          </p:cNvSpPr>
          <p:nvPr/>
        </p:nvSpPr>
        <p:spPr bwMode="auto">
          <a:xfrm>
            <a:off x="4038600" y="3581400"/>
            <a:ext cx="1219200" cy="609600"/>
          </a:xfrm>
          <a:prstGeom prst="rect">
            <a:avLst/>
          </a:prstGeom>
          <a:solidFill>
            <a:srgbClr val="339966"/>
          </a:solidFill>
          <a:ln w="9525">
            <a:solidFill>
              <a:schemeClr val="tx1"/>
            </a:solidFill>
            <a:miter lim="800000"/>
            <a:headEnd/>
            <a:tailEnd/>
          </a:ln>
        </p:spPr>
        <p:txBody>
          <a:bodyPr wrap="none" anchor="ctr">
            <a:prstTxWarp prst="textNoShape">
              <a:avLst/>
            </a:prstTxWarp>
          </a:bodyPr>
          <a:lstStyle/>
          <a:p>
            <a:pPr algn="ctr"/>
            <a:r>
              <a:rPr lang="en-US" sz="1600"/>
              <a:t>Database 1</a:t>
            </a:r>
          </a:p>
        </p:txBody>
      </p:sp>
      <p:sp>
        <p:nvSpPr>
          <p:cNvPr id="4116" name="Rectangle 20"/>
          <p:cNvSpPr>
            <a:spLocks noChangeArrowheads="1"/>
          </p:cNvSpPr>
          <p:nvPr/>
        </p:nvSpPr>
        <p:spPr bwMode="auto">
          <a:xfrm>
            <a:off x="4038600" y="4800600"/>
            <a:ext cx="1219200" cy="609600"/>
          </a:xfrm>
          <a:prstGeom prst="rect">
            <a:avLst/>
          </a:prstGeom>
          <a:solidFill>
            <a:srgbClr val="339966"/>
          </a:solidFill>
          <a:ln w="9525">
            <a:solidFill>
              <a:schemeClr val="tx1"/>
            </a:solidFill>
            <a:miter lim="800000"/>
            <a:headEnd/>
            <a:tailEnd/>
          </a:ln>
        </p:spPr>
        <p:txBody>
          <a:bodyPr wrap="none" anchor="ctr">
            <a:prstTxWarp prst="textNoShape">
              <a:avLst/>
            </a:prstTxWarp>
          </a:bodyPr>
          <a:lstStyle/>
          <a:p>
            <a:pPr algn="ctr"/>
            <a:r>
              <a:rPr lang="en-US" sz="1600"/>
              <a:t>Database 2</a:t>
            </a:r>
          </a:p>
        </p:txBody>
      </p:sp>
      <p:sp>
        <p:nvSpPr>
          <p:cNvPr id="4119" name="Rectangle 23"/>
          <p:cNvSpPr>
            <a:spLocks noChangeArrowheads="1"/>
          </p:cNvSpPr>
          <p:nvPr/>
        </p:nvSpPr>
        <p:spPr bwMode="auto">
          <a:xfrm>
            <a:off x="6096000" y="2438400"/>
            <a:ext cx="2438400" cy="3581400"/>
          </a:xfrm>
          <a:prstGeom prst="rect">
            <a:avLst/>
          </a:prstGeom>
          <a:noFill/>
          <a:ln w="19050">
            <a:solidFill>
              <a:schemeClr val="tx1"/>
            </a:solidFill>
            <a:miter lim="800000"/>
            <a:headEnd/>
            <a:tailEnd/>
          </a:ln>
        </p:spPr>
        <p:txBody>
          <a:bodyPr wrap="none" anchor="ctr">
            <a:prstTxWarp prst="textNoShape">
              <a:avLst/>
            </a:prstTxWarp>
          </a:bodyPr>
          <a:lstStyle/>
          <a:p>
            <a:endParaRPr lang="en-US"/>
          </a:p>
        </p:txBody>
      </p:sp>
      <p:sp>
        <p:nvSpPr>
          <p:cNvPr id="4121" name="Text Box 25"/>
          <p:cNvSpPr txBox="1">
            <a:spLocks noChangeArrowheads="1"/>
          </p:cNvSpPr>
          <p:nvPr/>
        </p:nvSpPr>
        <p:spPr bwMode="auto">
          <a:xfrm>
            <a:off x="6248400" y="2514600"/>
            <a:ext cx="2182813" cy="457200"/>
          </a:xfrm>
          <a:prstGeom prst="rect">
            <a:avLst/>
          </a:prstGeom>
          <a:noFill/>
          <a:ln w="9525">
            <a:noFill/>
            <a:miter lim="800000"/>
            <a:headEnd/>
            <a:tailEnd/>
          </a:ln>
        </p:spPr>
        <p:txBody>
          <a:bodyPr wrap="none">
            <a:prstTxWarp prst="textNoShape">
              <a:avLst/>
            </a:prstTxWarp>
            <a:spAutoFit/>
          </a:bodyPr>
          <a:lstStyle/>
          <a:p>
            <a:r>
              <a:rPr lang="en-US"/>
              <a:t>Magnum Opus</a:t>
            </a:r>
          </a:p>
        </p:txBody>
      </p:sp>
      <p:sp>
        <p:nvSpPr>
          <p:cNvPr id="4122" name="Rectangle 26"/>
          <p:cNvSpPr>
            <a:spLocks noChangeArrowheads="1"/>
          </p:cNvSpPr>
          <p:nvPr/>
        </p:nvSpPr>
        <p:spPr bwMode="auto">
          <a:xfrm>
            <a:off x="7315200" y="3276600"/>
            <a:ext cx="1066800" cy="762000"/>
          </a:xfrm>
          <a:prstGeom prst="rect">
            <a:avLst/>
          </a:prstGeom>
          <a:solidFill>
            <a:srgbClr val="3366FF"/>
          </a:solidFill>
          <a:ln w="9525">
            <a:solidFill>
              <a:schemeClr val="tx1"/>
            </a:solidFill>
            <a:miter lim="800000"/>
            <a:headEnd/>
            <a:tailEnd/>
          </a:ln>
        </p:spPr>
        <p:txBody>
          <a:bodyPr wrap="none" anchor="ctr">
            <a:prstTxWarp prst="textNoShape">
              <a:avLst/>
            </a:prstTxWarp>
          </a:bodyPr>
          <a:lstStyle/>
          <a:p>
            <a:pPr algn="ctr"/>
            <a:r>
              <a:rPr lang="en-US" sz="1800"/>
              <a:t>Figure 1</a:t>
            </a:r>
          </a:p>
        </p:txBody>
      </p:sp>
      <p:sp>
        <p:nvSpPr>
          <p:cNvPr id="4123" name="Rectangle 27"/>
          <p:cNvSpPr>
            <a:spLocks noChangeArrowheads="1"/>
          </p:cNvSpPr>
          <p:nvPr/>
        </p:nvSpPr>
        <p:spPr bwMode="auto">
          <a:xfrm>
            <a:off x="6248400" y="5029200"/>
            <a:ext cx="2133600" cy="838200"/>
          </a:xfrm>
          <a:prstGeom prst="rect">
            <a:avLst/>
          </a:prstGeom>
          <a:solidFill>
            <a:srgbClr val="00CCFF"/>
          </a:solidFill>
          <a:ln w="9525">
            <a:solidFill>
              <a:schemeClr val="tx1"/>
            </a:solidFill>
            <a:miter lim="800000"/>
            <a:headEnd/>
            <a:tailEnd/>
          </a:ln>
        </p:spPr>
        <p:txBody>
          <a:bodyPr wrap="none" anchor="ctr">
            <a:prstTxWarp prst="textNoShape">
              <a:avLst/>
            </a:prstTxWarp>
          </a:bodyPr>
          <a:lstStyle/>
          <a:p>
            <a:pPr algn="ctr"/>
            <a:r>
              <a:rPr lang="en-US" sz="1800"/>
              <a:t>Table 1</a:t>
            </a:r>
          </a:p>
        </p:txBody>
      </p:sp>
      <p:sp>
        <p:nvSpPr>
          <p:cNvPr id="4126" name="Line 30"/>
          <p:cNvSpPr>
            <a:spLocks noChangeShapeType="1"/>
          </p:cNvSpPr>
          <p:nvPr/>
        </p:nvSpPr>
        <p:spPr bwMode="auto">
          <a:xfrm>
            <a:off x="6324600" y="41910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27" name="Line 31"/>
          <p:cNvSpPr>
            <a:spLocks noChangeShapeType="1"/>
          </p:cNvSpPr>
          <p:nvPr/>
        </p:nvSpPr>
        <p:spPr bwMode="auto">
          <a:xfrm>
            <a:off x="6324600" y="43434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28" name="Line 32"/>
          <p:cNvSpPr>
            <a:spLocks noChangeShapeType="1"/>
          </p:cNvSpPr>
          <p:nvPr/>
        </p:nvSpPr>
        <p:spPr bwMode="auto">
          <a:xfrm>
            <a:off x="6324600" y="44958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29" name="Line 33"/>
          <p:cNvSpPr>
            <a:spLocks noChangeShapeType="1"/>
          </p:cNvSpPr>
          <p:nvPr/>
        </p:nvSpPr>
        <p:spPr bwMode="auto">
          <a:xfrm>
            <a:off x="6324600" y="46482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0" name="Line 34"/>
          <p:cNvSpPr>
            <a:spLocks noChangeShapeType="1"/>
          </p:cNvSpPr>
          <p:nvPr/>
        </p:nvSpPr>
        <p:spPr bwMode="auto">
          <a:xfrm>
            <a:off x="6324600" y="48006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1" name="Line 35"/>
          <p:cNvSpPr>
            <a:spLocks noChangeShapeType="1"/>
          </p:cNvSpPr>
          <p:nvPr/>
        </p:nvSpPr>
        <p:spPr bwMode="auto">
          <a:xfrm>
            <a:off x="6324600" y="4953000"/>
            <a:ext cx="1676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2" name="Line 36"/>
          <p:cNvSpPr>
            <a:spLocks noChangeShapeType="1"/>
          </p:cNvSpPr>
          <p:nvPr/>
        </p:nvSpPr>
        <p:spPr bwMode="auto">
          <a:xfrm>
            <a:off x="6324600" y="33528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3" name="Line 37"/>
          <p:cNvSpPr>
            <a:spLocks noChangeShapeType="1"/>
          </p:cNvSpPr>
          <p:nvPr/>
        </p:nvSpPr>
        <p:spPr bwMode="auto">
          <a:xfrm>
            <a:off x="6324600" y="35052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4" name="Line 38"/>
          <p:cNvSpPr>
            <a:spLocks noChangeShapeType="1"/>
          </p:cNvSpPr>
          <p:nvPr/>
        </p:nvSpPr>
        <p:spPr bwMode="auto">
          <a:xfrm>
            <a:off x="6324600" y="36576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5" name="Line 39"/>
          <p:cNvSpPr>
            <a:spLocks noChangeShapeType="1"/>
          </p:cNvSpPr>
          <p:nvPr/>
        </p:nvSpPr>
        <p:spPr bwMode="auto">
          <a:xfrm>
            <a:off x="6324600" y="38100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6" name="Line 40"/>
          <p:cNvSpPr>
            <a:spLocks noChangeShapeType="1"/>
          </p:cNvSpPr>
          <p:nvPr/>
        </p:nvSpPr>
        <p:spPr bwMode="auto">
          <a:xfrm>
            <a:off x="6324600" y="39624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137" name="Rectangle 41"/>
          <p:cNvSpPr>
            <a:spLocks noChangeArrowheads="1"/>
          </p:cNvSpPr>
          <p:nvPr/>
        </p:nvSpPr>
        <p:spPr bwMode="auto">
          <a:xfrm>
            <a:off x="3657600" y="2743200"/>
            <a:ext cx="1981200" cy="2895600"/>
          </a:xfrm>
          <a:prstGeom prst="rect">
            <a:avLst/>
          </a:prstGeom>
          <a:noFill/>
          <a:ln w="19050">
            <a:solidFill>
              <a:schemeClr val="tx1"/>
            </a:solidFill>
            <a:miter lim="800000"/>
            <a:headEnd/>
            <a:tailEnd/>
          </a:ln>
        </p:spPr>
        <p:txBody>
          <a:bodyPr wrap="none" anchor="ctr">
            <a:prstTxWarp prst="textNoShape">
              <a:avLst/>
            </a:prstTxWarp>
          </a:bodyPr>
          <a:lstStyle/>
          <a:p>
            <a:endParaRPr lang="en-US"/>
          </a:p>
        </p:txBody>
      </p:sp>
      <p:sp>
        <p:nvSpPr>
          <p:cNvPr id="4138" name="Text Box 42"/>
          <p:cNvSpPr txBox="1">
            <a:spLocks noChangeArrowheads="1"/>
          </p:cNvSpPr>
          <p:nvPr/>
        </p:nvSpPr>
        <p:spPr bwMode="auto">
          <a:xfrm>
            <a:off x="3733800" y="2819400"/>
            <a:ext cx="1828800" cy="581025"/>
          </a:xfrm>
          <a:prstGeom prst="rect">
            <a:avLst/>
          </a:prstGeom>
          <a:noFill/>
          <a:ln w="9525">
            <a:noFill/>
            <a:miter lim="800000"/>
            <a:headEnd/>
            <a:tailEnd/>
          </a:ln>
        </p:spPr>
        <p:txBody>
          <a:bodyPr>
            <a:prstTxWarp prst="textNoShape">
              <a:avLst/>
            </a:prstTxWarp>
            <a:spAutoFit/>
          </a:bodyPr>
          <a:lstStyle/>
          <a:p>
            <a:r>
              <a:rPr lang="en-US" sz="1600"/>
              <a:t>Cached computations</a:t>
            </a:r>
          </a:p>
        </p:txBody>
      </p:sp>
      <p:sp>
        <p:nvSpPr>
          <p:cNvPr id="4141" name="Line 45"/>
          <p:cNvSpPr>
            <a:spLocks noChangeShapeType="1"/>
          </p:cNvSpPr>
          <p:nvPr/>
        </p:nvSpPr>
        <p:spPr bwMode="auto">
          <a:xfrm>
            <a:off x="3048000" y="51054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4143" name="Line 47"/>
          <p:cNvSpPr>
            <a:spLocks noChangeShapeType="1"/>
          </p:cNvSpPr>
          <p:nvPr/>
        </p:nvSpPr>
        <p:spPr bwMode="auto">
          <a:xfrm>
            <a:off x="3048000"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4145" name="Line 49"/>
          <p:cNvSpPr>
            <a:spLocks noChangeShapeType="1"/>
          </p:cNvSpPr>
          <p:nvPr/>
        </p:nvSpPr>
        <p:spPr bwMode="auto">
          <a:xfrm flipV="1">
            <a:off x="5410200" y="3733800"/>
            <a:ext cx="18288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4146" name="Line 50"/>
          <p:cNvSpPr>
            <a:spLocks noChangeShapeType="1"/>
          </p:cNvSpPr>
          <p:nvPr/>
        </p:nvSpPr>
        <p:spPr bwMode="auto">
          <a:xfrm>
            <a:off x="5410200" y="5105400"/>
            <a:ext cx="762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4147" name="Text Box 51"/>
          <p:cNvSpPr txBox="1">
            <a:spLocks noChangeArrowheads="1"/>
          </p:cNvSpPr>
          <p:nvPr/>
        </p:nvSpPr>
        <p:spPr bwMode="auto">
          <a:xfrm>
            <a:off x="990600" y="1905000"/>
            <a:ext cx="1387475" cy="457200"/>
          </a:xfrm>
          <a:prstGeom prst="rect">
            <a:avLst/>
          </a:prstGeom>
          <a:noFill/>
          <a:ln w="9525">
            <a:noFill/>
            <a:miter lim="800000"/>
            <a:headEnd/>
            <a:tailEnd/>
          </a:ln>
        </p:spPr>
        <p:txBody>
          <a:bodyPr wrap="none">
            <a:prstTxWarp prst="textNoShape">
              <a:avLst/>
            </a:prstTxWarp>
            <a:spAutoFit/>
          </a:bodyPr>
          <a:lstStyle/>
          <a:p>
            <a:r>
              <a:rPr lang="en-US"/>
              <a:t>LaTeX/R</a:t>
            </a:r>
          </a:p>
        </p:txBody>
      </p:sp>
      <p:sp>
        <p:nvSpPr>
          <p:cNvPr id="4148" name="Text Box 52"/>
          <p:cNvSpPr txBox="1">
            <a:spLocks noChangeArrowheads="1"/>
          </p:cNvSpPr>
          <p:nvPr/>
        </p:nvSpPr>
        <p:spPr bwMode="auto">
          <a:xfrm>
            <a:off x="6858000" y="1905000"/>
            <a:ext cx="793750" cy="457200"/>
          </a:xfrm>
          <a:prstGeom prst="rect">
            <a:avLst/>
          </a:prstGeom>
          <a:noFill/>
          <a:ln w="9525">
            <a:noFill/>
            <a:miter lim="800000"/>
            <a:headEnd/>
            <a:tailEnd/>
          </a:ln>
        </p:spPr>
        <p:txBody>
          <a:bodyPr wrap="none">
            <a:prstTxWarp prst="textNoShape">
              <a:avLst/>
            </a:prstTxWarp>
            <a:spAutoFit/>
          </a:bodyPr>
          <a:lstStyle/>
          <a:p>
            <a:r>
              <a:rPr lang="en-US"/>
              <a:t>PDF</a:t>
            </a:r>
          </a:p>
        </p:txBody>
      </p:sp>
      <p:sp>
        <p:nvSpPr>
          <p:cNvPr id="4149" name="Text Box 53"/>
          <p:cNvSpPr txBox="1">
            <a:spLocks noChangeArrowheads="1"/>
          </p:cNvSpPr>
          <p:nvPr/>
        </p:nvSpPr>
        <p:spPr bwMode="auto">
          <a:xfrm>
            <a:off x="3733800" y="2133600"/>
            <a:ext cx="1751013" cy="396875"/>
          </a:xfrm>
          <a:prstGeom prst="rect">
            <a:avLst/>
          </a:prstGeom>
          <a:noFill/>
          <a:ln w="9525">
            <a:noFill/>
            <a:miter lim="800000"/>
            <a:headEnd/>
            <a:tailEnd/>
          </a:ln>
        </p:spPr>
        <p:txBody>
          <a:bodyPr wrap="none">
            <a:prstTxWarp prst="textNoShape">
              <a:avLst/>
            </a:prstTxWarp>
            <a:spAutoFit/>
          </a:bodyPr>
          <a:lstStyle/>
          <a:p>
            <a:r>
              <a:rPr lang="en-US" sz="2000"/>
              <a:t>Local/Remote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t>
            </a:r>
            <a:r>
              <a:rPr lang="en-US" dirty="0" err="1" smtClean="0">
                <a:latin typeface="Courier"/>
                <a:cs typeface="Courier"/>
              </a:rPr>
              <a:t>cacher</a:t>
            </a:r>
            <a:r>
              <a:rPr lang="en-US" dirty="0">
                <a:cs typeface="Courier"/>
              </a:rPr>
              <a:t> </a:t>
            </a:r>
            <a:r>
              <a:rPr lang="en-US" dirty="0" smtClean="0"/>
              <a:t>package for R</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Add-on package for R</a:t>
            </a:r>
          </a:p>
          <a:p>
            <a:r>
              <a:rPr lang="en-US" dirty="0" smtClean="0"/>
              <a:t>Evaluates code written in files and stores intermediate results in a key-value database</a:t>
            </a:r>
          </a:p>
          <a:p>
            <a:r>
              <a:rPr lang="en-US" dirty="0" smtClean="0"/>
              <a:t>R expressions are given SHA-1 hash values so that changes can be tracked and code reevaluated if necessary</a:t>
            </a:r>
          </a:p>
          <a:p>
            <a:r>
              <a:rPr lang="en-US" dirty="0" smtClean="0"/>
              <a:t>“</a:t>
            </a:r>
            <a:r>
              <a:rPr lang="en-US" dirty="0" err="1" smtClean="0"/>
              <a:t>Cacher</a:t>
            </a:r>
            <a:r>
              <a:rPr lang="en-US" dirty="0" smtClean="0"/>
              <a:t> packages” can be built for distribution</a:t>
            </a:r>
          </a:p>
          <a:p>
            <a:r>
              <a:rPr lang="en-US" dirty="0" smtClean="0"/>
              <a:t>Others can “clone” an analysis and evaluate subsets of code or inspect data objects</a:t>
            </a:r>
          </a:p>
          <a:p>
            <a:endParaRPr lang="en-US" dirty="0"/>
          </a:p>
        </p:txBody>
      </p:sp>
      <p:sp>
        <p:nvSpPr>
          <p:cNvPr id="7" name="TextBox 6"/>
          <p:cNvSpPr txBox="1"/>
          <p:nvPr/>
        </p:nvSpPr>
        <p:spPr>
          <a:xfrm>
            <a:off x="4838700" y="6464300"/>
            <a:ext cx="4275529" cy="369332"/>
          </a:xfrm>
          <a:prstGeom prst="rect">
            <a:avLst/>
          </a:prstGeom>
          <a:noFill/>
        </p:spPr>
        <p:txBody>
          <a:bodyPr wrap="none" rtlCol="0">
            <a:spAutoFit/>
          </a:bodyPr>
          <a:lstStyle/>
          <a:p>
            <a:r>
              <a:rPr lang="en-US" i="1" dirty="0" smtClean="0"/>
              <a:t>Journal of Statistical Software</a:t>
            </a:r>
            <a:r>
              <a:rPr lang="en-US" dirty="0" smtClean="0"/>
              <a:t>, 26 (7), 1—24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a:xfrm>
            <a:off x="457200" y="1600200"/>
            <a:ext cx="8229600" cy="4945703"/>
          </a:xfrm>
        </p:spPr>
        <p:txBody>
          <a:bodyPr>
            <a:normAutofit fontScale="92500" lnSpcReduction="10000"/>
          </a:bodyPr>
          <a:lstStyle/>
          <a:p>
            <a:r>
              <a:rPr lang="en-US" dirty="0" smtClean="0"/>
              <a:t>The ultimate standard for strengthening scientific evidence is replication of findings and conducting studies with independent</a:t>
            </a:r>
          </a:p>
          <a:p>
            <a:pPr lvl="1"/>
            <a:r>
              <a:rPr lang="en-US" dirty="0" smtClean="0"/>
              <a:t>Investigators	</a:t>
            </a:r>
          </a:p>
          <a:p>
            <a:pPr lvl="1"/>
            <a:r>
              <a:rPr lang="en-US" dirty="0" smtClean="0"/>
              <a:t>Data</a:t>
            </a:r>
          </a:p>
          <a:p>
            <a:pPr lvl="1"/>
            <a:r>
              <a:rPr lang="en-US" dirty="0" smtClean="0"/>
              <a:t>Analytical methods</a:t>
            </a:r>
          </a:p>
          <a:p>
            <a:pPr lvl="1"/>
            <a:r>
              <a:rPr lang="en-US" dirty="0" smtClean="0"/>
              <a:t>Laboratories</a:t>
            </a:r>
          </a:p>
          <a:p>
            <a:pPr lvl="1"/>
            <a:r>
              <a:rPr lang="en-US" dirty="0" smtClean="0"/>
              <a:t>Instruments</a:t>
            </a:r>
          </a:p>
          <a:p>
            <a:r>
              <a:rPr lang="en-US" dirty="0" smtClean="0"/>
              <a:t>Replication is particularly important in studies that can impact broad policy or regulatory decisions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Conceptual Model</a:t>
            </a:r>
            <a:endParaRPr lang="en-US" dirty="0"/>
          </a:p>
        </p:txBody>
      </p:sp>
      <p:pic>
        <p:nvPicPr>
          <p:cNvPr id="4" name="Picture 3" descr="model.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73200" y="1061594"/>
            <a:ext cx="6000750" cy="570274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latin typeface="Courier"/>
                <a:cs typeface="Courier"/>
              </a:rPr>
              <a:t>cacher</a:t>
            </a:r>
            <a:r>
              <a:rPr lang="en-US" dirty="0" smtClean="0">
                <a:cs typeface="Courier"/>
              </a:rPr>
              <a:t> as an Author</a:t>
            </a:r>
            <a:endParaRPr lang="en-US" dirty="0"/>
          </a:p>
        </p:txBody>
      </p:sp>
      <p:sp>
        <p:nvSpPr>
          <p:cNvPr id="3" name="Content Placeholder 2"/>
          <p:cNvSpPr>
            <a:spLocks noGrp="1"/>
          </p:cNvSpPr>
          <p:nvPr>
            <p:ph idx="1"/>
          </p:nvPr>
        </p:nvSpPr>
        <p:spPr/>
        <p:txBody>
          <a:bodyPr>
            <a:noAutofit/>
          </a:bodyPr>
          <a:lstStyle/>
          <a:p>
            <a:pPr marL="514350" lvl="0" indent="-514350">
              <a:buFont typeface="+mj-lt"/>
              <a:buAutoNum type="arabicPeriod"/>
            </a:pPr>
            <a:r>
              <a:rPr lang="en-US" sz="2400" dirty="0"/>
              <a:t>Parse the R source </a:t>
            </a:r>
            <a:r>
              <a:rPr lang="en-US" sz="2400" dirty="0" err="1"/>
              <a:t>ﬁle</a:t>
            </a:r>
            <a:r>
              <a:rPr lang="en-US" sz="2400" dirty="0" smtClean="0"/>
              <a:t>; Create </a:t>
            </a:r>
            <a:r>
              <a:rPr lang="en-US" sz="2400" dirty="0"/>
              <a:t>the necessary cache directories and </a:t>
            </a:r>
            <a:r>
              <a:rPr lang="en-US" sz="2400" dirty="0" smtClean="0"/>
              <a:t>subdirectories</a:t>
            </a:r>
          </a:p>
          <a:p>
            <a:pPr marL="514350" lvl="0" indent="-514350">
              <a:buFont typeface="+mj-lt"/>
              <a:buAutoNum type="arabicPeriod"/>
            </a:pPr>
            <a:r>
              <a:rPr lang="en-US" sz="2400" dirty="0" smtClean="0"/>
              <a:t>Cycle </a:t>
            </a:r>
            <a:r>
              <a:rPr lang="en-US" sz="2400" dirty="0"/>
              <a:t>through each expression in the source </a:t>
            </a:r>
            <a:r>
              <a:rPr lang="en-US" sz="2400" dirty="0" err="1"/>
              <a:t>ﬁle</a:t>
            </a:r>
            <a:r>
              <a:rPr lang="en-US" sz="2400" dirty="0"/>
              <a:t>:</a:t>
            </a:r>
          </a:p>
          <a:p>
            <a:pPr marL="971550" lvl="1" indent="-514350"/>
            <a:r>
              <a:rPr lang="en-US" sz="2400" dirty="0"/>
              <a:t>If an expression has never been evaluated, evaluate it and store any resulting R objects in the cache database, </a:t>
            </a:r>
          </a:p>
          <a:p>
            <a:pPr marL="971550" lvl="1" indent="-514350"/>
            <a:r>
              <a:rPr lang="en-US" sz="2400" dirty="0"/>
              <a:t>If a cached result exists, lazy-load the results from the cache database and move to the next expression, </a:t>
            </a:r>
          </a:p>
          <a:p>
            <a:pPr marL="971550" lvl="1" indent="-514350"/>
            <a:r>
              <a:rPr lang="en-US" sz="2400" dirty="0"/>
              <a:t>If an expression does not create any R objects (i.e., there is nothing to cache), add the expression to the list of expressions where evaluation needs to be </a:t>
            </a:r>
            <a:r>
              <a:rPr lang="en-US" sz="2400" dirty="0" smtClean="0"/>
              <a:t>forced</a:t>
            </a:r>
          </a:p>
          <a:p>
            <a:pPr marL="971550" lvl="1" indent="-514350"/>
            <a:r>
              <a:rPr lang="en-US" sz="2400" dirty="0"/>
              <a:t>Write out metadata for this expression to the metadata </a:t>
            </a:r>
            <a:r>
              <a:rPr lang="en-US" sz="2400" dirty="0" err="1"/>
              <a:t>ﬁle</a:t>
            </a:r>
            <a:r>
              <a:rPr lang="en-US" sz="2400" dirty="0"/>
              <a:t>. </a:t>
            </a:r>
          </a:p>
          <a:p>
            <a:pPr marL="514350" indent="-514350">
              <a:buFont typeface="+mj-lt"/>
              <a:buAutoNum type="arabicPeriod"/>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latin typeface="Courier"/>
                <a:cs typeface="Courier"/>
              </a:rPr>
              <a:t>cacher</a:t>
            </a:r>
            <a:r>
              <a:rPr lang="en-US" dirty="0" smtClean="0">
                <a:cs typeface="Courier"/>
              </a:rPr>
              <a:t> as an Author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a:cs typeface="Courier"/>
              </a:rPr>
              <a:t>cachepackage</a:t>
            </a:r>
            <a:r>
              <a:rPr lang="en-US" dirty="0" smtClean="0"/>
              <a:t> function creates a </a:t>
            </a:r>
            <a:r>
              <a:rPr lang="en-US" dirty="0" err="1" smtClean="0">
                <a:latin typeface="Courier"/>
                <a:cs typeface="Courier"/>
              </a:rPr>
              <a:t>cacher</a:t>
            </a:r>
            <a:r>
              <a:rPr lang="en-US" dirty="0" smtClean="0"/>
              <a:t> package storing</a:t>
            </a:r>
          </a:p>
          <a:p>
            <a:pPr lvl="1"/>
            <a:r>
              <a:rPr lang="en-US" dirty="0" smtClean="0"/>
              <a:t>Source file</a:t>
            </a:r>
          </a:p>
          <a:p>
            <a:pPr lvl="1"/>
            <a:r>
              <a:rPr lang="en-US" dirty="0" smtClean="0"/>
              <a:t>Cached data objects</a:t>
            </a:r>
          </a:p>
          <a:p>
            <a:pPr lvl="1"/>
            <a:r>
              <a:rPr lang="en-US" dirty="0" smtClean="0"/>
              <a:t>Metadata</a:t>
            </a:r>
          </a:p>
          <a:p>
            <a:r>
              <a:rPr lang="en-US" dirty="0" smtClean="0"/>
              <a:t>Package file is zipped and can be distributed</a:t>
            </a:r>
          </a:p>
          <a:p>
            <a:r>
              <a:rPr lang="en-US" dirty="0" smtClean="0"/>
              <a:t>Readers can unzip the file and immediately investigate its contents via </a:t>
            </a:r>
            <a:r>
              <a:rPr lang="en-US" dirty="0" err="1" smtClean="0">
                <a:latin typeface="Courier"/>
                <a:cs typeface="Courier"/>
              </a:rPr>
              <a:t>cacher</a:t>
            </a:r>
            <a:r>
              <a:rPr lang="en-US" dirty="0" smtClean="0"/>
              <a:t> package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Simple Analysis</a:t>
            </a:r>
            <a:endParaRPr lang="en-US" dirty="0"/>
          </a:p>
        </p:txBody>
      </p:sp>
      <p:sp>
        <p:nvSpPr>
          <p:cNvPr id="4" name="TextBox 3"/>
          <p:cNvSpPr txBox="1"/>
          <p:nvPr/>
        </p:nvSpPr>
        <p:spPr>
          <a:xfrm>
            <a:off x="329336" y="1384300"/>
            <a:ext cx="8357464" cy="3693319"/>
          </a:xfrm>
          <a:prstGeom prst="rect">
            <a:avLst/>
          </a:prstGeom>
          <a:noFill/>
        </p:spPr>
        <p:txBody>
          <a:bodyPr wrap="none" rtlCol="0">
            <a:spAutoFit/>
          </a:bodyPr>
          <a:lstStyle/>
          <a:p>
            <a:r>
              <a:rPr lang="en-US" dirty="0" err="1">
                <a:latin typeface="Courier"/>
                <a:cs typeface="Courier"/>
              </a:rPr>
              <a:t>l</a:t>
            </a:r>
            <a:r>
              <a:rPr lang="en-US" dirty="0" err="1" smtClean="0">
                <a:latin typeface="Courier"/>
                <a:cs typeface="Courier"/>
              </a:rPr>
              <a:t>ibrary(datasets</a:t>
            </a:r>
            <a:r>
              <a:rPr lang="en-US" dirty="0" smtClean="0">
                <a:latin typeface="Courier"/>
                <a:cs typeface="Courier"/>
              </a:rPr>
              <a:t>)</a:t>
            </a:r>
          </a:p>
          <a:p>
            <a:r>
              <a:rPr lang="en-US" dirty="0" err="1">
                <a:latin typeface="Courier"/>
                <a:cs typeface="Courier"/>
              </a:rPr>
              <a:t>l</a:t>
            </a:r>
            <a:r>
              <a:rPr lang="en-US" dirty="0" err="1" smtClean="0">
                <a:latin typeface="Courier"/>
                <a:cs typeface="Courier"/>
              </a:rPr>
              <a:t>ibrary(stats</a:t>
            </a:r>
            <a:r>
              <a:rPr lang="en-US" dirty="0" smtClean="0">
                <a:latin typeface="Courier"/>
                <a:cs typeface="Courier"/>
              </a:rPr>
              <a:t>)</a:t>
            </a:r>
          </a:p>
          <a:p>
            <a:endParaRPr lang="en-US" dirty="0" smtClean="0">
              <a:latin typeface="Courier"/>
              <a:cs typeface="Courier"/>
            </a:endParaRPr>
          </a:p>
          <a:p>
            <a:r>
              <a:rPr lang="en-US" dirty="0" smtClean="0">
                <a:latin typeface="Courier"/>
                <a:cs typeface="Courier"/>
              </a:rPr>
              <a:t>## Load the dataset</a:t>
            </a:r>
          </a:p>
          <a:p>
            <a:r>
              <a:rPr lang="en-US" dirty="0" err="1" smtClean="0">
                <a:latin typeface="Courier"/>
                <a:cs typeface="Courier"/>
              </a:rPr>
              <a:t>data(airquality</a:t>
            </a:r>
            <a:r>
              <a:rPr lang="en-US" dirty="0" smtClean="0">
                <a:latin typeface="Courier"/>
                <a:cs typeface="Courier"/>
              </a:rPr>
              <a:t>)</a:t>
            </a:r>
          </a:p>
          <a:p>
            <a:endParaRPr lang="en-US" dirty="0" smtClean="0">
              <a:latin typeface="Courier"/>
              <a:cs typeface="Courier"/>
            </a:endParaRPr>
          </a:p>
          <a:p>
            <a:r>
              <a:rPr lang="en-US" dirty="0" smtClean="0">
                <a:latin typeface="Courier"/>
                <a:cs typeface="Courier"/>
              </a:rPr>
              <a:t>## Fit a linear model</a:t>
            </a:r>
          </a:p>
          <a:p>
            <a:r>
              <a:rPr lang="en-US" dirty="0" smtClean="0">
                <a:latin typeface="Courier"/>
                <a:cs typeface="Courier"/>
              </a:rPr>
              <a:t>fit &lt;- </a:t>
            </a:r>
            <a:r>
              <a:rPr lang="en-US" dirty="0" err="1" smtClean="0">
                <a:latin typeface="Courier"/>
                <a:cs typeface="Courier"/>
              </a:rPr>
              <a:t>lm(Ozone</a:t>
            </a:r>
            <a:r>
              <a:rPr lang="en-US" dirty="0" smtClean="0">
                <a:latin typeface="Courier"/>
                <a:cs typeface="Courier"/>
              </a:rPr>
              <a:t> ~ Wind + Temp + </a:t>
            </a:r>
            <a:r>
              <a:rPr lang="en-US" dirty="0" err="1" smtClean="0">
                <a:latin typeface="Courier"/>
                <a:cs typeface="Courier"/>
              </a:rPr>
              <a:t>Solar.R</a:t>
            </a:r>
            <a:r>
              <a:rPr lang="en-US" dirty="0" smtClean="0">
                <a:latin typeface="Courier"/>
                <a:cs typeface="Courier"/>
              </a:rPr>
              <a:t>, data = </a:t>
            </a:r>
            <a:r>
              <a:rPr lang="en-US" dirty="0" err="1" smtClean="0">
                <a:latin typeface="Courier"/>
                <a:cs typeface="Courier"/>
              </a:rPr>
              <a:t>airquality</a:t>
            </a:r>
            <a:r>
              <a:rPr lang="en-US" dirty="0" smtClean="0">
                <a:latin typeface="Courier"/>
                <a:cs typeface="Courier"/>
              </a:rPr>
              <a:t>)</a:t>
            </a:r>
          </a:p>
          <a:p>
            <a:r>
              <a:rPr lang="en-US" dirty="0" err="1" smtClean="0">
                <a:latin typeface="Courier"/>
                <a:cs typeface="Courier"/>
              </a:rPr>
              <a:t>summary(fit</a:t>
            </a:r>
            <a:r>
              <a:rPr lang="en-US" dirty="0" smtClean="0">
                <a:latin typeface="Courier"/>
                <a:cs typeface="Courier"/>
              </a:rPr>
              <a:t>)</a:t>
            </a:r>
          </a:p>
          <a:p>
            <a:endParaRPr lang="en-US" dirty="0" smtClean="0">
              <a:latin typeface="Courier"/>
              <a:cs typeface="Courier"/>
            </a:endParaRPr>
          </a:p>
          <a:p>
            <a:r>
              <a:rPr lang="en-US" dirty="0" smtClean="0">
                <a:latin typeface="Courier"/>
                <a:cs typeface="Courier"/>
              </a:rPr>
              <a:t>## Plot some diagnostics</a:t>
            </a:r>
          </a:p>
          <a:p>
            <a:r>
              <a:rPr lang="en-US" dirty="0" err="1" smtClean="0">
                <a:latin typeface="Courier"/>
                <a:cs typeface="Courier"/>
              </a:rPr>
              <a:t>par(mfrow</a:t>
            </a:r>
            <a:r>
              <a:rPr lang="en-US" dirty="0" smtClean="0">
                <a:latin typeface="Courier"/>
                <a:cs typeface="Courier"/>
              </a:rPr>
              <a:t> = c(2, 2))</a:t>
            </a:r>
          </a:p>
          <a:p>
            <a:r>
              <a:rPr lang="en-US" dirty="0" err="1" smtClean="0">
                <a:latin typeface="Courier"/>
                <a:cs typeface="Courier"/>
              </a:rPr>
              <a:t>plot(fit</a:t>
            </a:r>
            <a:r>
              <a:rPr lang="en-US" dirty="0" smtClean="0">
                <a:latin typeface="Courier"/>
                <a:cs typeface="Courier"/>
              </a:rPr>
              <a:t>)</a:t>
            </a:r>
          </a:p>
        </p:txBody>
      </p:sp>
      <p:sp>
        <p:nvSpPr>
          <p:cNvPr id="5" name="TextBox 4"/>
          <p:cNvSpPr txBox="1"/>
          <p:nvPr/>
        </p:nvSpPr>
        <p:spPr>
          <a:xfrm>
            <a:off x="3911600" y="1510268"/>
            <a:ext cx="3618186" cy="369332"/>
          </a:xfrm>
          <a:prstGeom prst="rect">
            <a:avLst/>
          </a:prstGeom>
          <a:noFill/>
        </p:spPr>
        <p:txBody>
          <a:bodyPr wrap="none" rtlCol="0">
            <a:spAutoFit/>
          </a:bodyPr>
          <a:lstStyle/>
          <a:p>
            <a:r>
              <a:rPr lang="en-US" dirty="0" smtClean="0"/>
              <a:t>Nothing created (packages attached)</a:t>
            </a:r>
            <a:endParaRPr lang="en-US" dirty="0"/>
          </a:p>
        </p:txBody>
      </p:sp>
      <p:sp>
        <p:nvSpPr>
          <p:cNvPr id="6" name="Right Brace 5"/>
          <p:cNvSpPr/>
          <p:nvPr/>
        </p:nvSpPr>
        <p:spPr>
          <a:xfrm>
            <a:off x="3505200" y="1446768"/>
            <a:ext cx="215900" cy="5598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911600" y="2375932"/>
            <a:ext cx="4071735" cy="369332"/>
          </a:xfrm>
          <a:prstGeom prst="rect">
            <a:avLst/>
          </a:prstGeom>
          <a:noFill/>
        </p:spPr>
        <p:txBody>
          <a:bodyPr wrap="none" rtlCol="0">
            <a:spAutoFit/>
          </a:bodyPr>
          <a:lstStyle/>
          <a:p>
            <a:r>
              <a:rPr lang="en-US" dirty="0" smtClean="0"/>
              <a:t>“</a:t>
            </a:r>
            <a:r>
              <a:rPr lang="en-US" dirty="0" err="1" smtClean="0"/>
              <a:t>airquality</a:t>
            </a:r>
            <a:r>
              <a:rPr lang="en-US" dirty="0" smtClean="0"/>
              <a:t>” object loaded into workspace</a:t>
            </a:r>
            <a:endParaRPr lang="en-US" dirty="0"/>
          </a:p>
        </p:txBody>
      </p:sp>
      <p:cxnSp>
        <p:nvCxnSpPr>
          <p:cNvPr id="9" name="Straight Arrow Connector 8"/>
          <p:cNvCxnSpPr>
            <a:stCxn id="7" idx="1"/>
          </p:cNvCxnSpPr>
          <p:nvPr/>
        </p:nvCxnSpPr>
        <p:spPr>
          <a:xfrm rot="10800000" flipV="1">
            <a:off x="2755900" y="2560598"/>
            <a:ext cx="11557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8695" y="3807936"/>
            <a:ext cx="3268105" cy="369332"/>
          </a:xfrm>
          <a:prstGeom prst="rect">
            <a:avLst/>
          </a:prstGeom>
          <a:noFill/>
        </p:spPr>
        <p:txBody>
          <a:bodyPr wrap="none" rtlCol="0">
            <a:spAutoFit/>
          </a:bodyPr>
          <a:lstStyle/>
          <a:p>
            <a:r>
              <a:rPr lang="en-US" dirty="0" smtClean="0"/>
              <a:t>“fit” object created in workspace</a:t>
            </a:r>
            <a:endParaRPr lang="en-US" dirty="0"/>
          </a:p>
        </p:txBody>
      </p:sp>
      <p:sp>
        <p:nvSpPr>
          <p:cNvPr id="11" name="TextBox 10"/>
          <p:cNvSpPr txBox="1"/>
          <p:nvPr/>
        </p:nvSpPr>
        <p:spPr>
          <a:xfrm>
            <a:off x="4873364" y="4177268"/>
            <a:ext cx="3109971" cy="369332"/>
          </a:xfrm>
          <a:prstGeom prst="rect">
            <a:avLst/>
          </a:prstGeom>
          <a:noFill/>
        </p:spPr>
        <p:txBody>
          <a:bodyPr wrap="none" rtlCol="0">
            <a:spAutoFit/>
          </a:bodyPr>
          <a:lstStyle/>
          <a:p>
            <a:r>
              <a:rPr lang="en-US" dirty="0" smtClean="0"/>
              <a:t>Side effect (printing to console)</a:t>
            </a:r>
            <a:endParaRPr lang="en-US" dirty="0"/>
          </a:p>
        </p:txBody>
      </p:sp>
      <p:sp>
        <p:nvSpPr>
          <p:cNvPr id="12" name="TextBox 11"/>
          <p:cNvSpPr txBox="1"/>
          <p:nvPr/>
        </p:nvSpPr>
        <p:spPr>
          <a:xfrm>
            <a:off x="4225664" y="5396468"/>
            <a:ext cx="3815655" cy="369332"/>
          </a:xfrm>
          <a:prstGeom prst="rect">
            <a:avLst/>
          </a:prstGeom>
          <a:noFill/>
        </p:spPr>
        <p:txBody>
          <a:bodyPr wrap="none" rtlCol="0">
            <a:spAutoFit/>
          </a:bodyPr>
          <a:lstStyle/>
          <a:p>
            <a:r>
              <a:rPr lang="en-US" dirty="0" smtClean="0"/>
              <a:t>Side effect (plotting to graphics device)</a:t>
            </a:r>
            <a:endParaRPr lang="en-US" dirty="0"/>
          </a:p>
        </p:txBody>
      </p:sp>
      <p:cxnSp>
        <p:nvCxnSpPr>
          <p:cNvPr id="14" name="Straight Arrow Connector 13"/>
          <p:cNvCxnSpPr>
            <a:stCxn id="10" idx="1"/>
          </p:cNvCxnSpPr>
          <p:nvPr/>
        </p:nvCxnSpPr>
        <p:spPr>
          <a:xfrm rot="10800000">
            <a:off x="4610103" y="3632200"/>
            <a:ext cx="808593" cy="3604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1"/>
          </p:cNvCxnSpPr>
          <p:nvPr/>
        </p:nvCxnSpPr>
        <p:spPr>
          <a:xfrm rot="10800000">
            <a:off x="2070100" y="3807936"/>
            <a:ext cx="2803264" cy="553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1"/>
          </p:cNvCxnSpPr>
          <p:nvPr/>
        </p:nvCxnSpPr>
        <p:spPr>
          <a:xfrm rot="10800000">
            <a:off x="2070100" y="4876800"/>
            <a:ext cx="2155565" cy="704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a:t>
            </a:r>
            <a:r>
              <a:rPr lang="en-US" dirty="0" err="1" smtClean="0">
                <a:latin typeface="Courier"/>
                <a:cs typeface="Courier"/>
              </a:rPr>
              <a:t>cacher</a:t>
            </a:r>
            <a:r>
              <a:rPr lang="en-US" dirty="0" smtClean="0">
                <a:cs typeface="Courier"/>
              </a:rPr>
              <a:t> as a Reader</a:t>
            </a:r>
            <a:endParaRPr lang="en-US" dirty="0">
              <a:cs typeface="Courier"/>
            </a:endParaRPr>
          </a:p>
        </p:txBody>
      </p:sp>
      <p:sp>
        <p:nvSpPr>
          <p:cNvPr id="8" name="TextBox 7"/>
          <p:cNvSpPr txBox="1"/>
          <p:nvPr/>
        </p:nvSpPr>
        <p:spPr>
          <a:xfrm>
            <a:off x="114300" y="3058205"/>
            <a:ext cx="8851900" cy="2308324"/>
          </a:xfrm>
          <a:prstGeom prst="rect">
            <a:avLst/>
          </a:prstGeom>
          <a:noFill/>
        </p:spPr>
        <p:txBody>
          <a:bodyPr wrap="square" rtlCol="0">
            <a:spAutoFit/>
          </a:bodyPr>
          <a:lstStyle/>
          <a:p>
            <a:r>
              <a:rPr lang="en-US" dirty="0">
                <a:latin typeface="Courier"/>
                <a:cs typeface="Courier"/>
              </a:rPr>
              <a:t>&gt; </a:t>
            </a:r>
            <a:r>
              <a:rPr lang="en-US" dirty="0" err="1">
                <a:latin typeface="Courier"/>
                <a:cs typeface="Courier"/>
              </a:rPr>
              <a:t>library(cacher</a:t>
            </a:r>
            <a:r>
              <a:rPr lang="en-US" dirty="0">
                <a:latin typeface="Courier"/>
                <a:cs typeface="Courier"/>
              </a:rPr>
              <a:t>)</a:t>
            </a:r>
          </a:p>
          <a:p>
            <a:r>
              <a:rPr lang="en-US" dirty="0">
                <a:latin typeface="Courier"/>
                <a:cs typeface="Courier"/>
              </a:rPr>
              <a:t>&gt; </a:t>
            </a:r>
            <a:r>
              <a:rPr lang="en-US" dirty="0" err="1">
                <a:latin typeface="Courier"/>
                <a:cs typeface="Courier"/>
              </a:rPr>
              <a:t>clonecache(id</a:t>
            </a:r>
            <a:r>
              <a:rPr lang="en-US" dirty="0">
                <a:latin typeface="Courier"/>
                <a:cs typeface="Courier"/>
              </a:rPr>
              <a:t> =</a:t>
            </a:r>
            <a:r>
              <a:rPr lang="en-US" dirty="0" smtClean="0">
                <a:latin typeface="Courier"/>
                <a:cs typeface="Courier"/>
              </a:rPr>
              <a:t> "092dcc7dda4b93e42f23e038a60e1d44dbec7b3f”)</a:t>
            </a:r>
          </a:p>
          <a:p>
            <a:r>
              <a:rPr lang="en-US" dirty="0" smtClean="0">
                <a:latin typeface="Courier"/>
                <a:cs typeface="Courier"/>
              </a:rPr>
              <a:t>&gt; </a:t>
            </a:r>
            <a:r>
              <a:rPr lang="en-US" dirty="0" err="1" smtClean="0">
                <a:latin typeface="Courier"/>
                <a:cs typeface="Courier"/>
              </a:rPr>
              <a:t>clonecache(id</a:t>
            </a:r>
            <a:r>
              <a:rPr lang="en-US" dirty="0" smtClean="0">
                <a:latin typeface="Courier"/>
                <a:cs typeface="Courier"/>
              </a:rPr>
              <a:t> = “092d”)  ## Same as above</a:t>
            </a:r>
          </a:p>
          <a:p>
            <a:r>
              <a:rPr lang="en-US" dirty="0" smtClean="0">
                <a:latin typeface="Courier"/>
                <a:cs typeface="Courier"/>
              </a:rPr>
              <a:t>created cache directory '.cache'</a:t>
            </a:r>
          </a:p>
          <a:p>
            <a:endParaRPr lang="en-US" dirty="0" smtClean="0">
              <a:latin typeface="Courier"/>
              <a:cs typeface="Courier"/>
            </a:endParaRPr>
          </a:p>
          <a:p>
            <a:r>
              <a:rPr lang="en-US" dirty="0">
                <a:latin typeface="Courier"/>
                <a:cs typeface="Courier"/>
              </a:rPr>
              <a:t>&gt; </a:t>
            </a:r>
            <a:r>
              <a:rPr lang="en-US" dirty="0" err="1">
                <a:latin typeface="Courier"/>
                <a:cs typeface="Courier"/>
              </a:rPr>
              <a:t>showfiles</a:t>
            </a:r>
            <a:r>
              <a:rPr lang="en-US" dirty="0">
                <a:latin typeface="Courier"/>
                <a:cs typeface="Courier"/>
              </a:rPr>
              <a:t>()</a:t>
            </a:r>
          </a:p>
          <a:p>
            <a:r>
              <a:rPr lang="en-US" dirty="0">
                <a:latin typeface="Courier"/>
                <a:cs typeface="Courier"/>
              </a:rPr>
              <a:t>[1] "top20.R"</a:t>
            </a:r>
          </a:p>
          <a:p>
            <a:r>
              <a:rPr lang="en-US" dirty="0">
                <a:latin typeface="Courier"/>
                <a:cs typeface="Courier"/>
              </a:rPr>
              <a:t>&gt; sourcefile("top20.R")</a:t>
            </a:r>
            <a:r>
              <a:rPr lang="en-US" dirty="0" smtClean="0">
                <a:latin typeface="Courier"/>
                <a:cs typeface="Courier"/>
              </a:rPr>
              <a:t> </a:t>
            </a:r>
            <a:endParaRPr lang="en-US" dirty="0">
              <a:latin typeface="Courier"/>
              <a:cs typeface="Courier"/>
            </a:endParaRPr>
          </a:p>
        </p:txBody>
      </p:sp>
      <p:sp>
        <p:nvSpPr>
          <p:cNvPr id="10" name="TextBox 9"/>
          <p:cNvSpPr txBox="1"/>
          <p:nvPr/>
        </p:nvSpPr>
        <p:spPr>
          <a:xfrm>
            <a:off x="800100" y="1957770"/>
            <a:ext cx="7160597" cy="646331"/>
          </a:xfrm>
          <a:prstGeom prst="rect">
            <a:avLst/>
          </a:prstGeom>
          <a:noFill/>
        </p:spPr>
        <p:txBody>
          <a:bodyPr wrap="square" rtlCol="0">
            <a:spAutoFit/>
          </a:bodyPr>
          <a:lstStyle/>
          <a:p>
            <a:r>
              <a:rPr lang="en-US" dirty="0" smtClean="0">
                <a:cs typeface=""/>
              </a:rPr>
              <a:t>“…the code and data for this analysis can be found in the </a:t>
            </a:r>
            <a:r>
              <a:rPr lang="en-US" dirty="0" err="1" smtClean="0">
                <a:cs typeface=""/>
              </a:rPr>
              <a:t>cacher</a:t>
            </a:r>
            <a:r>
              <a:rPr lang="en-US" dirty="0" smtClean="0">
                <a:cs typeface=""/>
              </a:rPr>
              <a:t> package 092dcc7dda4b93e42f23e038a60e1d44dbec7b3f.”</a:t>
            </a:r>
            <a:endParaRPr lang="en-US" dirty="0">
              <a:cs typeface=""/>
            </a:endParaRPr>
          </a:p>
        </p:txBody>
      </p:sp>
      <p:sp>
        <p:nvSpPr>
          <p:cNvPr id="11" name="TextBox 10"/>
          <p:cNvSpPr txBox="1"/>
          <p:nvPr/>
        </p:nvSpPr>
        <p:spPr>
          <a:xfrm>
            <a:off x="457200" y="1417638"/>
            <a:ext cx="2287405" cy="369332"/>
          </a:xfrm>
          <a:prstGeom prst="rect">
            <a:avLst/>
          </a:prstGeom>
          <a:noFill/>
        </p:spPr>
        <p:txBody>
          <a:bodyPr wrap="none" rtlCol="0">
            <a:spAutoFit/>
          </a:bodyPr>
          <a:lstStyle/>
          <a:p>
            <a:r>
              <a:rPr lang="en-US" dirty="0" smtClean="0"/>
              <a:t>A journal article says...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an Analysis</a:t>
            </a:r>
            <a:endParaRPr lang="en-US" dirty="0"/>
          </a:p>
        </p:txBody>
      </p:sp>
      <p:sp>
        <p:nvSpPr>
          <p:cNvPr id="3" name="Content Placeholder 2"/>
          <p:cNvSpPr>
            <a:spLocks noGrp="1"/>
          </p:cNvSpPr>
          <p:nvPr>
            <p:ph idx="1"/>
          </p:nvPr>
        </p:nvSpPr>
        <p:spPr/>
        <p:txBody>
          <a:bodyPr/>
          <a:lstStyle/>
          <a:p>
            <a:r>
              <a:rPr lang="en-US" dirty="0" smtClean="0"/>
              <a:t>Local directories created</a:t>
            </a:r>
          </a:p>
          <a:p>
            <a:r>
              <a:rPr lang="en-US" dirty="0" smtClean="0"/>
              <a:t>Source code files and metadata are downloaded</a:t>
            </a:r>
          </a:p>
          <a:p>
            <a:r>
              <a:rPr lang="en-US" dirty="0" smtClean="0"/>
              <a:t>Data objects are </a:t>
            </a:r>
            <a:r>
              <a:rPr lang="en-US" i="1" dirty="0" smtClean="0"/>
              <a:t>not</a:t>
            </a:r>
            <a:r>
              <a:rPr lang="en-US" dirty="0" smtClean="0"/>
              <a:t> downloaded by default</a:t>
            </a:r>
          </a:p>
          <a:p>
            <a:r>
              <a:rPr lang="en-US" dirty="0" smtClean="0"/>
              <a:t>References to data objects are loaded and corresponding data can be lazy-loaded on demand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Code</a:t>
            </a:r>
            <a:endParaRPr lang="en-US" dirty="0"/>
          </a:p>
        </p:txBody>
      </p:sp>
      <p:sp>
        <p:nvSpPr>
          <p:cNvPr id="3" name="TextBox 2"/>
          <p:cNvSpPr txBox="1"/>
          <p:nvPr/>
        </p:nvSpPr>
        <p:spPr>
          <a:xfrm>
            <a:off x="1358900" y="1841500"/>
            <a:ext cx="6418156" cy="3416320"/>
          </a:xfrm>
          <a:prstGeom prst="rect">
            <a:avLst/>
          </a:prstGeom>
          <a:noFill/>
        </p:spPr>
        <p:txBody>
          <a:bodyPr wrap="none" rtlCol="0">
            <a:spAutoFit/>
          </a:bodyPr>
          <a:lstStyle/>
          <a:p>
            <a:r>
              <a:rPr lang="en-US" dirty="0">
                <a:latin typeface="Courier"/>
                <a:cs typeface="Courier"/>
              </a:rPr>
              <a:t>&gt; code()</a:t>
            </a:r>
          </a:p>
          <a:p>
            <a:r>
              <a:rPr lang="en-US" dirty="0">
                <a:latin typeface="Courier"/>
                <a:cs typeface="Courier"/>
              </a:rPr>
              <a:t>source file: top20.R</a:t>
            </a:r>
          </a:p>
          <a:p>
            <a:r>
              <a:rPr lang="en-US" dirty="0">
                <a:latin typeface="Courier"/>
                <a:cs typeface="Courier"/>
              </a:rPr>
              <a:t>1  cities &lt;- </a:t>
            </a:r>
            <a:r>
              <a:rPr lang="en-US" dirty="0" err="1">
                <a:latin typeface="Courier"/>
                <a:cs typeface="Courier"/>
              </a:rPr>
              <a:t>readLines("citylist.txt</a:t>
            </a:r>
            <a:r>
              <a:rPr lang="en-US" dirty="0">
                <a:latin typeface="Courier"/>
                <a:cs typeface="Courier"/>
              </a:rPr>
              <a:t>")</a:t>
            </a:r>
          </a:p>
          <a:p>
            <a:r>
              <a:rPr lang="en-US" dirty="0">
                <a:latin typeface="Courier"/>
                <a:cs typeface="Courier"/>
              </a:rPr>
              <a:t>2  classes &lt;- </a:t>
            </a:r>
            <a:r>
              <a:rPr lang="en-US" dirty="0" err="1">
                <a:latin typeface="Courier"/>
                <a:cs typeface="Courier"/>
              </a:rPr>
              <a:t>readLines("colClasses.txt</a:t>
            </a:r>
            <a:r>
              <a:rPr lang="en-US" dirty="0">
                <a:latin typeface="Courier"/>
                <a:cs typeface="Courier"/>
              </a:rPr>
              <a:t>")</a:t>
            </a:r>
          </a:p>
          <a:p>
            <a:r>
              <a:rPr lang="en-US" dirty="0">
                <a:latin typeface="Courier"/>
                <a:cs typeface="Courier"/>
              </a:rPr>
              <a:t>3  </a:t>
            </a:r>
            <a:r>
              <a:rPr lang="en-US" dirty="0" err="1">
                <a:latin typeface="Courier"/>
                <a:cs typeface="Courier"/>
              </a:rPr>
              <a:t>vars</a:t>
            </a:r>
            <a:r>
              <a:rPr lang="en-US" dirty="0">
                <a:latin typeface="Courier"/>
                <a:cs typeface="Courier"/>
              </a:rPr>
              <a:t> &lt;- </a:t>
            </a:r>
            <a:r>
              <a:rPr lang="en-US" dirty="0" err="1">
                <a:latin typeface="Courier"/>
                <a:cs typeface="Courier"/>
              </a:rPr>
              <a:t>c("date</a:t>
            </a:r>
            <a:r>
              <a:rPr lang="en-US" dirty="0">
                <a:latin typeface="Courier"/>
                <a:cs typeface="Courier"/>
              </a:rPr>
              <a:t>", "</a:t>
            </a:r>
            <a:r>
              <a:rPr lang="en-US" dirty="0" err="1">
                <a:latin typeface="Courier"/>
                <a:cs typeface="Courier"/>
              </a:rPr>
              <a:t>dow</a:t>
            </a:r>
            <a:r>
              <a:rPr lang="en-US" dirty="0">
                <a:latin typeface="Courier"/>
                <a:cs typeface="Courier"/>
              </a:rPr>
              <a:t>", "death", </a:t>
            </a:r>
          </a:p>
          <a:p>
            <a:r>
              <a:rPr lang="en-US" dirty="0">
                <a:latin typeface="Courier"/>
                <a:cs typeface="Courier"/>
              </a:rPr>
              <a:t>4  data &lt;- </a:t>
            </a:r>
            <a:r>
              <a:rPr lang="en-US" dirty="0" err="1">
                <a:latin typeface="Courier"/>
                <a:cs typeface="Courier"/>
              </a:rPr>
              <a:t>lapply(cities</a:t>
            </a:r>
            <a:r>
              <a:rPr lang="en-US" dirty="0">
                <a:latin typeface="Courier"/>
                <a:cs typeface="Courier"/>
              </a:rPr>
              <a:t>, </a:t>
            </a:r>
            <a:r>
              <a:rPr lang="en-US" dirty="0" err="1">
                <a:latin typeface="Courier"/>
                <a:cs typeface="Courier"/>
              </a:rPr>
              <a:t>function(city</a:t>
            </a:r>
            <a:r>
              <a:rPr lang="en-US" dirty="0">
                <a:latin typeface="Courier"/>
                <a:cs typeface="Courier"/>
              </a:rPr>
              <a:t>) {</a:t>
            </a:r>
          </a:p>
          <a:p>
            <a:r>
              <a:rPr lang="en-US" dirty="0">
                <a:latin typeface="Courier"/>
                <a:cs typeface="Courier"/>
              </a:rPr>
              <a:t>5  </a:t>
            </a:r>
            <a:r>
              <a:rPr lang="en-US" dirty="0" err="1">
                <a:latin typeface="Courier"/>
                <a:cs typeface="Courier"/>
              </a:rPr>
              <a:t>names(data</a:t>
            </a:r>
            <a:r>
              <a:rPr lang="en-US" dirty="0">
                <a:latin typeface="Courier"/>
                <a:cs typeface="Courier"/>
              </a:rPr>
              <a:t>) &lt;- cities</a:t>
            </a:r>
          </a:p>
          <a:p>
            <a:r>
              <a:rPr lang="en-US" dirty="0">
                <a:latin typeface="Courier"/>
                <a:cs typeface="Courier"/>
              </a:rPr>
              <a:t>6  estimates &lt;- </a:t>
            </a:r>
            <a:r>
              <a:rPr lang="en-US" dirty="0" err="1">
                <a:latin typeface="Courier"/>
                <a:cs typeface="Courier"/>
              </a:rPr>
              <a:t>sapply(data</a:t>
            </a:r>
            <a:r>
              <a:rPr lang="en-US" dirty="0">
                <a:latin typeface="Courier"/>
                <a:cs typeface="Courier"/>
              </a:rPr>
              <a:t>, </a:t>
            </a:r>
            <a:r>
              <a:rPr lang="en-US" dirty="0" err="1">
                <a:latin typeface="Courier"/>
                <a:cs typeface="Courier"/>
              </a:rPr>
              <a:t>function(city</a:t>
            </a:r>
            <a:r>
              <a:rPr lang="en-US" dirty="0">
                <a:latin typeface="Courier"/>
                <a:cs typeface="Courier"/>
              </a:rPr>
              <a:t>) {</a:t>
            </a:r>
          </a:p>
          <a:p>
            <a:r>
              <a:rPr lang="en-US" dirty="0">
                <a:latin typeface="Courier"/>
                <a:cs typeface="Courier"/>
              </a:rPr>
              <a:t>7  effect &lt;- weighted.mean(estimates[1, </a:t>
            </a:r>
          </a:p>
          <a:p>
            <a:r>
              <a:rPr lang="en-US" dirty="0">
                <a:latin typeface="Courier"/>
                <a:cs typeface="Courier"/>
              </a:rPr>
              <a:t>8  </a:t>
            </a:r>
            <a:r>
              <a:rPr lang="en-US" dirty="0" err="1">
                <a:latin typeface="Courier"/>
                <a:cs typeface="Courier"/>
              </a:rPr>
              <a:t>stderr</a:t>
            </a:r>
            <a:r>
              <a:rPr lang="en-US" dirty="0">
                <a:latin typeface="Courier"/>
                <a:cs typeface="Courier"/>
              </a:rPr>
              <a:t> &lt;- sqrt(1/sum(1/estimates[2, </a:t>
            </a:r>
            <a:endParaRPr lang="en-US" dirty="0" smtClean="0">
              <a:latin typeface="Courier"/>
              <a:cs typeface="Courier"/>
            </a:endParaRPr>
          </a:p>
          <a:p>
            <a:endParaRPr lang="en-US" dirty="0" smtClean="0">
              <a:latin typeface="Courier"/>
              <a:cs typeface="Courier"/>
            </a:endParaRPr>
          </a:p>
          <a:p>
            <a:r>
              <a:rPr lang="en-US" dirty="0" smtClean="0">
                <a:latin typeface="Courier"/>
                <a:cs typeface="Courier"/>
              </a:rPr>
              <a:t>&gt; </a:t>
            </a:r>
            <a:r>
              <a:rPr lang="en-US" dirty="0" err="1" smtClean="0">
                <a:latin typeface="Courier"/>
                <a:cs typeface="Courier"/>
              </a:rPr>
              <a:t>graphcode</a:t>
            </a:r>
            <a:r>
              <a:rPr lang="en-US" dirty="0" smtClean="0">
                <a:latin typeface="Courier"/>
                <a:cs typeface="Courier"/>
              </a:rPr>
              <a:t>()</a:t>
            </a:r>
            <a:endParaRPr lang="en-US" dirty="0">
              <a:latin typeface="Courier"/>
              <a:cs typeface="Courie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792162"/>
          </a:xfrm>
        </p:spPr>
        <p:txBody>
          <a:bodyPr>
            <a:normAutofit/>
          </a:bodyPr>
          <a:lstStyle/>
          <a:p>
            <a:r>
              <a:rPr lang="en-US" dirty="0" smtClean="0"/>
              <a:t>Analysis Code Graphs</a:t>
            </a:r>
            <a:endParaRPr lang="en-US" dirty="0"/>
          </a:p>
        </p:txBody>
      </p:sp>
      <p:pic>
        <p:nvPicPr>
          <p:cNvPr id="3" name="Picture 2" descr="figure1.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58900" y="571500"/>
            <a:ext cx="6299200" cy="6299200"/>
          </a:xfrm>
          <a:prstGeom prst="rect">
            <a:avLst/>
          </a:prstGeom>
        </p:spPr>
      </p:pic>
      <p:sp>
        <p:nvSpPr>
          <p:cNvPr id="4" name="Rectangle 3"/>
          <p:cNvSpPr/>
          <p:nvPr/>
        </p:nvSpPr>
        <p:spPr>
          <a:xfrm>
            <a:off x="3937000" y="2387600"/>
            <a:ext cx="1143000" cy="1041400"/>
          </a:xfrm>
          <a:prstGeom prst="rect">
            <a:avLst/>
          </a:prstGeom>
          <a:noFill/>
          <a:ln w="28575"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Code Backwards</a:t>
            </a:r>
            <a:endParaRPr lang="en-US" dirty="0"/>
          </a:p>
        </p:txBody>
      </p:sp>
      <p:sp>
        <p:nvSpPr>
          <p:cNvPr id="3" name="TextBox 2"/>
          <p:cNvSpPr txBox="1"/>
          <p:nvPr/>
        </p:nvSpPr>
        <p:spPr>
          <a:xfrm>
            <a:off x="210465" y="2108139"/>
            <a:ext cx="8773030" cy="4247317"/>
          </a:xfrm>
          <a:prstGeom prst="rect">
            <a:avLst/>
          </a:prstGeom>
          <a:noFill/>
        </p:spPr>
        <p:txBody>
          <a:bodyPr wrap="none" rtlCol="0">
            <a:spAutoFit/>
          </a:bodyPr>
          <a:lstStyle/>
          <a:p>
            <a:r>
              <a:rPr lang="en-US" dirty="0">
                <a:latin typeface="Courier"/>
                <a:cs typeface="Courier"/>
              </a:rPr>
              <a:t>&gt; </a:t>
            </a:r>
            <a:r>
              <a:rPr lang="en-US" dirty="0" err="1">
                <a:latin typeface="Courier"/>
                <a:cs typeface="Courier"/>
              </a:rPr>
              <a:t>objectcode(“data</a:t>
            </a:r>
            <a:r>
              <a:rPr lang="en-US" dirty="0">
                <a:latin typeface="Courier"/>
                <a:cs typeface="Courier"/>
              </a:rPr>
              <a:t>”)</a:t>
            </a:r>
          </a:p>
          <a:p>
            <a:r>
              <a:rPr lang="en-US" dirty="0">
                <a:latin typeface="Courier"/>
                <a:cs typeface="Courier"/>
              </a:rPr>
              <a:t>source file: top20.R</a:t>
            </a:r>
          </a:p>
          <a:p>
            <a:r>
              <a:rPr lang="en-US" dirty="0">
                <a:latin typeface="Courier"/>
                <a:cs typeface="Courier"/>
              </a:rPr>
              <a:t>1  cities &lt;- </a:t>
            </a:r>
            <a:r>
              <a:rPr lang="en-US" dirty="0" err="1">
                <a:latin typeface="Courier"/>
                <a:cs typeface="Courier"/>
              </a:rPr>
              <a:t>readLines("citylist.txt</a:t>
            </a:r>
            <a:r>
              <a:rPr lang="en-US" dirty="0">
                <a:latin typeface="Courier"/>
                <a:cs typeface="Courier"/>
              </a:rPr>
              <a:t>")</a:t>
            </a:r>
          </a:p>
          <a:p>
            <a:r>
              <a:rPr lang="en-US" dirty="0">
                <a:latin typeface="Courier"/>
                <a:cs typeface="Courier"/>
              </a:rPr>
              <a:t>2  classes &lt;- </a:t>
            </a:r>
            <a:r>
              <a:rPr lang="en-US" dirty="0" err="1">
                <a:latin typeface="Courier"/>
                <a:cs typeface="Courier"/>
              </a:rPr>
              <a:t>readLines("colClasses.txt</a:t>
            </a:r>
            <a:r>
              <a:rPr lang="en-US" dirty="0">
                <a:latin typeface="Courier"/>
                <a:cs typeface="Courier"/>
              </a:rPr>
              <a:t>")</a:t>
            </a:r>
          </a:p>
          <a:p>
            <a:r>
              <a:rPr lang="en-US" dirty="0">
                <a:latin typeface="Courier"/>
                <a:cs typeface="Courier"/>
              </a:rPr>
              <a:t>3  </a:t>
            </a:r>
            <a:r>
              <a:rPr lang="en-US" dirty="0" err="1">
                <a:latin typeface="Courier"/>
                <a:cs typeface="Courier"/>
              </a:rPr>
              <a:t>vars</a:t>
            </a:r>
            <a:r>
              <a:rPr lang="en-US" dirty="0">
                <a:latin typeface="Courier"/>
                <a:cs typeface="Courier"/>
              </a:rPr>
              <a:t> &lt;- </a:t>
            </a:r>
            <a:r>
              <a:rPr lang="en-US" dirty="0" err="1">
                <a:latin typeface="Courier"/>
                <a:cs typeface="Courier"/>
              </a:rPr>
              <a:t>c("date</a:t>
            </a:r>
            <a:r>
              <a:rPr lang="en-US" dirty="0">
                <a:latin typeface="Courier"/>
                <a:cs typeface="Courier"/>
              </a:rPr>
              <a:t>", "</a:t>
            </a:r>
            <a:r>
              <a:rPr lang="en-US" dirty="0" err="1">
                <a:latin typeface="Courier"/>
                <a:cs typeface="Courier"/>
              </a:rPr>
              <a:t>dow</a:t>
            </a:r>
            <a:r>
              <a:rPr lang="en-US" dirty="0">
                <a:latin typeface="Courier"/>
                <a:cs typeface="Courier"/>
              </a:rPr>
              <a:t>", "death", "</a:t>
            </a:r>
            <a:r>
              <a:rPr lang="en-US" dirty="0" err="1">
                <a:latin typeface="Courier"/>
                <a:cs typeface="Courier"/>
              </a:rPr>
              <a:t>tmpd</a:t>
            </a:r>
            <a:r>
              <a:rPr lang="en-US" dirty="0">
                <a:latin typeface="Courier"/>
                <a:cs typeface="Courier"/>
              </a:rPr>
              <a:t>", "</a:t>
            </a:r>
            <a:r>
              <a:rPr lang="en-US" dirty="0" err="1">
                <a:latin typeface="Courier"/>
                <a:cs typeface="Courier"/>
              </a:rPr>
              <a:t>rmtmpd</a:t>
            </a:r>
            <a:r>
              <a:rPr lang="en-US" dirty="0">
                <a:latin typeface="Courier"/>
                <a:cs typeface="Courier"/>
              </a:rPr>
              <a:t>", "</a:t>
            </a:r>
            <a:r>
              <a:rPr lang="en-US" dirty="0" err="1">
                <a:latin typeface="Courier"/>
                <a:cs typeface="Courier"/>
              </a:rPr>
              <a:t>dptp</a:t>
            </a:r>
            <a:r>
              <a:rPr lang="en-US" dirty="0">
                <a:latin typeface="Courier"/>
                <a:cs typeface="Courier"/>
              </a:rPr>
              <a:t>",</a:t>
            </a:r>
          </a:p>
          <a:p>
            <a:r>
              <a:rPr lang="en-US" dirty="0">
                <a:latin typeface="Courier"/>
                <a:cs typeface="Courier"/>
              </a:rPr>
              <a:t>             "</a:t>
            </a:r>
            <a:r>
              <a:rPr lang="en-US" dirty="0" err="1">
                <a:latin typeface="Courier"/>
                <a:cs typeface="Courier"/>
              </a:rPr>
              <a:t>rmdptp</a:t>
            </a:r>
            <a:r>
              <a:rPr lang="en-US" dirty="0">
                <a:latin typeface="Courier"/>
                <a:cs typeface="Courier"/>
              </a:rPr>
              <a:t>", "l1pm10tmean")</a:t>
            </a:r>
          </a:p>
          <a:p>
            <a:r>
              <a:rPr lang="en-US" dirty="0">
                <a:latin typeface="Courier"/>
                <a:cs typeface="Courier"/>
              </a:rPr>
              <a:t>4  data &lt;- </a:t>
            </a:r>
            <a:r>
              <a:rPr lang="en-US" dirty="0" err="1">
                <a:latin typeface="Courier"/>
                <a:cs typeface="Courier"/>
              </a:rPr>
              <a:t>lapply(cities</a:t>
            </a:r>
            <a:r>
              <a:rPr lang="en-US" dirty="0">
                <a:latin typeface="Courier"/>
                <a:cs typeface="Courier"/>
              </a:rPr>
              <a:t>, </a:t>
            </a:r>
            <a:r>
              <a:rPr lang="en-US" dirty="0" err="1">
                <a:latin typeface="Courier"/>
                <a:cs typeface="Courier"/>
              </a:rPr>
              <a:t>function(city</a:t>
            </a:r>
            <a:r>
              <a:rPr lang="en-US" dirty="0">
                <a:latin typeface="Courier"/>
                <a:cs typeface="Courier"/>
              </a:rPr>
              <a:t>) {</a:t>
            </a:r>
          </a:p>
          <a:p>
            <a:r>
              <a:rPr lang="en-US" dirty="0">
                <a:latin typeface="Courier"/>
                <a:cs typeface="Courier"/>
              </a:rPr>
              <a:t>           filename &lt;- </a:t>
            </a:r>
            <a:r>
              <a:rPr lang="en-US" dirty="0" err="1">
                <a:latin typeface="Courier"/>
                <a:cs typeface="Courier"/>
              </a:rPr>
              <a:t>file.path("data</a:t>
            </a:r>
            <a:r>
              <a:rPr lang="en-US" dirty="0">
                <a:latin typeface="Courier"/>
                <a:cs typeface="Courier"/>
              </a:rPr>
              <a:t>", </a:t>
            </a:r>
            <a:r>
              <a:rPr lang="en-US" dirty="0" err="1">
                <a:latin typeface="Courier"/>
                <a:cs typeface="Courier"/>
              </a:rPr>
              <a:t>paste(city</a:t>
            </a:r>
            <a:r>
              <a:rPr lang="en-US" dirty="0">
                <a:latin typeface="Courier"/>
                <a:cs typeface="Courier"/>
              </a:rPr>
              <a:t>, "</a:t>
            </a:r>
            <a:r>
              <a:rPr lang="en-US" dirty="0" err="1">
                <a:latin typeface="Courier"/>
                <a:cs typeface="Courier"/>
              </a:rPr>
              <a:t>csv</a:t>
            </a:r>
            <a:r>
              <a:rPr lang="en-US" dirty="0">
                <a:latin typeface="Courier"/>
                <a:cs typeface="Courier"/>
              </a:rPr>
              <a:t>",</a:t>
            </a:r>
          </a:p>
          <a:p>
            <a:r>
              <a:rPr lang="en-US" dirty="0">
                <a:latin typeface="Courier"/>
                <a:cs typeface="Courier"/>
              </a:rPr>
              <a:t>                                 sep = "."))</a:t>
            </a:r>
          </a:p>
          <a:p>
            <a:r>
              <a:rPr lang="en-US" dirty="0">
                <a:latin typeface="Courier"/>
                <a:cs typeface="Courier"/>
              </a:rPr>
              <a:t>           d0 &lt;- </a:t>
            </a:r>
            <a:r>
              <a:rPr lang="en-US" dirty="0" err="1">
                <a:latin typeface="Courier"/>
                <a:cs typeface="Courier"/>
              </a:rPr>
              <a:t>read.csv(filename</a:t>
            </a:r>
            <a:r>
              <a:rPr lang="en-US" dirty="0">
                <a:latin typeface="Courier"/>
                <a:cs typeface="Courier"/>
              </a:rPr>
              <a:t>, </a:t>
            </a:r>
            <a:r>
              <a:rPr lang="en-US" dirty="0" err="1">
                <a:latin typeface="Courier"/>
                <a:cs typeface="Courier"/>
              </a:rPr>
              <a:t>colClasses</a:t>
            </a:r>
            <a:r>
              <a:rPr lang="en-US" dirty="0">
                <a:latin typeface="Courier"/>
                <a:cs typeface="Courier"/>
              </a:rPr>
              <a:t> = classes,</a:t>
            </a:r>
          </a:p>
          <a:p>
            <a:r>
              <a:rPr lang="en-US" dirty="0">
                <a:latin typeface="Courier"/>
                <a:cs typeface="Courier"/>
              </a:rPr>
              <a:t>                          </a:t>
            </a:r>
            <a:r>
              <a:rPr lang="en-US" dirty="0" err="1">
                <a:latin typeface="Courier"/>
                <a:cs typeface="Courier"/>
              </a:rPr>
              <a:t>nrow</a:t>
            </a:r>
            <a:r>
              <a:rPr lang="en-US" dirty="0">
                <a:latin typeface="Courier"/>
                <a:cs typeface="Courier"/>
              </a:rPr>
              <a:t> = 5200)</a:t>
            </a:r>
          </a:p>
          <a:p>
            <a:r>
              <a:rPr lang="en-US" dirty="0">
                <a:latin typeface="Courier"/>
                <a:cs typeface="Courier"/>
              </a:rPr>
              <a:t>           d0[, </a:t>
            </a:r>
            <a:r>
              <a:rPr lang="en-US" dirty="0" err="1">
                <a:latin typeface="Courier"/>
                <a:cs typeface="Courier"/>
              </a:rPr>
              <a:t>vars</a:t>
            </a:r>
            <a:r>
              <a:rPr lang="en-US" dirty="0">
                <a:latin typeface="Courier"/>
                <a:cs typeface="Courier"/>
              </a:rPr>
              <a:t>]</a:t>
            </a:r>
          </a:p>
          <a:p>
            <a:r>
              <a:rPr lang="en-US" dirty="0">
                <a:latin typeface="Courier"/>
                <a:cs typeface="Courier"/>
              </a:rPr>
              <a:t>   })</a:t>
            </a:r>
          </a:p>
          <a:p>
            <a:r>
              <a:rPr lang="en-US" dirty="0">
                <a:latin typeface="Courier"/>
                <a:cs typeface="Courier"/>
              </a:rPr>
              <a:t>5  </a:t>
            </a:r>
            <a:r>
              <a:rPr lang="en-US" dirty="0" err="1">
                <a:latin typeface="Courier"/>
                <a:cs typeface="Courier"/>
              </a:rPr>
              <a:t>names(data</a:t>
            </a:r>
            <a:r>
              <a:rPr lang="en-US" dirty="0">
                <a:latin typeface="Courier"/>
                <a:cs typeface="Courier"/>
              </a:rPr>
              <a:t>) &lt;- cities</a:t>
            </a:r>
          </a:p>
          <a:p>
            <a:endParaRPr lang="en-US" dirty="0">
              <a:latin typeface="Courier"/>
              <a:cs typeface="Courie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Code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latin typeface="Courier"/>
                <a:cs typeface="Courier"/>
              </a:rPr>
              <a:t>runcode</a:t>
            </a:r>
            <a:r>
              <a:rPr lang="en-US" dirty="0" smtClean="0"/>
              <a:t> function executes code in the source file</a:t>
            </a:r>
          </a:p>
          <a:p>
            <a:r>
              <a:rPr lang="en-US" dirty="0" smtClean="0"/>
              <a:t>By default, expressions that results in an object being created are </a:t>
            </a:r>
            <a:r>
              <a:rPr lang="en-US" i="1" dirty="0" smtClean="0"/>
              <a:t>not</a:t>
            </a:r>
            <a:r>
              <a:rPr lang="en-US" dirty="0" smtClean="0"/>
              <a:t> run and the resulting objects is lazy-loaded into the workspace</a:t>
            </a:r>
          </a:p>
          <a:p>
            <a:r>
              <a:rPr lang="en-US" dirty="0" smtClean="0"/>
              <a:t>Expressions not resulting in objects are evaluated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a:t>
            </a:r>
            <a:br>
              <a:rPr lang="en-US" dirty="0" smtClean="0"/>
            </a:br>
            <a:r>
              <a:rPr lang="en-US" dirty="0" smtClean="0"/>
              <a:t>Reproducible Research?</a:t>
            </a:r>
          </a:p>
        </p:txBody>
      </p:sp>
      <p:sp>
        <p:nvSpPr>
          <p:cNvPr id="3" name="Content Placeholder 2"/>
          <p:cNvSpPr>
            <a:spLocks noGrp="1"/>
          </p:cNvSpPr>
          <p:nvPr>
            <p:ph idx="1"/>
          </p:nvPr>
        </p:nvSpPr>
        <p:spPr/>
        <p:txBody>
          <a:bodyPr>
            <a:normAutofit fontScale="85000" lnSpcReduction="20000"/>
          </a:bodyPr>
          <a:lstStyle/>
          <a:p>
            <a:r>
              <a:rPr lang="en-US" dirty="0" smtClean="0"/>
              <a:t>Some studies cannot be replicated</a:t>
            </a:r>
          </a:p>
          <a:p>
            <a:pPr lvl="1"/>
            <a:r>
              <a:rPr lang="en-US" dirty="0" smtClean="0"/>
              <a:t>No time, opportunistic</a:t>
            </a:r>
          </a:p>
          <a:p>
            <a:pPr lvl="1"/>
            <a:r>
              <a:rPr lang="en-US" dirty="0" smtClean="0"/>
              <a:t>No money</a:t>
            </a:r>
          </a:p>
          <a:p>
            <a:pPr lvl="1"/>
            <a:r>
              <a:rPr lang="en-US" dirty="0" smtClean="0"/>
              <a:t>Unique</a:t>
            </a:r>
          </a:p>
          <a:p>
            <a:r>
              <a:rPr lang="en-US" dirty="0"/>
              <a:t>New technologies increasing data collection throughput; data are more complex and extremely high </a:t>
            </a:r>
            <a:r>
              <a:rPr lang="en-US" dirty="0" smtClean="0"/>
              <a:t>dimensional</a:t>
            </a:r>
          </a:p>
          <a:p>
            <a:r>
              <a:rPr lang="en-US" dirty="0" smtClean="0"/>
              <a:t>Existing </a:t>
            </a:r>
            <a:r>
              <a:rPr lang="en-US" dirty="0"/>
              <a:t>databases can be merged into </a:t>
            </a:r>
            <a:r>
              <a:rPr lang="en-US" dirty="0" smtClean="0"/>
              <a:t>new “</a:t>
            </a:r>
            <a:r>
              <a:rPr lang="en-US" dirty="0" err="1"/>
              <a:t>megadatabases</a:t>
            </a:r>
            <a:r>
              <a:rPr lang="en-US" dirty="0" smtClean="0"/>
              <a:t>”</a:t>
            </a:r>
            <a:endParaRPr lang="en-US" dirty="0"/>
          </a:p>
          <a:p>
            <a:r>
              <a:rPr lang="en-US" dirty="0" smtClean="0"/>
              <a:t>Computing </a:t>
            </a:r>
            <a:r>
              <a:rPr lang="en-US" dirty="0"/>
              <a:t>power is greatly increased, allowing </a:t>
            </a:r>
            <a:r>
              <a:rPr lang="en-US" dirty="0" smtClean="0"/>
              <a:t>more sophisticated analyses</a:t>
            </a:r>
          </a:p>
          <a:p>
            <a:r>
              <a:rPr lang="en-US" dirty="0" smtClean="0"/>
              <a:t>For </a:t>
            </a:r>
            <a:r>
              <a:rPr lang="en-US" dirty="0"/>
              <a:t>every </a:t>
            </a:r>
            <a:r>
              <a:rPr lang="en-US" dirty="0" smtClean="0"/>
              <a:t>field “</a:t>
            </a:r>
            <a:r>
              <a:rPr lang="en-US" dirty="0"/>
              <a:t>X</a:t>
            </a:r>
            <a:r>
              <a:rPr lang="en-US" dirty="0" smtClean="0"/>
              <a:t>” there </a:t>
            </a:r>
            <a:r>
              <a:rPr lang="en-US" dirty="0"/>
              <a:t>is a </a:t>
            </a:r>
            <a:r>
              <a:rPr lang="en-US" dirty="0" smtClean="0"/>
              <a:t>field “</a:t>
            </a:r>
            <a:r>
              <a:rPr lang="en-US" dirty="0"/>
              <a:t>Computational X</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Code and Objects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latin typeface="Courier"/>
                <a:cs typeface="Courier"/>
              </a:rPr>
              <a:t>checkcode</a:t>
            </a:r>
            <a:r>
              <a:rPr lang="en-US" dirty="0" smtClean="0"/>
              <a:t> function evaluates all expressions from scratch (no lazy-loading)</a:t>
            </a:r>
          </a:p>
          <a:p>
            <a:r>
              <a:rPr lang="en-US" dirty="0" smtClean="0"/>
              <a:t>Results of evaluation are checked against stored results to see if the results are the same as what the author calculated</a:t>
            </a:r>
          </a:p>
          <a:p>
            <a:pPr lvl="1"/>
            <a:r>
              <a:rPr lang="en-US" dirty="0" smtClean="0"/>
              <a:t>Setting RNG seeds is critical for this to work</a:t>
            </a:r>
          </a:p>
          <a:p>
            <a:r>
              <a:rPr lang="en-US" dirty="0" smtClean="0"/>
              <a:t>The integrity of data objects can be verified with the </a:t>
            </a:r>
            <a:r>
              <a:rPr lang="en-US" dirty="0" err="1" smtClean="0">
                <a:latin typeface="Courier"/>
                <a:cs typeface="Courier"/>
              </a:rPr>
              <a:t>checkobjects</a:t>
            </a:r>
            <a:r>
              <a:rPr lang="en-US" dirty="0" smtClean="0"/>
              <a:t> function to check for possible corruption of data (i.e. in transit)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Data Objects</a:t>
            </a:r>
            <a:endParaRPr lang="en-US" dirty="0"/>
          </a:p>
        </p:txBody>
      </p:sp>
      <p:sp>
        <p:nvSpPr>
          <p:cNvPr id="3" name="TextBox 2"/>
          <p:cNvSpPr txBox="1"/>
          <p:nvPr/>
        </p:nvSpPr>
        <p:spPr>
          <a:xfrm>
            <a:off x="1117600" y="1625600"/>
            <a:ext cx="7110765" cy="3693319"/>
          </a:xfrm>
          <a:prstGeom prst="rect">
            <a:avLst/>
          </a:prstGeom>
          <a:noFill/>
        </p:spPr>
        <p:txBody>
          <a:bodyPr wrap="none" rtlCol="0">
            <a:spAutoFit/>
          </a:bodyPr>
          <a:lstStyle/>
          <a:p>
            <a:r>
              <a:rPr lang="en-US" dirty="0" smtClean="0">
                <a:latin typeface="Courier"/>
                <a:cs typeface="Courier"/>
              </a:rPr>
              <a:t>&gt; </a:t>
            </a:r>
            <a:r>
              <a:rPr lang="en-US" dirty="0" err="1" smtClean="0">
                <a:latin typeface="Courier"/>
                <a:cs typeface="Courier"/>
              </a:rPr>
              <a:t>loadcache</a:t>
            </a:r>
            <a:r>
              <a:rPr lang="en-US" dirty="0">
                <a:latin typeface="Courier"/>
                <a:cs typeface="Courier"/>
              </a:rPr>
              <a:t>(</a:t>
            </a:r>
            <a:r>
              <a:rPr lang="en-US" dirty="0" smtClean="0">
                <a:latin typeface="Courier"/>
                <a:cs typeface="Courier"/>
              </a:rPr>
              <a:t>)</a:t>
            </a:r>
          </a:p>
          <a:p>
            <a:endParaRPr lang="en-US" dirty="0" smtClean="0">
              <a:latin typeface="Courier"/>
              <a:cs typeface="Courier"/>
            </a:endParaRPr>
          </a:p>
          <a:p>
            <a:r>
              <a:rPr lang="en-US" dirty="0" smtClean="0">
                <a:latin typeface="Courier"/>
                <a:cs typeface="Courier"/>
              </a:rPr>
              <a:t>&gt; </a:t>
            </a:r>
            <a:r>
              <a:rPr lang="en-US" dirty="0" err="1" smtClean="0">
                <a:latin typeface="Courier"/>
                <a:cs typeface="Courier"/>
              </a:rPr>
              <a:t>ls</a:t>
            </a:r>
            <a:r>
              <a:rPr lang="en-US" dirty="0" smtClean="0">
                <a:latin typeface="Courier"/>
                <a:cs typeface="Courier"/>
              </a:rPr>
              <a:t>()</a:t>
            </a:r>
          </a:p>
          <a:p>
            <a:r>
              <a:rPr lang="en-US" dirty="0" smtClean="0">
                <a:latin typeface="Courier"/>
                <a:cs typeface="Courier"/>
              </a:rPr>
              <a:t>[1] "cities"    "classes"   "data"      "effect"    </a:t>
            </a:r>
          </a:p>
          <a:p>
            <a:r>
              <a:rPr lang="en-US" dirty="0" smtClean="0">
                <a:latin typeface="Courier"/>
                <a:cs typeface="Courier"/>
              </a:rPr>
              <a:t>[5] "estimates" "</a:t>
            </a:r>
            <a:r>
              <a:rPr lang="en-US" dirty="0" err="1" smtClean="0">
                <a:latin typeface="Courier"/>
                <a:cs typeface="Courier"/>
              </a:rPr>
              <a:t>stderr</a:t>
            </a:r>
            <a:r>
              <a:rPr lang="en-US" dirty="0" smtClean="0">
                <a:latin typeface="Courier"/>
                <a:cs typeface="Courier"/>
              </a:rPr>
              <a:t>"    "</a:t>
            </a:r>
            <a:r>
              <a:rPr lang="en-US" dirty="0" err="1" smtClean="0">
                <a:latin typeface="Courier"/>
                <a:cs typeface="Courier"/>
              </a:rPr>
              <a:t>vars</a:t>
            </a:r>
            <a:r>
              <a:rPr lang="en-US" dirty="0" smtClean="0">
                <a:latin typeface="Courier"/>
                <a:cs typeface="Courier"/>
              </a:rPr>
              <a:t>" </a:t>
            </a:r>
          </a:p>
          <a:p>
            <a:endParaRPr lang="en-US" dirty="0" smtClean="0">
              <a:latin typeface="Courier"/>
              <a:cs typeface="Courier"/>
            </a:endParaRPr>
          </a:p>
          <a:p>
            <a:r>
              <a:rPr lang="en-US" dirty="0" smtClean="0">
                <a:latin typeface="Courier"/>
                <a:cs typeface="Courier"/>
              </a:rPr>
              <a:t>&gt; </a:t>
            </a:r>
            <a:r>
              <a:rPr lang="en-US" dirty="0">
                <a:latin typeface="Courier"/>
                <a:cs typeface="Courier"/>
              </a:rPr>
              <a:t>cities</a:t>
            </a:r>
          </a:p>
          <a:p>
            <a:r>
              <a:rPr lang="en-US" dirty="0">
                <a:latin typeface="Courier"/>
                <a:cs typeface="Courier"/>
              </a:rPr>
              <a:t>/ transferring cache db file b8fd490bcf1d48cd06...</a:t>
            </a:r>
          </a:p>
          <a:p>
            <a:r>
              <a:rPr lang="en-US" dirty="0">
                <a:latin typeface="Courier"/>
                <a:cs typeface="Courier"/>
              </a:rPr>
              <a:t> [1] "la"   "</a:t>
            </a:r>
            <a:r>
              <a:rPr lang="en-US" dirty="0" err="1">
                <a:latin typeface="Courier"/>
                <a:cs typeface="Courier"/>
              </a:rPr>
              <a:t>ny</a:t>
            </a:r>
            <a:r>
              <a:rPr lang="en-US" dirty="0">
                <a:latin typeface="Courier"/>
                <a:cs typeface="Courier"/>
              </a:rPr>
              <a:t>"   "chic" "</a:t>
            </a:r>
            <a:r>
              <a:rPr lang="en-US" dirty="0" err="1">
                <a:latin typeface="Courier"/>
                <a:cs typeface="Courier"/>
              </a:rPr>
              <a:t>dlft</a:t>
            </a:r>
            <a:r>
              <a:rPr lang="en-US" dirty="0">
                <a:latin typeface="Courier"/>
                <a:cs typeface="Courier"/>
              </a:rPr>
              <a:t>" "</a:t>
            </a:r>
            <a:r>
              <a:rPr lang="en-US" dirty="0" err="1">
                <a:latin typeface="Courier"/>
                <a:cs typeface="Courier"/>
              </a:rPr>
              <a:t>hous</a:t>
            </a:r>
            <a:r>
              <a:rPr lang="en-US" dirty="0">
                <a:latin typeface="Courier"/>
                <a:cs typeface="Courier"/>
              </a:rPr>
              <a:t>" "</a:t>
            </a:r>
            <a:r>
              <a:rPr lang="en-US" dirty="0" err="1">
                <a:latin typeface="Courier"/>
                <a:cs typeface="Courier"/>
              </a:rPr>
              <a:t>phoe</a:t>
            </a:r>
            <a:r>
              <a:rPr lang="en-US" dirty="0">
                <a:latin typeface="Courier"/>
                <a:cs typeface="Courier"/>
              </a:rPr>
              <a:t>"</a:t>
            </a:r>
          </a:p>
          <a:p>
            <a:r>
              <a:rPr lang="en-US" dirty="0">
                <a:latin typeface="Courier"/>
                <a:cs typeface="Courier"/>
              </a:rPr>
              <a:t> [7] "</a:t>
            </a:r>
            <a:r>
              <a:rPr lang="en-US" dirty="0" err="1">
                <a:latin typeface="Courier"/>
                <a:cs typeface="Courier"/>
              </a:rPr>
              <a:t>staa</a:t>
            </a:r>
            <a:r>
              <a:rPr lang="en-US" dirty="0">
                <a:latin typeface="Courier"/>
                <a:cs typeface="Courier"/>
              </a:rPr>
              <a:t>" "sand" "</a:t>
            </a:r>
            <a:r>
              <a:rPr lang="en-US" dirty="0" err="1">
                <a:latin typeface="Courier"/>
                <a:cs typeface="Courier"/>
              </a:rPr>
              <a:t>miam</a:t>
            </a:r>
            <a:r>
              <a:rPr lang="en-US" dirty="0">
                <a:latin typeface="Courier"/>
                <a:cs typeface="Courier"/>
              </a:rPr>
              <a:t>" "</a:t>
            </a:r>
            <a:r>
              <a:rPr lang="en-US" dirty="0" err="1">
                <a:latin typeface="Courier"/>
                <a:cs typeface="Courier"/>
              </a:rPr>
              <a:t>det</a:t>
            </a:r>
            <a:r>
              <a:rPr lang="en-US" dirty="0">
                <a:latin typeface="Courier"/>
                <a:cs typeface="Courier"/>
              </a:rPr>
              <a:t>"  "seat" "</a:t>
            </a:r>
            <a:r>
              <a:rPr lang="en-US" dirty="0" err="1">
                <a:latin typeface="Courier"/>
                <a:cs typeface="Courier"/>
              </a:rPr>
              <a:t>sanb</a:t>
            </a:r>
            <a:r>
              <a:rPr lang="en-US" dirty="0">
                <a:latin typeface="Courier"/>
                <a:cs typeface="Courier"/>
              </a:rPr>
              <a:t>"</a:t>
            </a:r>
          </a:p>
          <a:p>
            <a:r>
              <a:rPr lang="en-US" dirty="0">
                <a:latin typeface="Courier"/>
                <a:cs typeface="Courier"/>
              </a:rPr>
              <a:t>[13] "</a:t>
            </a:r>
            <a:r>
              <a:rPr lang="en-US" dirty="0" err="1">
                <a:latin typeface="Courier"/>
                <a:cs typeface="Courier"/>
              </a:rPr>
              <a:t>sanj</a:t>
            </a:r>
            <a:r>
              <a:rPr lang="en-US" dirty="0">
                <a:latin typeface="Courier"/>
                <a:cs typeface="Courier"/>
              </a:rPr>
              <a:t>" "</a:t>
            </a:r>
            <a:r>
              <a:rPr lang="en-US" dirty="0" err="1">
                <a:latin typeface="Courier"/>
                <a:cs typeface="Courier"/>
              </a:rPr>
              <a:t>minn</a:t>
            </a:r>
            <a:r>
              <a:rPr lang="en-US" dirty="0">
                <a:latin typeface="Courier"/>
                <a:cs typeface="Courier"/>
              </a:rPr>
              <a:t>" "rive" "</a:t>
            </a:r>
            <a:r>
              <a:rPr lang="en-US" dirty="0" err="1">
                <a:latin typeface="Courier"/>
                <a:cs typeface="Courier"/>
              </a:rPr>
              <a:t>phil</a:t>
            </a:r>
            <a:r>
              <a:rPr lang="en-US" dirty="0">
                <a:latin typeface="Courier"/>
                <a:cs typeface="Courier"/>
              </a:rPr>
              <a:t>" "</a:t>
            </a:r>
            <a:r>
              <a:rPr lang="en-US" dirty="0" err="1">
                <a:latin typeface="Courier"/>
                <a:cs typeface="Courier"/>
              </a:rPr>
              <a:t>atla</a:t>
            </a:r>
            <a:r>
              <a:rPr lang="en-US" dirty="0">
                <a:latin typeface="Courier"/>
                <a:cs typeface="Courier"/>
              </a:rPr>
              <a:t>" "</a:t>
            </a:r>
            <a:r>
              <a:rPr lang="en-US" dirty="0" err="1">
                <a:latin typeface="Courier"/>
                <a:cs typeface="Courier"/>
              </a:rPr>
              <a:t>oakl</a:t>
            </a:r>
            <a:r>
              <a:rPr lang="en-US" dirty="0">
                <a:latin typeface="Courier"/>
                <a:cs typeface="Courier"/>
              </a:rPr>
              <a:t>"</a:t>
            </a:r>
          </a:p>
          <a:p>
            <a:r>
              <a:rPr lang="en-US" dirty="0">
                <a:latin typeface="Courier"/>
                <a:cs typeface="Courier"/>
              </a:rPr>
              <a:t>[19] "</a:t>
            </a:r>
            <a:r>
              <a:rPr lang="en-US" dirty="0" err="1">
                <a:latin typeface="Courier"/>
                <a:cs typeface="Courier"/>
              </a:rPr>
              <a:t>denv</a:t>
            </a:r>
            <a:r>
              <a:rPr lang="en-US" dirty="0">
                <a:latin typeface="Courier"/>
                <a:cs typeface="Courier"/>
              </a:rPr>
              <a:t>" "</a:t>
            </a:r>
            <a:r>
              <a:rPr lang="en-US" dirty="0" err="1">
                <a:latin typeface="Courier"/>
                <a:cs typeface="Courier"/>
              </a:rPr>
              <a:t>clev</a:t>
            </a:r>
            <a:r>
              <a:rPr lang="en-US" dirty="0">
                <a:latin typeface="Courier"/>
                <a:cs typeface="Courier"/>
              </a:rPr>
              <a:t>"</a:t>
            </a:r>
          </a:p>
          <a:p>
            <a:endParaRPr lang="en-US" dirty="0">
              <a:latin typeface="Courier"/>
              <a:cs typeface="Courie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Data Objects</a:t>
            </a:r>
            <a:endParaRPr lang="en-US" dirty="0"/>
          </a:p>
        </p:txBody>
      </p:sp>
      <p:sp>
        <p:nvSpPr>
          <p:cNvPr id="3" name="TextBox 2"/>
          <p:cNvSpPr txBox="1"/>
          <p:nvPr/>
        </p:nvSpPr>
        <p:spPr>
          <a:xfrm>
            <a:off x="1117600" y="2349500"/>
            <a:ext cx="7110765" cy="2308324"/>
          </a:xfrm>
          <a:prstGeom prst="rect">
            <a:avLst/>
          </a:prstGeom>
          <a:noFill/>
        </p:spPr>
        <p:txBody>
          <a:bodyPr wrap="none" rtlCol="0">
            <a:spAutoFit/>
          </a:bodyPr>
          <a:lstStyle/>
          <a:p>
            <a:r>
              <a:rPr lang="en-US" dirty="0">
                <a:latin typeface="Courier"/>
                <a:cs typeface="Courier"/>
              </a:rPr>
              <a:t>&gt; effect</a:t>
            </a:r>
          </a:p>
          <a:p>
            <a:r>
              <a:rPr lang="en-US" dirty="0">
                <a:latin typeface="Courier"/>
                <a:cs typeface="Courier"/>
              </a:rPr>
              <a:t>/ transferring cache db file 584115c69e5e2a4ae5...</a:t>
            </a:r>
          </a:p>
          <a:p>
            <a:r>
              <a:rPr lang="en-US" dirty="0">
                <a:latin typeface="Courier"/>
                <a:cs typeface="Courier"/>
              </a:rPr>
              <a:t>[1] </a:t>
            </a:r>
            <a:r>
              <a:rPr lang="en-US" dirty="0" smtClean="0">
                <a:latin typeface="Courier"/>
                <a:cs typeface="Courier"/>
              </a:rPr>
              <a:t>0.0002313219</a:t>
            </a:r>
          </a:p>
          <a:p>
            <a:endParaRPr lang="en-US" dirty="0" smtClean="0">
              <a:latin typeface="Courier"/>
              <a:cs typeface="Courier"/>
            </a:endParaRPr>
          </a:p>
          <a:p>
            <a:r>
              <a:rPr lang="en-US" dirty="0" smtClean="0">
                <a:latin typeface="Courier"/>
                <a:cs typeface="Courier"/>
              </a:rPr>
              <a:t>&gt; </a:t>
            </a:r>
            <a:r>
              <a:rPr lang="en-US" dirty="0" err="1" smtClean="0">
                <a:latin typeface="Courier"/>
                <a:cs typeface="Courier"/>
              </a:rPr>
              <a:t>stderr</a:t>
            </a:r>
            <a:endParaRPr lang="en-US" dirty="0" smtClean="0">
              <a:latin typeface="Courier"/>
              <a:cs typeface="Courier"/>
            </a:endParaRPr>
          </a:p>
          <a:p>
            <a:r>
              <a:rPr lang="en-US" dirty="0" smtClean="0">
                <a:latin typeface="Courier"/>
                <a:cs typeface="Courier"/>
              </a:rPr>
              <a:t>/ transferring cache db file 81b6dc23736f3d72c6...</a:t>
            </a:r>
          </a:p>
          <a:p>
            <a:r>
              <a:rPr lang="en-US" dirty="0" smtClean="0">
                <a:latin typeface="Courier"/>
                <a:cs typeface="Courier"/>
              </a:rPr>
              <a:t>[1] 0.000052457</a:t>
            </a:r>
          </a:p>
          <a:p>
            <a:endParaRPr lang="en-US" dirty="0">
              <a:latin typeface="Courier"/>
              <a:cs typeface="Courier"/>
            </a:endParaRPr>
          </a:p>
        </p:txBody>
      </p:sp>
      <p:sp>
        <p:nvSpPr>
          <p:cNvPr id="4" name="TextBox 3"/>
          <p:cNvSpPr txBox="1"/>
          <p:nvPr/>
        </p:nvSpPr>
        <p:spPr>
          <a:xfrm>
            <a:off x="1346200" y="5041900"/>
            <a:ext cx="6718300" cy="646331"/>
          </a:xfrm>
          <a:prstGeom prst="rect">
            <a:avLst/>
          </a:prstGeom>
          <a:noFill/>
        </p:spPr>
        <p:txBody>
          <a:bodyPr wrap="square" rtlCol="0">
            <a:spAutoFit/>
          </a:bodyPr>
          <a:lstStyle/>
          <a:p>
            <a:r>
              <a:rPr lang="en-US" dirty="0" smtClean="0"/>
              <a:t>A 10 unit increase in PM</a:t>
            </a:r>
            <a:r>
              <a:rPr lang="en-US" baseline="-25000" dirty="0" smtClean="0"/>
              <a:t>10</a:t>
            </a:r>
            <a:r>
              <a:rPr lang="en-US" dirty="0" smtClean="0"/>
              <a:t> is associated with a 0.23% increase in daily mortality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cs typeface="Courier"/>
              </a:rPr>
              <a:t>c</a:t>
            </a:r>
            <a:r>
              <a:rPr lang="en-US" dirty="0" err="1" smtClean="0">
                <a:latin typeface="Courier"/>
                <a:cs typeface="Courier"/>
              </a:rPr>
              <a:t>acher</a:t>
            </a:r>
            <a:r>
              <a:rPr lang="en-US" dirty="0" smtClean="0"/>
              <a:t>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latin typeface="Courier"/>
                <a:cs typeface="Courier"/>
              </a:rPr>
              <a:t>cacher</a:t>
            </a:r>
            <a:r>
              <a:rPr lang="en-US" dirty="0" smtClean="0"/>
              <a:t> package can be used by authors to create cache packages from data analyses for distribution</a:t>
            </a:r>
          </a:p>
          <a:p>
            <a:r>
              <a:rPr lang="en-US" dirty="0" smtClean="0"/>
              <a:t>Readers can use the </a:t>
            </a:r>
            <a:r>
              <a:rPr lang="en-US" dirty="0" err="1" smtClean="0">
                <a:latin typeface="Courier"/>
                <a:cs typeface="Courier"/>
              </a:rPr>
              <a:t>cacher</a:t>
            </a:r>
            <a:r>
              <a:rPr lang="en-US" dirty="0" smtClean="0"/>
              <a:t> package to inspect others’ data analyses by examining cached computations</a:t>
            </a:r>
          </a:p>
          <a:p>
            <a:r>
              <a:rPr lang="en-US" dirty="0" err="1" smtClean="0">
                <a:latin typeface="Courier"/>
                <a:cs typeface="Courier"/>
              </a:rPr>
              <a:t>cacher</a:t>
            </a:r>
            <a:r>
              <a:rPr lang="en-US" dirty="0" smtClean="0"/>
              <a:t> is mindful of readers’ resources and efficiently loads only those data objects that are needed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dirty="0" smtClean="0"/>
              <a:t>A Central Archive for Reproducible Data Analyses</a:t>
            </a:r>
            <a:endParaRPr lang="en-US" sz="2800" dirty="0"/>
          </a:p>
        </p:txBody>
      </p:sp>
      <p:pic>
        <p:nvPicPr>
          <p:cNvPr id="3" name="Picture 2" descr="RRArchive.png"/>
          <p:cNvPicPr>
            <a:picLocks noChangeAspect="1"/>
          </p:cNvPicPr>
          <p:nvPr/>
        </p:nvPicPr>
        <p:blipFill>
          <a:blip r:embed="rId2"/>
          <a:stretch>
            <a:fillRect/>
          </a:stretch>
        </p:blipFill>
        <p:spPr>
          <a:xfrm>
            <a:off x="647699" y="1143000"/>
            <a:ext cx="7353301" cy="5212466"/>
          </a:xfrm>
          <a:prstGeom prst="rect">
            <a:avLst/>
          </a:prstGeom>
        </p:spPr>
      </p:pic>
      <p:sp>
        <p:nvSpPr>
          <p:cNvPr id="4" name="TextBox 3"/>
          <p:cNvSpPr txBox="1"/>
          <p:nvPr/>
        </p:nvSpPr>
        <p:spPr>
          <a:xfrm>
            <a:off x="5791800" y="6355466"/>
            <a:ext cx="3352200" cy="369332"/>
          </a:xfrm>
          <a:prstGeom prst="rect">
            <a:avLst/>
          </a:prstGeom>
          <a:noFill/>
        </p:spPr>
        <p:txBody>
          <a:bodyPr wrap="none" rtlCol="0">
            <a:spAutoFit/>
          </a:bodyPr>
          <a:lstStyle/>
          <a:p>
            <a:r>
              <a:rPr lang="en-US" dirty="0" smtClean="0"/>
              <a:t>http://</a:t>
            </a:r>
            <a:r>
              <a:rPr lang="en-US" dirty="0" err="1" smtClean="0"/>
              <a:t>penguin.biostat.jhsph.edu</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Reproducible Research and Journals</a:t>
            </a:r>
            <a:endParaRPr lang="en-US" dirty="0"/>
          </a:p>
        </p:txBody>
      </p:sp>
      <p:sp>
        <p:nvSpPr>
          <p:cNvPr id="5" name="Content Placeholder 4"/>
          <p:cNvSpPr>
            <a:spLocks noGrp="1"/>
          </p:cNvSpPr>
          <p:nvPr>
            <p:ph idx="1"/>
          </p:nvPr>
        </p:nvSpPr>
        <p:spPr/>
        <p:txBody>
          <a:bodyPr/>
          <a:lstStyle/>
          <a:p>
            <a:r>
              <a:rPr lang="en-US" dirty="0" smtClean="0"/>
              <a:t>What policies can journals implement to make published research reproducible?</a:t>
            </a:r>
          </a:p>
          <a:p>
            <a:r>
              <a:rPr lang="en-US" dirty="0" smtClean="0"/>
              <a:t>Carrot or stick?</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143000"/>
          </a:xfrm>
        </p:spPr>
        <p:txBody>
          <a:bodyPr/>
          <a:lstStyle/>
          <a:p>
            <a:r>
              <a:rPr lang="en-US" dirty="0" smtClean="0"/>
              <a:t>RR Policy at </a:t>
            </a:r>
            <a:r>
              <a:rPr lang="en-US" i="1" dirty="0" smtClean="0"/>
              <a:t>Biostatistics</a:t>
            </a:r>
            <a:endParaRPr lang="en-US" dirty="0"/>
          </a:p>
        </p:txBody>
      </p:sp>
      <p:pic>
        <p:nvPicPr>
          <p:cNvPr id="3" name="Picture 2" descr="biostatpolicy.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30300" y="1454149"/>
            <a:ext cx="6890781" cy="5021819"/>
          </a:xfrm>
          <a:prstGeom prst="rect">
            <a:avLst/>
          </a:prstGeom>
        </p:spPr>
      </p:pic>
      <p:sp>
        <p:nvSpPr>
          <p:cNvPr id="4" name="TextBox 3"/>
          <p:cNvSpPr txBox="1"/>
          <p:nvPr/>
        </p:nvSpPr>
        <p:spPr>
          <a:xfrm>
            <a:off x="5224049" y="6488668"/>
            <a:ext cx="3826701" cy="369332"/>
          </a:xfrm>
          <a:prstGeom prst="rect">
            <a:avLst/>
          </a:prstGeom>
          <a:noFill/>
        </p:spPr>
        <p:txBody>
          <a:bodyPr wrap="none" rtlCol="0">
            <a:spAutoFit/>
          </a:bodyPr>
          <a:lstStyle/>
          <a:p>
            <a:r>
              <a:rPr lang="en-US" i="1" dirty="0"/>
              <a:t>Biostatistics</a:t>
            </a:r>
            <a:r>
              <a:rPr lang="en-US" dirty="0"/>
              <a:t> (2009), 10, 3, pp. 405–408</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1143000"/>
          </a:xfrm>
        </p:spPr>
        <p:txBody>
          <a:bodyPr/>
          <a:lstStyle/>
          <a:p>
            <a:r>
              <a:rPr lang="en-US" dirty="0" smtClean="0"/>
              <a:t>Dimensions of Reproducibility</a:t>
            </a:r>
            <a:endParaRPr lang="en-US" dirty="0"/>
          </a:p>
        </p:txBody>
      </p:sp>
      <p:sp>
        <p:nvSpPr>
          <p:cNvPr id="3" name="Content Placeholder 2"/>
          <p:cNvSpPr>
            <a:spLocks noGrp="1"/>
          </p:cNvSpPr>
          <p:nvPr>
            <p:ph idx="1"/>
          </p:nvPr>
        </p:nvSpPr>
        <p:spPr>
          <a:xfrm>
            <a:off x="457200" y="1155700"/>
            <a:ext cx="8229600" cy="5397500"/>
          </a:xfrm>
        </p:spPr>
        <p:txBody>
          <a:bodyPr>
            <a:noAutofit/>
          </a:bodyPr>
          <a:lstStyle/>
          <a:p>
            <a:r>
              <a:rPr lang="en-US" sz="2400" b="1" dirty="0" smtClean="0"/>
              <a:t>Data </a:t>
            </a:r>
            <a:r>
              <a:rPr lang="en-US" sz="2400" dirty="0" smtClean="0"/>
              <a:t>(“D”): </a:t>
            </a:r>
            <a:r>
              <a:rPr lang="en-US" sz="2400" dirty="0"/>
              <a:t>The analytic data from which the principal results were derived are made available on the journal’s Web site. The authors are responsible for ensuring that necessary permissions are obtained before the data are distributed</a:t>
            </a:r>
            <a:r>
              <a:rPr lang="en-US" sz="24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1143000"/>
          </a:xfrm>
        </p:spPr>
        <p:txBody>
          <a:bodyPr/>
          <a:lstStyle/>
          <a:p>
            <a:r>
              <a:rPr lang="en-US" dirty="0" smtClean="0"/>
              <a:t>Dimensions of Reproducibility</a:t>
            </a:r>
            <a:endParaRPr lang="en-US" dirty="0"/>
          </a:p>
        </p:txBody>
      </p:sp>
      <p:sp>
        <p:nvSpPr>
          <p:cNvPr id="3" name="Content Placeholder 2"/>
          <p:cNvSpPr>
            <a:spLocks noGrp="1"/>
          </p:cNvSpPr>
          <p:nvPr>
            <p:ph idx="1"/>
          </p:nvPr>
        </p:nvSpPr>
        <p:spPr>
          <a:xfrm>
            <a:off x="457200" y="1155700"/>
            <a:ext cx="8229600" cy="5397500"/>
          </a:xfrm>
        </p:spPr>
        <p:txBody>
          <a:bodyPr>
            <a:noAutofit/>
          </a:bodyPr>
          <a:lstStyle/>
          <a:p>
            <a:r>
              <a:rPr lang="en-US" sz="2400" b="1" dirty="0" smtClean="0">
                <a:solidFill>
                  <a:schemeClr val="bg1">
                    <a:lumMod val="75000"/>
                  </a:schemeClr>
                </a:solidFill>
              </a:rPr>
              <a:t>Data </a:t>
            </a:r>
            <a:r>
              <a:rPr lang="en-US" sz="2400" dirty="0" smtClean="0">
                <a:solidFill>
                  <a:schemeClr val="bg1">
                    <a:lumMod val="75000"/>
                  </a:schemeClr>
                </a:solidFill>
              </a:rPr>
              <a:t>(“D”): </a:t>
            </a:r>
            <a:r>
              <a:rPr lang="en-US" sz="2400" dirty="0">
                <a:solidFill>
                  <a:schemeClr val="bg1">
                    <a:lumMod val="75000"/>
                  </a:schemeClr>
                </a:solidFill>
              </a:rPr>
              <a:t>The analytic data from which the principal results were derived are made available on the journal’s Web site. The authors are responsible for ensuring that necessary permissions are obtained before the data are distributed.</a:t>
            </a:r>
            <a:endParaRPr lang="en-US" sz="2400" dirty="0" smtClean="0">
              <a:solidFill>
                <a:schemeClr val="bg1">
                  <a:lumMod val="75000"/>
                </a:schemeClr>
              </a:solidFill>
            </a:endParaRPr>
          </a:p>
          <a:p>
            <a:r>
              <a:rPr lang="en-US" sz="2400" b="1" dirty="0" smtClean="0"/>
              <a:t>Code </a:t>
            </a:r>
            <a:r>
              <a:rPr lang="en-US" sz="2400" dirty="0" smtClean="0"/>
              <a:t>(“C”): </a:t>
            </a:r>
            <a:r>
              <a:rPr lang="en-US" sz="2400" dirty="0"/>
              <a:t>Any computer code, software, or other computer instructions that were used to compute </a:t>
            </a:r>
            <a:r>
              <a:rPr lang="en-US" sz="2400" dirty="0" smtClean="0"/>
              <a:t>published </a:t>
            </a:r>
            <a:r>
              <a:rPr lang="en-US" sz="2400" dirty="0"/>
              <a:t>results are provided. For software that is widely available from central repositories (e.g. CRAN, </a:t>
            </a:r>
            <a:r>
              <a:rPr lang="en-US" sz="2400" dirty="0" err="1"/>
              <a:t>Statlib</a:t>
            </a:r>
            <a:r>
              <a:rPr lang="en-US" sz="2400" dirty="0"/>
              <a:t>), a reference to where they can be obtained will suffice</a:t>
            </a:r>
            <a:r>
              <a:rPr lang="en-US" sz="2400"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1143000"/>
          </a:xfrm>
        </p:spPr>
        <p:txBody>
          <a:bodyPr/>
          <a:lstStyle/>
          <a:p>
            <a:r>
              <a:rPr lang="en-US" dirty="0" smtClean="0"/>
              <a:t>Dimensions of Reproducibility</a:t>
            </a:r>
            <a:endParaRPr lang="en-US" dirty="0"/>
          </a:p>
        </p:txBody>
      </p:sp>
      <p:sp>
        <p:nvSpPr>
          <p:cNvPr id="3" name="Content Placeholder 2"/>
          <p:cNvSpPr>
            <a:spLocks noGrp="1"/>
          </p:cNvSpPr>
          <p:nvPr>
            <p:ph idx="1"/>
          </p:nvPr>
        </p:nvSpPr>
        <p:spPr>
          <a:xfrm>
            <a:off x="457200" y="1155700"/>
            <a:ext cx="8229600" cy="5397500"/>
          </a:xfrm>
        </p:spPr>
        <p:txBody>
          <a:bodyPr>
            <a:noAutofit/>
          </a:bodyPr>
          <a:lstStyle/>
          <a:p>
            <a:r>
              <a:rPr lang="en-US" sz="2400" b="1" dirty="0" smtClean="0">
                <a:solidFill>
                  <a:srgbClr val="BFBFBF"/>
                </a:solidFill>
              </a:rPr>
              <a:t>Data </a:t>
            </a:r>
            <a:r>
              <a:rPr lang="en-US" sz="2400" dirty="0" smtClean="0">
                <a:solidFill>
                  <a:srgbClr val="BFBFBF"/>
                </a:solidFill>
              </a:rPr>
              <a:t>(“D”): </a:t>
            </a:r>
            <a:r>
              <a:rPr lang="en-US" sz="2400" dirty="0">
                <a:solidFill>
                  <a:srgbClr val="BFBFBF"/>
                </a:solidFill>
              </a:rPr>
              <a:t>The analytic data from which the principal results were derived are made available on the journal’s Web site. The authors are responsible for ensuring that necessary permissions are obtained before the data are distributed.</a:t>
            </a:r>
            <a:endParaRPr lang="en-US" sz="2400" dirty="0" smtClean="0">
              <a:solidFill>
                <a:srgbClr val="BFBFBF"/>
              </a:solidFill>
            </a:endParaRPr>
          </a:p>
          <a:p>
            <a:r>
              <a:rPr lang="en-US" sz="2400" b="1" dirty="0" smtClean="0">
                <a:solidFill>
                  <a:srgbClr val="BFBFBF"/>
                </a:solidFill>
              </a:rPr>
              <a:t>Code </a:t>
            </a:r>
            <a:r>
              <a:rPr lang="en-US" sz="2400" dirty="0" smtClean="0">
                <a:solidFill>
                  <a:srgbClr val="BFBFBF"/>
                </a:solidFill>
              </a:rPr>
              <a:t>(“C”): </a:t>
            </a:r>
            <a:r>
              <a:rPr lang="en-US" sz="2400" dirty="0">
                <a:solidFill>
                  <a:srgbClr val="BFBFBF"/>
                </a:solidFill>
              </a:rPr>
              <a:t>Any computer code, software, or other computer instructions that were used to compute </a:t>
            </a:r>
            <a:r>
              <a:rPr lang="en-US" sz="2400" dirty="0" smtClean="0">
                <a:solidFill>
                  <a:srgbClr val="BFBFBF"/>
                </a:solidFill>
              </a:rPr>
              <a:t>published </a:t>
            </a:r>
            <a:r>
              <a:rPr lang="en-US" sz="2400" dirty="0">
                <a:solidFill>
                  <a:srgbClr val="BFBFBF"/>
                </a:solidFill>
              </a:rPr>
              <a:t>results are provided. For software that is widely available from central repositories (e.g. CRAN, </a:t>
            </a:r>
            <a:r>
              <a:rPr lang="en-US" sz="2400" dirty="0" err="1">
                <a:solidFill>
                  <a:srgbClr val="BFBFBF"/>
                </a:solidFill>
              </a:rPr>
              <a:t>Statlib</a:t>
            </a:r>
            <a:r>
              <a:rPr lang="en-US" sz="2400" dirty="0">
                <a:solidFill>
                  <a:srgbClr val="BFBFBF"/>
                </a:solidFill>
              </a:rPr>
              <a:t>), a reference to where they can be obtained will suffice.</a:t>
            </a:r>
            <a:endParaRPr lang="en-US" sz="2400" dirty="0" smtClean="0">
              <a:solidFill>
                <a:srgbClr val="BFBFBF"/>
              </a:solidFill>
            </a:endParaRPr>
          </a:p>
          <a:p>
            <a:r>
              <a:rPr lang="en-US" sz="2400" b="1" dirty="0" smtClean="0"/>
              <a:t>Reproducible </a:t>
            </a:r>
            <a:r>
              <a:rPr lang="en-US" sz="2400" dirty="0" smtClean="0"/>
              <a:t>(“R”): </a:t>
            </a:r>
            <a:r>
              <a:rPr lang="en-US" sz="2400" dirty="0"/>
              <a:t>An article is designated as reproducible if the AER succeeds in executing the code on the data provided and produces results matching those that the authors claim are reproducible. In reproducing these results, reasonable bounds for numerical tolerance will be considered.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Bridge the Gap?</a:t>
            </a:r>
            <a:endParaRPr lang="en-US" dirty="0"/>
          </a:p>
        </p:txBody>
      </p:sp>
      <p:sp>
        <p:nvSpPr>
          <p:cNvPr id="3" name="TextBox 2"/>
          <p:cNvSpPr txBox="1"/>
          <p:nvPr/>
        </p:nvSpPr>
        <p:spPr>
          <a:xfrm>
            <a:off x="162139" y="3436184"/>
            <a:ext cx="2869653" cy="923330"/>
          </a:xfrm>
          <a:prstGeom prst="rect">
            <a:avLst/>
          </a:prstGeom>
          <a:noFill/>
          <a:ln>
            <a:solidFill>
              <a:schemeClr val="tx1"/>
            </a:solidFill>
          </a:ln>
        </p:spPr>
        <p:txBody>
          <a:bodyPr wrap="square" rtlCol="0">
            <a:spAutoFit/>
          </a:bodyPr>
          <a:lstStyle/>
          <a:p>
            <a:r>
              <a:rPr lang="en-US" sz="5400" dirty="0" smtClean="0"/>
              <a:t>Replicate</a:t>
            </a:r>
            <a:endParaRPr lang="en-US" dirty="0"/>
          </a:p>
        </p:txBody>
      </p:sp>
      <p:sp>
        <p:nvSpPr>
          <p:cNvPr id="5" name="TextBox 4"/>
          <p:cNvSpPr txBox="1"/>
          <p:nvPr/>
        </p:nvSpPr>
        <p:spPr>
          <a:xfrm>
            <a:off x="6349603" y="3436184"/>
            <a:ext cx="2553384" cy="923330"/>
          </a:xfrm>
          <a:prstGeom prst="rect">
            <a:avLst/>
          </a:prstGeom>
          <a:noFill/>
          <a:ln>
            <a:solidFill>
              <a:schemeClr val="tx1"/>
            </a:solidFill>
          </a:ln>
        </p:spPr>
        <p:txBody>
          <a:bodyPr wrap="square" rtlCol="0">
            <a:spAutoFit/>
          </a:bodyPr>
          <a:lstStyle/>
          <a:p>
            <a:r>
              <a:rPr lang="en-US" sz="5400" dirty="0" smtClean="0"/>
              <a:t>Nothing</a:t>
            </a:r>
            <a:endParaRPr lang="en-US" dirty="0"/>
          </a:p>
        </p:txBody>
      </p:sp>
      <p:cxnSp>
        <p:nvCxnSpPr>
          <p:cNvPr id="8" name="Straight Arrow Connector 7"/>
          <p:cNvCxnSpPr>
            <a:stCxn id="3" idx="3"/>
            <a:endCxn id="5" idx="1"/>
          </p:cNvCxnSpPr>
          <p:nvPr/>
        </p:nvCxnSpPr>
        <p:spPr>
          <a:xfrm>
            <a:off x="3031792" y="3897849"/>
            <a:ext cx="3317811"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13712" y="3003864"/>
            <a:ext cx="422361" cy="707886"/>
          </a:xfrm>
          <a:prstGeom prst="rect">
            <a:avLst/>
          </a:prstGeom>
          <a:noFill/>
        </p:spPr>
        <p:txBody>
          <a:bodyPr wrap="none" rtlCol="0">
            <a:spAutoFit/>
          </a:bodyPr>
          <a:lstStyle/>
          <a:p>
            <a:r>
              <a:rPr lang="en-US" sz="4000" dirty="0" smtClean="0"/>
              <a:t>?</a:t>
            </a:r>
            <a:endParaRPr 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t>Kite Marking</a:t>
            </a:r>
            <a:endParaRPr lang="en-US" dirty="0"/>
          </a:p>
        </p:txBody>
      </p:sp>
      <p:pic>
        <p:nvPicPr>
          <p:cNvPr id="7" name="Picture 6" descr="Cook_articl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68300" y="1265238"/>
            <a:ext cx="5384800" cy="2628900"/>
          </a:xfrm>
          <a:prstGeom prst="rect">
            <a:avLst/>
          </a:prstGeom>
        </p:spPr>
      </p:pic>
      <p:pic>
        <p:nvPicPr>
          <p:cNvPr id="6" name="Picture 5" descr="Lee_article.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3581400" y="4046116"/>
            <a:ext cx="5312129" cy="2674639"/>
          </a:xfrm>
          <a:prstGeom prst="rect">
            <a:avLst/>
          </a:prstGeom>
        </p:spPr>
      </p:pic>
      <p:sp>
        <p:nvSpPr>
          <p:cNvPr id="5" name="Rectangle 4"/>
          <p:cNvSpPr/>
          <p:nvPr/>
        </p:nvSpPr>
        <p:spPr>
          <a:xfrm>
            <a:off x="368300" y="1265238"/>
            <a:ext cx="5384800" cy="26289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81400" y="4046116"/>
            <a:ext cx="5312129" cy="267463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Reproducible?</a:t>
            </a:r>
            <a:endParaRPr lang="en-US" dirty="0"/>
          </a:p>
        </p:txBody>
      </p:sp>
      <p:pic>
        <p:nvPicPr>
          <p:cNvPr id="3" name="Picture 2" descr="Screen shot 2011-02-15 at 2.41.07 PM.png"/>
          <p:cNvPicPr>
            <a:picLocks noChangeAspect="1"/>
          </p:cNvPicPr>
          <p:nvPr/>
        </p:nvPicPr>
        <p:blipFill>
          <a:blip r:embed="rId2"/>
          <a:stretch>
            <a:fillRect/>
          </a:stretch>
        </p:blipFill>
        <p:spPr>
          <a:xfrm>
            <a:off x="130259" y="1703802"/>
            <a:ext cx="8916045" cy="4654963"/>
          </a:xfrm>
          <a:prstGeom prst="rect">
            <a:avLst/>
          </a:prstGeom>
        </p:spPr>
      </p:pic>
      <p:sp>
        <p:nvSpPr>
          <p:cNvPr id="4" name="TextBox 3"/>
          <p:cNvSpPr txBox="1"/>
          <p:nvPr/>
        </p:nvSpPr>
        <p:spPr>
          <a:xfrm>
            <a:off x="4840869" y="6391333"/>
            <a:ext cx="4303131" cy="369332"/>
          </a:xfrm>
          <a:prstGeom prst="rect">
            <a:avLst/>
          </a:prstGeom>
          <a:noFill/>
        </p:spPr>
        <p:txBody>
          <a:bodyPr wrap="none" rtlCol="0">
            <a:spAutoFit/>
          </a:bodyPr>
          <a:lstStyle/>
          <a:p>
            <a:r>
              <a:rPr lang="en-US" dirty="0" smtClean="0"/>
              <a:t>Lee, Ferguson &amp; Mitchell, </a:t>
            </a:r>
            <a:r>
              <a:rPr lang="en-US" i="1" dirty="0" smtClean="0"/>
              <a:t>Biostatistics</a:t>
            </a:r>
            <a:r>
              <a:rPr lang="en-US" dirty="0" smtClean="0"/>
              <a:t>, 2009</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Supplementary Data (not ideal)</a:t>
            </a:r>
            <a:endParaRPr lang="en-US" dirty="0"/>
          </a:p>
        </p:txBody>
      </p:sp>
      <p:pic>
        <p:nvPicPr>
          <p:cNvPr id="3" name="Picture 2" descr="Biostatistics-R.png"/>
          <p:cNvPicPr>
            <a:picLocks noChangeAspect="1"/>
          </p:cNvPicPr>
          <p:nvPr/>
        </p:nvPicPr>
        <p:blipFill>
          <a:blip r:embed="rId2"/>
          <a:stretch>
            <a:fillRect/>
          </a:stretch>
        </p:blipFill>
        <p:spPr>
          <a:xfrm>
            <a:off x="686444" y="1143000"/>
            <a:ext cx="7830156" cy="568630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Sparse Data</a:t>
            </a:r>
            <a:endParaRPr lang="en-US" dirty="0"/>
          </a:p>
        </p:txBody>
      </p:sp>
      <p:sp>
        <p:nvSpPr>
          <p:cNvPr id="3" name="Content Placeholder 2"/>
          <p:cNvSpPr>
            <a:spLocks noGrp="1"/>
          </p:cNvSpPr>
          <p:nvPr>
            <p:ph idx="1"/>
          </p:nvPr>
        </p:nvSpPr>
        <p:spPr>
          <a:xfrm>
            <a:off x="457200" y="1600200"/>
            <a:ext cx="8229600" cy="4978903"/>
          </a:xfrm>
        </p:spPr>
        <p:txBody>
          <a:bodyPr>
            <a:normAutofit/>
          </a:bodyPr>
          <a:lstStyle/>
          <a:p>
            <a:pPr>
              <a:buNone/>
            </a:pPr>
            <a:r>
              <a:rPr lang="en-US" dirty="0" smtClean="0"/>
              <a:t>Data so far (a little old…)</a:t>
            </a:r>
          </a:p>
          <a:p>
            <a:r>
              <a:rPr lang="en-US" dirty="0" smtClean="0"/>
              <a:t>4 papers have requested and received the “R” kite mark</a:t>
            </a:r>
          </a:p>
          <a:p>
            <a:r>
              <a:rPr lang="en-US" dirty="0" smtClean="0"/>
              <a:t>4 papers received a “C”</a:t>
            </a:r>
          </a:p>
          <a:p>
            <a:r>
              <a:rPr lang="en-US" dirty="0" smtClean="0"/>
              <a:t>2 papers received a “D”</a:t>
            </a:r>
          </a:p>
          <a:p>
            <a:r>
              <a:rPr lang="en-US" dirty="0" smtClean="0"/>
              <a:t>1 paper with “DC”</a:t>
            </a:r>
          </a:p>
          <a:p>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Work</a:t>
            </a:r>
            <a:endParaRPr lang="en-US" dirty="0"/>
          </a:p>
        </p:txBody>
      </p:sp>
      <p:sp>
        <p:nvSpPr>
          <p:cNvPr id="3" name="Content Placeholder 2"/>
          <p:cNvSpPr>
            <a:spLocks noGrp="1"/>
          </p:cNvSpPr>
          <p:nvPr>
            <p:ph idx="1"/>
          </p:nvPr>
        </p:nvSpPr>
        <p:spPr/>
        <p:txBody>
          <a:bodyPr/>
          <a:lstStyle/>
          <a:p>
            <a:r>
              <a:rPr lang="en-US" dirty="0" smtClean="0"/>
              <a:t>Need a better system at journal for tracking and highlighting papers with kite-marks</a:t>
            </a:r>
          </a:p>
          <a:p>
            <a:r>
              <a:rPr lang="en-US" dirty="0" smtClean="0"/>
              <a:t>Infrastructure for hosting data is limited</a:t>
            </a:r>
          </a:p>
          <a:p>
            <a:r>
              <a:rPr lang="en-US" dirty="0" smtClean="0"/>
              <a:t>Infrastructure for reproducing results is limited</a:t>
            </a:r>
          </a:p>
          <a:p>
            <a:r>
              <a:rPr lang="en-US" dirty="0" smtClean="0"/>
              <a:t>Need better </a:t>
            </a:r>
            <a:r>
              <a:rPr lang="en-US" i="1" dirty="0" smtClean="0"/>
              <a:t>advertising</a:t>
            </a:r>
            <a:r>
              <a:rPr lang="en-US" dirty="0" smtClean="0"/>
              <a:t> of this policy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0"/>
            <a:ext cx="8229600" cy="4940300"/>
          </a:xfrm>
        </p:spPr>
        <p:txBody>
          <a:bodyPr>
            <a:normAutofit fontScale="92500" lnSpcReduction="20000"/>
          </a:bodyPr>
          <a:lstStyle/>
          <a:p>
            <a:r>
              <a:rPr lang="en-US" dirty="0" smtClean="0"/>
              <a:t>Reproducible research is important as a </a:t>
            </a:r>
            <a:r>
              <a:rPr lang="en-US" b="1" dirty="0" smtClean="0"/>
              <a:t>minimum standard</a:t>
            </a:r>
            <a:r>
              <a:rPr lang="en-US" dirty="0" smtClean="0"/>
              <a:t>, particularly for studies that are difficult to replicate</a:t>
            </a:r>
          </a:p>
          <a:p>
            <a:r>
              <a:rPr lang="en-US" dirty="0" smtClean="0"/>
              <a:t>Infrastructure is needed for </a:t>
            </a:r>
            <a:r>
              <a:rPr lang="en-US" b="1" dirty="0" smtClean="0"/>
              <a:t>creating </a:t>
            </a:r>
            <a:r>
              <a:rPr lang="en-US" dirty="0" smtClean="0"/>
              <a:t>and </a:t>
            </a:r>
            <a:r>
              <a:rPr lang="en-US" b="1" dirty="0" smtClean="0"/>
              <a:t>distributing </a:t>
            </a:r>
            <a:r>
              <a:rPr lang="en-US" dirty="0" smtClean="0"/>
              <a:t>reproducible documents, beyond what is currently available</a:t>
            </a:r>
          </a:p>
          <a:p>
            <a:r>
              <a:rPr lang="en-US" dirty="0" smtClean="0"/>
              <a:t>The </a:t>
            </a:r>
            <a:r>
              <a:rPr lang="en-US" dirty="0" err="1" smtClean="0">
                <a:latin typeface="Courier"/>
                <a:cs typeface="Courier"/>
              </a:rPr>
              <a:t>cacher</a:t>
            </a:r>
            <a:r>
              <a:rPr lang="en-US" dirty="0" smtClean="0"/>
              <a:t> package caches intermediate computations for future inspection</a:t>
            </a:r>
          </a:p>
          <a:p>
            <a:r>
              <a:rPr lang="en-US" dirty="0" smtClean="0"/>
              <a:t>Scientific culture needs to evolve to encourage greater </a:t>
            </a:r>
            <a:r>
              <a:rPr lang="en-US" b="1" dirty="0" smtClean="0"/>
              <a:t>sharing </a:t>
            </a:r>
            <a:r>
              <a:rPr lang="en-US" dirty="0" smtClean="0"/>
              <a:t>of datasets and methods</a:t>
            </a:r>
          </a:p>
          <a:p>
            <a:r>
              <a:rPr lang="en-US" dirty="0" smtClean="0"/>
              <a:t>Journals can play a key role by providing both carrots and sticks to authors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a:xfrm>
            <a:off x="457200" y="1600200"/>
            <a:ext cx="8229600" cy="5087237"/>
          </a:xfrm>
        </p:spPr>
        <p:txBody>
          <a:bodyPr>
            <a:normAutofit/>
          </a:bodyPr>
          <a:lstStyle/>
          <a:p>
            <a:r>
              <a:rPr lang="en-US" dirty="0" smtClean="0"/>
              <a:t>Joint work with </a:t>
            </a:r>
          </a:p>
          <a:p>
            <a:pPr lvl="1"/>
            <a:r>
              <a:rPr lang="en-US" dirty="0" smtClean="0"/>
              <a:t>Duncan Temple Lang (UC Davis)</a:t>
            </a:r>
          </a:p>
          <a:p>
            <a:pPr lvl="1"/>
            <a:r>
              <a:rPr lang="en-US" dirty="0" smtClean="0"/>
              <a:t>Deb Nolan (Berkeley)</a:t>
            </a:r>
          </a:p>
          <a:p>
            <a:pPr lvl="1"/>
            <a:r>
              <a:rPr lang="en-US" dirty="0" smtClean="0"/>
              <a:t>Sandy </a:t>
            </a:r>
            <a:r>
              <a:rPr lang="en-US" dirty="0" err="1" smtClean="0"/>
              <a:t>Eckel</a:t>
            </a:r>
            <a:r>
              <a:rPr lang="en-US" dirty="0" smtClean="0"/>
              <a:t> (USC)</a:t>
            </a:r>
          </a:p>
          <a:p>
            <a:r>
              <a:rPr lang="en-US" dirty="0" smtClean="0"/>
              <a:t>Funded by</a:t>
            </a:r>
          </a:p>
          <a:p>
            <a:pPr lvl="1"/>
            <a:r>
              <a:rPr lang="en-US" dirty="0" smtClean="0"/>
              <a:t>National Institute of Environmental Health Science</a:t>
            </a:r>
          </a:p>
          <a:p>
            <a:pPr lvl="1"/>
            <a:r>
              <a:rPr lang="en-US" dirty="0" smtClean="0"/>
              <a:t>National Institute on Aging</a:t>
            </a:r>
          </a:p>
          <a:p>
            <a:pPr lvl="1"/>
            <a:r>
              <a:rPr lang="en-US" dirty="0" smtClean="0"/>
              <a:t>Johns Hopkins Faculty Innovation Fund</a:t>
            </a:r>
          </a:p>
          <a:p>
            <a:pPr lvl="1"/>
            <a:r>
              <a:rPr lang="en-US" dirty="0" smtClean="0"/>
              <a:t>Health Effects Institute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Pipeline</a:t>
            </a:r>
            <a:endParaRPr lang="en-US" dirty="0"/>
          </a:p>
        </p:txBody>
      </p:sp>
      <p:sp>
        <p:nvSpPr>
          <p:cNvPr id="9" name="Rectangle 8"/>
          <p:cNvSpPr/>
          <p:nvPr/>
        </p:nvSpPr>
        <p:spPr>
          <a:xfrm>
            <a:off x="7598516"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880745" y="3707595"/>
            <a:ext cx="1012299" cy="369332"/>
          </a:xfrm>
          <a:prstGeom prst="rect">
            <a:avLst/>
          </a:prstGeom>
          <a:noFill/>
        </p:spPr>
        <p:txBody>
          <a:bodyPr wrap="square" rtlCol="0">
            <a:spAutoFit/>
          </a:bodyPr>
          <a:lstStyle/>
          <a:p>
            <a:r>
              <a:rPr lang="en-US" dirty="0" smtClean="0"/>
              <a:t>Article</a:t>
            </a:r>
          </a:p>
        </p:txBody>
      </p:sp>
      <p:sp>
        <p:nvSpPr>
          <p:cNvPr id="65" name="TextBox 64"/>
          <p:cNvSpPr txBox="1"/>
          <p:nvPr/>
        </p:nvSpPr>
        <p:spPr>
          <a:xfrm>
            <a:off x="8129133" y="6415634"/>
            <a:ext cx="847971" cy="369332"/>
          </a:xfrm>
          <a:prstGeom prst="rect">
            <a:avLst/>
          </a:prstGeom>
          <a:noFill/>
        </p:spPr>
        <p:txBody>
          <a:bodyPr wrap="none" rtlCol="0">
            <a:spAutoFit/>
          </a:bodyPr>
          <a:lstStyle/>
          <a:p>
            <a:r>
              <a:rPr lang="en-US" dirty="0" smtClean="0"/>
              <a:t>Reader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Pipeline</a:t>
            </a:r>
            <a:endParaRPr lang="en-US" dirty="0"/>
          </a:p>
        </p:txBody>
      </p:sp>
      <p:sp>
        <p:nvSpPr>
          <p:cNvPr id="3" name="Rectangle 2"/>
          <p:cNvSpPr/>
          <p:nvPr/>
        </p:nvSpPr>
        <p:spPr>
          <a:xfrm>
            <a:off x="184537" y="35723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14797" y="3604036"/>
            <a:ext cx="1204908" cy="646331"/>
          </a:xfrm>
          <a:prstGeom prst="rect">
            <a:avLst/>
          </a:prstGeom>
          <a:noFill/>
        </p:spPr>
        <p:txBody>
          <a:bodyPr wrap="square" rtlCol="0">
            <a:spAutoFit/>
          </a:bodyPr>
          <a:lstStyle/>
          <a:p>
            <a:r>
              <a:rPr lang="en-US" dirty="0" smtClean="0"/>
              <a:t>Measured Data</a:t>
            </a:r>
          </a:p>
        </p:txBody>
      </p:sp>
      <p:sp>
        <p:nvSpPr>
          <p:cNvPr id="5" name="Rectangle 4"/>
          <p:cNvSpPr/>
          <p:nvPr/>
        </p:nvSpPr>
        <p:spPr>
          <a:xfrm>
            <a:off x="1889205"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073740" y="3599026"/>
            <a:ext cx="1063362" cy="646331"/>
          </a:xfrm>
          <a:prstGeom prst="rect">
            <a:avLst/>
          </a:prstGeom>
          <a:noFill/>
        </p:spPr>
        <p:txBody>
          <a:bodyPr wrap="square" rtlCol="0">
            <a:spAutoFit/>
          </a:bodyPr>
          <a:lstStyle/>
          <a:p>
            <a:r>
              <a:rPr lang="en-US" dirty="0" smtClean="0"/>
              <a:t>Analytic Data</a:t>
            </a:r>
          </a:p>
        </p:txBody>
      </p:sp>
      <p:sp>
        <p:nvSpPr>
          <p:cNvPr id="7" name="Rectangle 6"/>
          <p:cNvSpPr/>
          <p:nvPr/>
        </p:nvSpPr>
        <p:spPr>
          <a:xfrm>
            <a:off x="3561308"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572163" y="3631603"/>
            <a:ext cx="1335168" cy="523220"/>
          </a:xfrm>
          <a:prstGeom prst="rect">
            <a:avLst/>
          </a:prstGeom>
          <a:noFill/>
        </p:spPr>
        <p:txBody>
          <a:bodyPr wrap="square" rtlCol="0">
            <a:spAutoFit/>
          </a:bodyPr>
          <a:lstStyle/>
          <a:p>
            <a:r>
              <a:rPr lang="en-US" sz="1400" dirty="0" smtClean="0"/>
              <a:t>Computational Results</a:t>
            </a:r>
          </a:p>
        </p:txBody>
      </p:sp>
      <p:sp>
        <p:nvSpPr>
          <p:cNvPr id="9" name="Rectangle 8"/>
          <p:cNvSpPr/>
          <p:nvPr/>
        </p:nvSpPr>
        <p:spPr>
          <a:xfrm>
            <a:off x="7598516"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880745" y="3707595"/>
            <a:ext cx="1012299" cy="369332"/>
          </a:xfrm>
          <a:prstGeom prst="rect">
            <a:avLst/>
          </a:prstGeom>
          <a:noFill/>
        </p:spPr>
        <p:txBody>
          <a:bodyPr wrap="square" rtlCol="0">
            <a:spAutoFit/>
          </a:bodyPr>
          <a:lstStyle/>
          <a:p>
            <a:r>
              <a:rPr lang="en-US" dirty="0" smtClean="0"/>
              <a:t>Article</a:t>
            </a:r>
          </a:p>
        </p:txBody>
      </p:sp>
      <p:sp>
        <p:nvSpPr>
          <p:cNvPr id="11" name="Rectangle 10"/>
          <p:cNvSpPr/>
          <p:nvPr/>
        </p:nvSpPr>
        <p:spPr>
          <a:xfrm>
            <a:off x="5777021" y="356982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59251" y="3710950"/>
            <a:ext cx="855398" cy="369332"/>
          </a:xfrm>
          <a:prstGeom prst="rect">
            <a:avLst/>
          </a:prstGeom>
          <a:noFill/>
        </p:spPr>
        <p:txBody>
          <a:bodyPr wrap="square" rtlCol="0">
            <a:spAutoFit/>
          </a:bodyPr>
          <a:lstStyle/>
          <a:p>
            <a:r>
              <a:rPr lang="en-US" dirty="0" smtClean="0"/>
              <a:t>Tables</a:t>
            </a:r>
          </a:p>
        </p:txBody>
      </p:sp>
      <p:sp>
        <p:nvSpPr>
          <p:cNvPr id="13" name="Rectangle 12"/>
          <p:cNvSpPr/>
          <p:nvPr/>
        </p:nvSpPr>
        <p:spPr>
          <a:xfrm>
            <a:off x="5777021" y="2287179"/>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061400" y="2450124"/>
            <a:ext cx="963949" cy="369332"/>
          </a:xfrm>
          <a:prstGeom prst="rect">
            <a:avLst/>
          </a:prstGeom>
          <a:noFill/>
        </p:spPr>
        <p:txBody>
          <a:bodyPr wrap="square" rtlCol="0">
            <a:spAutoFit/>
          </a:bodyPr>
          <a:lstStyle/>
          <a:p>
            <a:r>
              <a:rPr lang="en-US" dirty="0" smtClean="0"/>
              <a:t>Figures</a:t>
            </a:r>
          </a:p>
        </p:txBody>
      </p:sp>
      <p:sp>
        <p:nvSpPr>
          <p:cNvPr id="15" name="Rectangle 14"/>
          <p:cNvSpPr/>
          <p:nvPr/>
        </p:nvSpPr>
        <p:spPr>
          <a:xfrm>
            <a:off x="5777021" y="4841580"/>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853006" y="4852427"/>
            <a:ext cx="1335168" cy="646331"/>
          </a:xfrm>
          <a:prstGeom prst="rect">
            <a:avLst/>
          </a:prstGeom>
          <a:noFill/>
        </p:spPr>
        <p:txBody>
          <a:bodyPr wrap="square" rtlCol="0">
            <a:spAutoFit/>
          </a:bodyPr>
          <a:lstStyle/>
          <a:p>
            <a:r>
              <a:rPr lang="en-US" dirty="0" smtClean="0"/>
              <a:t>Numerical Summaries</a:t>
            </a:r>
          </a:p>
        </p:txBody>
      </p:sp>
      <p:sp>
        <p:nvSpPr>
          <p:cNvPr id="17" name="Rectangle 16"/>
          <p:cNvSpPr/>
          <p:nvPr/>
        </p:nvSpPr>
        <p:spPr>
          <a:xfrm>
            <a:off x="7598516" y="4844926"/>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024642" y="5015381"/>
            <a:ext cx="770707" cy="369332"/>
          </a:xfrm>
          <a:prstGeom prst="rect">
            <a:avLst/>
          </a:prstGeom>
          <a:noFill/>
        </p:spPr>
        <p:txBody>
          <a:bodyPr wrap="square" rtlCol="0">
            <a:spAutoFit/>
          </a:bodyPr>
          <a:lstStyle/>
          <a:p>
            <a:r>
              <a:rPr lang="en-US" dirty="0" smtClean="0"/>
              <a:t>Text</a:t>
            </a:r>
          </a:p>
        </p:txBody>
      </p:sp>
      <p:cxnSp>
        <p:nvCxnSpPr>
          <p:cNvPr id="20" name="Straight Arrow Connector 19"/>
          <p:cNvCxnSpPr>
            <a:stCxn id="3" idx="3"/>
            <a:endCxn id="5" idx="1"/>
          </p:cNvCxnSpPr>
          <p:nvPr/>
        </p:nvCxnSpPr>
        <p:spPr>
          <a:xfrm flipV="1">
            <a:off x="1563125" y="3917200"/>
            <a:ext cx="326080" cy="25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3"/>
            <a:endCxn id="7" idx="1"/>
          </p:cNvCxnSpPr>
          <p:nvPr/>
        </p:nvCxnSpPr>
        <p:spPr>
          <a:xfrm>
            <a:off x="3267793" y="3917200"/>
            <a:ext cx="2935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3"/>
            <a:endCxn id="13" idx="1"/>
          </p:cNvCxnSpPr>
          <p:nvPr/>
        </p:nvCxnSpPr>
        <p:spPr>
          <a:xfrm flipV="1">
            <a:off x="4939896" y="2634557"/>
            <a:ext cx="837125"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1" idx="1"/>
          </p:cNvCxnSpPr>
          <p:nvPr/>
        </p:nvCxnSpPr>
        <p:spPr>
          <a:xfrm>
            <a:off x="4939896" y="3917200"/>
            <a:ext cx="83712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7" idx="3"/>
            <a:endCxn id="15" idx="1"/>
          </p:cNvCxnSpPr>
          <p:nvPr/>
        </p:nvCxnSpPr>
        <p:spPr>
          <a:xfrm>
            <a:off x="4939896" y="3917200"/>
            <a:ext cx="837125"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3"/>
            <a:endCxn id="9" idx="1"/>
          </p:cNvCxnSpPr>
          <p:nvPr/>
        </p:nvCxnSpPr>
        <p:spPr>
          <a:xfrm>
            <a:off x="7155609" y="2634557"/>
            <a:ext cx="442907"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5" idx="3"/>
            <a:endCxn id="9" idx="1"/>
          </p:cNvCxnSpPr>
          <p:nvPr/>
        </p:nvCxnSpPr>
        <p:spPr>
          <a:xfrm flipV="1">
            <a:off x="7155609" y="3917200"/>
            <a:ext cx="442907"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1" idx="3"/>
            <a:endCxn id="9" idx="1"/>
          </p:cNvCxnSpPr>
          <p:nvPr/>
        </p:nvCxnSpPr>
        <p:spPr>
          <a:xfrm>
            <a:off x="7155609" y="3917200"/>
            <a:ext cx="44290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184537" y="1716759"/>
            <a:ext cx="632847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10800000">
            <a:off x="3510525" y="6372208"/>
            <a:ext cx="5466579" cy="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84537" y="1345839"/>
            <a:ext cx="840307" cy="369332"/>
          </a:xfrm>
          <a:prstGeom prst="rect">
            <a:avLst/>
          </a:prstGeom>
          <a:noFill/>
        </p:spPr>
        <p:txBody>
          <a:bodyPr wrap="none" rtlCol="0">
            <a:spAutoFit/>
          </a:bodyPr>
          <a:lstStyle/>
          <a:p>
            <a:r>
              <a:rPr lang="en-US" dirty="0" smtClean="0"/>
              <a:t>Author</a:t>
            </a:r>
            <a:endParaRPr lang="en-US" dirty="0"/>
          </a:p>
        </p:txBody>
      </p:sp>
      <p:sp>
        <p:nvSpPr>
          <p:cNvPr id="65" name="TextBox 64"/>
          <p:cNvSpPr txBox="1"/>
          <p:nvPr/>
        </p:nvSpPr>
        <p:spPr>
          <a:xfrm>
            <a:off x="8129133" y="6415634"/>
            <a:ext cx="847971" cy="369332"/>
          </a:xfrm>
          <a:prstGeom prst="rect">
            <a:avLst/>
          </a:prstGeom>
          <a:noFill/>
        </p:spPr>
        <p:txBody>
          <a:bodyPr wrap="none" rtlCol="0">
            <a:spAutoFit/>
          </a:bodyPr>
          <a:lstStyle/>
          <a:p>
            <a:r>
              <a:rPr lang="en-US" dirty="0" smtClean="0"/>
              <a:t>Reader</a:t>
            </a:r>
            <a:endParaRPr lang="en-US" dirty="0"/>
          </a:p>
        </p:txBody>
      </p:sp>
      <p:sp>
        <p:nvSpPr>
          <p:cNvPr id="66" name="TextBox 65"/>
          <p:cNvSpPr txBox="1"/>
          <p:nvPr/>
        </p:nvSpPr>
        <p:spPr>
          <a:xfrm>
            <a:off x="829454" y="2471605"/>
            <a:ext cx="1684062" cy="369332"/>
          </a:xfrm>
          <a:prstGeom prst="rect">
            <a:avLst/>
          </a:prstGeom>
          <a:noFill/>
        </p:spPr>
        <p:txBody>
          <a:bodyPr wrap="none" rtlCol="0">
            <a:spAutoFit/>
          </a:bodyPr>
          <a:lstStyle/>
          <a:p>
            <a:r>
              <a:rPr lang="en-US" dirty="0" smtClean="0"/>
              <a:t>Processing code</a:t>
            </a:r>
            <a:endParaRPr lang="en-US" dirty="0"/>
          </a:p>
        </p:txBody>
      </p:sp>
      <p:sp>
        <p:nvSpPr>
          <p:cNvPr id="67" name="TextBox 66"/>
          <p:cNvSpPr txBox="1"/>
          <p:nvPr/>
        </p:nvSpPr>
        <p:spPr>
          <a:xfrm>
            <a:off x="2686282" y="2471603"/>
            <a:ext cx="1439479" cy="369332"/>
          </a:xfrm>
          <a:prstGeom prst="rect">
            <a:avLst/>
          </a:prstGeom>
          <a:noFill/>
        </p:spPr>
        <p:txBody>
          <a:bodyPr wrap="none" rtlCol="0">
            <a:spAutoFit/>
          </a:bodyPr>
          <a:lstStyle/>
          <a:p>
            <a:r>
              <a:rPr lang="en-US" dirty="0" smtClean="0"/>
              <a:t>Analytic code</a:t>
            </a:r>
            <a:endParaRPr lang="en-US" dirty="0"/>
          </a:p>
        </p:txBody>
      </p:sp>
      <p:sp>
        <p:nvSpPr>
          <p:cNvPr id="68" name="TextBox 67"/>
          <p:cNvSpPr txBox="1"/>
          <p:nvPr/>
        </p:nvSpPr>
        <p:spPr>
          <a:xfrm>
            <a:off x="4082348" y="1852711"/>
            <a:ext cx="1882885" cy="369332"/>
          </a:xfrm>
          <a:prstGeom prst="rect">
            <a:avLst/>
          </a:prstGeom>
          <a:noFill/>
        </p:spPr>
        <p:txBody>
          <a:bodyPr wrap="none" rtlCol="0">
            <a:spAutoFit/>
          </a:bodyPr>
          <a:lstStyle/>
          <a:p>
            <a:r>
              <a:rPr lang="en-US" dirty="0" smtClean="0"/>
              <a:t>Presentation code</a:t>
            </a:r>
            <a:endParaRPr lang="en-US" dirty="0"/>
          </a:p>
        </p:txBody>
      </p:sp>
      <p:cxnSp>
        <p:nvCxnSpPr>
          <p:cNvPr id="69" name="Straight Arrow Connector 68"/>
          <p:cNvCxnSpPr/>
          <p:nvPr/>
        </p:nvCxnSpPr>
        <p:spPr>
          <a:xfrm rot="16200000" flipH="1">
            <a:off x="1111074" y="3379465"/>
            <a:ext cx="1077054"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rot="5400000">
            <a:off x="2874702" y="3368213"/>
            <a:ext cx="1054552"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8" idx="2"/>
          </p:cNvCxnSpPr>
          <p:nvPr/>
        </p:nvCxnSpPr>
        <p:spPr>
          <a:xfrm rot="16200000" flipH="1">
            <a:off x="5062635" y="2183199"/>
            <a:ext cx="532279" cy="609966"/>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68" idx="2"/>
          </p:cNvCxnSpPr>
          <p:nvPr/>
        </p:nvCxnSpPr>
        <p:spPr>
          <a:xfrm rot="16200000" flipH="1">
            <a:off x="4524619" y="2721214"/>
            <a:ext cx="1608310" cy="609967"/>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68" idx="2"/>
          </p:cNvCxnSpPr>
          <p:nvPr/>
        </p:nvCxnSpPr>
        <p:spPr>
          <a:xfrm rot="16200000" flipH="1">
            <a:off x="4035292" y="3210542"/>
            <a:ext cx="2478414" cy="501416"/>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7" idx="0"/>
            <a:endCxn id="9" idx="2"/>
          </p:cNvCxnSpPr>
          <p:nvPr/>
        </p:nvCxnSpPr>
        <p:spPr>
          <a:xfrm rot="5400000" flipH="1" flipV="1">
            <a:off x="7997636" y="4554752"/>
            <a:ext cx="5803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jesnapshot.png"/>
          <p:cNvPicPr>
            <a:picLocks noChangeAspect="1"/>
          </p:cNvPicPr>
          <p:nvPr/>
        </p:nvPicPr>
        <p:blipFill>
          <a:blip r:embed="rId2"/>
          <a:stretch>
            <a:fillRect/>
          </a:stretch>
        </p:blipFill>
        <p:spPr>
          <a:xfrm>
            <a:off x="571500" y="449877"/>
            <a:ext cx="7819485" cy="57490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Reproducible Air Pollution</a:t>
            </a:r>
            <a:br>
              <a:rPr lang="en-US" dirty="0" smtClean="0"/>
            </a:br>
            <a:r>
              <a:rPr lang="en-US" dirty="0" smtClean="0"/>
              <a:t>and Health Research</a:t>
            </a:r>
            <a:endParaRPr lang="en-US" dirty="0"/>
          </a:p>
        </p:txBody>
      </p:sp>
      <p:sp>
        <p:nvSpPr>
          <p:cNvPr id="8" name="Content Placeholder 7"/>
          <p:cNvSpPr>
            <a:spLocks noGrp="1"/>
          </p:cNvSpPr>
          <p:nvPr>
            <p:ph idx="1"/>
          </p:nvPr>
        </p:nvSpPr>
        <p:spPr>
          <a:xfrm>
            <a:off x="457200" y="1915024"/>
            <a:ext cx="8229600" cy="4525963"/>
          </a:xfrm>
        </p:spPr>
        <p:txBody>
          <a:bodyPr/>
          <a:lstStyle/>
          <a:p>
            <a:pPr>
              <a:lnSpc>
                <a:spcPct val="90000"/>
              </a:lnSpc>
            </a:pPr>
            <a:r>
              <a:rPr lang="en-US" dirty="0" smtClean="0"/>
              <a:t>Estimating small (but important) health effects in the presence of much stronger signals</a:t>
            </a:r>
          </a:p>
          <a:p>
            <a:pPr>
              <a:lnSpc>
                <a:spcPct val="90000"/>
              </a:lnSpc>
            </a:pPr>
            <a:r>
              <a:rPr lang="en-US" dirty="0" smtClean="0"/>
              <a:t>Results inform substantial policy decisions, affect many stakeholders</a:t>
            </a:r>
          </a:p>
          <a:p>
            <a:pPr lvl="1">
              <a:lnSpc>
                <a:spcPct val="90000"/>
              </a:lnSpc>
            </a:pPr>
            <a:r>
              <a:rPr lang="en-US" dirty="0" smtClean="0"/>
              <a:t>EPA regulations can cost billions of dollars</a:t>
            </a:r>
          </a:p>
          <a:p>
            <a:pPr>
              <a:lnSpc>
                <a:spcPct val="90000"/>
              </a:lnSpc>
            </a:pPr>
            <a:r>
              <a:rPr lang="en-US" dirty="0" smtClean="0"/>
              <a:t>Complex statistical methods are needed and subjected to intense scrutiny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Internet-based Health and Air Pollution Surveillance System (</a:t>
            </a:r>
            <a:r>
              <a:rPr lang="en-US" dirty="0" err="1" smtClean="0"/>
              <a:t>iHAPSS</a:t>
            </a:r>
            <a:r>
              <a:rPr lang="en-US" dirty="0" smtClean="0"/>
              <a:t>)</a:t>
            </a:r>
            <a:endParaRPr lang="en-US" dirty="0"/>
          </a:p>
        </p:txBody>
      </p:sp>
      <p:pic>
        <p:nvPicPr>
          <p:cNvPr id="4" name="Picture 3" descr="Screen shot 2011-07-14 at 12.10.40 AM.png"/>
          <p:cNvPicPr>
            <a:picLocks noChangeAspect="1"/>
          </p:cNvPicPr>
          <p:nvPr/>
        </p:nvPicPr>
        <p:blipFill>
          <a:blip r:embed="rId2"/>
          <a:stretch>
            <a:fillRect/>
          </a:stretch>
        </p:blipFill>
        <p:spPr>
          <a:xfrm>
            <a:off x="638330" y="1417639"/>
            <a:ext cx="7899838" cy="5440362"/>
          </a:xfrm>
          <a:prstGeom prst="rect">
            <a:avLst/>
          </a:prstGeom>
        </p:spPr>
      </p:pic>
      <p:sp>
        <p:nvSpPr>
          <p:cNvPr id="5" name="TextBox 4"/>
          <p:cNvSpPr txBox="1"/>
          <p:nvPr/>
        </p:nvSpPr>
        <p:spPr>
          <a:xfrm>
            <a:off x="6221130" y="6488668"/>
            <a:ext cx="2922870" cy="369332"/>
          </a:xfrm>
          <a:prstGeom prst="rect">
            <a:avLst/>
          </a:prstGeom>
          <a:noFill/>
        </p:spPr>
        <p:txBody>
          <a:bodyPr wrap="none" rtlCol="0">
            <a:spAutoFit/>
          </a:bodyPr>
          <a:lstStyle/>
          <a:p>
            <a:r>
              <a:rPr lang="en-US" dirty="0" smtClean="0"/>
              <a:t>http://</a:t>
            </a:r>
            <a:r>
              <a:rPr lang="en-US" dirty="0" err="1" smtClean="0"/>
              <a:t>www.ihapss.jhsph.edu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957</TotalTime>
  <Words>2280</Words>
  <Application>Microsoft Macintosh PowerPoint</Application>
  <PresentationFormat>On-screen Show (4:3)</PresentationFormat>
  <Paragraphs>301</Paragraphs>
  <Slides>46</Slides>
  <Notes>0</Notes>
  <HiddenSlides>0</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Office Theme</vt:lpstr>
      <vt:lpstr>Computational and Policy Tools for Reproducible Research</vt:lpstr>
      <vt:lpstr>Replication</vt:lpstr>
      <vt:lpstr>Why Do We Need Reproducible Research?</vt:lpstr>
      <vt:lpstr>How Can We Bridge the Gap?</vt:lpstr>
      <vt:lpstr>Research Pipeline</vt:lpstr>
      <vt:lpstr>Research Pipeline</vt:lpstr>
      <vt:lpstr>Slide 7</vt:lpstr>
      <vt:lpstr>Reproducible Air Pollution and Health Research</vt:lpstr>
      <vt:lpstr>Internet-based Health and Air Pollution Surveillance System (iHAPSS)</vt:lpstr>
      <vt:lpstr>What is Reproducible Research?</vt:lpstr>
      <vt:lpstr>Who are the Players?</vt:lpstr>
      <vt:lpstr>Challenges</vt:lpstr>
      <vt:lpstr>In Reality…</vt:lpstr>
      <vt:lpstr>Literate (Statistical) Programming</vt:lpstr>
      <vt:lpstr>Literate (Statistical) Programming</vt:lpstr>
      <vt:lpstr>Research Pipeline</vt:lpstr>
      <vt:lpstr>Research Pipeline</vt:lpstr>
      <vt:lpstr>Caching Computations</vt:lpstr>
      <vt:lpstr>The cacher package for R</vt:lpstr>
      <vt:lpstr>Conceptual Model</vt:lpstr>
      <vt:lpstr>Using cacher as an Author</vt:lpstr>
      <vt:lpstr>Using cacher as an Author</vt:lpstr>
      <vt:lpstr>Example: Simple Analysis</vt:lpstr>
      <vt:lpstr>Using cacher as a Reader</vt:lpstr>
      <vt:lpstr>Cloning an Analysis</vt:lpstr>
      <vt:lpstr>Examining Code</vt:lpstr>
      <vt:lpstr>Analysis Code Graphs</vt:lpstr>
      <vt:lpstr>Tracing Code Backwards</vt:lpstr>
      <vt:lpstr>Running Code</vt:lpstr>
      <vt:lpstr>Checking Code and Objects</vt:lpstr>
      <vt:lpstr>Inspecting Data Objects</vt:lpstr>
      <vt:lpstr>Inspecting Data Objects</vt:lpstr>
      <vt:lpstr>cacher Summary</vt:lpstr>
      <vt:lpstr>A Central Archive for Reproducible Data Analyses</vt:lpstr>
      <vt:lpstr>Reproducible Research and Journals</vt:lpstr>
      <vt:lpstr>RR Policy at Biostatistics</vt:lpstr>
      <vt:lpstr>Dimensions of Reproducibility</vt:lpstr>
      <vt:lpstr>Dimensions of Reproducibility</vt:lpstr>
      <vt:lpstr>Dimensions of Reproducibility</vt:lpstr>
      <vt:lpstr>Kite Marking</vt:lpstr>
      <vt:lpstr>What is Reproducible?</vt:lpstr>
      <vt:lpstr>Supplementary Data (not ideal)</vt:lpstr>
      <vt:lpstr>Some Sparse Data</vt:lpstr>
      <vt:lpstr>Further Work</vt:lpstr>
      <vt:lpstr>Summary</vt:lpstr>
      <vt:lpstr>Acknowledgments</vt:lpstr>
    </vt:vector>
  </TitlesOfParts>
  <Company>Johns Hopkins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Reproducible Research Using Cached Computations</dc:title>
  <dc:creator>Roger Peng</dc:creator>
  <cp:lastModifiedBy>Roger Peng</cp:lastModifiedBy>
  <cp:revision>92</cp:revision>
  <cp:lastPrinted>2011-07-14T15:41:39Z</cp:lastPrinted>
  <dcterms:created xsi:type="dcterms:W3CDTF">2011-07-14T15:40:13Z</dcterms:created>
  <dcterms:modified xsi:type="dcterms:W3CDTF">2011-07-14T15:41:54Z</dcterms:modified>
</cp:coreProperties>
</file>