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313" r:id="rId5"/>
    <p:sldId id="312" r:id="rId6"/>
    <p:sldId id="323" r:id="rId7"/>
    <p:sldId id="293" r:id="rId8"/>
    <p:sldId id="310" r:id="rId9"/>
    <p:sldId id="261" r:id="rId10"/>
    <p:sldId id="274" r:id="rId11"/>
    <p:sldId id="318" r:id="rId12"/>
    <p:sldId id="320" r:id="rId13"/>
    <p:sldId id="319" r:id="rId14"/>
    <p:sldId id="322" r:id="rId15"/>
    <p:sldId id="273" r:id="rId16"/>
    <p:sldId id="272" r:id="rId17"/>
    <p:sldId id="267" r:id="rId18"/>
    <p:sldId id="271" r:id="rId19"/>
    <p:sldId id="268" r:id="rId20"/>
    <p:sldId id="269" r:id="rId21"/>
    <p:sldId id="326" r:id="rId22"/>
    <p:sldId id="325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C8AC-9EF7-2742-920C-617273C781B7}" type="datetimeFigureOut">
              <a:t>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58EC7-C42A-2740-9A93-31EDE6B07C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7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5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90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9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5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3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2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8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AD1-E583-4B40-B36B-AA0E84A55E73}" type="datetimeFigureOut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yihui.name/knitr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Reproducible Research: </a:t>
            </a:r>
            <a:br>
              <a:rPr lang="en-US" dirty="0" smtClean="0"/>
            </a:br>
            <a:r>
              <a:rPr lang="en-US" dirty="0" smtClean="0"/>
              <a:t>Concepts and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199"/>
            <a:ext cx="7772400" cy="2757403"/>
          </a:xfrm>
        </p:spPr>
        <p:txBody>
          <a:bodyPr>
            <a:normAutofit/>
          </a:bodyPr>
          <a:lstStyle/>
          <a:p>
            <a:r>
              <a:rPr lang="en-US" dirty="0"/>
              <a:t>Reproducible Research</a:t>
            </a:r>
          </a:p>
          <a:p>
            <a:endParaRPr lang="en-US" sz="2800" dirty="0"/>
          </a:p>
          <a:p>
            <a:r>
              <a:rPr lang="en-US" sz="2400" i="1" dirty="0"/>
              <a:t>Roger D. Peng, Associate Professor of Biostatistics</a:t>
            </a:r>
          </a:p>
          <a:p>
            <a:r>
              <a:rPr lang="en-US" sz="2400" i="1" dirty="0"/>
              <a:t>Johns Hopkins Bloomberg School of Public Health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Pipeline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537" y="35723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4797" y="3604036"/>
            <a:ext cx="120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9205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3740" y="3599026"/>
            <a:ext cx="10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1308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2163" y="3631603"/>
            <a:ext cx="133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Computational 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8516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0745" y="3707595"/>
            <a:ext cx="10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7021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59251" y="3710950"/>
            <a:ext cx="85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77021" y="2287179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1400" y="2450124"/>
            <a:ext cx="96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77021" y="4841580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53006" y="4852427"/>
            <a:ext cx="13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Summaries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98516" y="4844926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24642" y="5015381"/>
            <a:ext cx="77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</a:p>
        </p:txBody>
      </p:sp>
      <p:cxnSp>
        <p:nvCxnSpPr>
          <p:cNvPr id="20" name="Straight Arrow Connector 19"/>
          <p:cNvCxnSpPr>
            <a:stCxn id="3" idx="3"/>
            <a:endCxn id="5" idx="1"/>
          </p:cNvCxnSpPr>
          <p:nvPr/>
        </p:nvCxnSpPr>
        <p:spPr>
          <a:xfrm flipV="1">
            <a:off x="1563125" y="3917200"/>
            <a:ext cx="326080" cy="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1"/>
          </p:cNvCxnSpPr>
          <p:nvPr/>
        </p:nvCxnSpPr>
        <p:spPr>
          <a:xfrm>
            <a:off x="3267793" y="3917200"/>
            <a:ext cx="29351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3" idx="1"/>
          </p:cNvCxnSpPr>
          <p:nvPr/>
        </p:nvCxnSpPr>
        <p:spPr>
          <a:xfrm flipV="1">
            <a:off x="4939896" y="2634557"/>
            <a:ext cx="837125" cy="128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1"/>
          </p:cNvCxnSpPr>
          <p:nvPr/>
        </p:nvCxnSpPr>
        <p:spPr>
          <a:xfrm>
            <a:off x="4939896" y="3917200"/>
            <a:ext cx="8371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5" idx="1"/>
          </p:cNvCxnSpPr>
          <p:nvPr/>
        </p:nvCxnSpPr>
        <p:spPr>
          <a:xfrm>
            <a:off x="4939896" y="3917200"/>
            <a:ext cx="837125" cy="127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9" idx="1"/>
          </p:cNvCxnSpPr>
          <p:nvPr/>
        </p:nvCxnSpPr>
        <p:spPr>
          <a:xfrm>
            <a:off x="7155609" y="2634557"/>
            <a:ext cx="442907" cy="128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9" idx="1"/>
          </p:cNvCxnSpPr>
          <p:nvPr/>
        </p:nvCxnSpPr>
        <p:spPr>
          <a:xfrm flipV="1">
            <a:off x="7155609" y="3917200"/>
            <a:ext cx="442907" cy="127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9" idx="1"/>
          </p:cNvCxnSpPr>
          <p:nvPr/>
        </p:nvCxnSpPr>
        <p:spPr>
          <a:xfrm>
            <a:off x="7155609" y="3917200"/>
            <a:ext cx="44290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4537" y="1716759"/>
            <a:ext cx="63284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3510525" y="6372208"/>
            <a:ext cx="546657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4537" y="1345839"/>
            <a:ext cx="84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29133" y="6415634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9454" y="2471605"/>
            <a:ext cx="168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code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686282" y="2471603"/>
            <a:ext cx="14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 code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82348" y="1852711"/>
            <a:ext cx="188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code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1111074" y="3379465"/>
            <a:ext cx="107705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2874702" y="3368213"/>
            <a:ext cx="105455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</p:cNvCxnSpPr>
          <p:nvPr/>
        </p:nvCxnSpPr>
        <p:spPr>
          <a:xfrm rot="16200000" flipH="1">
            <a:off x="5062635" y="2183199"/>
            <a:ext cx="532279" cy="609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2"/>
          </p:cNvCxnSpPr>
          <p:nvPr/>
        </p:nvCxnSpPr>
        <p:spPr>
          <a:xfrm rot="16200000" flipH="1">
            <a:off x="4524619" y="2721214"/>
            <a:ext cx="1608310" cy="6099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8" idx="2"/>
          </p:cNvCxnSpPr>
          <p:nvPr/>
        </p:nvCxnSpPr>
        <p:spPr>
          <a:xfrm rot="16200000" flipH="1">
            <a:off x="4035292" y="3210542"/>
            <a:ext cx="2478414" cy="5014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7" idx="0"/>
            <a:endCxn id="9" idx="2"/>
          </p:cNvCxnSpPr>
          <p:nvPr/>
        </p:nvCxnSpPr>
        <p:spPr>
          <a:xfrm rot="5400000" flipH="1" flipV="1">
            <a:off x="7997636" y="4554752"/>
            <a:ext cx="5803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615" y="2977550"/>
            <a:ext cx="4445000" cy="2184400"/>
          </a:xfrm>
          <a:prstGeom prst="rect">
            <a:avLst/>
          </a:prstGeom>
        </p:spPr>
      </p:pic>
      <p:pic>
        <p:nvPicPr>
          <p:cNvPr id="4" name="Picture 3" descr="F1.medium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47636"/>
            <a:ext cx="3863305" cy="4912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3" name="Picture 2" descr="Screen Shot 2012-04-01 at 1.17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20" y="1569808"/>
            <a:ext cx="5487296" cy="528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729" y="1979452"/>
            <a:ext cx="1738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Duke Saga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4" name="Picture 3" descr="Screen Shot 2012-03-27 at 9.49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7732"/>
            <a:ext cx="9144000" cy="5350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IOM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64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In the Discovery/Test Validation stage of </a:t>
            </a:r>
            <a:r>
              <a:rPr lang="en-US" dirty="0" err="1" smtClean="0"/>
              <a:t>omics</a:t>
            </a:r>
            <a:r>
              <a:rPr lang="en-US" dirty="0" smtClean="0"/>
              <a:t>-based tests:</a:t>
            </a:r>
          </a:p>
          <a:p>
            <a:r>
              <a:rPr lang="en-US" b="1" dirty="0" smtClean="0"/>
              <a:t>Data/metadata </a:t>
            </a:r>
            <a:r>
              <a:rPr lang="en-US" dirty="0" smtClean="0"/>
              <a:t>used to develop test should be made publicly available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computer code </a:t>
            </a:r>
            <a:r>
              <a:rPr lang="en-US" dirty="0" smtClean="0"/>
              <a:t>and fully specified computational procedures used for development of the candidate </a:t>
            </a:r>
            <a:r>
              <a:rPr lang="en-US" dirty="0" err="1" smtClean="0"/>
              <a:t>omics</a:t>
            </a:r>
            <a:r>
              <a:rPr lang="en-US" dirty="0" smtClean="0"/>
              <a:t>-based test should be made sustainably available</a:t>
            </a:r>
          </a:p>
          <a:p>
            <a:r>
              <a:rPr lang="en-US" dirty="0" smtClean="0"/>
              <a:t>“Ideally, the computer code that is released will </a:t>
            </a:r>
            <a:r>
              <a:rPr lang="en-US" b="1" dirty="0" smtClean="0"/>
              <a:t>encompass all of the steps of computational analysis</a:t>
            </a:r>
            <a:r>
              <a:rPr lang="en-US" dirty="0" smtClean="0"/>
              <a:t>, including all data preprocessing steps, that have been described in this chapter. All aspects of the analysis need to be transparently reported.”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data are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Analytic </a:t>
            </a:r>
            <a:r>
              <a:rPr lang="en-US" dirty="0"/>
              <a:t>code are </a:t>
            </a:r>
            <a:r>
              <a:rPr lang="en-US" dirty="0" smtClean="0"/>
              <a:t>available</a:t>
            </a:r>
            <a:endParaRPr lang="en-US" dirty="0"/>
          </a:p>
          <a:p>
            <a:r>
              <a:rPr lang="en-US" dirty="0" smtClean="0"/>
              <a:t>Documentation </a:t>
            </a:r>
            <a:r>
              <a:rPr lang="en-US" dirty="0"/>
              <a:t>of code and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Standard </a:t>
            </a:r>
            <a:r>
              <a:rPr lang="en-US" dirty="0"/>
              <a:t>means of distribution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Players?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</a:p>
          <a:p>
            <a:pPr lvl="1"/>
            <a:r>
              <a:rPr lang="en-US" dirty="0" smtClean="0"/>
              <a:t>Want </a:t>
            </a:r>
            <a:r>
              <a:rPr lang="en-US" dirty="0"/>
              <a:t>to make their research </a:t>
            </a:r>
            <a:r>
              <a:rPr lang="en-US" dirty="0" smtClean="0"/>
              <a:t>reproducible</a:t>
            </a:r>
          </a:p>
          <a:p>
            <a:pPr lvl="1"/>
            <a:r>
              <a:rPr lang="en-US" dirty="0" smtClean="0"/>
              <a:t>Want </a:t>
            </a:r>
            <a:r>
              <a:rPr lang="en-US" dirty="0"/>
              <a:t>tools for RR to make their lives easier (or at least not much harder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Readers</a:t>
            </a:r>
          </a:p>
          <a:p>
            <a:pPr lvl="1"/>
            <a:r>
              <a:rPr lang="en-US" dirty="0" smtClean="0"/>
              <a:t>Want </a:t>
            </a:r>
            <a:r>
              <a:rPr lang="en-US" dirty="0"/>
              <a:t>to reproduce (and perhaps expand upon) interesting </a:t>
            </a:r>
            <a:r>
              <a:rPr lang="en-US" dirty="0" smtClean="0"/>
              <a:t>findings</a:t>
            </a:r>
          </a:p>
          <a:p>
            <a:pPr lvl="1"/>
            <a:r>
              <a:rPr lang="en-US" dirty="0" smtClean="0"/>
              <a:t>Want </a:t>
            </a:r>
            <a:r>
              <a:rPr lang="en-US" dirty="0"/>
              <a:t>tools for RR to make their lives easier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Authors must undertake considerable effort to put data</a:t>
            </a:r>
            <a:r>
              <a:rPr lang="en-US" dirty="0"/>
              <a:t>/results on the web (may not have </a:t>
            </a:r>
            <a:r>
              <a:rPr lang="en-US" dirty="0" smtClean="0"/>
              <a:t>resources </a:t>
            </a:r>
            <a:r>
              <a:rPr lang="en-US" dirty="0"/>
              <a:t>like a </a:t>
            </a:r>
            <a:r>
              <a:rPr lang="en-US" dirty="0" smtClean="0"/>
              <a:t>web server)</a:t>
            </a:r>
          </a:p>
          <a:p>
            <a:r>
              <a:rPr lang="en-US" dirty="0" smtClean="0"/>
              <a:t>Readers </a:t>
            </a:r>
            <a:r>
              <a:rPr lang="en-US" dirty="0"/>
              <a:t>must download data/results individually and piece together which data go with which code sections,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Readers may not have the same resources as authors</a:t>
            </a:r>
          </a:p>
          <a:p>
            <a:r>
              <a:rPr lang="en-US" dirty="0" smtClean="0"/>
              <a:t>Few tools to help authors/readers (although toolbox is growing!)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put stuff on the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(Infamous) Journal </a:t>
            </a:r>
            <a:r>
              <a:rPr lang="en-US" dirty="0"/>
              <a:t>supplementary </a:t>
            </a:r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some central databases for various fields (e.g. biology, ICPSR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Readers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download the data and</a:t>
            </a:r>
            <a:r>
              <a:rPr lang="en-US" dirty="0" smtClean="0"/>
              <a:t> (try to) figure </a:t>
            </a:r>
            <a:r>
              <a:rPr lang="en-US" dirty="0"/>
              <a:t>it </a:t>
            </a:r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Piece together the </a:t>
            </a:r>
            <a:r>
              <a:rPr lang="en-US" dirty="0"/>
              <a:t>software and run 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1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article is a stream of </a:t>
            </a:r>
            <a:r>
              <a:rPr lang="en-US" b="1" dirty="0"/>
              <a:t>text </a:t>
            </a:r>
            <a:r>
              <a:rPr lang="en-US" dirty="0"/>
              <a:t>and </a:t>
            </a:r>
            <a:r>
              <a:rPr lang="en-US" b="1" dirty="0" smtClean="0"/>
              <a:t>code</a:t>
            </a:r>
            <a:endParaRPr lang="en-US" b="1" dirty="0"/>
          </a:p>
          <a:p>
            <a:r>
              <a:rPr lang="en-US" dirty="0" smtClean="0"/>
              <a:t>Analysis </a:t>
            </a:r>
            <a:r>
              <a:rPr lang="en-US" dirty="0"/>
              <a:t>code is divided into text and </a:t>
            </a:r>
            <a:r>
              <a:rPr lang="en-US" dirty="0" smtClean="0"/>
              <a:t>code “</a:t>
            </a:r>
            <a:r>
              <a:rPr lang="en-US" dirty="0"/>
              <a:t>chunks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code chunk loads data and computes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Presentation </a:t>
            </a:r>
            <a:r>
              <a:rPr lang="en-US" dirty="0"/>
              <a:t>code formats results (tables, figures, etc.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Article </a:t>
            </a:r>
            <a:r>
              <a:rPr lang="en-US" dirty="0"/>
              <a:t>text explains what is going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Literate </a:t>
            </a:r>
            <a:r>
              <a:rPr lang="en-US" dirty="0"/>
              <a:t>programs can be </a:t>
            </a:r>
            <a:r>
              <a:rPr lang="en-US" b="1" dirty="0"/>
              <a:t>weaved </a:t>
            </a:r>
            <a:r>
              <a:rPr lang="en-US" dirty="0"/>
              <a:t>to produce human-readable documents and </a:t>
            </a:r>
            <a:r>
              <a:rPr lang="en-US" b="1" dirty="0"/>
              <a:t>tangled </a:t>
            </a:r>
            <a:r>
              <a:rPr lang="en-US" dirty="0"/>
              <a:t>to produce machine-readable documents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57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ultimate standard for strengthening scientific evidence is replication of findings and conducting studies with independent</a:t>
            </a:r>
          </a:p>
          <a:p>
            <a:pPr lvl="1"/>
            <a:r>
              <a:rPr lang="en-US" dirty="0" smtClean="0"/>
              <a:t>Investigators	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Analytical methods</a:t>
            </a:r>
          </a:p>
          <a:p>
            <a:pPr lvl="1"/>
            <a:r>
              <a:rPr lang="en-US" dirty="0" smtClean="0"/>
              <a:t>Laboratories</a:t>
            </a:r>
          </a:p>
          <a:p>
            <a:pPr lvl="1"/>
            <a:r>
              <a:rPr lang="en-US" dirty="0" smtClean="0"/>
              <a:t>Instruments</a:t>
            </a:r>
          </a:p>
          <a:p>
            <a:r>
              <a:rPr lang="en-US" dirty="0" smtClean="0"/>
              <a:t>Replication is particularly important in studies that can impact broad policy or regulatory decisions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Literate programming is a general </a:t>
            </a:r>
            <a:r>
              <a:rPr lang="en-US" dirty="0" smtClean="0"/>
              <a:t>concept that requires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documentation language (human readable</a:t>
            </a:r>
            <a:r>
              <a:rPr lang="en-US" dirty="0" smtClean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programming language (machine readable</a:t>
            </a:r>
            <a:r>
              <a:rPr lang="en-US" dirty="0" smtClean="0"/>
              <a:t>)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uses </a:t>
            </a:r>
            <a:r>
              <a:rPr lang="en-US" dirty="0"/>
              <a:t>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and R as</a:t>
            </a:r>
            <a:r>
              <a:rPr lang="en-US" dirty="0" smtClean="0"/>
              <a:t> the documentation </a:t>
            </a:r>
            <a:r>
              <a:rPr lang="en-US" dirty="0"/>
              <a:t>and programming </a:t>
            </a:r>
            <a:r>
              <a:rPr lang="en-US" dirty="0" smtClean="0"/>
              <a:t>languages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was developed </a:t>
            </a:r>
            <a:r>
              <a:rPr lang="en-US" dirty="0"/>
              <a:t>by Friedrich </a:t>
            </a:r>
            <a:r>
              <a:rPr lang="en-US" dirty="0" err="1"/>
              <a:t>Leisch</a:t>
            </a:r>
            <a:r>
              <a:rPr lang="en-US" dirty="0"/>
              <a:t> (member of the R </a:t>
            </a:r>
            <a:r>
              <a:rPr lang="en-US" dirty="0" smtClean="0"/>
              <a:t>Core) and is maintained by R core</a:t>
            </a:r>
          </a:p>
          <a:p>
            <a:pPr marL="571500" indent="-514350"/>
            <a:r>
              <a:rPr lang="en-US" dirty="0" smtClean="0"/>
              <a:t>Main </a:t>
            </a:r>
            <a:r>
              <a:rPr lang="en-US" dirty="0"/>
              <a:t>web site: </a:t>
            </a:r>
            <a:r>
              <a:rPr lang="en-US" sz="2200" dirty="0">
                <a:latin typeface="Courier New"/>
                <a:cs typeface="Courier New"/>
              </a:rPr>
              <a:t>http://</a:t>
            </a:r>
            <a:r>
              <a:rPr lang="en-US" sz="2200" dirty="0" err="1">
                <a:latin typeface="Courier New"/>
                <a:cs typeface="Courier New"/>
              </a:rPr>
              <a:t>www.statistik.lmu.de</a:t>
            </a:r>
            <a:r>
              <a:rPr lang="en-US" sz="2200" dirty="0">
                <a:latin typeface="Courier New"/>
                <a:cs typeface="Courier New"/>
              </a:rPr>
              <a:t>/~</a:t>
            </a:r>
            <a:r>
              <a:rPr lang="en-US" sz="2200" dirty="0" err="1">
                <a:latin typeface="Courier New"/>
                <a:cs typeface="Courier New"/>
              </a:rPr>
              <a:t>leisch/</a:t>
            </a:r>
            <a:r>
              <a:rPr lang="en-US" sz="2200" dirty="0" err="1" smtClean="0">
                <a:latin typeface="Courier New"/>
                <a:cs typeface="Courier New"/>
              </a:rPr>
              <a:t>Sweave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has many limitations</a:t>
            </a:r>
          </a:p>
          <a:p>
            <a:r>
              <a:rPr lang="en-US" dirty="0" smtClean="0"/>
              <a:t>Focused primarily on </a:t>
            </a:r>
            <a:r>
              <a:rPr lang="en-US" dirty="0" err="1" smtClean="0"/>
              <a:t>LaTeX</a:t>
            </a:r>
            <a:r>
              <a:rPr lang="en-US" dirty="0" smtClean="0"/>
              <a:t>, a difficult to learn markup language used only by </a:t>
            </a:r>
            <a:r>
              <a:rPr lang="en-US" dirty="0" err="1" smtClean="0"/>
              <a:t>weirdos</a:t>
            </a:r>
            <a:endParaRPr lang="en-US" dirty="0" smtClean="0"/>
          </a:p>
          <a:p>
            <a:r>
              <a:rPr lang="en-US" dirty="0" smtClean="0"/>
              <a:t>Lacks features like caching, multiple plots per chunk, mixing programming languages and many other technical items</a:t>
            </a:r>
          </a:p>
          <a:p>
            <a:r>
              <a:rPr lang="en-US" dirty="0" smtClean="0"/>
              <a:t>Not frequently updated or very actively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(Statistical)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knitr</a:t>
            </a:r>
            <a:r>
              <a:rPr lang="en-US" dirty="0" smtClean="0"/>
              <a:t> is an alternative (more recent) package</a:t>
            </a:r>
          </a:p>
          <a:p>
            <a:r>
              <a:rPr lang="en-US" dirty="0" smtClean="0"/>
              <a:t>Brings together many features added on to </a:t>
            </a:r>
            <a:r>
              <a:rPr lang="en-US" dirty="0" err="1" smtClean="0"/>
              <a:t>Sweave</a:t>
            </a:r>
            <a:r>
              <a:rPr lang="en-US" dirty="0" smtClean="0"/>
              <a:t> to address limitations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uses R as the programming language (although others are allowed) and variety of documentation languages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, Markdown, HTML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was developed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(while a graduate student in statistics at Iowa State)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http://yihui.name/knitr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5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300"/>
          </a:xfrm>
        </p:spPr>
        <p:txBody>
          <a:bodyPr>
            <a:normAutofit/>
          </a:bodyPr>
          <a:lstStyle/>
          <a:p>
            <a:r>
              <a:rPr lang="en-US" dirty="0" smtClean="0"/>
              <a:t>Reproducible research is important as a </a:t>
            </a:r>
            <a:r>
              <a:rPr lang="en-US" b="1" dirty="0" smtClean="0"/>
              <a:t>minimum standard</a:t>
            </a:r>
            <a:r>
              <a:rPr lang="en-US" dirty="0" smtClean="0"/>
              <a:t>, particularly for studies that are difficult to replicate</a:t>
            </a:r>
          </a:p>
          <a:p>
            <a:r>
              <a:rPr lang="en-US" dirty="0" smtClean="0"/>
              <a:t>Infrastructure is needed for </a:t>
            </a:r>
            <a:r>
              <a:rPr lang="en-US" b="1" dirty="0" smtClean="0"/>
              <a:t>creating </a:t>
            </a:r>
            <a:r>
              <a:rPr lang="en-US" dirty="0" smtClean="0"/>
              <a:t>and </a:t>
            </a:r>
            <a:r>
              <a:rPr lang="en-US" b="1" dirty="0" smtClean="0"/>
              <a:t>distributing </a:t>
            </a:r>
            <a:r>
              <a:rPr lang="en-US" dirty="0" smtClean="0"/>
              <a:t>reproducible documents, beyond what is currently available</a:t>
            </a:r>
          </a:p>
          <a:p>
            <a:r>
              <a:rPr lang="en-US" dirty="0" smtClean="0"/>
              <a:t>There is a growing number of tools for creating reproducible documents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Replication?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studies cannot be replicated</a:t>
            </a:r>
          </a:p>
          <a:p>
            <a:pPr lvl="1"/>
            <a:r>
              <a:rPr lang="en-US" dirty="0" smtClean="0"/>
              <a:t>No time, opportunistic</a:t>
            </a:r>
          </a:p>
          <a:p>
            <a:pPr lvl="1"/>
            <a:r>
              <a:rPr lang="en-US" dirty="0" smtClean="0"/>
              <a:t>No money</a:t>
            </a:r>
          </a:p>
          <a:p>
            <a:pPr lvl="1"/>
            <a:r>
              <a:rPr lang="en-US" dirty="0" smtClean="0"/>
              <a:t>Unique</a:t>
            </a:r>
          </a:p>
          <a:p>
            <a:r>
              <a:rPr lang="en-US" dirty="0" smtClean="0"/>
              <a:t>Reproducible Research: Make analytic data and code available so that others may reproduce findings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Bridge the Gap?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9631" y="1417638"/>
            <a:ext cx="3334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9630" y="5617982"/>
            <a:ext cx="333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Nothing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1204" y="3592762"/>
            <a:ext cx="514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>
          <a:xfrm rot="5400000">
            <a:off x="3158312" y="3979475"/>
            <a:ext cx="327701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Bridge the Gap?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861" y="1417638"/>
            <a:ext cx="3334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860" y="5617982"/>
            <a:ext cx="333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Nothing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860" y="3661414"/>
            <a:ext cx="3334375" cy="70788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Reproduciblity</a:t>
            </a:r>
            <a:endParaRPr lang="en-US" sz="4000" dirty="0"/>
          </a:p>
        </p:txBody>
      </p:sp>
      <p:cxnSp>
        <p:nvCxnSpPr>
          <p:cNvPr id="13" name="Straight Arrow Connector 12"/>
          <p:cNvCxnSpPr>
            <a:stCxn id="3" idx="2"/>
            <a:endCxn id="9" idx="0"/>
          </p:cNvCxnSpPr>
          <p:nvPr/>
        </p:nvCxnSpPr>
        <p:spPr>
          <a:xfrm rot="5400000">
            <a:off x="4131826" y="3001191"/>
            <a:ext cx="132044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5" idx="0"/>
          </p:cNvCxnSpPr>
          <p:nvPr/>
        </p:nvCxnSpPr>
        <p:spPr>
          <a:xfrm rot="5400000">
            <a:off x="4167707" y="4993641"/>
            <a:ext cx="12486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</a:t>
            </a:r>
            <a:br>
              <a:rPr lang="en-US" dirty="0" smtClean="0"/>
            </a:br>
            <a:r>
              <a:rPr lang="en-US" dirty="0" smtClean="0"/>
              <a:t>Reproducible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technologies increasing data collection throughput; data are more complex and extremely high dimensional</a:t>
            </a:r>
          </a:p>
          <a:p>
            <a:r>
              <a:rPr lang="en-US" dirty="0" smtClean="0"/>
              <a:t>Existing databases can be merged into new “</a:t>
            </a:r>
            <a:r>
              <a:rPr lang="en-US" dirty="0" err="1" smtClean="0"/>
              <a:t>megadatabases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Computing power is greatly increased, allowing more sophisticated analyses</a:t>
            </a:r>
          </a:p>
          <a:p>
            <a:r>
              <a:rPr lang="en-US" dirty="0" smtClean="0"/>
              <a:t>For every field “X” there is a field “Computational X”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Reproducible Air Pollution</a:t>
            </a:r>
            <a:br>
              <a:rPr lang="en-US" dirty="0" smtClean="0"/>
            </a:br>
            <a:r>
              <a:rPr lang="en-US" dirty="0" smtClean="0"/>
              <a:t>and Health Research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15024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Estimating small (but important) health effects in the presence of much stronger signals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Results inform substantial policy decisions, affect many stakeholders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EPA regulations can cost billions of dollars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Complex statistical methods are needed and subjected to intense scrutiny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Internet-based Health and Air Pollution Surveillance System (</a:t>
            </a:r>
            <a:r>
              <a:rPr lang="en-US" dirty="0" err="1" smtClean="0"/>
              <a:t>iHAPSS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 shot 2011-07-14 at 12.10.4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0" y="1417639"/>
            <a:ext cx="7899838" cy="5440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1130" y="6488668"/>
            <a:ext cx="292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www.ihapss.jhsph.edu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Pipeline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8516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0745" y="3707595"/>
            <a:ext cx="10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29133" y="6415634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860</Words>
  <Application>Microsoft Macintosh PowerPoint</Application>
  <PresentationFormat>On-screen Show (4:3)</PresentationFormat>
  <Paragraphs>143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Reproducible Research:  Concepts and Ideas</vt:lpstr>
      <vt:lpstr>Replication</vt:lpstr>
      <vt:lpstr>What’s Wrong with Replication?</vt:lpstr>
      <vt:lpstr>How Can We Bridge the Gap?</vt:lpstr>
      <vt:lpstr>How Can We Bridge the Gap?</vt:lpstr>
      <vt:lpstr>Why Do We Need Reproducible Research?</vt:lpstr>
      <vt:lpstr>Example: Reproducible Air Pollution and Health Research</vt:lpstr>
      <vt:lpstr>Internet-based Health and Air Pollution Surveillance System (iHAPSS)</vt:lpstr>
      <vt:lpstr>Research Pipeline</vt:lpstr>
      <vt:lpstr>Research Pipeline</vt:lpstr>
      <vt:lpstr>Recent Developments in Reproducible Research</vt:lpstr>
      <vt:lpstr>Recent Developments in Reproducible Research</vt:lpstr>
      <vt:lpstr>Recent Developments in Reproducible Research</vt:lpstr>
      <vt:lpstr>The IOM Report</vt:lpstr>
      <vt:lpstr>What do We Need?</vt:lpstr>
      <vt:lpstr>Who are the Players?</vt:lpstr>
      <vt:lpstr>Challenges</vt:lpstr>
      <vt:lpstr>In Reality…</vt:lpstr>
      <vt:lpstr>Literate (Statistical) Programming</vt:lpstr>
      <vt:lpstr>Literate (Statistical) Programming</vt:lpstr>
      <vt:lpstr>Sweave Limitations</vt:lpstr>
      <vt:lpstr>Literate (Statistical) Programming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Reproducible Research Using Cached Computations</dc:title>
  <dc:creator>Roger Peng</dc:creator>
  <cp:lastModifiedBy>Roger Peng</cp:lastModifiedBy>
  <cp:revision>113</cp:revision>
  <cp:lastPrinted>2012-04-02T12:11:50Z</cp:lastPrinted>
  <dcterms:created xsi:type="dcterms:W3CDTF">2012-04-02T12:07:07Z</dcterms:created>
  <dcterms:modified xsi:type="dcterms:W3CDTF">2014-02-10T00:25:29Z</dcterms:modified>
</cp:coreProperties>
</file>