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76" r:id="rId5"/>
    <p:sldId id="259" r:id="rId6"/>
    <p:sldId id="282" r:id="rId7"/>
    <p:sldId id="270" r:id="rId8"/>
    <p:sldId id="265" r:id="rId9"/>
    <p:sldId id="266" r:id="rId10"/>
    <p:sldId id="267" r:id="rId11"/>
    <p:sldId id="268" r:id="rId12"/>
    <p:sldId id="269" r:id="rId13"/>
    <p:sldId id="283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192" y="-16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88BF7-5BFF-FB4D-8C1A-970B23591857}" type="datetimeFigureOut"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B295F-B497-164D-B40A-8C289CF72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Relationship Id="rId3" Type="http://schemas.openxmlformats.org/officeDocument/2006/relationships/hyperlink" Target="http://goo.gl/OdW3u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72085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Exploratory Data Analysis</a:t>
            </a:r>
          </a:p>
          <a:p>
            <a:endParaRPr lang="en-US"/>
          </a:p>
          <a:p>
            <a:r>
              <a:rPr lang="en-US" sz="2400" i="1"/>
              <a:t>Roger D. Peng, Associate Professor of Biostatistics</a:t>
            </a:r>
          </a:p>
          <a:p>
            <a:r>
              <a:rPr lang="en-US" sz="2400" i="1"/>
              <a:t>Johns Hopkins Bloomberg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3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5" y="4523594"/>
            <a:ext cx="57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8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0" y="4427565"/>
            <a:ext cx="323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63036" y="4741099"/>
            <a:ext cx="510432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qplot(hwy, data = mpg, facets = drv ~ ., binwidth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2" y="1030299"/>
            <a:ext cx="43955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qplot(displ, hwy, data = mpg, facets = . ~ drv)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(aged 5—17)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Study indoor environment and its relationship with asthma morbidity</a:t>
            </a:r>
          </a:p>
          <a:p>
            <a:r>
              <a:rPr lang="en-US"/>
              <a:t>Recent publication: http://goo.gl/WqE9j8</a:t>
            </a:r>
          </a:p>
        </p:txBody>
      </p:sp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1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4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3" y="3542109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0" y="4328250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29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8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78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496" y="4642563"/>
            <a:ext cx="29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03" y="1063229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13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maacs, fill = mopos)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29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29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5"/>
            <a:ext cx="479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"density", color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3" y="4460374"/>
            <a:ext cx="3672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color = mopos)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2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79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0" y="1543872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1028548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307" y="4613467"/>
            <a:ext cx="7568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qplot</a:t>
            </a:r>
            <a:r>
              <a:rPr lang="en-US" sz="1600" dirty="0"/>
              <a:t>(log(pm25), log(</a:t>
            </a:r>
            <a:r>
              <a:rPr lang="en-US" sz="1600" dirty="0" err="1"/>
              <a:t>eno</a:t>
            </a:r>
            <a:r>
              <a:rPr lang="en-US" sz="1600" dirty="0"/>
              <a:t>), data = </a:t>
            </a:r>
            <a:r>
              <a:rPr lang="en-US" sz="1600" dirty="0" err="1"/>
              <a:t>maacs</a:t>
            </a:r>
            <a:r>
              <a:rPr lang="en-US" sz="1600" dirty="0"/>
              <a:t>, color = </a:t>
            </a:r>
            <a:r>
              <a:rPr lang="en-US" sz="1600" dirty="0" err="1" smtClean="0"/>
              <a:t>mopos</a:t>
            </a:r>
            <a:r>
              <a:rPr lang="en-US" sz="1600" dirty="0" smtClean="0"/>
              <a:t>) + </a:t>
            </a:r>
            <a:r>
              <a:rPr lang="en-US" sz="1600" dirty="0" err="1" smtClean="0"/>
              <a:t>geom_smooth</a:t>
            </a:r>
            <a:r>
              <a:rPr lang="en-US" sz="1600" dirty="0" smtClean="0"/>
              <a:t>(</a:t>
            </a:r>
            <a:r>
              <a:rPr lang="en-US" sz="1600" dirty="0" smtClean="0"/>
              <a:t>method </a:t>
            </a:r>
            <a:r>
              <a:rPr lang="en-US" sz="1600" dirty="0"/>
              <a:t>= "lm")</a:t>
            </a:r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Written by Hadley Wickham (while he was a graduate student at Iowa State)</a:t>
            </a:r>
          </a:p>
          <a:p>
            <a:r>
              <a:rPr lang="en-US"/>
              <a:t>A “third” graphics system for R (along with </a:t>
            </a:r>
            <a:r>
              <a:rPr lang="en-US" b="1"/>
              <a:t>base</a:t>
            </a:r>
            <a:r>
              <a:rPr lang="en-US"/>
              <a:t> and </a:t>
            </a:r>
            <a:r>
              <a:rPr lang="en-US" b="1"/>
              <a:t>lattice</a:t>
            </a:r>
            <a:r>
              <a:rPr lang="en-US"/>
              <a:t>)</a:t>
            </a:r>
          </a:p>
          <a:p>
            <a:r>
              <a:rPr lang="en-US"/>
              <a:t>Available from CRAN via </a:t>
            </a:r>
            <a:r>
              <a:rPr lang="en-US" sz="2800">
                <a:latin typeface="Courier"/>
                <a:cs typeface="Courier"/>
              </a:rPr>
              <a:t>install.packages()</a:t>
            </a:r>
          </a:p>
          <a:p>
            <a:r>
              <a:rPr lang="en-US" sz="2800">
                <a:cs typeface="Courier"/>
              </a:rPr>
              <a:t>Web site: </a:t>
            </a:r>
            <a:r>
              <a:rPr lang="en-US" sz="2800">
                <a:cs typeface="Courier"/>
                <a:hlinkClick r:id="rId2"/>
              </a:rPr>
              <a:t>http://ggplot2.org</a:t>
            </a:r>
            <a:r>
              <a:rPr lang="en-US" sz="2800">
                <a:cs typeface="Courier"/>
              </a:rPr>
              <a:t> (better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07771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715" y="4665310"/>
            <a:ext cx="7943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qplot</a:t>
            </a:r>
            <a:r>
              <a:rPr lang="en-US" sz="1600" dirty="0"/>
              <a:t>(log(pm25), log(</a:t>
            </a:r>
            <a:r>
              <a:rPr lang="en-US" sz="1600" dirty="0" err="1"/>
              <a:t>eno</a:t>
            </a:r>
            <a:r>
              <a:rPr lang="en-US" sz="1600" dirty="0"/>
              <a:t>), data = </a:t>
            </a:r>
            <a:r>
              <a:rPr lang="en-US" sz="1600" dirty="0" err="1"/>
              <a:t>maacs</a:t>
            </a:r>
            <a:r>
              <a:rPr lang="en-US" sz="1600" dirty="0"/>
              <a:t>, </a:t>
            </a:r>
            <a:r>
              <a:rPr lang="en-US" sz="1600" dirty="0" smtClean="0"/>
              <a:t>facets = . ~ </a:t>
            </a:r>
            <a:r>
              <a:rPr lang="en-US" sz="1600" dirty="0" err="1" smtClean="0"/>
              <a:t>mopos</a:t>
            </a:r>
            <a:r>
              <a:rPr lang="en-US" sz="1600" dirty="0" smtClean="0"/>
              <a:t>) + </a:t>
            </a:r>
            <a:r>
              <a:rPr lang="en-US" sz="1600" dirty="0" err="1" smtClean="0"/>
              <a:t>geom_smooth</a:t>
            </a:r>
            <a:r>
              <a:rPr lang="en-US" sz="1600" dirty="0" smtClean="0"/>
              <a:t>(</a:t>
            </a:r>
            <a:r>
              <a:rPr lang="en-US" sz="1600" dirty="0" smtClean="0"/>
              <a:t>method </a:t>
            </a:r>
            <a:r>
              <a:rPr lang="en-US" sz="1600" dirty="0"/>
              <a:t>= "</a:t>
            </a:r>
            <a:r>
              <a:rPr lang="en-US" sz="1600" dirty="0" smtClean="0"/>
              <a:t>lm”)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ggplot2</a:t>
            </a:r>
            <a:r>
              <a:rPr lang="en-US"/>
              <a:t> book by Hadley Wickham</a:t>
            </a:r>
          </a:p>
          <a:p>
            <a:r>
              <a:rPr lang="en-US"/>
              <a:t>The </a:t>
            </a:r>
            <a:r>
              <a:rPr lang="en-US" i="1"/>
              <a:t>R Graphics Cookbook</a:t>
            </a:r>
            <a:r>
              <a:rPr lang="en-US"/>
              <a:t> by Winston Chang (examples in base plots and in ggplot2)</a:t>
            </a:r>
          </a:p>
          <a:p>
            <a:r>
              <a:rPr lang="en-US"/>
              <a:t>ggplot2 web site (</a:t>
            </a:r>
            <a:r>
              <a:rPr lang="en-US">
                <a:hlinkClick r:id="rId2"/>
              </a:rPr>
              <a:t>http://ggplot2.org</a:t>
            </a:r>
            <a:r>
              <a:rPr lang="en-US"/>
              <a:t>)</a:t>
            </a:r>
          </a:p>
          <a:p>
            <a:r>
              <a:rPr lang="en-US"/>
              <a:t>ggplot2 mailing list (</a:t>
            </a:r>
            <a:r>
              <a:rPr lang="en-US">
                <a:hlinkClick r:id="rId3"/>
              </a:rPr>
              <a:t>http://goo.gl/OdW3uB</a:t>
            </a:r>
            <a:r>
              <a:rPr lang="en-US"/>
              <a:t>), primarily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</p:txBody>
      </p:sp>
    </p:spTree>
    <p:extLst>
      <p:ext uri="{BB962C8B-B14F-4D97-AF65-F5344CB8AC3E}">
        <p14:creationId xmlns:p14="http://schemas.microsoft.com/office/powerpoint/2010/main" val="168061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data frame</a:t>
            </a:r>
          </a:p>
          <a:p>
            <a:r>
              <a:rPr lang="en-US" b="1"/>
              <a:t>aesthetic</a:t>
            </a:r>
            <a:r>
              <a:rPr lang="en-US"/>
              <a:t> </a:t>
            </a:r>
            <a:r>
              <a:rPr lang="en-US" b="1"/>
              <a:t>mappings</a:t>
            </a:r>
            <a:r>
              <a:rPr lang="en-US"/>
              <a:t>: how data are mapped to color, size </a:t>
            </a:r>
            <a:endParaRPr lang="en-US">
              <a:effectLst/>
            </a:endParaRPr>
          </a:p>
          <a:p>
            <a:r>
              <a:rPr lang="en-US" b="1"/>
              <a:t>geoms</a:t>
            </a:r>
            <a:r>
              <a:rPr lang="en-US"/>
              <a:t>: geometric objects like points, lines, shapes. </a:t>
            </a:r>
            <a:endParaRPr lang="en-US">
              <a:effectLst/>
            </a:endParaRPr>
          </a:p>
          <a:p>
            <a:r>
              <a:rPr lang="en-US" b="1"/>
              <a:t>facets</a:t>
            </a:r>
            <a:r>
              <a:rPr lang="en-US"/>
              <a:t>: for conditional plots. </a:t>
            </a:r>
          </a:p>
          <a:p>
            <a:r>
              <a:rPr lang="en-US" b="1"/>
              <a:t>stats</a:t>
            </a:r>
            <a:r>
              <a:rPr lang="en-US"/>
              <a:t>: statistical transformations like binning, quantiles, smoothing. </a:t>
            </a:r>
            <a:endParaRPr lang="en-US">
              <a:effectLst/>
            </a:endParaRPr>
          </a:p>
          <a:p>
            <a:r>
              <a:rPr lang="en-US" b="1"/>
              <a:t>scales</a:t>
            </a:r>
            <a:r>
              <a:rPr lang="en-US"/>
              <a:t>: what scale an aesthetic map uses (example: male = red, female = blue). </a:t>
            </a:r>
            <a:endParaRPr lang="en-US">
              <a:effectLst/>
            </a:endParaRPr>
          </a:p>
          <a:p>
            <a:r>
              <a:rPr lang="en-US" b="1"/>
              <a:t>coordinate system</a:t>
            </a:r>
            <a:r>
              <a:rPr lang="en-US"/>
              <a:t>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Plots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building plots in ggplot2 (rather than using qplot) the “artist’s palette” model may be the closest analogy</a:t>
            </a:r>
          </a:p>
          <a:p>
            <a:r>
              <a:rPr lang="en-US"/>
              <a:t>Plots are built up in layers</a:t>
            </a:r>
          </a:p>
          <a:p>
            <a:pPr lvl="1"/>
            <a:r>
              <a:rPr lang="en-US"/>
              <a:t>Plot the data</a:t>
            </a:r>
          </a:p>
          <a:p>
            <a:pPr lvl="1"/>
            <a:r>
              <a:rPr lang="en-US"/>
              <a:t>Overlay a summary</a:t>
            </a:r>
          </a:p>
          <a:p>
            <a:pPr lvl="1"/>
            <a:r>
              <a:rPr lang="en-US"/>
              <a:t>Metadata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396209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 5-17)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Does BMI (normal vs. overweight) modify the relationship between PM</a:t>
            </a:r>
            <a:r>
              <a:rPr lang="en-US" baseline="-25000"/>
              <a:t>2.5</a:t>
            </a:r>
            <a:r>
              <a:rPr lang="en-US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11998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qplot(logpm25, NocturnalSympt, data = maacs, facets = . ~ bmicat, geom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1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6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1" y="1064708"/>
            <a:ext cx="63411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&gt; head(maacs)</a:t>
            </a:r>
          </a:p>
          <a:p>
            <a:r>
              <a:rPr lang="en-US" sz="1600">
                <a:latin typeface="Courier"/>
                <a:cs typeface="Courier"/>
              </a:rPr>
              <a:t>    logpm25        bmicat NocturnalSympt</a:t>
            </a:r>
          </a:p>
          <a:p>
            <a:r>
              <a:rPr lang="en-US" sz="1600">
                <a:latin typeface="Courier"/>
                <a:cs typeface="Courier"/>
              </a:rPr>
              <a:t>2 1.5361795 normal weight              1</a:t>
            </a:r>
          </a:p>
          <a:p>
            <a:r>
              <a:rPr lang="en-US" sz="1600">
                <a:latin typeface="Courier"/>
                <a:cs typeface="Courier"/>
              </a:rPr>
              <a:t>3 1.5905409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4 1.5217786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5 1.4323277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6 1.2762320    overweight              8</a:t>
            </a:r>
          </a:p>
          <a:p>
            <a:r>
              <a:rPr lang="en-US" sz="1600">
                <a:latin typeface="Courier"/>
                <a:cs typeface="Courier"/>
              </a:rPr>
              <a:t>8 0.7139103    overweight              0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g &lt;- ggplot(maacs, aes(logpm25, NocturnalSympt))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summary(g)</a:t>
            </a:r>
          </a:p>
          <a:p>
            <a:r>
              <a:rPr lang="en-US" sz="1600">
                <a:latin typeface="Courier"/>
                <a:cs typeface="Courier"/>
              </a:rPr>
              <a:t>data: logpm25, bmicat, NocturnalSympt [554x3]</a:t>
            </a:r>
          </a:p>
          <a:p>
            <a:r>
              <a:rPr lang="en-US" sz="1600">
                <a:latin typeface="Courier"/>
                <a:cs typeface="Courier"/>
              </a:rPr>
              <a:t>mapping:  x = logpm25, y = NocturnalSympt</a:t>
            </a:r>
          </a:p>
          <a:p>
            <a:r>
              <a:rPr lang="en-US" sz="1600">
                <a:latin typeface="Courier"/>
                <a:cs typeface="Courier"/>
              </a:rPr>
              <a:t>faceting: facet_null() </a:t>
            </a:r>
          </a:p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4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6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4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2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1" y="3256245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3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4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6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299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&gt; g &lt;- ggplot(maacs, aes(logpm25, NocturnalSympt))</a:t>
            </a:r>
          </a:p>
          <a:p>
            <a:r>
              <a:rPr lang="en-US">
                <a:latin typeface="Courier"/>
                <a:cs typeface="Courier"/>
              </a:rPr>
              <a:t>&gt; print(g)</a:t>
            </a:r>
          </a:p>
          <a:p>
            <a:r>
              <a:rPr lang="en-US">
                <a:latin typeface="Courier"/>
                <a:cs typeface="Courier"/>
              </a:rPr>
              <a:t>Error: No layers in plot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p &lt;- g + geom_point()</a:t>
            </a:r>
          </a:p>
          <a:p>
            <a:r>
              <a:rPr lang="en-US">
                <a:latin typeface="Courier"/>
                <a:cs typeface="Courier"/>
              </a:rPr>
              <a:t>&gt; print(p)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g + geom_point()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3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3" y="3837294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0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29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2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29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35" y="4497169"/>
            <a:ext cx="60949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g &lt;- ggplot(maacs, aes(logpm25, NocturnalSympt))</a:t>
            </a:r>
          </a:p>
          <a:p>
            <a:r>
              <a:rPr lang="en-US" sz="1600">
                <a:latin typeface="Courier"/>
                <a:cs typeface="Courier"/>
              </a:rPr>
              <a:t>g + geom_point()</a:t>
            </a:r>
          </a:p>
        </p:txBody>
      </p:sp>
    </p:spTree>
    <p:extLst>
      <p:ext uri="{BB962C8B-B14F-4D97-AF65-F5344CB8AC3E}">
        <p14:creationId xmlns:p14="http://schemas.microsoft.com/office/powerpoint/2010/main" val="3329473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29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29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17"/>
            <a:ext cx="434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88" y="4735017"/>
            <a:ext cx="323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geom_smooth()</a:t>
            </a:r>
          </a:p>
        </p:txBody>
      </p:sp>
    </p:spTree>
    <p:extLst>
      <p:ext uri="{BB962C8B-B14F-4D97-AF65-F5344CB8AC3E}">
        <p14:creationId xmlns:p14="http://schemas.microsoft.com/office/powerpoint/2010/main" val="2348073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3" y="4771424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geom_point() + facet_grid(. ~ bmicat) + geom_smooth(method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0" y="4337975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3" y="4337975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6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6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29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1" y="1259526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6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8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09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geom_point(color = "steelblue”,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099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6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09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2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3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3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1" y="1000172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49" y="4645424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geom_point(aes(color = bmicat))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5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29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0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2, alpha = 1/2) + geom_smooth(size = 4, linetype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6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66" y="3623043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66" y="3623043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5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4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1" y="4694245"/>
            <a:ext cx="783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1912574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7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5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39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>
                <a:latin typeface="Courier"/>
                <a:cs typeface="Courier"/>
              </a:rPr>
              <a:t>testdat &lt;- data.frame(x = 1:100, y = rnorm(100))</a:t>
            </a:r>
          </a:p>
          <a:p>
            <a:r>
              <a:rPr lang="fi-FI" sz="1100">
                <a:latin typeface="Courier"/>
                <a:cs typeface="Courier"/>
              </a:rPr>
              <a:t>testdat[50,2] &lt;- 100  ## Outlier!</a:t>
            </a:r>
          </a:p>
          <a:p>
            <a:r>
              <a:rPr lang="fi-FI" sz="1100">
                <a:latin typeface="Courier"/>
                <a:cs typeface="Courier"/>
              </a:rPr>
              <a:t>plot(testdat$x, testdat$y, type = "l", ylim = c(-3,3))</a:t>
            </a:r>
            <a:endParaRPr lang="en-US" sz="110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65" y="4184542"/>
            <a:ext cx="37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&lt;- ggplot(testdat, aes(x = x, y = y))</a:t>
            </a:r>
          </a:p>
          <a:p>
            <a:r>
              <a:rPr lang="en-US" sz="1200">
                <a:latin typeface="Courier"/>
                <a:cs typeface="Courier"/>
              </a:rPr>
              <a:t>g + geom_line()</a:t>
            </a:r>
          </a:p>
        </p:txBody>
      </p:sp>
    </p:spTree>
    <p:extLst>
      <p:ext uri="{BB962C8B-B14F-4D97-AF65-F5344CB8AC3E}">
        <p14:creationId xmlns:p14="http://schemas.microsoft.com/office/powerpoint/2010/main" val="333065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08"/>
            <a:ext cx="480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geom_line() + coord_cartesian(ylim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55" y="4507658"/>
            <a:ext cx="3309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>
                <a:latin typeface="Courier"/>
                <a:cs typeface="Courier"/>
              </a:rPr>
              <a:t>g + geom_line() + ylim(-3, 3)</a:t>
            </a:r>
            <a:endParaRPr lang="en-US" sz="140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68" y="655786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0" y="3583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0" y="808186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1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Complex Example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does the relationship between PM</a:t>
            </a:r>
            <a:r>
              <a:rPr lang="en-US" baseline="-25000"/>
              <a:t>2.5</a:t>
            </a:r>
            <a:r>
              <a:rPr lang="en-US"/>
              <a:t> and nocturnal symptoms vary by BMI and NO</a:t>
            </a:r>
            <a:r>
              <a:rPr lang="en-US" baseline="-25000"/>
              <a:t>2</a:t>
            </a:r>
            <a:r>
              <a:rPr lang="en-US"/>
              <a:t>?</a:t>
            </a:r>
          </a:p>
          <a:p>
            <a:r>
              <a:rPr lang="en-US"/>
              <a:t>Unlike our previous BMI variable, NO</a:t>
            </a:r>
            <a:r>
              <a:rPr lang="en-US" baseline="-25000"/>
              <a:t>2</a:t>
            </a:r>
            <a:r>
              <a:rPr lang="en-US"/>
              <a:t> is continuous</a:t>
            </a:r>
          </a:p>
          <a:p>
            <a:r>
              <a:rPr lang="en-US"/>
              <a:t>We need to make NO2 categorical so we can condition on it in the plotting</a:t>
            </a:r>
          </a:p>
          <a:p>
            <a:pPr lvl="1"/>
            <a:r>
              <a:rPr lang="en-US"/>
              <a:t>Use the cut() function for this</a:t>
            </a:r>
          </a:p>
        </p:txBody>
      </p:sp>
    </p:spTree>
    <p:extLst>
      <p:ext uri="{BB962C8B-B14F-4D97-AF65-F5344CB8AC3E}">
        <p14:creationId xmlns:p14="http://schemas.microsoft.com/office/powerpoint/2010/main" val="1795558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NO</a:t>
            </a:r>
            <a:r>
              <a:rPr lang="en-US" baseline="-25000"/>
              <a:t>2</a:t>
            </a:r>
            <a:r>
              <a:rPr lang="en-US"/>
              <a:t> Deciles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54" y="1391451"/>
            <a:ext cx="86960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## Calculate the deciles of the data</a:t>
            </a:r>
          </a:p>
          <a:p>
            <a:r>
              <a:rPr lang="en-US" sz="1400">
                <a:latin typeface="Courier"/>
                <a:cs typeface="Courier"/>
              </a:rPr>
              <a:t>&gt; cutpoints &lt;- quantile(maacs$logno2_new, seq(0, 1, length = 11), na.rm = TRUE)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Cut the data at the deciles and create a new factor variable</a:t>
            </a:r>
          </a:p>
          <a:p>
            <a:r>
              <a:rPr lang="en-US" sz="1400">
                <a:latin typeface="Courier"/>
                <a:cs typeface="Courier"/>
              </a:rPr>
              <a:t>&gt; maacs$no2dec &lt;- cut(maacs$logno2_new, cutpoints)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See the levels of the newly created factor variable</a:t>
            </a:r>
          </a:p>
          <a:p>
            <a:r>
              <a:rPr lang="en-US" sz="1400">
                <a:latin typeface="Courier"/>
                <a:cs typeface="Courier"/>
              </a:rPr>
              <a:t>&gt; levels(maacs$no2dec)</a:t>
            </a:r>
          </a:p>
          <a:p>
            <a:r>
              <a:rPr lang="en-US" sz="1400">
                <a:latin typeface="Courier"/>
                <a:cs typeface="Courier"/>
              </a:rPr>
              <a:t> [1] "(0.378,0.969]" "(0.969,1.1]"   "(1.1,1.17]"    "(1.17,1.26]"  </a:t>
            </a:r>
          </a:p>
          <a:p>
            <a:r>
              <a:rPr lang="en-US" sz="1400">
                <a:latin typeface="Courier"/>
                <a:cs typeface="Courier"/>
              </a:rPr>
              <a:t> [5] "(1.26,1.32]"   "(1.32,1.38]"   "(1.38,1.44]"   "(1.44,1.54]"  </a:t>
            </a:r>
          </a:p>
          <a:p>
            <a:r>
              <a:rPr lang="en-US" sz="1400">
                <a:latin typeface="Courier"/>
                <a:cs typeface="Courier"/>
              </a:rPr>
              <a:t> [9] "(1.54,1.69]"   "(1.69,2.55]"  </a:t>
            </a:r>
          </a:p>
          <a:p>
            <a:endParaRPr lang="en-US" sz="14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8736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Plot</a:t>
            </a:r>
          </a:p>
        </p:txBody>
      </p:sp>
      <p:pic>
        <p:nvPicPr>
          <p:cNvPr id="3" name="Picture 2" descr="Screen Shot 2013-09-30 at 2.0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4" y="1030526"/>
            <a:ext cx="6845211" cy="405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8070" y="614149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Multiple panels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985" y="141983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Non-default 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9915" y="2310867"/>
            <a:ext cx="1128046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Smoother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1" y="1234970"/>
            <a:ext cx="1315428" cy="628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Transparent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01" y="4600916"/>
            <a:ext cx="1315428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Labels/Title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17708" y="350172"/>
            <a:ext cx="1773474" cy="97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363729" y="1549119"/>
            <a:ext cx="953979" cy="76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1363729" y="4809105"/>
            <a:ext cx="3029347" cy="8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706015" y="3612030"/>
            <a:ext cx="511970" cy="98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5965006" y="2519056"/>
            <a:ext cx="2014909" cy="20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443872" y="822338"/>
            <a:ext cx="614198" cy="49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3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Final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94" y="1380270"/>
            <a:ext cx="7835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## Setup ggplot with data frame</a:t>
            </a:r>
          </a:p>
          <a:p>
            <a:r>
              <a:rPr lang="en-US">
                <a:latin typeface="Courier"/>
                <a:cs typeface="Courier"/>
              </a:rPr>
              <a:t>g &lt;- ggplot(maacs, aes(logpm25, NocturnalSympt))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## Add layers</a:t>
            </a:r>
          </a:p>
          <a:p>
            <a:r>
              <a:rPr lang="en-US">
                <a:latin typeface="Courier"/>
                <a:cs typeface="Courier"/>
              </a:rPr>
              <a:t>g + geom_point(alpha = 1/3) </a:t>
            </a:r>
          </a:p>
          <a:p>
            <a:r>
              <a:rPr lang="en-US">
                <a:latin typeface="Courier"/>
                <a:cs typeface="Courier"/>
              </a:rPr>
              <a:t>  + facet_wrap(bmicat ~ no2dec, nrow = 2, ncol = 4) </a:t>
            </a:r>
          </a:p>
          <a:p>
            <a:r>
              <a:rPr lang="en-US">
                <a:latin typeface="Courier"/>
                <a:cs typeface="Courier"/>
              </a:rPr>
              <a:t>  + geom_smooth(method="lm", se=FALSE, col="steelblue")      </a:t>
            </a:r>
          </a:p>
          <a:p>
            <a:r>
              <a:rPr lang="en-US">
                <a:latin typeface="Courier"/>
                <a:cs typeface="Courier"/>
              </a:rPr>
              <a:t>  + theme_bw(base_family = "Avenir", base_size = 10) </a:t>
            </a:r>
          </a:p>
          <a:p>
            <a:r>
              <a:rPr lang="en-US">
                <a:latin typeface="Courier"/>
                <a:cs typeface="Courier"/>
              </a:rPr>
              <a:t>  + labs(x = expression("log " * PM[2.5]) </a:t>
            </a:r>
          </a:p>
          <a:p>
            <a:r>
              <a:rPr lang="en-US">
                <a:latin typeface="Courier"/>
                <a:cs typeface="Courier"/>
              </a:rPr>
              <a:t>  + labs(y = "Nocturnal Symptoms”) </a:t>
            </a:r>
          </a:p>
          <a:p>
            <a:r>
              <a:rPr lang="en-US">
                <a:latin typeface="Courier"/>
                <a:cs typeface="Courier"/>
              </a:rPr>
              <a:t>  + labs(title = "MAACS Cohort”)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040" y="1183960"/>
            <a:ext cx="138834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points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3317" y="1836853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smoother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3150" y="3781337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theme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7822" y="4503206"/>
            <a:ext cx="1219985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labels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4509444" y="1436897"/>
            <a:ext cx="1603596" cy="10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53410" y="2342727"/>
            <a:ext cx="344397" cy="80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6182" y="2043068"/>
            <a:ext cx="1358752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panels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778503" y="2296005"/>
            <a:ext cx="1237679" cy="5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6898695" y="3616460"/>
            <a:ext cx="534455" cy="417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5650257" y="4034274"/>
            <a:ext cx="1427565" cy="72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ggplot2 is very powerful and flexible if you learn the “grammar” and the various elements that can be tuned/modified</a:t>
            </a:r>
          </a:p>
          <a:p>
            <a:r>
              <a:rPr lang="en-US"/>
              <a:t>Many more types of plots can be made; explore and mess around with the package (references mentioned in Part 1 are useful)</a:t>
            </a:r>
          </a:p>
        </p:txBody>
      </p:sp>
    </p:spTree>
    <p:extLst>
      <p:ext uri="{BB962C8B-B14F-4D97-AF65-F5344CB8AC3E}">
        <p14:creationId xmlns:p14="http://schemas.microsoft.com/office/powerpoint/2010/main" val="413548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1" y="1844244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63" y="1844244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9" y="1063229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0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58" y="2419827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0" y="2430776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1" y="1801718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0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2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29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03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1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72" y="4237434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2082</Words>
  <Application>Microsoft Macintosh PowerPoint</Application>
  <PresentationFormat>On-screen Show (16:9)</PresentationFormat>
  <Paragraphs>223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Plotting with ggplot2</vt:lpstr>
      <vt:lpstr>What is ggplot2?</vt:lpstr>
      <vt:lpstr>What is ggplot2?</vt:lpstr>
      <vt:lpstr>Grammar of Graphics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Resources</vt:lpstr>
      <vt:lpstr>What is ggplot2?</vt:lpstr>
      <vt:lpstr>Basic Components of a ggplot2 Plot</vt:lpstr>
      <vt:lpstr>Building Plots with ggplot2</vt:lpstr>
      <vt:lpstr>Example: BMI, PM2.5, Asthma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More Complex Example</vt:lpstr>
      <vt:lpstr>Making NO2 Deciles</vt:lpstr>
      <vt:lpstr>Final Plot</vt:lpstr>
      <vt:lpstr>Code for Final Plot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Roger Peng</cp:lastModifiedBy>
  <cp:revision>63</cp:revision>
  <cp:lastPrinted>2014-02-04T15:23:31Z</cp:lastPrinted>
  <dcterms:created xsi:type="dcterms:W3CDTF">2013-09-23T13:14:20Z</dcterms:created>
  <dcterms:modified xsi:type="dcterms:W3CDTF">2016-03-16T12:12:17Z</dcterms:modified>
</cp:coreProperties>
</file>