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0287000"/>
  <p:notesSz cx="6794500" cy="9918700"/>
  <p:embeddedFontLst>
    <p:embeddedFont>
      <p:font typeface="Arial Narrow"/>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Narrow-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rialNarrow-italic.fntdata"/><Relationship Id="rId10" Type="http://schemas.openxmlformats.org/officeDocument/2006/relationships/slide" Target="slides/slide6.xml"/><Relationship Id="rId32" Type="http://schemas.openxmlformats.org/officeDocument/2006/relationships/font" Target="fonts/ArialNarrow-bold.fntdata"/><Relationship Id="rId13" Type="http://schemas.openxmlformats.org/officeDocument/2006/relationships/slide" Target="slides/slide9.xml"/><Relationship Id="rId35" Type="http://schemas.openxmlformats.org/officeDocument/2006/relationships/font" Target="fonts/Merriweather-regular.fntdata"/><Relationship Id="rId12" Type="http://schemas.openxmlformats.org/officeDocument/2006/relationships/slide" Target="slides/slide8.xml"/><Relationship Id="rId34" Type="http://schemas.openxmlformats.org/officeDocument/2006/relationships/font" Target="fonts/ArialNarrow-boldItalic.fntdata"/><Relationship Id="rId15" Type="http://schemas.openxmlformats.org/officeDocument/2006/relationships/slide" Target="slides/slide11.xml"/><Relationship Id="rId37" Type="http://schemas.openxmlformats.org/officeDocument/2006/relationships/font" Target="fonts/Merriweather-italic.fntdata"/><Relationship Id="rId14" Type="http://schemas.openxmlformats.org/officeDocument/2006/relationships/slide" Target="slides/slide10.xml"/><Relationship Id="rId36" Type="http://schemas.openxmlformats.org/officeDocument/2006/relationships/font" Target="fonts/Merriweather-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Merriweath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4812" cy="4953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1587" lvl="1" marL="4556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4812" cy="4953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1587" lvl="1" marL="4556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08012" y="744537"/>
            <a:ext cx="5578475" cy="37195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06462" y="4711700"/>
            <a:ext cx="4981575" cy="44624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23400"/>
            <a:ext cx="2944812" cy="495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1587" lvl="1" marL="4556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1587" lvl="2" marL="9128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1587" lvl="3" marL="13700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1588" lvl="4" marL="182721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1588" lvl="5" marL="22844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1588" lvl="6" marL="31988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1587" lvl="7" marL="45704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1587" lvl="8" marL="639921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3400"/>
            <a:ext cx="2944812"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52ae7663e9_0_93: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56" name="Google Shape;56;g52ae7663e9_0_93: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Char char="●"/>
            </a:pPr>
            <a:r>
              <a:rPr b="1" lang="en-US">
                <a:solidFill>
                  <a:schemeClr val="dk1"/>
                </a:solidFill>
              </a:rPr>
              <a:t>Start Page</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Tableau Desktop Workspace</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Show Me</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Tableau Navigation</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Connecting to Excel Files</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Connecting to Text Files</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Connection to Database</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Connection to Websites</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Connecting to Tableau Server</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Data Relationship</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Union</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Data Sorting</a:t>
            </a:r>
            <a:endParaRPr b="1">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a:solidFill>
                  <a:schemeClr val="dk1"/>
                </a:solidFill>
              </a:rPr>
              <a:t>Replacing Data Source</a:t>
            </a:r>
            <a:endParaRPr/>
          </a:p>
        </p:txBody>
      </p:sp>
      <p:sp>
        <p:nvSpPr>
          <p:cNvPr id="57" name="Google Shape;57;g52ae7663e9_0_93: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2ae7663e9_0_83: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2ae7663e9_0_83: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t>Following are the list of charts that are available in Show me window.</a:t>
            </a:r>
            <a:endParaRPr sz="1400"/>
          </a:p>
          <a:p>
            <a:pPr indent="0" lvl="0" marL="0" rtl="0" algn="l">
              <a:spcBef>
                <a:spcPts val="0"/>
              </a:spcBef>
              <a:spcAft>
                <a:spcPts val="0"/>
              </a:spcAft>
              <a:buClr>
                <a:schemeClr val="dk1"/>
              </a:buClr>
              <a:buSzPts val="1100"/>
              <a:buFont typeface="Arial"/>
              <a:buNone/>
            </a:pPr>
            <a:r>
              <a:t/>
            </a:r>
            <a:endParaRPr/>
          </a:p>
          <a:p>
            <a:pPr indent="-317500" lvl="0" marL="914400" rtl="0" algn="l">
              <a:spcBef>
                <a:spcPts val="0"/>
              </a:spcBef>
              <a:spcAft>
                <a:spcPts val="0"/>
              </a:spcAft>
              <a:buSzPts val="1400"/>
              <a:buChar char="●"/>
            </a:pPr>
            <a:r>
              <a:rPr lang="en-US" sz="1400"/>
              <a:t>Text Label</a:t>
            </a:r>
            <a:endParaRPr sz="1400"/>
          </a:p>
          <a:p>
            <a:pPr indent="-317500" lvl="0" marL="914400" rtl="0" algn="l">
              <a:spcBef>
                <a:spcPts val="0"/>
              </a:spcBef>
              <a:spcAft>
                <a:spcPts val="0"/>
              </a:spcAft>
              <a:buSzPts val="1400"/>
              <a:buChar char="●"/>
            </a:pPr>
            <a:r>
              <a:rPr lang="en-US" sz="1400"/>
              <a:t>Heat Map</a:t>
            </a:r>
            <a:endParaRPr sz="1400"/>
          </a:p>
          <a:p>
            <a:pPr indent="-317500" lvl="0" marL="914400" rtl="0" algn="l">
              <a:spcBef>
                <a:spcPts val="0"/>
              </a:spcBef>
              <a:spcAft>
                <a:spcPts val="0"/>
              </a:spcAft>
              <a:buSzPts val="1400"/>
              <a:buChar char="●"/>
            </a:pPr>
            <a:r>
              <a:rPr lang="en-US" sz="1400"/>
              <a:t>Highlight Table</a:t>
            </a:r>
            <a:endParaRPr sz="1400"/>
          </a:p>
          <a:p>
            <a:pPr indent="-317500" lvl="0" marL="914400" rtl="0" algn="l">
              <a:spcBef>
                <a:spcPts val="0"/>
              </a:spcBef>
              <a:spcAft>
                <a:spcPts val="0"/>
              </a:spcAft>
              <a:buSzPts val="1400"/>
              <a:buChar char="●"/>
            </a:pPr>
            <a:r>
              <a:rPr lang="en-US" sz="1400"/>
              <a:t>Symbol Maps</a:t>
            </a:r>
            <a:endParaRPr sz="1400"/>
          </a:p>
          <a:p>
            <a:pPr indent="-317500" lvl="0" marL="914400" rtl="0" algn="l">
              <a:spcBef>
                <a:spcPts val="0"/>
              </a:spcBef>
              <a:spcAft>
                <a:spcPts val="0"/>
              </a:spcAft>
              <a:buSzPts val="1400"/>
              <a:buChar char="●"/>
            </a:pPr>
            <a:r>
              <a:rPr lang="en-US" sz="1400"/>
              <a:t>Maps</a:t>
            </a:r>
            <a:endParaRPr sz="1400"/>
          </a:p>
          <a:p>
            <a:pPr indent="-317500" lvl="0" marL="914400" rtl="0" algn="l">
              <a:spcBef>
                <a:spcPts val="0"/>
              </a:spcBef>
              <a:spcAft>
                <a:spcPts val="0"/>
              </a:spcAft>
              <a:buSzPts val="1400"/>
              <a:buChar char="●"/>
            </a:pPr>
            <a:r>
              <a:rPr lang="en-US" sz="1400"/>
              <a:t>Pie Chart</a:t>
            </a:r>
            <a:endParaRPr sz="1400"/>
          </a:p>
          <a:p>
            <a:pPr indent="-317500" lvl="0" marL="914400" rtl="0" algn="l">
              <a:spcBef>
                <a:spcPts val="0"/>
              </a:spcBef>
              <a:spcAft>
                <a:spcPts val="0"/>
              </a:spcAft>
              <a:buSzPts val="1400"/>
              <a:buChar char="●"/>
            </a:pPr>
            <a:r>
              <a:rPr lang="en-US" sz="1400"/>
              <a:t>Horizontal Bars</a:t>
            </a:r>
            <a:endParaRPr sz="1400"/>
          </a:p>
          <a:p>
            <a:pPr indent="-317500" lvl="0" marL="914400" rtl="0" algn="l">
              <a:spcBef>
                <a:spcPts val="0"/>
              </a:spcBef>
              <a:spcAft>
                <a:spcPts val="0"/>
              </a:spcAft>
              <a:buSzPts val="1400"/>
              <a:buChar char="●"/>
            </a:pPr>
            <a:r>
              <a:rPr lang="en-US" sz="1400"/>
              <a:t>Stacked Bars</a:t>
            </a:r>
            <a:endParaRPr sz="1400"/>
          </a:p>
          <a:p>
            <a:pPr indent="-317500" lvl="0" marL="914400" rtl="0" algn="l">
              <a:spcBef>
                <a:spcPts val="0"/>
              </a:spcBef>
              <a:spcAft>
                <a:spcPts val="0"/>
              </a:spcAft>
              <a:buSzPts val="1400"/>
              <a:buChar char="●"/>
            </a:pPr>
            <a:r>
              <a:rPr lang="en-US" sz="1400"/>
              <a:t>Side-By-Side Bars</a:t>
            </a:r>
            <a:endParaRPr sz="1400"/>
          </a:p>
          <a:p>
            <a:pPr indent="-317500" lvl="0" marL="914400" rtl="0" algn="l">
              <a:spcBef>
                <a:spcPts val="0"/>
              </a:spcBef>
              <a:spcAft>
                <a:spcPts val="0"/>
              </a:spcAft>
              <a:buSzPts val="1400"/>
              <a:buChar char="●"/>
            </a:pPr>
            <a:r>
              <a:rPr lang="en-US" sz="1400"/>
              <a:t>Treemap</a:t>
            </a:r>
            <a:endParaRPr sz="1400"/>
          </a:p>
          <a:p>
            <a:pPr indent="-317500" lvl="0" marL="914400" rtl="0" algn="l">
              <a:spcBef>
                <a:spcPts val="0"/>
              </a:spcBef>
              <a:spcAft>
                <a:spcPts val="0"/>
              </a:spcAft>
              <a:buSzPts val="1400"/>
              <a:buChar char="●"/>
            </a:pPr>
            <a:r>
              <a:rPr lang="en-US" sz="1400"/>
              <a:t>Circle Views</a:t>
            </a:r>
            <a:endParaRPr sz="1400"/>
          </a:p>
          <a:p>
            <a:pPr indent="-317500" lvl="0" marL="914400" rtl="0" algn="l">
              <a:spcBef>
                <a:spcPts val="0"/>
              </a:spcBef>
              <a:spcAft>
                <a:spcPts val="0"/>
              </a:spcAft>
              <a:buSzPts val="1400"/>
              <a:buChar char="●"/>
            </a:pPr>
            <a:r>
              <a:rPr lang="en-US" sz="1400"/>
              <a:t>Side-By-Side Circle Views</a:t>
            </a:r>
            <a:endParaRPr sz="1400"/>
          </a:p>
          <a:p>
            <a:pPr indent="-317500" lvl="0" marL="914400" rtl="0" algn="l">
              <a:spcBef>
                <a:spcPts val="0"/>
              </a:spcBef>
              <a:spcAft>
                <a:spcPts val="0"/>
              </a:spcAft>
              <a:buSzPts val="1400"/>
              <a:buChar char="●"/>
            </a:pPr>
            <a:r>
              <a:rPr lang="en-US" sz="1400"/>
              <a:t>Line Chart</a:t>
            </a:r>
            <a:endParaRPr sz="1400"/>
          </a:p>
          <a:p>
            <a:pPr indent="-317500" lvl="0" marL="914400" rtl="0" algn="l">
              <a:spcBef>
                <a:spcPts val="0"/>
              </a:spcBef>
              <a:spcAft>
                <a:spcPts val="0"/>
              </a:spcAft>
              <a:buSzPts val="1400"/>
              <a:buChar char="●"/>
            </a:pPr>
            <a:r>
              <a:rPr lang="en-US" sz="1400"/>
              <a:t>Discrete Lines</a:t>
            </a:r>
            <a:endParaRPr sz="1400"/>
          </a:p>
          <a:p>
            <a:pPr indent="-317500" lvl="0" marL="914400" rtl="0" algn="l">
              <a:spcBef>
                <a:spcPts val="0"/>
              </a:spcBef>
              <a:spcAft>
                <a:spcPts val="0"/>
              </a:spcAft>
              <a:buSzPts val="1400"/>
              <a:buChar char="●"/>
            </a:pPr>
            <a:r>
              <a:rPr lang="en-US" sz="1400"/>
              <a:t>Dual Lines</a:t>
            </a:r>
            <a:endParaRPr sz="1400"/>
          </a:p>
          <a:p>
            <a:pPr indent="-317500" lvl="0" marL="914400" rtl="0" algn="l">
              <a:spcBef>
                <a:spcPts val="0"/>
              </a:spcBef>
              <a:spcAft>
                <a:spcPts val="0"/>
              </a:spcAft>
              <a:buSzPts val="1400"/>
              <a:buChar char="●"/>
            </a:pPr>
            <a:r>
              <a:rPr lang="en-US" sz="1400"/>
              <a:t>Area Chart</a:t>
            </a:r>
            <a:endParaRPr sz="1400"/>
          </a:p>
          <a:p>
            <a:pPr indent="-317500" lvl="0" marL="914400" rtl="0" algn="l">
              <a:spcBef>
                <a:spcPts val="0"/>
              </a:spcBef>
              <a:spcAft>
                <a:spcPts val="0"/>
              </a:spcAft>
              <a:buSzPts val="1400"/>
              <a:buChar char="●"/>
            </a:pPr>
            <a:r>
              <a:rPr lang="en-US" sz="1400"/>
              <a:t>Discrete Area Chart</a:t>
            </a:r>
            <a:endParaRPr sz="1400"/>
          </a:p>
          <a:p>
            <a:pPr indent="-317500" lvl="0" marL="914400" rtl="0" algn="l">
              <a:spcBef>
                <a:spcPts val="0"/>
              </a:spcBef>
              <a:spcAft>
                <a:spcPts val="0"/>
              </a:spcAft>
              <a:buSzPts val="1400"/>
              <a:buChar char="●"/>
            </a:pPr>
            <a:r>
              <a:rPr lang="en-US" sz="1400"/>
              <a:t>Dual Combination Chart</a:t>
            </a:r>
            <a:endParaRPr sz="1400"/>
          </a:p>
          <a:p>
            <a:pPr indent="-317500" lvl="0" marL="914400" rtl="0" algn="l">
              <a:spcBef>
                <a:spcPts val="0"/>
              </a:spcBef>
              <a:spcAft>
                <a:spcPts val="0"/>
              </a:spcAft>
              <a:buSzPts val="1400"/>
              <a:buChar char="●"/>
            </a:pPr>
            <a:r>
              <a:rPr lang="en-US" sz="1400"/>
              <a:t>Scatter Plot</a:t>
            </a:r>
            <a:endParaRPr sz="1400"/>
          </a:p>
          <a:p>
            <a:pPr indent="-317500" lvl="0" marL="914400" rtl="0" algn="l">
              <a:spcBef>
                <a:spcPts val="0"/>
              </a:spcBef>
              <a:spcAft>
                <a:spcPts val="0"/>
              </a:spcAft>
              <a:buSzPts val="1400"/>
              <a:buChar char="●"/>
            </a:pPr>
            <a:r>
              <a:rPr lang="en-US" sz="1400"/>
              <a:t>Histograms</a:t>
            </a:r>
            <a:endParaRPr sz="1400"/>
          </a:p>
          <a:p>
            <a:pPr indent="-317500" lvl="0" marL="914400" rtl="0" algn="l">
              <a:spcBef>
                <a:spcPts val="0"/>
              </a:spcBef>
              <a:spcAft>
                <a:spcPts val="0"/>
              </a:spcAft>
              <a:buSzPts val="1400"/>
              <a:buChar char="●"/>
            </a:pPr>
            <a:r>
              <a:rPr lang="en-US" sz="1400"/>
              <a:t>Box and Whisker Plots</a:t>
            </a:r>
            <a:endParaRPr sz="1400"/>
          </a:p>
          <a:p>
            <a:pPr indent="-317500" lvl="0" marL="914400" rtl="0" algn="l">
              <a:spcBef>
                <a:spcPts val="0"/>
              </a:spcBef>
              <a:spcAft>
                <a:spcPts val="0"/>
              </a:spcAft>
              <a:buSzPts val="1400"/>
              <a:buChar char="●"/>
            </a:pPr>
            <a:r>
              <a:rPr lang="en-US" sz="1400"/>
              <a:t>Gantt Chart</a:t>
            </a:r>
            <a:endParaRPr sz="1400"/>
          </a:p>
          <a:p>
            <a:pPr indent="-317500" lvl="0" marL="914400" rtl="0" algn="l">
              <a:spcBef>
                <a:spcPts val="0"/>
              </a:spcBef>
              <a:spcAft>
                <a:spcPts val="0"/>
              </a:spcAft>
              <a:buSzPts val="1400"/>
              <a:buChar char="●"/>
            </a:pPr>
            <a:r>
              <a:rPr lang="en-US" sz="1400"/>
              <a:t>Bullet Graph</a:t>
            </a:r>
            <a:endParaRPr sz="1400"/>
          </a:p>
          <a:p>
            <a:pPr indent="-317500" lvl="0" marL="914400" rtl="0" algn="l">
              <a:spcBef>
                <a:spcPts val="0"/>
              </a:spcBef>
              <a:spcAft>
                <a:spcPts val="0"/>
              </a:spcAft>
              <a:buSzPts val="1400"/>
              <a:buChar char="●"/>
            </a:pPr>
            <a:r>
              <a:rPr lang="en-US" sz="1400"/>
              <a:t>Packed Bubbles Chart</a:t>
            </a:r>
            <a:endParaRPr sz="1400"/>
          </a:p>
          <a:p>
            <a:pPr indent="0" lvl="0" marL="0" rtl="0" algn="l">
              <a:spcBef>
                <a:spcPts val="0"/>
              </a:spcBef>
              <a:spcAft>
                <a:spcPts val="0"/>
              </a:spcAft>
              <a:buNone/>
            </a:pPr>
            <a:r>
              <a:t/>
            </a:r>
            <a:endParaRPr/>
          </a:p>
        </p:txBody>
      </p:sp>
      <p:sp>
        <p:nvSpPr>
          <p:cNvPr id="114" name="Google Shape;114;g52ae7663e9_0_83: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fe690ec80_1_0: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fe690ec80_1_0: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fe690ec80_1_0: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fe690ec80_1_16: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fe690ec80_1_16: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7fe690ec80_1_16: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12e1ab4f5_0_8: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12e1ab4f5_0_8: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512e1ab4f5_0_8: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fe690ec80_1_34: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fe690ec80_1_34: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fe690ec80_1_34: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fe690ec80_1_44: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fe690ec80_1_44: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7fe690ec80_1_44: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2b08ab670_0_0: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2b08ab670_0_0: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333333"/>
                </a:solidFill>
                <a:highlight>
                  <a:srgbClr val="FFFFFF"/>
                </a:highlight>
              </a:rPr>
              <a:t>Once you selected the </a:t>
            </a:r>
            <a:r>
              <a:rPr b="1" lang="en-US" sz="1350">
                <a:solidFill>
                  <a:srgbClr val="333333"/>
                </a:solidFill>
                <a:highlight>
                  <a:srgbClr val="FFFFFF"/>
                </a:highlight>
              </a:rPr>
              <a:t>Excel</a:t>
            </a:r>
            <a:r>
              <a:rPr lang="en-US" sz="1350">
                <a:solidFill>
                  <a:srgbClr val="333333"/>
                </a:solidFill>
                <a:highlight>
                  <a:srgbClr val="FFFFFF"/>
                </a:highlight>
              </a:rPr>
              <a:t> Option, a new window will be opened to select the Excel file from our file system. </a:t>
            </a:r>
            <a:endParaRPr b="1" sz="1350">
              <a:solidFill>
                <a:srgbClr val="222222"/>
              </a:solidFill>
            </a:endParaRPr>
          </a:p>
        </p:txBody>
      </p:sp>
      <p:sp>
        <p:nvSpPr>
          <p:cNvPr id="156" name="Google Shape;156;g52b08ab670_0_0: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2b08ab670_0_31: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2b08ab670_0_31: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22222"/>
              </a:buClr>
              <a:buSzPts val="1350"/>
              <a:buAutoNum type="arabicPeriod"/>
            </a:pPr>
            <a:r>
              <a:rPr lang="en-US" sz="1350">
                <a:solidFill>
                  <a:srgbClr val="222222"/>
                </a:solidFill>
              </a:rPr>
              <a:t>Click on the "Text File" option given in the data tab.</a:t>
            </a:r>
            <a:endParaRPr sz="1350">
              <a:solidFill>
                <a:srgbClr val="222222"/>
              </a:solidFill>
            </a:endParaRPr>
          </a:p>
          <a:p>
            <a:pPr indent="-314325" lvl="0" marL="457200" rtl="0" algn="l">
              <a:spcBef>
                <a:spcPts val="0"/>
              </a:spcBef>
              <a:spcAft>
                <a:spcPts val="0"/>
              </a:spcAft>
              <a:buClr>
                <a:srgbClr val="222222"/>
              </a:buClr>
              <a:buSzPts val="1350"/>
              <a:buAutoNum type="arabicPeriod"/>
            </a:pPr>
            <a:r>
              <a:rPr lang="en-US" sz="1350">
                <a:solidFill>
                  <a:srgbClr val="222222"/>
                </a:solidFill>
              </a:rPr>
              <a:t>In the next screen, Select the SuperStore.csv</a:t>
            </a:r>
            <a:endParaRPr sz="1350">
              <a:solidFill>
                <a:srgbClr val="222222"/>
              </a:solidFill>
            </a:endParaRPr>
          </a:p>
          <a:p>
            <a:pPr indent="0" lvl="0" marL="0" rtl="0" algn="l">
              <a:spcBef>
                <a:spcPts val="0"/>
              </a:spcBef>
              <a:spcAft>
                <a:spcPts val="0"/>
              </a:spcAft>
              <a:buClr>
                <a:schemeClr val="dk1"/>
              </a:buClr>
              <a:buSzPts val="1100"/>
              <a:buFont typeface="Arial"/>
              <a:buNone/>
            </a:pPr>
            <a:r>
              <a:t/>
            </a:r>
            <a:endParaRPr b="1" sz="1350">
              <a:solidFill>
                <a:srgbClr val="222222"/>
              </a:solidFill>
            </a:endParaRPr>
          </a:p>
          <a:p>
            <a:pPr indent="0" lvl="0" marL="0" rtl="0" algn="l">
              <a:spcBef>
                <a:spcPts val="0"/>
              </a:spcBef>
              <a:spcAft>
                <a:spcPts val="0"/>
              </a:spcAft>
              <a:buNone/>
            </a:pPr>
            <a:r>
              <a:t/>
            </a:r>
            <a:endParaRPr b="1" sz="1350">
              <a:solidFill>
                <a:srgbClr val="222222"/>
              </a:solidFill>
            </a:endParaRPr>
          </a:p>
        </p:txBody>
      </p:sp>
      <p:sp>
        <p:nvSpPr>
          <p:cNvPr id="163" name="Google Shape;163;g52b08ab670_0_31: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2b08ab670_0_41: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b08ab670_0_41: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22222"/>
              </a:buClr>
              <a:buSzPts val="1350"/>
              <a:buAutoNum type="arabicPeriod"/>
            </a:pPr>
            <a:r>
              <a:rPr lang="en-US" sz="1350">
                <a:solidFill>
                  <a:srgbClr val="222222"/>
                </a:solidFill>
              </a:rPr>
              <a:t>Select the SuperStore.csv</a:t>
            </a:r>
            <a:endParaRPr sz="1350">
              <a:solidFill>
                <a:srgbClr val="222222"/>
              </a:solidFill>
            </a:endParaRPr>
          </a:p>
          <a:p>
            <a:pPr indent="-314325" lvl="0" marL="457200" rtl="0" algn="l">
              <a:spcBef>
                <a:spcPts val="0"/>
              </a:spcBef>
              <a:spcAft>
                <a:spcPts val="0"/>
              </a:spcAft>
              <a:buClr>
                <a:srgbClr val="222222"/>
              </a:buClr>
              <a:buSzPts val="1350"/>
              <a:buAutoNum type="arabicPeriod"/>
            </a:pPr>
            <a:r>
              <a:rPr lang="en-US" sz="1350">
                <a:solidFill>
                  <a:srgbClr val="222222"/>
                </a:solidFill>
              </a:rPr>
              <a:t>Click on "Open" Option. This will connect the text file into Tableau</a:t>
            </a:r>
            <a:endParaRPr/>
          </a:p>
        </p:txBody>
      </p:sp>
      <p:sp>
        <p:nvSpPr>
          <p:cNvPr id="170" name="Google Shape;170;g52b08ab670_0_41: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2b08ab670_0_50: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2b08ab670_0_50: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22222"/>
                </a:solidFill>
                <a:highlight>
                  <a:srgbClr val="FFFFFF"/>
                </a:highlight>
              </a:rPr>
              <a:t>In the left pane you will see the CSV file.</a:t>
            </a:r>
            <a:endParaRPr/>
          </a:p>
        </p:txBody>
      </p:sp>
      <p:sp>
        <p:nvSpPr>
          <p:cNvPr id="176" name="Google Shape;176;g52b08ab670_0_50: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2ae7663e9_0_74: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62" name="Google Shape;62;g52ae7663e9_0_74: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333333"/>
              </a:buClr>
              <a:buSzPts val="1350"/>
              <a:buAutoNum type="arabicPeriod"/>
            </a:pPr>
            <a:r>
              <a:rPr b="1" lang="en-US" sz="1350">
                <a:solidFill>
                  <a:srgbClr val="333333"/>
                </a:solidFill>
              </a:rPr>
              <a:t>Connect to a File: </a:t>
            </a:r>
            <a:r>
              <a:rPr lang="en-US" sz="1350">
                <a:solidFill>
                  <a:srgbClr val="333333"/>
                </a:solidFill>
              </a:rPr>
              <a:t>This section helps you to connect with Files, or allows you to extract data from files such as Excel, Text Files, PDFs, Spatial Files etc.</a:t>
            </a:r>
            <a:endParaRPr sz="1350">
              <a:solidFill>
                <a:srgbClr val="333333"/>
              </a:solidFill>
            </a:endParaRPr>
          </a:p>
          <a:p>
            <a:pPr indent="-314325" lvl="0" marL="457200" rtl="0" algn="l">
              <a:spcBef>
                <a:spcPts val="0"/>
              </a:spcBef>
              <a:spcAft>
                <a:spcPts val="0"/>
              </a:spcAft>
              <a:buClr>
                <a:srgbClr val="333333"/>
              </a:buClr>
              <a:buSzPts val="1350"/>
              <a:buAutoNum type="arabicPeriod"/>
            </a:pPr>
            <a:r>
              <a:rPr b="1" lang="en-US" sz="1350">
                <a:solidFill>
                  <a:srgbClr val="333333"/>
                </a:solidFill>
              </a:rPr>
              <a:t>Connect To a Server: </a:t>
            </a:r>
            <a:r>
              <a:rPr lang="en-US" sz="1350">
                <a:solidFill>
                  <a:srgbClr val="333333"/>
                </a:solidFill>
              </a:rPr>
              <a:t>This section helps you to connect with the Servers, or allows you to extract data from servers such as MySQL, SQL Server, Tableau Server etc.</a:t>
            </a:r>
            <a:endParaRPr sz="1350">
              <a:solidFill>
                <a:srgbClr val="333333"/>
              </a:solidFill>
            </a:endParaRPr>
          </a:p>
          <a:p>
            <a:pPr indent="-314325" lvl="0" marL="457200" rtl="0" algn="l">
              <a:spcBef>
                <a:spcPts val="0"/>
              </a:spcBef>
              <a:spcAft>
                <a:spcPts val="0"/>
              </a:spcAft>
              <a:buClr>
                <a:srgbClr val="333333"/>
              </a:buClr>
              <a:buSzPts val="1350"/>
              <a:buAutoNum type="arabicPeriod"/>
            </a:pPr>
            <a:r>
              <a:rPr b="1" lang="en-US" sz="1350">
                <a:solidFill>
                  <a:srgbClr val="333333"/>
                </a:solidFill>
              </a:rPr>
              <a:t>Saved Data Sources: </a:t>
            </a:r>
            <a:r>
              <a:rPr lang="en-US" sz="1350">
                <a:solidFill>
                  <a:srgbClr val="333333"/>
                </a:solidFill>
              </a:rPr>
              <a:t>All the existing or Saved Data Sources will be displayed under this section.</a:t>
            </a:r>
            <a:endParaRPr sz="1350">
              <a:solidFill>
                <a:srgbClr val="333333"/>
              </a:solidFill>
            </a:endParaRPr>
          </a:p>
          <a:p>
            <a:pPr indent="-314325" lvl="0" marL="457200" rtl="0" algn="l">
              <a:spcBef>
                <a:spcPts val="0"/>
              </a:spcBef>
              <a:spcAft>
                <a:spcPts val="0"/>
              </a:spcAft>
              <a:buClr>
                <a:srgbClr val="333333"/>
              </a:buClr>
              <a:buSzPts val="1350"/>
              <a:buAutoNum type="arabicPeriod"/>
            </a:pPr>
            <a:r>
              <a:rPr b="1" lang="en-US" sz="1350">
                <a:solidFill>
                  <a:srgbClr val="333333"/>
                </a:solidFill>
              </a:rPr>
              <a:t>Open: </a:t>
            </a:r>
            <a:r>
              <a:rPr lang="en-US" sz="1350">
                <a:solidFill>
                  <a:srgbClr val="333333"/>
                </a:solidFill>
              </a:rPr>
              <a:t>Most recently used Workbooks will be displayed under this section. Currently, we don’t have any used workbooks.</a:t>
            </a:r>
            <a:endParaRPr sz="1350">
              <a:solidFill>
                <a:srgbClr val="333333"/>
              </a:solidFill>
            </a:endParaRPr>
          </a:p>
          <a:p>
            <a:pPr indent="-314325" lvl="0" marL="457200" rtl="0" algn="l">
              <a:spcBef>
                <a:spcPts val="0"/>
              </a:spcBef>
              <a:spcAft>
                <a:spcPts val="0"/>
              </a:spcAft>
              <a:buClr>
                <a:srgbClr val="333333"/>
              </a:buClr>
              <a:buSzPts val="1350"/>
              <a:buAutoNum type="arabicPeriod"/>
            </a:pPr>
            <a:r>
              <a:rPr b="1" lang="en-US" sz="1350">
                <a:solidFill>
                  <a:srgbClr val="333333"/>
                </a:solidFill>
              </a:rPr>
              <a:t>Sample Workbooks: </a:t>
            </a:r>
            <a:r>
              <a:rPr lang="en-US" sz="1350">
                <a:solidFill>
                  <a:srgbClr val="333333"/>
                </a:solidFill>
              </a:rPr>
              <a:t>These are sample workbooks that will come with Tableau Desktop installation.</a:t>
            </a:r>
            <a:endParaRPr sz="1350">
              <a:solidFill>
                <a:srgbClr val="333333"/>
              </a:solidFill>
            </a:endParaRPr>
          </a:p>
          <a:p>
            <a:pPr indent="-314325" lvl="0" marL="457200" rtl="0" algn="l">
              <a:spcBef>
                <a:spcPts val="0"/>
              </a:spcBef>
              <a:spcAft>
                <a:spcPts val="0"/>
              </a:spcAft>
              <a:buClr>
                <a:srgbClr val="333333"/>
              </a:buClr>
              <a:buSzPts val="1350"/>
              <a:buAutoNum type="arabicPeriod"/>
            </a:pPr>
            <a:r>
              <a:rPr b="1" lang="en-US" sz="1350">
                <a:solidFill>
                  <a:srgbClr val="333333"/>
                </a:solidFill>
              </a:rPr>
              <a:t>Training and Resources: </a:t>
            </a:r>
            <a:r>
              <a:rPr lang="en-US" sz="1350">
                <a:solidFill>
                  <a:srgbClr val="333333"/>
                </a:solidFill>
              </a:rPr>
              <a:t>Links to Useful Blogs and some videos.</a:t>
            </a:r>
            <a:endParaRPr sz="1350">
              <a:solidFill>
                <a:srgbClr val="333333"/>
              </a:solidFill>
            </a:endParaRPr>
          </a:p>
          <a:p>
            <a:pPr indent="-314325" lvl="0" marL="457200" rtl="0" algn="l">
              <a:spcBef>
                <a:spcPts val="0"/>
              </a:spcBef>
              <a:spcAft>
                <a:spcPts val="0"/>
              </a:spcAft>
              <a:buClr>
                <a:srgbClr val="333333"/>
              </a:buClr>
              <a:buSzPts val="1350"/>
              <a:buAutoNum type="arabicPeriod"/>
            </a:pPr>
            <a:r>
              <a:rPr lang="en-US" sz="1350">
                <a:solidFill>
                  <a:srgbClr val="333333"/>
                </a:solidFill>
              </a:rPr>
              <a:t>Content produced by the tableau Community.</a:t>
            </a:r>
            <a:endParaRPr sz="1350">
              <a:solidFill>
                <a:srgbClr val="333333"/>
              </a:solidFill>
            </a:endParaRPr>
          </a:p>
          <a:p>
            <a:pPr indent="0" lvl="0" marL="0" rtl="0" algn="l">
              <a:spcBef>
                <a:spcPts val="0"/>
              </a:spcBef>
              <a:spcAft>
                <a:spcPts val="0"/>
              </a:spcAft>
              <a:buClr>
                <a:schemeClr val="dk1"/>
              </a:buClr>
              <a:buSzPts val="1100"/>
              <a:buFont typeface="Arial"/>
              <a:buNone/>
            </a:pPr>
            <a:r>
              <a:t/>
            </a:r>
            <a:endParaRPr sz="1350">
              <a:solidFill>
                <a:srgbClr val="333333"/>
              </a:solidFill>
            </a:endParaRPr>
          </a:p>
          <a:p>
            <a:pPr indent="0" lvl="0" marL="0" rtl="0" algn="l">
              <a:spcBef>
                <a:spcPts val="0"/>
              </a:spcBef>
              <a:spcAft>
                <a:spcPts val="0"/>
              </a:spcAft>
              <a:buClr>
                <a:schemeClr val="dk1"/>
              </a:buClr>
              <a:buSzPts val="1100"/>
              <a:buFont typeface="Arial"/>
              <a:buNone/>
            </a:pPr>
            <a:r>
              <a:t/>
            </a:r>
            <a:endParaRPr sz="1350">
              <a:solidFill>
                <a:srgbClr val="333333"/>
              </a:solidFill>
            </a:endParaRPr>
          </a:p>
          <a:p>
            <a:pPr indent="0" lvl="0" marL="0" rtl="0" algn="l">
              <a:spcBef>
                <a:spcPts val="0"/>
              </a:spcBef>
              <a:spcAft>
                <a:spcPts val="0"/>
              </a:spcAft>
              <a:buClr>
                <a:schemeClr val="dk1"/>
              </a:buClr>
              <a:buSzPts val="1100"/>
              <a:buFont typeface="Arial"/>
              <a:buNone/>
            </a:pPr>
            <a:r>
              <a:t/>
            </a:r>
            <a:endParaRPr b="1" sz="1350">
              <a:solidFill>
                <a:srgbClr val="333333"/>
              </a:solidFill>
            </a:endParaRPr>
          </a:p>
          <a:p>
            <a:pPr indent="0" lvl="0" marL="0" rtl="0" algn="l">
              <a:spcBef>
                <a:spcPts val="0"/>
              </a:spcBef>
              <a:spcAft>
                <a:spcPts val="0"/>
              </a:spcAft>
              <a:buNone/>
            </a:pPr>
            <a:r>
              <a:t/>
            </a:r>
            <a:endParaRPr b="1" sz="1350">
              <a:solidFill>
                <a:srgbClr val="333333"/>
              </a:solidFill>
            </a:endParaRPr>
          </a:p>
        </p:txBody>
      </p:sp>
      <p:sp>
        <p:nvSpPr>
          <p:cNvPr id="63" name="Google Shape;63;g52ae7663e9_0_74: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2b08ab670_0_66: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2b08ab670_0_66: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22222"/>
                </a:solidFill>
                <a:highlight>
                  <a:srgbClr val="FFFFFF"/>
                </a:highlight>
              </a:rPr>
              <a:t>Click on the required database connection given in the data tab. For example, if you want to connect to MySQL database, click on the "MySQL" Option.</a:t>
            </a:r>
            <a:endParaRPr/>
          </a:p>
        </p:txBody>
      </p:sp>
      <p:sp>
        <p:nvSpPr>
          <p:cNvPr id="182" name="Google Shape;182;g52b08ab670_0_66: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2b08ab670_0_77: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2b08ab670_0_77: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800"/>
              </a:spcBef>
              <a:spcAft>
                <a:spcPts val="0"/>
              </a:spcAft>
              <a:buClr>
                <a:srgbClr val="222222"/>
              </a:buClr>
              <a:buSzPts val="1350"/>
              <a:buAutoNum type="arabicPeriod"/>
            </a:pPr>
            <a:r>
              <a:rPr lang="en-US" sz="1350">
                <a:solidFill>
                  <a:srgbClr val="222222"/>
                </a:solidFill>
              </a:rPr>
              <a:t>You can enter the MySQL server name and edit the "Port" if needed.</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US" sz="1350">
                <a:solidFill>
                  <a:srgbClr val="222222"/>
                </a:solidFill>
              </a:rPr>
              <a:t>Enter the username and password used to connect the database.</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US" sz="1350">
                <a:solidFill>
                  <a:srgbClr val="222222"/>
                </a:solidFill>
              </a:rPr>
              <a:t>Click on the "Sign in" button to connect to the database.</a:t>
            </a:r>
            <a:endParaRPr sz="1350">
              <a:solidFill>
                <a:srgbClr val="222222"/>
              </a:solidFill>
            </a:endParaRPr>
          </a:p>
          <a:p>
            <a:pPr indent="0" lvl="0" marL="0" rtl="0" algn="l">
              <a:spcBef>
                <a:spcPts val="1800"/>
              </a:spcBef>
              <a:spcAft>
                <a:spcPts val="0"/>
              </a:spcAft>
              <a:buNone/>
            </a:pPr>
            <a:r>
              <a:t/>
            </a:r>
            <a:endParaRPr/>
          </a:p>
        </p:txBody>
      </p:sp>
      <p:sp>
        <p:nvSpPr>
          <p:cNvPr id="189" name="Google Shape;189;g52b08ab670_0_77: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2b08ab670_0_86: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2b08ab670_0_86: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350">
                <a:solidFill>
                  <a:srgbClr val="222222"/>
                </a:solidFill>
              </a:rPr>
              <a:t>In this window,</a:t>
            </a:r>
            <a:endParaRPr sz="1350">
              <a:solidFill>
                <a:srgbClr val="222222"/>
              </a:solidFill>
            </a:endParaRPr>
          </a:p>
          <a:p>
            <a:pPr indent="-314325" lvl="0" marL="457200" rtl="0" algn="l">
              <a:lnSpc>
                <a:spcPct val="115000"/>
              </a:lnSpc>
              <a:spcBef>
                <a:spcPts val="1800"/>
              </a:spcBef>
              <a:spcAft>
                <a:spcPts val="0"/>
              </a:spcAft>
              <a:buClr>
                <a:srgbClr val="222222"/>
              </a:buClr>
              <a:buSzPts val="1350"/>
              <a:buAutoNum type="arabicPeriod"/>
            </a:pPr>
            <a:r>
              <a:rPr lang="en-US" sz="1350">
                <a:solidFill>
                  <a:srgbClr val="222222"/>
                </a:solidFill>
              </a:rPr>
              <a:t>Click on "More" option in the data tab.</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US" sz="1350">
                <a:solidFill>
                  <a:srgbClr val="222222"/>
                </a:solidFill>
              </a:rPr>
              <a:t>Select "Web Data Connector" from the list.</a:t>
            </a:r>
            <a:endParaRPr sz="1350">
              <a:solidFill>
                <a:srgbClr val="222222"/>
              </a:solidFill>
            </a:endParaRPr>
          </a:p>
          <a:p>
            <a:pPr indent="0" lvl="0" marL="0" rtl="0" algn="l">
              <a:spcBef>
                <a:spcPts val="1800"/>
              </a:spcBef>
              <a:spcAft>
                <a:spcPts val="0"/>
              </a:spcAft>
              <a:buNone/>
            </a:pPr>
            <a:r>
              <a:t/>
            </a:r>
            <a:endParaRPr/>
          </a:p>
        </p:txBody>
      </p:sp>
      <p:sp>
        <p:nvSpPr>
          <p:cNvPr id="195" name="Google Shape;195;g52b08ab670_0_86: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2b08ab670_0_94: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2b08ab670_0_94: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22222"/>
                </a:solidFill>
                <a:highlight>
                  <a:srgbClr val="FFFFFF"/>
                </a:highlight>
              </a:rPr>
              <a:t>This will open a Web Data Connector window where you need to enter the web connector details.</a:t>
            </a:r>
            <a:endParaRPr/>
          </a:p>
        </p:txBody>
      </p:sp>
      <p:sp>
        <p:nvSpPr>
          <p:cNvPr id="202" name="Google Shape;202;g52b08ab670_0_94: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2b08ab670_0_100: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b08ab670_0_100: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22222"/>
                </a:solidFill>
                <a:highlight>
                  <a:srgbClr val="FFFFFF"/>
                </a:highlight>
              </a:rPr>
              <a:t>Tableau Server can store extracted data sources and database connections. In enterprise level, it is important to keep all the required data connections in Tableau Server. It helps all the users of the enterprise to connect to the data source easily. The data sets in the Tableau Server can connect to Tableau Desktop by following the given procedures.</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rPr lang="en-US" sz="1350">
                <a:solidFill>
                  <a:srgbClr val="222222"/>
                </a:solidFill>
                <a:highlight>
                  <a:srgbClr val="FFFFFF"/>
                </a:highlight>
              </a:rPr>
              <a:t>Select the "Tableau Server" option given in the data tab.</a:t>
            </a:r>
            <a:endParaRPr sz="1350">
              <a:solidFill>
                <a:srgbClr val="222222"/>
              </a:solidFill>
              <a:highlight>
                <a:srgbClr val="FFFFFF"/>
              </a:highlight>
            </a:endParaRPr>
          </a:p>
        </p:txBody>
      </p:sp>
      <p:sp>
        <p:nvSpPr>
          <p:cNvPr id="208" name="Google Shape;208;g52b08ab670_0_100: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2b08ab670_0_110: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2b08ab670_0_110: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22222"/>
                </a:solidFill>
                <a:highlight>
                  <a:srgbClr val="FFFFFF"/>
                </a:highlight>
              </a:rPr>
              <a:t>This opens the Tableau Server Sign in window. Click on 'Tableau Online' option.</a:t>
            </a:r>
            <a:endParaRPr/>
          </a:p>
        </p:txBody>
      </p:sp>
      <p:sp>
        <p:nvSpPr>
          <p:cNvPr id="215" name="Google Shape;215;g52b08ab670_0_110: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ff02704c9_0_0: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ff02704c9_0_0: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7ff02704c9_0_0: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2b08ab670_0_13: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69" name="Google Shape;69;g52b08ab670_0_13: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314325" lvl="0" marL="838200" rtl="0" algn="just">
              <a:lnSpc>
                <a:spcPct val="115000"/>
              </a:lnSpc>
              <a:spcBef>
                <a:spcPts val="0"/>
              </a:spcBef>
              <a:spcAft>
                <a:spcPts val="0"/>
              </a:spcAft>
              <a:buClr>
                <a:srgbClr val="333333"/>
              </a:buClr>
              <a:buSzPts val="1350"/>
              <a:buAutoNum type="arabicPeriod"/>
            </a:pPr>
            <a:r>
              <a:rPr b="1" lang="en-US" sz="1350">
                <a:solidFill>
                  <a:srgbClr val="333333"/>
                </a:solidFill>
              </a:rPr>
              <a:t>Workbook:</a:t>
            </a:r>
            <a:r>
              <a:rPr lang="en-US" sz="1350">
                <a:solidFill>
                  <a:srgbClr val="333333"/>
                </a:solidFill>
              </a:rPr>
              <a:t> Excel File we selected from our file system.</a:t>
            </a:r>
            <a:endParaRPr sz="1350">
              <a:solidFill>
                <a:srgbClr val="333333"/>
              </a:solidFill>
            </a:endParaRPr>
          </a:p>
          <a:p>
            <a:pPr indent="-314325" lvl="0" marL="838200" rtl="0" algn="just">
              <a:lnSpc>
                <a:spcPct val="115000"/>
              </a:lnSpc>
              <a:spcBef>
                <a:spcPts val="0"/>
              </a:spcBef>
              <a:spcAft>
                <a:spcPts val="0"/>
              </a:spcAft>
              <a:buClr>
                <a:srgbClr val="333333"/>
              </a:buClr>
              <a:buSzPts val="1350"/>
              <a:buAutoNum type="arabicPeriod"/>
            </a:pPr>
            <a:r>
              <a:rPr b="1" lang="en-US" sz="1350">
                <a:solidFill>
                  <a:srgbClr val="333333"/>
                </a:solidFill>
              </a:rPr>
              <a:t>Sheets: </a:t>
            </a:r>
            <a:r>
              <a:rPr lang="en-US" sz="1350">
                <a:solidFill>
                  <a:srgbClr val="333333"/>
                </a:solidFill>
              </a:rPr>
              <a:t>This section will display the Sheets or Tables present in the Excel source. We have two tables so, it is displaying those two sheets (Customers and Department). We have the search bar under this section and it is very useful for a large number of sheets. For instance, If you have 30 or 40 sheets then you can use this to search for a specific table</a:t>
            </a:r>
            <a:endParaRPr sz="1350">
              <a:solidFill>
                <a:srgbClr val="333333"/>
              </a:solidFill>
            </a:endParaRPr>
          </a:p>
          <a:p>
            <a:pPr indent="-314325" lvl="0" marL="838200" rtl="0" algn="just">
              <a:lnSpc>
                <a:spcPct val="115000"/>
              </a:lnSpc>
              <a:spcBef>
                <a:spcPts val="0"/>
              </a:spcBef>
              <a:spcAft>
                <a:spcPts val="0"/>
              </a:spcAft>
              <a:buClr>
                <a:srgbClr val="333333"/>
              </a:buClr>
              <a:buSzPts val="1350"/>
              <a:buAutoNum type="arabicPeriod"/>
            </a:pPr>
            <a:r>
              <a:rPr b="1" lang="en-US" sz="1350">
                <a:solidFill>
                  <a:srgbClr val="333333"/>
                </a:solidFill>
              </a:rPr>
              <a:t>Drag Sheets Here: </a:t>
            </a:r>
            <a:r>
              <a:rPr lang="en-US" sz="1350">
                <a:solidFill>
                  <a:srgbClr val="333333"/>
                </a:solidFill>
              </a:rPr>
              <a:t>You have to Drag Table(s) from </a:t>
            </a:r>
            <a:r>
              <a:rPr b="1" lang="en-US" sz="1350">
                <a:solidFill>
                  <a:srgbClr val="333333"/>
                </a:solidFill>
              </a:rPr>
              <a:t>Sheets</a:t>
            </a:r>
            <a:r>
              <a:rPr lang="en-US" sz="1350">
                <a:solidFill>
                  <a:srgbClr val="333333"/>
                </a:solidFill>
              </a:rPr>
              <a:t> to this Section. Tableau will only use the tables present in this area. This is something like </a:t>
            </a:r>
            <a:r>
              <a:rPr b="1" lang="en-US" sz="1350">
                <a:solidFill>
                  <a:srgbClr val="333333"/>
                </a:solidFill>
              </a:rPr>
              <a:t>Dataset.</a:t>
            </a:r>
            <a:endParaRPr b="1" sz="1350">
              <a:solidFill>
                <a:srgbClr val="333333"/>
              </a:solidFill>
            </a:endParaRPr>
          </a:p>
          <a:p>
            <a:pPr indent="-314325" lvl="0" marL="838200" rtl="0" algn="just">
              <a:lnSpc>
                <a:spcPct val="115000"/>
              </a:lnSpc>
              <a:spcBef>
                <a:spcPts val="0"/>
              </a:spcBef>
              <a:spcAft>
                <a:spcPts val="0"/>
              </a:spcAft>
              <a:buClr>
                <a:srgbClr val="333333"/>
              </a:buClr>
              <a:buSzPts val="1350"/>
              <a:buAutoNum type="arabicPeriod"/>
            </a:pPr>
            <a:r>
              <a:rPr lang="en-US" sz="1350">
                <a:solidFill>
                  <a:srgbClr val="333333"/>
                </a:solidFill>
              </a:rPr>
              <a:t>This region will show the data present in our Dataset</a:t>
            </a:r>
            <a:endParaRPr sz="1350">
              <a:solidFill>
                <a:srgbClr val="333333"/>
              </a:solidFill>
            </a:endParaRPr>
          </a:p>
          <a:p>
            <a:pPr indent="0" lvl="0" marL="0" rtl="0" algn="l">
              <a:spcBef>
                <a:spcPts val="4000"/>
              </a:spcBef>
              <a:spcAft>
                <a:spcPts val="0"/>
              </a:spcAft>
              <a:buNone/>
            </a:pPr>
            <a:r>
              <a:t/>
            </a:r>
            <a:endParaRPr b="1" sz="1350">
              <a:solidFill>
                <a:srgbClr val="222222"/>
              </a:solidFill>
            </a:endParaRPr>
          </a:p>
        </p:txBody>
      </p:sp>
      <p:sp>
        <p:nvSpPr>
          <p:cNvPr id="70" name="Google Shape;70;g52b08ab670_0_13: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2b08ab670_0_6: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b08ab670_0_6: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lnSpc>
                <a:spcPct val="120000"/>
              </a:lnSpc>
              <a:spcBef>
                <a:spcPts val="1800"/>
              </a:spcBef>
              <a:spcAft>
                <a:spcPts val="0"/>
              </a:spcAft>
              <a:buClr>
                <a:schemeClr val="dk1"/>
              </a:buClr>
              <a:buSzPts val="1100"/>
              <a:buFont typeface="Arial"/>
              <a:buNone/>
            </a:pPr>
            <a:r>
              <a:rPr lang="en-US">
                <a:solidFill>
                  <a:srgbClr val="333333"/>
                </a:solidFill>
              </a:rPr>
              <a:t>Connect to your data</a:t>
            </a:r>
            <a:endParaRPr>
              <a:solidFill>
                <a:srgbClr val="333333"/>
              </a:solidFill>
            </a:endParaRPr>
          </a:p>
          <a:p>
            <a:pPr indent="0" lvl="0" marL="0" rtl="0" algn="l">
              <a:lnSpc>
                <a:spcPct val="115000"/>
              </a:lnSpc>
              <a:spcBef>
                <a:spcPts val="0"/>
              </a:spcBef>
              <a:spcAft>
                <a:spcPts val="0"/>
              </a:spcAft>
              <a:buClr>
                <a:schemeClr val="dk1"/>
              </a:buClr>
              <a:buSzPts val="1100"/>
              <a:buFont typeface="Arial"/>
              <a:buNone/>
            </a:pPr>
            <a:r>
              <a:rPr lang="en-US" sz="1200">
                <a:solidFill>
                  <a:srgbClr val="333333"/>
                </a:solidFill>
                <a:latin typeface="Merriweather"/>
                <a:ea typeface="Merriweather"/>
                <a:cs typeface="Merriweather"/>
                <a:sym typeface="Merriweather"/>
              </a:rPr>
              <a:t>The first step is to connect to the data you want to explore. This example shows how to connect to Sample - Superstore data in Tableau Desktop.</a:t>
            </a:r>
            <a:endParaRPr sz="1200">
              <a:solidFill>
                <a:srgbClr val="333333"/>
              </a:solidFill>
              <a:latin typeface="Merriweather"/>
              <a:ea typeface="Merriweather"/>
              <a:cs typeface="Merriweather"/>
              <a:sym typeface="Merriweather"/>
            </a:endParaRPr>
          </a:p>
          <a:p>
            <a:pPr indent="-304800" lvl="0" marL="457200" rtl="0" algn="l">
              <a:lnSpc>
                <a:spcPct val="115000"/>
              </a:lnSpc>
              <a:spcBef>
                <a:spcPts val="1200"/>
              </a:spcBef>
              <a:spcAft>
                <a:spcPts val="0"/>
              </a:spcAft>
              <a:buClr>
                <a:srgbClr val="333333"/>
              </a:buClr>
              <a:buSzPts val="1200"/>
              <a:buFont typeface="Merriweather"/>
              <a:buAutoNum type="arabicPeriod"/>
            </a:pPr>
            <a:r>
              <a:rPr lang="en-US" sz="1200">
                <a:solidFill>
                  <a:srgbClr val="333333"/>
                </a:solidFill>
                <a:latin typeface="Merriweather"/>
                <a:ea typeface="Merriweather"/>
                <a:cs typeface="Merriweather"/>
                <a:sym typeface="Merriweather"/>
              </a:rPr>
              <a:t>Open Tableau. On the start page, under </a:t>
            </a:r>
            <a:r>
              <a:rPr b="1" lang="en-US" sz="1200">
                <a:solidFill>
                  <a:srgbClr val="333333"/>
                </a:solidFill>
                <a:latin typeface="Merriweather"/>
                <a:ea typeface="Merriweather"/>
                <a:cs typeface="Merriweather"/>
                <a:sym typeface="Merriweather"/>
              </a:rPr>
              <a:t>Connect</a:t>
            </a:r>
            <a:r>
              <a:rPr lang="en-US" sz="1200">
                <a:solidFill>
                  <a:srgbClr val="333333"/>
                </a:solidFill>
                <a:latin typeface="Merriweather"/>
                <a:ea typeface="Merriweather"/>
                <a:cs typeface="Merriweather"/>
                <a:sym typeface="Merriweather"/>
              </a:rPr>
              <a:t> / </a:t>
            </a:r>
            <a:r>
              <a:rPr b="1" lang="en-US" sz="1200">
                <a:solidFill>
                  <a:srgbClr val="333333"/>
                </a:solidFill>
                <a:latin typeface="Merriweather"/>
                <a:ea typeface="Merriweather"/>
                <a:cs typeface="Merriweather"/>
                <a:sym typeface="Merriweather"/>
              </a:rPr>
              <a:t>Saved Data Sources</a:t>
            </a:r>
            <a:r>
              <a:rPr lang="en-US" sz="1200">
                <a:solidFill>
                  <a:srgbClr val="333333"/>
                </a:solidFill>
                <a:latin typeface="Merriweather"/>
                <a:ea typeface="Merriweather"/>
                <a:cs typeface="Merriweather"/>
                <a:sym typeface="Merriweather"/>
              </a:rPr>
              <a:t>, click </a:t>
            </a:r>
            <a:r>
              <a:rPr b="1" lang="en-US" sz="1200">
                <a:solidFill>
                  <a:srgbClr val="333333"/>
                </a:solidFill>
                <a:latin typeface="Merriweather"/>
                <a:ea typeface="Merriweather"/>
                <a:cs typeface="Merriweather"/>
                <a:sym typeface="Merriweather"/>
              </a:rPr>
              <a:t>Excel</a:t>
            </a:r>
            <a:r>
              <a:rPr lang="en-US" sz="1200">
                <a:solidFill>
                  <a:srgbClr val="333333"/>
                </a:solidFill>
                <a:latin typeface="Merriweather"/>
                <a:ea typeface="Merriweather"/>
                <a:cs typeface="Merriweather"/>
                <a:sym typeface="Merriweather"/>
              </a:rPr>
              <a:t>.</a:t>
            </a:r>
            <a:endParaRPr sz="1200">
              <a:solidFill>
                <a:srgbClr val="333333"/>
              </a:solidFill>
              <a:latin typeface="Merriweather"/>
              <a:ea typeface="Merriweather"/>
              <a:cs typeface="Merriweather"/>
              <a:sym typeface="Merriweather"/>
            </a:endParaRPr>
          </a:p>
          <a:p>
            <a:pPr indent="-304800" lvl="0" marL="457200" rtl="0" algn="l">
              <a:lnSpc>
                <a:spcPct val="115000"/>
              </a:lnSpc>
              <a:spcBef>
                <a:spcPts val="0"/>
              </a:spcBef>
              <a:spcAft>
                <a:spcPts val="0"/>
              </a:spcAft>
              <a:buClr>
                <a:srgbClr val="333333"/>
              </a:buClr>
              <a:buSzPts val="1200"/>
              <a:buFont typeface="Merriweather"/>
              <a:buAutoNum type="arabicPeriod"/>
            </a:pPr>
            <a:r>
              <a:rPr lang="en-US" sz="1200">
                <a:solidFill>
                  <a:srgbClr val="333333"/>
                </a:solidFill>
                <a:latin typeface="Merriweather"/>
                <a:ea typeface="Merriweather"/>
                <a:cs typeface="Merriweather"/>
                <a:sym typeface="Merriweather"/>
              </a:rPr>
              <a:t>In the Open dialog box, navigate to the </a:t>
            </a:r>
            <a:r>
              <a:rPr lang="en-US" sz="1200">
                <a:solidFill>
                  <a:srgbClr val="333333"/>
                </a:solidFill>
                <a:latin typeface="Courier New"/>
                <a:ea typeface="Courier New"/>
                <a:cs typeface="Courier New"/>
                <a:sym typeface="Courier New"/>
              </a:rPr>
              <a:t>Sample - Superstore</a:t>
            </a:r>
            <a:r>
              <a:rPr lang="en-US" sz="1200">
                <a:solidFill>
                  <a:srgbClr val="333333"/>
                </a:solidFill>
                <a:latin typeface="Merriweather"/>
                <a:ea typeface="Merriweather"/>
                <a:cs typeface="Merriweather"/>
                <a:sym typeface="Merriweather"/>
              </a:rPr>
              <a:t> Excel file on your computer. Go to </a:t>
            </a:r>
            <a:r>
              <a:rPr lang="en-US" sz="1200">
                <a:solidFill>
                  <a:srgbClr val="333333"/>
                </a:solidFill>
                <a:latin typeface="Courier New"/>
                <a:ea typeface="Courier New"/>
                <a:cs typeface="Courier New"/>
                <a:sym typeface="Courier New"/>
              </a:rPr>
              <a:t>/My Documents/My Tableau Repository/Datasources/</a:t>
            </a:r>
            <a:r>
              <a:rPr i="1" lang="en-US" sz="1200">
                <a:solidFill>
                  <a:srgbClr val="333333"/>
                </a:solidFill>
                <a:latin typeface="Courier New"/>
                <a:ea typeface="Courier New"/>
                <a:cs typeface="Courier New"/>
                <a:sym typeface="Courier New"/>
              </a:rPr>
              <a:t>version number</a:t>
            </a:r>
            <a:r>
              <a:rPr lang="en-US" sz="1200">
                <a:solidFill>
                  <a:srgbClr val="333333"/>
                </a:solidFill>
                <a:latin typeface="Courier New"/>
                <a:ea typeface="Courier New"/>
                <a:cs typeface="Courier New"/>
                <a:sym typeface="Courier New"/>
              </a:rPr>
              <a:t>/[</a:t>
            </a:r>
            <a:r>
              <a:rPr i="1" lang="en-US" sz="1200">
                <a:solidFill>
                  <a:srgbClr val="333333"/>
                </a:solidFill>
                <a:latin typeface="Courier New"/>
                <a:ea typeface="Courier New"/>
                <a:cs typeface="Courier New"/>
                <a:sym typeface="Courier New"/>
              </a:rPr>
              <a:t>language</a:t>
            </a:r>
            <a:r>
              <a:rPr lang="en-US" sz="1200">
                <a:solidFill>
                  <a:srgbClr val="333333"/>
                </a:solidFill>
                <a:latin typeface="Courier New"/>
                <a:ea typeface="Courier New"/>
                <a:cs typeface="Courier New"/>
                <a:sym typeface="Courier New"/>
              </a:rPr>
              <a:t>]</a:t>
            </a:r>
            <a:r>
              <a:rPr lang="en-US" sz="1200">
                <a:solidFill>
                  <a:srgbClr val="333333"/>
                </a:solidFill>
                <a:latin typeface="Merriweather"/>
                <a:ea typeface="Merriweather"/>
                <a:cs typeface="Merriweather"/>
                <a:sym typeface="Merriweather"/>
              </a:rPr>
              <a:t>. Select Sample - Superstore, and then click </a:t>
            </a:r>
            <a:r>
              <a:rPr b="1" lang="en-US" sz="1200">
                <a:solidFill>
                  <a:srgbClr val="333333"/>
                </a:solidFill>
                <a:latin typeface="Merriweather"/>
                <a:ea typeface="Merriweather"/>
                <a:cs typeface="Merriweather"/>
                <a:sym typeface="Merriweather"/>
              </a:rPr>
              <a:t>Open</a:t>
            </a:r>
            <a:r>
              <a:rPr lang="en-US" sz="1200">
                <a:solidFill>
                  <a:srgbClr val="333333"/>
                </a:solidFill>
                <a:latin typeface="Merriweather"/>
                <a:ea typeface="Merriweather"/>
                <a:cs typeface="Merriweather"/>
                <a:sym typeface="Merriweather"/>
              </a:rPr>
              <a:t>.</a:t>
            </a:r>
            <a:endParaRPr sz="1200">
              <a:solidFill>
                <a:srgbClr val="333333"/>
              </a:solidFill>
              <a:latin typeface="Merriweather"/>
              <a:ea typeface="Merriweather"/>
              <a:cs typeface="Merriweather"/>
              <a:sym typeface="Merriweather"/>
            </a:endParaRPr>
          </a:p>
          <a:p>
            <a:pPr indent="-304800" lvl="0" marL="457200" rtl="0" algn="l">
              <a:lnSpc>
                <a:spcPct val="115000"/>
              </a:lnSpc>
              <a:spcBef>
                <a:spcPts val="0"/>
              </a:spcBef>
              <a:spcAft>
                <a:spcPts val="0"/>
              </a:spcAft>
              <a:buClr>
                <a:srgbClr val="333333"/>
              </a:buClr>
              <a:buSzPts val="1200"/>
              <a:buFont typeface="Merriweather"/>
              <a:buAutoNum type="arabicPeriod"/>
            </a:pPr>
            <a:r>
              <a:rPr lang="en-US" sz="1200">
                <a:solidFill>
                  <a:srgbClr val="333333"/>
                </a:solidFill>
                <a:latin typeface="Merriweather"/>
                <a:ea typeface="Merriweather"/>
                <a:cs typeface="Merriweather"/>
                <a:sym typeface="Merriweather"/>
              </a:rPr>
              <a:t>Click the sheet tab to go to the new worksheet and begin your analysis.</a:t>
            </a:r>
            <a:endParaRPr sz="1200">
              <a:solidFill>
                <a:srgbClr val="333333"/>
              </a:solidFill>
              <a:latin typeface="Merriweather"/>
              <a:ea typeface="Merriweather"/>
              <a:cs typeface="Merriweather"/>
              <a:sym typeface="Merriweather"/>
            </a:endParaRPr>
          </a:p>
          <a:p>
            <a:pPr indent="0" lvl="0" marL="0" rtl="0" algn="l">
              <a:spcBef>
                <a:spcPts val="1200"/>
              </a:spcBef>
              <a:spcAft>
                <a:spcPts val="0"/>
              </a:spcAft>
              <a:buNone/>
            </a:pPr>
            <a:r>
              <a:t/>
            </a:r>
            <a:endParaRPr sz="1350">
              <a:solidFill>
                <a:srgbClr val="333333"/>
              </a:solidFill>
              <a:highlight>
                <a:srgbClr val="FFFFFF"/>
              </a:highlight>
            </a:endParaRPr>
          </a:p>
        </p:txBody>
      </p:sp>
      <p:sp>
        <p:nvSpPr>
          <p:cNvPr id="77" name="Google Shape;77;g52b08ab670_0_6: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2b08ab670_0_25: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82" name="Google Shape;82;g52b08ab670_0_25: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333333"/>
                </a:solidFill>
                <a:highlight>
                  <a:srgbClr val="FFFFFF"/>
                </a:highlight>
              </a:rPr>
              <a:t>We can add the sheets to Region 3 in Multiple Ways: As the Name suggests, Either we can Drag the Customers Table from Sheets region to 3rd region or else simply double-click on the required table will automatically add</a:t>
            </a:r>
            <a:endParaRPr b="1" sz="1350">
              <a:solidFill>
                <a:srgbClr val="222222"/>
              </a:solidFill>
            </a:endParaRPr>
          </a:p>
        </p:txBody>
      </p:sp>
      <p:sp>
        <p:nvSpPr>
          <p:cNvPr id="83" name="Google Shape;83;g52b08ab670_0_25: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2ae7663e9_0_68: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88" name="Google Shape;88;g52ae7663e9_0_68: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50">
                <a:solidFill>
                  <a:srgbClr val="222222"/>
                </a:solidFill>
              </a:rPr>
              <a:t>Data Source:</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addition of new data source of modification of existing data source can be done using the 'Data Source' tab present at the bottom of the Tableau Desktop Window.</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Current Sheet:</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Current Sheet can be viewed with the name of the sheet. All the sheets, dashboards and story board present in the workbook can be viewed here.</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New Sheet:</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new sheet icon present in the tab can be used to create a new worksheet in the Tableau Workbook.</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New Dashboard:</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new dashboard icon present in the tab can be used to create a new dashboard in the Tableau Workbook.</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New Storyboard:</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new storyboard icon present in the tab can be used to create new storyboard in the Tableau Workbook.</a:t>
            </a:r>
            <a:endParaRPr sz="1350">
              <a:solidFill>
                <a:srgbClr val="222222"/>
              </a:solidFill>
            </a:endParaRPr>
          </a:p>
          <a:p>
            <a:pPr indent="0" lvl="0" marL="0" rtl="0" algn="l">
              <a:spcBef>
                <a:spcPts val="0"/>
              </a:spcBef>
              <a:spcAft>
                <a:spcPts val="0"/>
              </a:spcAft>
              <a:buNone/>
            </a:pPr>
            <a:r>
              <a:t/>
            </a:r>
            <a:endParaRPr b="1" sz="1350">
              <a:solidFill>
                <a:srgbClr val="222222"/>
              </a:solidFill>
            </a:endParaRPr>
          </a:p>
        </p:txBody>
      </p:sp>
      <p:sp>
        <p:nvSpPr>
          <p:cNvPr id="89" name="Google Shape;89;g52ae7663e9_0_68: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fe690ec80_1_39: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e690ec80_1_39: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7fe690ec80_1_39: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12e1ab4f5_0_13: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12e1ab4f5_0_13: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350">
                <a:solidFill>
                  <a:srgbClr val="333333"/>
                </a:solidFill>
              </a:rPr>
              <a:t>Once you are finished, Click on the Sheet 1 tab to design the report.</a:t>
            </a:r>
            <a:endParaRPr sz="1350">
              <a:solidFill>
                <a:srgbClr val="333333"/>
              </a:solidFill>
            </a:endParaRPr>
          </a:p>
          <a:p>
            <a:pPr indent="-314325" lvl="0" marL="838200" rtl="0" algn="just">
              <a:lnSpc>
                <a:spcPct val="115000"/>
              </a:lnSpc>
              <a:spcBef>
                <a:spcPts val="2000"/>
              </a:spcBef>
              <a:spcAft>
                <a:spcPts val="0"/>
              </a:spcAft>
              <a:buClr>
                <a:srgbClr val="333333"/>
              </a:buClr>
              <a:buSzPts val="1350"/>
              <a:buAutoNum type="arabicPeriod"/>
            </a:pPr>
            <a:r>
              <a:rPr b="1" lang="en-US" sz="1350">
                <a:solidFill>
                  <a:srgbClr val="333333"/>
                </a:solidFill>
              </a:rPr>
              <a:t>Data:</a:t>
            </a:r>
            <a:r>
              <a:rPr lang="en-US" sz="1350">
                <a:solidFill>
                  <a:srgbClr val="333333"/>
                </a:solidFill>
              </a:rPr>
              <a:t> This will display the list of currently connected data Sources. We have only “One” at this time otherwise, it will display all the data sources available.</a:t>
            </a:r>
            <a:endParaRPr sz="1350">
              <a:solidFill>
                <a:srgbClr val="333333"/>
              </a:solidFill>
            </a:endParaRPr>
          </a:p>
          <a:p>
            <a:pPr indent="-314325" lvl="0" marL="838200" rtl="0" algn="just">
              <a:lnSpc>
                <a:spcPct val="115000"/>
              </a:lnSpc>
              <a:spcBef>
                <a:spcPts val="0"/>
              </a:spcBef>
              <a:spcAft>
                <a:spcPts val="0"/>
              </a:spcAft>
              <a:buClr>
                <a:srgbClr val="333333"/>
              </a:buClr>
              <a:buSzPts val="1350"/>
              <a:buAutoNum type="arabicPeriod"/>
            </a:pPr>
            <a:r>
              <a:rPr b="1" lang="en-US" sz="1350">
                <a:solidFill>
                  <a:srgbClr val="333333"/>
                </a:solidFill>
              </a:rPr>
              <a:t>Dimensions:</a:t>
            </a:r>
            <a:r>
              <a:rPr lang="en-US" sz="1350">
                <a:solidFill>
                  <a:srgbClr val="333333"/>
                </a:solidFill>
              </a:rPr>
              <a:t> Columns with string data will be placed under the Dimensions section</a:t>
            </a:r>
            <a:endParaRPr sz="1350">
              <a:solidFill>
                <a:srgbClr val="333333"/>
              </a:solidFill>
            </a:endParaRPr>
          </a:p>
          <a:p>
            <a:pPr indent="-314325" lvl="0" marL="838200" rtl="0" algn="just">
              <a:lnSpc>
                <a:spcPct val="115000"/>
              </a:lnSpc>
              <a:spcBef>
                <a:spcPts val="0"/>
              </a:spcBef>
              <a:spcAft>
                <a:spcPts val="0"/>
              </a:spcAft>
              <a:buClr>
                <a:srgbClr val="333333"/>
              </a:buClr>
              <a:buSzPts val="1350"/>
              <a:buAutoNum type="arabicPeriod"/>
            </a:pPr>
            <a:r>
              <a:rPr b="1" lang="en-US" sz="1350">
                <a:solidFill>
                  <a:srgbClr val="333333"/>
                </a:solidFill>
              </a:rPr>
              <a:t>Measures:</a:t>
            </a:r>
            <a:r>
              <a:rPr lang="en-US" sz="1350">
                <a:solidFill>
                  <a:srgbClr val="333333"/>
                </a:solidFill>
              </a:rPr>
              <a:t> Columns with Numeric data or Metric values will be placed under the Measures section</a:t>
            </a:r>
            <a:endParaRPr sz="1350">
              <a:solidFill>
                <a:srgbClr val="333333"/>
              </a:solidFill>
            </a:endParaRPr>
          </a:p>
          <a:p>
            <a:pPr indent="-314325" lvl="0" marL="838200" rtl="0" algn="just">
              <a:lnSpc>
                <a:spcPct val="115000"/>
              </a:lnSpc>
              <a:spcBef>
                <a:spcPts val="0"/>
              </a:spcBef>
              <a:spcAft>
                <a:spcPts val="0"/>
              </a:spcAft>
              <a:buClr>
                <a:srgbClr val="333333"/>
              </a:buClr>
              <a:buSzPts val="1350"/>
              <a:buAutoNum type="arabicPeriod"/>
            </a:pPr>
            <a:r>
              <a:rPr lang="en-US" sz="1350">
                <a:solidFill>
                  <a:srgbClr val="333333"/>
                </a:solidFill>
              </a:rPr>
              <a:t>This is the region where we design our Tableau reports by dragging Measures and Dimensions</a:t>
            </a:r>
            <a:endParaRPr sz="1350">
              <a:solidFill>
                <a:srgbClr val="333333"/>
              </a:solidFill>
            </a:endParaRPr>
          </a:p>
          <a:p>
            <a:pPr indent="0" lvl="0" marL="0" rtl="0" algn="l">
              <a:spcBef>
                <a:spcPts val="4000"/>
              </a:spcBef>
              <a:spcAft>
                <a:spcPts val="0"/>
              </a:spcAft>
              <a:buNone/>
            </a:pPr>
            <a:r>
              <a:t/>
            </a:r>
            <a:endParaRPr/>
          </a:p>
        </p:txBody>
      </p:sp>
      <p:sp>
        <p:nvSpPr>
          <p:cNvPr id="102" name="Google Shape;102;g512e1ab4f5_0_13: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2ae7663e9_0_55:notes"/>
          <p:cNvSpPr/>
          <p:nvPr>
            <p:ph idx="2" type="sldImg"/>
          </p:nvPr>
        </p:nvSpPr>
        <p:spPr>
          <a:xfrm>
            <a:off x="608012" y="744537"/>
            <a:ext cx="5578500" cy="37194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2ae7663e9_0_55:notes"/>
          <p:cNvSpPr txBox="1"/>
          <p:nvPr>
            <p:ph idx="1" type="body"/>
          </p:nvPr>
        </p:nvSpPr>
        <p:spPr>
          <a:xfrm>
            <a:off x="906462" y="4711700"/>
            <a:ext cx="4981500" cy="44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50">
                <a:solidFill>
                  <a:srgbClr val="222222"/>
                </a:solidFill>
              </a:rPr>
              <a:t>Menu Bar:</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It consists of menu options such as File, Data, Worksheet, Dashboard, Story, Analysis, Map, Format, Server, and Windows. The options in the menu bar include features such as file saving, data source connection, file export, table calculation options, and design features for creating a worksheet, dashboard, and storyboard.</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Toolbar Icon:</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Toolbar icon present below the menu bar can be used to edit the workbook using different features such as undo, redo, save, new data source, slideshow and so on.</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Dimension Shelf:</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dimensions present in the data source can be viewed in the dimension shelf.</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Measure Shelf:</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measures present in the data source can be viewed on the measure shelf.</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Sets and Parameters Shelf:</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user-defined sets and parameters can be viewed in the sets and parameter shelf. It can also be used to edit the existing sets and parameters.</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Page Shelf:</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Page shelf can be used to view the visualization in video format by keeping the relevant filter on the page shelf.</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Filter Shelf:</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filters that can control the visualization can be placed on the filter shelf, and the required dimensions or measures can be filtered in.</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Marks Card:</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Marks card can be used to design the visualization. The data components of the visualization such as color, size, shape, path, label, and tooltip used in the visualizations can be modified in the marks card.</a:t>
            </a:r>
            <a:endParaRPr sz="1350">
              <a:solidFill>
                <a:srgbClr val="222222"/>
              </a:solidFill>
            </a:endParaRPr>
          </a:p>
          <a:p>
            <a:pPr indent="0" lvl="0" marL="0" rtl="0" algn="l">
              <a:spcBef>
                <a:spcPts val="0"/>
              </a:spcBef>
              <a:spcAft>
                <a:spcPts val="0"/>
              </a:spcAft>
              <a:buClr>
                <a:schemeClr val="dk1"/>
              </a:buClr>
              <a:buSzPts val="1100"/>
              <a:buFont typeface="Arial"/>
              <a:buNone/>
            </a:pPr>
            <a:r>
              <a:rPr b="1" lang="en-US" sz="1350">
                <a:solidFill>
                  <a:srgbClr val="222222"/>
                </a:solidFill>
              </a:rPr>
              <a:t>Worksheet:</a:t>
            </a:r>
            <a:endParaRPr b="1" sz="1350">
              <a:solidFill>
                <a:srgbClr val="222222"/>
              </a:solidFill>
            </a:endParaRPr>
          </a:p>
          <a:p>
            <a:pPr indent="0" lvl="0" marL="0" rtl="0" algn="l">
              <a:spcBef>
                <a:spcPts val="0"/>
              </a:spcBef>
              <a:spcAft>
                <a:spcPts val="0"/>
              </a:spcAft>
              <a:buClr>
                <a:schemeClr val="dk1"/>
              </a:buClr>
              <a:buSzPts val="1100"/>
              <a:buFont typeface="Arial"/>
              <a:buNone/>
            </a:pPr>
            <a:r>
              <a:rPr lang="en-US" sz="1350">
                <a:solidFill>
                  <a:srgbClr val="222222"/>
                </a:solidFill>
              </a:rPr>
              <a:t>The worksheet is the place where the actual visualization can be viewed in the workbook. The design and functionalities of the visual can be viewed in the worksheet.</a:t>
            </a:r>
            <a:endParaRPr sz="1350">
              <a:solidFill>
                <a:srgbClr val="222222"/>
              </a:solidFill>
            </a:endParaRPr>
          </a:p>
          <a:p>
            <a:pPr indent="0" lvl="0" marL="0" rtl="0" algn="l">
              <a:spcBef>
                <a:spcPts val="0"/>
              </a:spcBef>
              <a:spcAft>
                <a:spcPts val="0"/>
              </a:spcAft>
              <a:buNone/>
            </a:pPr>
            <a:r>
              <a:t/>
            </a:r>
            <a:endParaRPr/>
          </a:p>
        </p:txBody>
      </p:sp>
      <p:sp>
        <p:nvSpPr>
          <p:cNvPr id="108" name="Google Shape;108;g52ae7663e9_0_55:notes"/>
          <p:cNvSpPr txBox="1"/>
          <p:nvPr>
            <p:ph idx="12" type="sldNum"/>
          </p:nvPr>
        </p:nvSpPr>
        <p:spPr>
          <a:xfrm>
            <a:off x="3849687" y="9423400"/>
            <a:ext cx="2944800" cy="495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6" name="Shape 16"/>
        <p:cNvGrpSpPr/>
        <p:nvPr/>
      </p:nvGrpSpPr>
      <p:grpSpPr>
        <a:xfrm>
          <a:off x="0" y="0"/>
          <a:ext cx="0" cy="0"/>
          <a:chOff x="0" y="0"/>
          <a:chExt cx="0" cy="0"/>
        </a:xfrm>
      </p:grpSpPr>
      <p:sp>
        <p:nvSpPr>
          <p:cNvPr id="17" name="Google Shape;17;p2"/>
          <p:cNvSpPr txBox="1"/>
          <p:nvPr>
            <p:ph idx="11" type="ftr"/>
          </p:nvPr>
        </p:nvSpPr>
        <p:spPr>
          <a:xfrm>
            <a:off x="3497262" y="6378575"/>
            <a:ext cx="3292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0" type="dt"/>
          </p:nvPr>
        </p:nvSpPr>
        <p:spPr>
          <a:xfrm>
            <a:off x="514350" y="6378575"/>
            <a:ext cx="2365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7407275" y="6378575"/>
            <a:ext cx="23655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OBJECT_1">
    <p:spTree>
      <p:nvGrpSpPr>
        <p:cNvPr id="51" name="Shape 51"/>
        <p:cNvGrpSpPr/>
        <p:nvPr/>
      </p:nvGrpSpPr>
      <p:grpSpPr>
        <a:xfrm>
          <a:off x="0" y="0"/>
          <a:ext cx="0" cy="0"/>
          <a:chOff x="0" y="0"/>
          <a:chExt cx="0" cy="0"/>
        </a:xfrm>
      </p:grpSpPr>
      <p:sp>
        <p:nvSpPr>
          <p:cNvPr id="52" name="Google Shape;52;p11"/>
          <p:cNvSpPr txBox="1"/>
          <p:nvPr>
            <p:ph type="title"/>
          </p:nvPr>
        </p:nvSpPr>
        <p:spPr>
          <a:xfrm>
            <a:off x="0" y="0"/>
            <a:ext cx="10287000" cy="1238400"/>
          </a:xfrm>
          <a:prstGeom prst="rect">
            <a:avLst/>
          </a:prstGeom>
          <a:noFill/>
          <a:ln>
            <a:noFill/>
          </a:ln>
          <a:effectLst>
            <a:outerShdw blurRad="63500" dir="2700000" dist="17960">
              <a:srgbClr val="96CCEE"/>
            </a:outerShdw>
          </a:effectLst>
        </p:spPr>
        <p:txBody>
          <a:bodyPr anchorCtr="0" anchor="ctr" bIns="0" lIns="0" spcFirstLastPara="1" rIns="0" wrap="square" tIns="0">
            <a:noAutofit/>
          </a:bodyPr>
          <a:lstStyle>
            <a:lvl1pPr indent="0" lvl="0" marL="0"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1pPr>
            <a:lvl2pPr indent="0" lvl="1" marL="0"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2pPr>
            <a:lvl3pPr indent="0" lvl="2" marL="0"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3pPr>
            <a:lvl4pPr indent="0" lvl="3" marL="0"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4pPr>
            <a:lvl5pPr indent="0" lvl="4" marL="0"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5pPr>
            <a:lvl6pPr indent="-10256" lvl="5" marL="429356"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6pPr>
            <a:lvl7pPr indent="-7816" lvl="6" marL="858716"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7pPr>
            <a:lvl8pPr indent="-5375" lvl="7" marL="1288075"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8pPr>
            <a:lvl9pPr indent="-2934" lvl="8" marL="1717434" marR="0" rtl="0" algn="ctr">
              <a:spcBef>
                <a:spcPts val="0"/>
              </a:spcBef>
              <a:spcAft>
                <a:spcPts val="0"/>
              </a:spcAft>
              <a:buSzPts val="1400"/>
              <a:buNone/>
              <a:defRPr b="1" i="0" sz="3800" u="none" cap="none" strike="noStrike">
                <a:solidFill>
                  <a:srgbClr val="000066"/>
                </a:solidFill>
                <a:latin typeface="Arial"/>
                <a:ea typeface="Arial"/>
                <a:cs typeface="Arial"/>
                <a:sym typeface="Arial"/>
              </a:defRPr>
            </a:lvl9pPr>
          </a:lstStyle>
          <a:p/>
        </p:txBody>
      </p:sp>
      <p:sp>
        <p:nvSpPr>
          <p:cNvPr id="53" name="Google Shape;53;p11"/>
          <p:cNvSpPr txBox="1"/>
          <p:nvPr>
            <p:ph idx="1" type="body"/>
          </p:nvPr>
        </p:nvSpPr>
        <p:spPr>
          <a:xfrm>
            <a:off x="527050" y="1500187"/>
            <a:ext cx="9167700" cy="4351200"/>
          </a:xfrm>
          <a:prstGeom prst="rect">
            <a:avLst/>
          </a:prstGeom>
          <a:noFill/>
          <a:ln>
            <a:noFill/>
          </a:ln>
        </p:spPr>
        <p:txBody>
          <a:bodyPr anchorCtr="0" anchor="t" bIns="0" lIns="0" spcFirstLastPara="1" rIns="0" wrap="square" tIns="0">
            <a:noAutofit/>
          </a:bodyPr>
          <a:lstStyle>
            <a:lvl1pPr indent="-393700" lvl="0" marL="457200" marR="0" rtl="0" algn="l">
              <a:spcBef>
                <a:spcPts val="2080"/>
              </a:spcBef>
              <a:spcAft>
                <a:spcPts val="0"/>
              </a:spcAft>
              <a:buClr>
                <a:srgbClr val="1E7FB8"/>
              </a:buClr>
              <a:buSzPts val="2600"/>
              <a:buFont typeface="Noto Sans Symbols"/>
              <a:buChar char="●"/>
              <a:defRPr sz="2600">
                <a:solidFill>
                  <a:srgbClr val="000066"/>
                </a:solidFill>
                <a:latin typeface="Arial"/>
                <a:ea typeface="Arial"/>
                <a:cs typeface="Arial"/>
                <a:sym typeface="Arial"/>
              </a:defRPr>
            </a:lvl1pPr>
            <a:lvl2pPr indent="-374650" lvl="1" marL="914400" marR="0" rtl="0" algn="l">
              <a:spcBef>
                <a:spcPts val="460"/>
              </a:spcBef>
              <a:spcAft>
                <a:spcPts val="0"/>
              </a:spcAft>
              <a:buClr>
                <a:srgbClr val="1E7FB8"/>
              </a:buClr>
              <a:buSzPts val="2300"/>
              <a:buFont typeface="Arial"/>
              <a:buChar char="–"/>
              <a:defRPr b="0" i="0" sz="2300" u="none" cap="none" strike="noStrike">
                <a:solidFill>
                  <a:srgbClr val="000066"/>
                </a:solidFill>
                <a:latin typeface="Arial"/>
                <a:ea typeface="Arial"/>
                <a:cs typeface="Arial"/>
                <a:sym typeface="Arial"/>
              </a:defRPr>
            </a:lvl2pPr>
            <a:lvl3pPr indent="-374650" lvl="2" marL="13716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3pPr>
            <a:lvl4pPr indent="-374650" lvl="3" marL="18288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4pPr>
            <a:lvl5pPr indent="-368300" lvl="4" marL="22860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5pPr>
            <a:lvl6pPr indent="-368300" lvl="5" marL="27432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6pPr>
            <a:lvl7pPr indent="-368300" lvl="6" marL="32004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7pPr>
            <a:lvl8pPr indent="-368300" lvl="7" marL="36576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8pPr>
            <a:lvl9pPr indent="-368300" lvl="8" marL="41148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 name="Shape 20"/>
        <p:cNvGrpSpPr/>
        <p:nvPr/>
      </p:nvGrpSpPr>
      <p:grpSpPr>
        <a:xfrm>
          <a:off x="0" y="0"/>
          <a:ext cx="0" cy="0"/>
          <a:chOff x="0" y="0"/>
          <a:chExt cx="0" cy="0"/>
        </a:xfrm>
      </p:grpSpPr>
      <p:sp>
        <p:nvSpPr>
          <p:cNvPr id="21" name="Google Shape;21;p3"/>
          <p:cNvSpPr txBox="1"/>
          <p:nvPr>
            <p:ph type="title"/>
          </p:nvPr>
        </p:nvSpPr>
        <p:spPr>
          <a:xfrm>
            <a:off x="514350" y="274637"/>
            <a:ext cx="9258300" cy="10971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1" type="ftr"/>
          </p:nvPr>
        </p:nvSpPr>
        <p:spPr>
          <a:xfrm>
            <a:off x="3497262" y="6378575"/>
            <a:ext cx="3292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0" type="dt"/>
          </p:nvPr>
        </p:nvSpPr>
        <p:spPr>
          <a:xfrm>
            <a:off x="514350" y="6378575"/>
            <a:ext cx="2365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7407275" y="6378575"/>
            <a:ext cx="23655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4"/>
          <p:cNvSpPr txBox="1"/>
          <p:nvPr>
            <p:ph type="title"/>
          </p:nvPr>
        </p:nvSpPr>
        <p:spPr>
          <a:xfrm>
            <a:off x="514350" y="274637"/>
            <a:ext cx="9258300" cy="10971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514350" y="1577340"/>
            <a:ext cx="4474800" cy="4526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
          <p:cNvSpPr txBox="1"/>
          <p:nvPr>
            <p:ph idx="2" type="body"/>
          </p:nvPr>
        </p:nvSpPr>
        <p:spPr>
          <a:xfrm>
            <a:off x="5297804" y="1577340"/>
            <a:ext cx="4474800" cy="4526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
          <p:cNvSpPr txBox="1"/>
          <p:nvPr>
            <p:ph idx="11" type="ftr"/>
          </p:nvPr>
        </p:nvSpPr>
        <p:spPr>
          <a:xfrm>
            <a:off x="3497262" y="6378575"/>
            <a:ext cx="3292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0" type="dt"/>
          </p:nvPr>
        </p:nvSpPr>
        <p:spPr>
          <a:xfrm>
            <a:off x="514350" y="6378575"/>
            <a:ext cx="2365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7407275" y="6378575"/>
            <a:ext cx="23655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5"/>
          <p:cNvSpPr txBox="1"/>
          <p:nvPr>
            <p:ph type="title"/>
          </p:nvPr>
        </p:nvSpPr>
        <p:spPr>
          <a:xfrm>
            <a:off x="514350" y="274637"/>
            <a:ext cx="9258300" cy="10971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514350" y="1577975"/>
            <a:ext cx="9258300" cy="4526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11" type="ftr"/>
          </p:nvPr>
        </p:nvSpPr>
        <p:spPr>
          <a:xfrm>
            <a:off x="3497262" y="6378575"/>
            <a:ext cx="3292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0" type="dt"/>
          </p:nvPr>
        </p:nvSpPr>
        <p:spPr>
          <a:xfrm>
            <a:off x="514350" y="6378575"/>
            <a:ext cx="2365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407275" y="6378575"/>
            <a:ext cx="23655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 name="Shape 38"/>
        <p:cNvGrpSpPr/>
        <p:nvPr/>
      </p:nvGrpSpPr>
      <p:grpSpPr>
        <a:xfrm>
          <a:off x="0" y="0"/>
          <a:ext cx="0" cy="0"/>
          <a:chOff x="0" y="0"/>
          <a:chExt cx="0" cy="0"/>
        </a:xfrm>
      </p:grpSpPr>
      <p:sp>
        <p:nvSpPr>
          <p:cNvPr id="39" name="Google Shape;39;p6"/>
          <p:cNvSpPr txBox="1"/>
          <p:nvPr>
            <p:ph type="ctrTitle"/>
          </p:nvPr>
        </p:nvSpPr>
        <p:spPr>
          <a:xfrm>
            <a:off x="771525" y="2125980"/>
            <a:ext cx="8743800" cy="1440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subTitle"/>
          </p:nvPr>
        </p:nvSpPr>
        <p:spPr>
          <a:xfrm>
            <a:off x="1543050" y="3840480"/>
            <a:ext cx="72009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497262" y="6378575"/>
            <a:ext cx="3292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0" type="dt"/>
          </p:nvPr>
        </p:nvSpPr>
        <p:spPr>
          <a:xfrm>
            <a:off x="514350" y="6378575"/>
            <a:ext cx="2365500" cy="34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7407275" y="6378575"/>
            <a:ext cx="23655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re et contenu">
  <p:cSld name="8_Titre et contenu">
    <p:spTree>
      <p:nvGrpSpPr>
        <p:cNvPr id="45" name="Shape 45"/>
        <p:cNvGrpSpPr/>
        <p:nvPr/>
      </p:nvGrpSpPr>
      <p:grpSpPr>
        <a:xfrm>
          <a:off x="0" y="0"/>
          <a:ext cx="0" cy="0"/>
          <a:chOff x="0" y="0"/>
          <a:chExt cx="0" cy="0"/>
        </a:xfrm>
      </p:grpSpPr>
      <p:sp>
        <p:nvSpPr>
          <p:cNvPr id="46" name="Google Shape;46;p8"/>
          <p:cNvSpPr txBox="1"/>
          <p:nvPr>
            <p:ph idx="1" type="body"/>
          </p:nvPr>
        </p:nvSpPr>
        <p:spPr>
          <a:xfrm>
            <a:off x="527050" y="1500187"/>
            <a:ext cx="9167700" cy="4351200"/>
          </a:xfrm>
          <a:prstGeom prst="rect">
            <a:avLst/>
          </a:prstGeom>
          <a:noFill/>
          <a:ln>
            <a:noFill/>
          </a:ln>
        </p:spPr>
        <p:txBody>
          <a:bodyPr anchorCtr="0" anchor="t" bIns="0" lIns="0" spcFirstLastPara="1" rIns="0" wrap="square" tIns="0">
            <a:noAutofit/>
          </a:bodyPr>
          <a:lstStyle>
            <a:lvl1pPr indent="-393700" lvl="0" marL="457200" marR="0" rtl="0" algn="l">
              <a:spcBef>
                <a:spcPts val="2080"/>
              </a:spcBef>
              <a:spcAft>
                <a:spcPts val="0"/>
              </a:spcAft>
              <a:buClr>
                <a:srgbClr val="1E7FB8"/>
              </a:buClr>
              <a:buSzPts val="2600"/>
              <a:buFont typeface="Noto Sans Symbols"/>
              <a:buChar char="●"/>
              <a:defRPr b="0" i="0" sz="2600" u="none" cap="none" strike="noStrike">
                <a:solidFill>
                  <a:srgbClr val="000066"/>
                </a:solidFill>
                <a:latin typeface="Arial"/>
                <a:ea typeface="Arial"/>
                <a:cs typeface="Arial"/>
                <a:sym typeface="Arial"/>
              </a:defRPr>
            </a:lvl1pPr>
            <a:lvl2pPr indent="-374650" lvl="1" marL="914400" marR="0" rtl="0" algn="l">
              <a:spcBef>
                <a:spcPts val="460"/>
              </a:spcBef>
              <a:spcAft>
                <a:spcPts val="0"/>
              </a:spcAft>
              <a:buClr>
                <a:srgbClr val="1E7FB8"/>
              </a:buClr>
              <a:buSzPts val="2300"/>
              <a:buFont typeface="Arial"/>
              <a:buChar char="–"/>
              <a:defRPr b="0" i="0" sz="2300" u="none" cap="none" strike="noStrike">
                <a:solidFill>
                  <a:srgbClr val="000066"/>
                </a:solidFill>
                <a:latin typeface="Arial"/>
                <a:ea typeface="Arial"/>
                <a:cs typeface="Arial"/>
                <a:sym typeface="Arial"/>
              </a:defRPr>
            </a:lvl2pPr>
            <a:lvl3pPr indent="-374650" lvl="2" marL="13716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3pPr>
            <a:lvl4pPr indent="-374650" lvl="3" marL="18288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4pPr>
            <a:lvl5pPr indent="-368300" lvl="4" marL="22860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5pPr>
            <a:lvl6pPr indent="-368300" lvl="5" marL="27432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6pPr>
            <a:lvl7pPr indent="-368300" lvl="6" marL="32004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7pPr>
            <a:lvl8pPr indent="-368300" lvl="7" marL="36576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8pPr>
            <a:lvl9pPr indent="-368300" lvl="8" marL="41148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re et contenu">
  <p:cSld name="16_Titre et contenu">
    <p:spTree>
      <p:nvGrpSpPr>
        <p:cNvPr id="47" name="Shape 47"/>
        <p:cNvGrpSpPr/>
        <p:nvPr/>
      </p:nvGrpSpPr>
      <p:grpSpPr>
        <a:xfrm>
          <a:off x="0" y="0"/>
          <a:ext cx="0" cy="0"/>
          <a:chOff x="0" y="0"/>
          <a:chExt cx="0" cy="0"/>
        </a:xfrm>
      </p:grpSpPr>
      <p:sp>
        <p:nvSpPr>
          <p:cNvPr id="48" name="Google Shape;48;p9"/>
          <p:cNvSpPr txBox="1"/>
          <p:nvPr>
            <p:ph idx="1" type="body"/>
          </p:nvPr>
        </p:nvSpPr>
        <p:spPr>
          <a:xfrm>
            <a:off x="527050" y="1500187"/>
            <a:ext cx="9167700" cy="4351200"/>
          </a:xfrm>
          <a:prstGeom prst="rect">
            <a:avLst/>
          </a:prstGeom>
          <a:noFill/>
          <a:ln>
            <a:noFill/>
          </a:ln>
        </p:spPr>
        <p:txBody>
          <a:bodyPr anchorCtr="0" anchor="t" bIns="0" lIns="0" spcFirstLastPara="1" rIns="0" wrap="square" tIns="0">
            <a:noAutofit/>
          </a:bodyPr>
          <a:lstStyle>
            <a:lvl1pPr indent="-393700" lvl="0" marL="457200" marR="0" rtl="0" algn="l">
              <a:spcBef>
                <a:spcPts val="2080"/>
              </a:spcBef>
              <a:spcAft>
                <a:spcPts val="0"/>
              </a:spcAft>
              <a:buClr>
                <a:srgbClr val="1E7FB8"/>
              </a:buClr>
              <a:buSzPts val="2600"/>
              <a:buFont typeface="Noto Sans Symbols"/>
              <a:buChar char="●"/>
              <a:defRPr b="0" i="0" sz="2600" u="none" cap="none" strike="noStrike">
                <a:solidFill>
                  <a:srgbClr val="000066"/>
                </a:solidFill>
                <a:latin typeface="Arial"/>
                <a:ea typeface="Arial"/>
                <a:cs typeface="Arial"/>
                <a:sym typeface="Arial"/>
              </a:defRPr>
            </a:lvl1pPr>
            <a:lvl2pPr indent="-374650" lvl="1" marL="914400" marR="0" rtl="0" algn="l">
              <a:spcBef>
                <a:spcPts val="460"/>
              </a:spcBef>
              <a:spcAft>
                <a:spcPts val="0"/>
              </a:spcAft>
              <a:buClr>
                <a:srgbClr val="1E7FB8"/>
              </a:buClr>
              <a:buSzPts val="2300"/>
              <a:buFont typeface="Arial"/>
              <a:buChar char="–"/>
              <a:defRPr b="0" i="0" sz="2300" u="none" cap="none" strike="noStrike">
                <a:solidFill>
                  <a:srgbClr val="000066"/>
                </a:solidFill>
                <a:latin typeface="Arial"/>
                <a:ea typeface="Arial"/>
                <a:cs typeface="Arial"/>
                <a:sym typeface="Arial"/>
              </a:defRPr>
            </a:lvl2pPr>
            <a:lvl3pPr indent="-374650" lvl="2" marL="13716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3pPr>
            <a:lvl4pPr indent="-374650" lvl="3" marL="18288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4pPr>
            <a:lvl5pPr indent="-368300" lvl="4" marL="22860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5pPr>
            <a:lvl6pPr indent="-368300" lvl="5" marL="27432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6pPr>
            <a:lvl7pPr indent="-368300" lvl="6" marL="32004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7pPr>
            <a:lvl8pPr indent="-368300" lvl="7" marL="36576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8pPr>
            <a:lvl9pPr indent="-368300" lvl="8" marL="41148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re et contenu">
  <p:cSld name="17_Titre et contenu">
    <p:spTree>
      <p:nvGrpSpPr>
        <p:cNvPr id="49" name="Shape 49"/>
        <p:cNvGrpSpPr/>
        <p:nvPr/>
      </p:nvGrpSpPr>
      <p:grpSpPr>
        <a:xfrm>
          <a:off x="0" y="0"/>
          <a:ext cx="0" cy="0"/>
          <a:chOff x="0" y="0"/>
          <a:chExt cx="0" cy="0"/>
        </a:xfrm>
      </p:grpSpPr>
      <p:sp>
        <p:nvSpPr>
          <p:cNvPr id="50" name="Google Shape;50;p10"/>
          <p:cNvSpPr txBox="1"/>
          <p:nvPr>
            <p:ph idx="1" type="body"/>
          </p:nvPr>
        </p:nvSpPr>
        <p:spPr>
          <a:xfrm>
            <a:off x="527050" y="1500187"/>
            <a:ext cx="9167700" cy="4351200"/>
          </a:xfrm>
          <a:prstGeom prst="rect">
            <a:avLst/>
          </a:prstGeom>
          <a:noFill/>
          <a:ln>
            <a:noFill/>
          </a:ln>
        </p:spPr>
        <p:txBody>
          <a:bodyPr anchorCtr="0" anchor="t" bIns="0" lIns="0" spcFirstLastPara="1" rIns="0" wrap="square" tIns="0">
            <a:noAutofit/>
          </a:bodyPr>
          <a:lstStyle>
            <a:lvl1pPr indent="-393700" lvl="0" marL="457200" marR="0" rtl="0" algn="l">
              <a:spcBef>
                <a:spcPts val="2080"/>
              </a:spcBef>
              <a:spcAft>
                <a:spcPts val="0"/>
              </a:spcAft>
              <a:buClr>
                <a:srgbClr val="1E7FB8"/>
              </a:buClr>
              <a:buSzPts val="2600"/>
              <a:buFont typeface="Noto Sans Symbols"/>
              <a:buChar char="●"/>
              <a:defRPr sz="2600">
                <a:solidFill>
                  <a:srgbClr val="000066"/>
                </a:solidFill>
                <a:latin typeface="Arial"/>
                <a:ea typeface="Arial"/>
                <a:cs typeface="Arial"/>
                <a:sym typeface="Arial"/>
              </a:defRPr>
            </a:lvl1pPr>
            <a:lvl2pPr indent="-374650" lvl="1" marL="914400" marR="0" rtl="0" algn="l">
              <a:spcBef>
                <a:spcPts val="460"/>
              </a:spcBef>
              <a:spcAft>
                <a:spcPts val="0"/>
              </a:spcAft>
              <a:buClr>
                <a:srgbClr val="1E7FB8"/>
              </a:buClr>
              <a:buSzPts val="2300"/>
              <a:buFont typeface="Arial"/>
              <a:buChar char="–"/>
              <a:defRPr b="0" i="0" sz="2300" u="none" cap="none" strike="noStrike">
                <a:solidFill>
                  <a:srgbClr val="000066"/>
                </a:solidFill>
                <a:latin typeface="Arial"/>
                <a:ea typeface="Arial"/>
                <a:cs typeface="Arial"/>
                <a:sym typeface="Arial"/>
              </a:defRPr>
            </a:lvl2pPr>
            <a:lvl3pPr indent="-374650" lvl="2" marL="13716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3pPr>
            <a:lvl4pPr indent="-374650" lvl="3" marL="1828800" marR="0" rtl="0" algn="l">
              <a:spcBef>
                <a:spcPts val="460"/>
              </a:spcBef>
              <a:spcAft>
                <a:spcPts val="0"/>
              </a:spcAft>
              <a:buClr>
                <a:srgbClr val="1E7FB8"/>
              </a:buClr>
              <a:buSzPts val="2300"/>
              <a:buFont typeface="Arial Narrow"/>
              <a:buChar char="–"/>
              <a:defRPr b="0" i="0" sz="2300" u="none" cap="none" strike="noStrike">
                <a:solidFill>
                  <a:srgbClr val="000066"/>
                </a:solidFill>
                <a:latin typeface="Arial Narrow"/>
                <a:ea typeface="Arial Narrow"/>
                <a:cs typeface="Arial Narrow"/>
                <a:sym typeface="Arial Narrow"/>
              </a:defRPr>
            </a:lvl4pPr>
            <a:lvl5pPr indent="-368300" lvl="4" marL="22860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5pPr>
            <a:lvl6pPr indent="-368300" lvl="5" marL="27432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6pPr>
            <a:lvl7pPr indent="-368300" lvl="6" marL="32004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7pPr>
            <a:lvl8pPr indent="-368300" lvl="7" marL="36576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8pPr>
            <a:lvl9pPr indent="-368300" lvl="8" marL="4114800" marR="0" rtl="1" algn="r">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0"/>
            <a:ext cx="10287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txBox="1"/>
          <p:nvPr>
            <p:ph type="title"/>
          </p:nvPr>
        </p:nvSpPr>
        <p:spPr>
          <a:xfrm>
            <a:off x="514350" y="274637"/>
            <a:ext cx="9258300" cy="10971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514350" y="1577975"/>
            <a:ext cx="9258300" cy="45261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txBox="1"/>
          <p:nvPr>
            <p:ph idx="11" type="ftr"/>
          </p:nvPr>
        </p:nvSpPr>
        <p:spPr>
          <a:xfrm>
            <a:off x="3497262" y="6378575"/>
            <a:ext cx="32925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514350" y="6378575"/>
            <a:ext cx="23655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7407275" y="6378575"/>
            <a:ext cx="23655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public.tableau.com/en-us/s/resour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nvSpPr>
        <p:spPr>
          <a:xfrm>
            <a:off x="1834725" y="1308400"/>
            <a:ext cx="5719200" cy="5040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b="1" lang="en-US" sz="1800"/>
              <a:t>Start Page</a:t>
            </a:r>
            <a:endParaRPr b="1" sz="1800"/>
          </a:p>
          <a:p>
            <a:pPr indent="-342900" lvl="0" marL="457200" rtl="0" algn="just">
              <a:lnSpc>
                <a:spcPct val="115000"/>
              </a:lnSpc>
              <a:spcBef>
                <a:spcPts val="0"/>
              </a:spcBef>
              <a:spcAft>
                <a:spcPts val="0"/>
              </a:spcAft>
              <a:buSzPts val="1800"/>
              <a:buChar char="●"/>
            </a:pPr>
            <a:r>
              <a:rPr b="1" lang="en-US" sz="1800"/>
              <a:t>Tableau Desktop Workspace</a:t>
            </a:r>
            <a:endParaRPr b="1" sz="1800"/>
          </a:p>
          <a:p>
            <a:pPr indent="-342900" lvl="0" marL="457200" rtl="0" algn="just">
              <a:lnSpc>
                <a:spcPct val="115000"/>
              </a:lnSpc>
              <a:spcBef>
                <a:spcPts val="0"/>
              </a:spcBef>
              <a:spcAft>
                <a:spcPts val="0"/>
              </a:spcAft>
              <a:buSzPts val="1800"/>
              <a:buChar char="●"/>
            </a:pPr>
            <a:r>
              <a:rPr b="1" lang="en-US" sz="1800"/>
              <a:t>Show Me</a:t>
            </a:r>
            <a:endParaRPr b="1" sz="1800"/>
          </a:p>
          <a:p>
            <a:pPr indent="-342900" lvl="0" marL="457200" rtl="0" algn="just">
              <a:lnSpc>
                <a:spcPct val="115000"/>
              </a:lnSpc>
              <a:spcBef>
                <a:spcPts val="0"/>
              </a:spcBef>
              <a:spcAft>
                <a:spcPts val="0"/>
              </a:spcAft>
              <a:buSzPts val="1800"/>
              <a:buChar char="●"/>
            </a:pPr>
            <a:r>
              <a:rPr b="1" lang="en-US" sz="1800"/>
              <a:t>Tableau Navigation</a:t>
            </a:r>
            <a:endParaRPr b="1" sz="1800"/>
          </a:p>
          <a:p>
            <a:pPr indent="-342900" lvl="0" marL="457200" rtl="0" algn="just">
              <a:lnSpc>
                <a:spcPct val="115000"/>
              </a:lnSpc>
              <a:spcBef>
                <a:spcPts val="0"/>
              </a:spcBef>
              <a:spcAft>
                <a:spcPts val="0"/>
              </a:spcAft>
              <a:buSzPts val="1800"/>
              <a:buChar char="●"/>
            </a:pPr>
            <a:r>
              <a:rPr b="1" lang="en-US" sz="1800"/>
              <a:t>Connecting to Excel Files</a:t>
            </a:r>
            <a:endParaRPr b="1" sz="1800"/>
          </a:p>
          <a:p>
            <a:pPr indent="-342900" lvl="0" marL="457200" rtl="0" algn="just">
              <a:lnSpc>
                <a:spcPct val="115000"/>
              </a:lnSpc>
              <a:spcBef>
                <a:spcPts val="0"/>
              </a:spcBef>
              <a:spcAft>
                <a:spcPts val="0"/>
              </a:spcAft>
              <a:buSzPts val="1800"/>
              <a:buChar char="●"/>
            </a:pPr>
            <a:r>
              <a:rPr b="1" lang="en-US" sz="1800"/>
              <a:t>Data Roles</a:t>
            </a:r>
            <a:endParaRPr b="1" sz="1800"/>
          </a:p>
          <a:p>
            <a:pPr indent="-342900" lvl="0" marL="457200" rtl="0" algn="just">
              <a:lnSpc>
                <a:spcPct val="115000"/>
              </a:lnSpc>
              <a:spcBef>
                <a:spcPts val="0"/>
              </a:spcBef>
              <a:spcAft>
                <a:spcPts val="0"/>
              </a:spcAft>
              <a:buSzPts val="1800"/>
              <a:buChar char="●"/>
            </a:pPr>
            <a:r>
              <a:rPr b="1" lang="en-US" sz="1800"/>
              <a:t>Blue versus green pills</a:t>
            </a:r>
            <a:endParaRPr b="1" sz="1800"/>
          </a:p>
          <a:p>
            <a:pPr indent="-342900" lvl="0" marL="457200" rtl="0" algn="just">
              <a:lnSpc>
                <a:spcPct val="115000"/>
              </a:lnSpc>
              <a:spcBef>
                <a:spcPts val="0"/>
              </a:spcBef>
              <a:spcAft>
                <a:spcPts val="0"/>
              </a:spcAft>
              <a:buSzPts val="1800"/>
              <a:buChar char="●"/>
            </a:pPr>
            <a:r>
              <a:rPr b="1" lang="en-US" sz="1800"/>
              <a:t>Data Types</a:t>
            </a:r>
            <a:endParaRPr b="1" sz="1800"/>
          </a:p>
          <a:p>
            <a:pPr indent="-342900" lvl="0" marL="457200" rtl="0" algn="just">
              <a:lnSpc>
                <a:spcPct val="115000"/>
              </a:lnSpc>
              <a:spcBef>
                <a:spcPts val="0"/>
              </a:spcBef>
              <a:spcAft>
                <a:spcPts val="0"/>
              </a:spcAft>
              <a:buSzPts val="1800"/>
              <a:buChar char="●"/>
            </a:pPr>
            <a:r>
              <a:rPr b="1" lang="en-US" sz="1800"/>
              <a:t>Connecting to Text Files</a:t>
            </a:r>
            <a:endParaRPr b="1" sz="1800"/>
          </a:p>
          <a:p>
            <a:pPr indent="-342900" lvl="0" marL="457200" rtl="0" algn="just">
              <a:lnSpc>
                <a:spcPct val="115000"/>
              </a:lnSpc>
              <a:spcBef>
                <a:spcPts val="0"/>
              </a:spcBef>
              <a:spcAft>
                <a:spcPts val="0"/>
              </a:spcAft>
              <a:buSzPts val="1800"/>
              <a:buChar char="●"/>
            </a:pPr>
            <a:r>
              <a:rPr b="1" lang="en-US" sz="1800"/>
              <a:t>Connection to Database</a:t>
            </a:r>
            <a:endParaRPr b="1" sz="1800"/>
          </a:p>
          <a:p>
            <a:pPr indent="-342900" lvl="0" marL="457200" rtl="0" algn="just">
              <a:lnSpc>
                <a:spcPct val="115000"/>
              </a:lnSpc>
              <a:spcBef>
                <a:spcPts val="0"/>
              </a:spcBef>
              <a:spcAft>
                <a:spcPts val="0"/>
              </a:spcAft>
              <a:buSzPts val="1800"/>
              <a:buChar char="●"/>
            </a:pPr>
            <a:r>
              <a:rPr b="1" lang="en-US" sz="1800"/>
              <a:t>Connection to Websites</a:t>
            </a:r>
            <a:endParaRPr b="1" sz="1800"/>
          </a:p>
          <a:p>
            <a:pPr indent="-342900" lvl="0" marL="457200" rtl="0" algn="just">
              <a:lnSpc>
                <a:spcPct val="115000"/>
              </a:lnSpc>
              <a:spcBef>
                <a:spcPts val="0"/>
              </a:spcBef>
              <a:spcAft>
                <a:spcPts val="0"/>
              </a:spcAft>
              <a:buSzPts val="1800"/>
              <a:buChar char="●"/>
            </a:pPr>
            <a:r>
              <a:rPr b="1" lang="en-US" sz="1800"/>
              <a:t>Connecting to Tableau Server</a:t>
            </a:r>
            <a:endParaRPr sz="1800"/>
          </a:p>
          <a:p>
            <a:pPr indent="0" lvl="0" marL="0" rtl="0" algn="l">
              <a:spcBef>
                <a:spcPts val="400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285762" y="109787"/>
            <a:ext cx="97155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Show me</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4152900" y="817800"/>
            <a:ext cx="1981200" cy="5573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2022975" y="75325"/>
            <a:ext cx="7037400" cy="5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50">
                <a:solidFill>
                  <a:srgbClr val="313537"/>
                </a:solidFill>
                <a:highlight>
                  <a:schemeClr val="lt1"/>
                </a:highlight>
                <a:latin typeface="Merriweather"/>
                <a:ea typeface="Merriweather"/>
                <a:cs typeface="Merriweather"/>
                <a:sym typeface="Merriweather"/>
              </a:rPr>
              <a:t>Data Roles</a:t>
            </a:r>
            <a:endParaRPr sz="2800">
              <a:highlight>
                <a:schemeClr val="lt1"/>
              </a:highlight>
              <a:latin typeface="Calibri"/>
              <a:ea typeface="Calibri"/>
              <a:cs typeface="Calibri"/>
              <a:sym typeface="Calibri"/>
            </a:endParaRPr>
          </a:p>
        </p:txBody>
      </p:sp>
      <p:sp>
        <p:nvSpPr>
          <p:cNvPr id="124" name="Google Shape;124;p22"/>
          <p:cNvSpPr txBox="1"/>
          <p:nvPr/>
        </p:nvSpPr>
        <p:spPr>
          <a:xfrm>
            <a:off x="1258975" y="1000725"/>
            <a:ext cx="8027400" cy="53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50">
                <a:solidFill>
                  <a:srgbClr val="313537"/>
                </a:solidFill>
                <a:highlight>
                  <a:srgbClr val="FFFFFF"/>
                </a:highlight>
                <a:latin typeface="Merriweather"/>
                <a:ea typeface="Merriweather"/>
                <a:cs typeface="Merriweather"/>
                <a:sym typeface="Merriweather"/>
              </a:rPr>
              <a:t>A field can be assigned to a </a:t>
            </a:r>
            <a:r>
              <a:rPr b="1" i="1" lang="en-US" sz="1950">
                <a:solidFill>
                  <a:srgbClr val="313537"/>
                </a:solidFill>
                <a:highlight>
                  <a:srgbClr val="FFFFFF"/>
                </a:highlight>
                <a:latin typeface="Merriweather"/>
                <a:ea typeface="Merriweather"/>
                <a:cs typeface="Merriweather"/>
                <a:sym typeface="Merriweather"/>
              </a:rPr>
              <a:t>Dimension </a:t>
            </a:r>
            <a:r>
              <a:rPr b="1" lang="en-US" sz="1950">
                <a:solidFill>
                  <a:srgbClr val="313537"/>
                </a:solidFill>
                <a:highlight>
                  <a:srgbClr val="FFFFFF"/>
                </a:highlight>
                <a:latin typeface="Merriweather"/>
                <a:ea typeface="Merriweather"/>
                <a:cs typeface="Merriweather"/>
                <a:sym typeface="Merriweather"/>
              </a:rPr>
              <a:t>role or a </a:t>
            </a:r>
            <a:r>
              <a:rPr b="1" i="1" lang="en-US" sz="1950">
                <a:solidFill>
                  <a:srgbClr val="313537"/>
                </a:solidFill>
                <a:highlight>
                  <a:srgbClr val="FFFFFF"/>
                </a:highlight>
                <a:latin typeface="Merriweather"/>
                <a:ea typeface="Merriweather"/>
                <a:cs typeface="Merriweather"/>
                <a:sym typeface="Merriweather"/>
              </a:rPr>
              <a:t>Measure </a:t>
            </a:r>
            <a:r>
              <a:rPr b="1" lang="en-US" sz="1950">
                <a:solidFill>
                  <a:srgbClr val="313537"/>
                </a:solidFill>
                <a:highlight>
                  <a:srgbClr val="FFFFFF"/>
                </a:highlight>
                <a:latin typeface="Merriweather"/>
                <a:ea typeface="Merriweather"/>
                <a:cs typeface="Merriweather"/>
                <a:sym typeface="Merriweather"/>
              </a:rPr>
              <a:t>role.</a:t>
            </a:r>
            <a:endParaRPr b="1" sz="1950">
              <a:solidFill>
                <a:srgbClr val="313537"/>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b="1" sz="1050">
              <a:solidFill>
                <a:srgbClr val="313537"/>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US" sz="1300">
                <a:solidFill>
                  <a:srgbClr val="313537"/>
                </a:solidFill>
                <a:highlight>
                  <a:srgbClr val="FFFFFF"/>
                </a:highlight>
                <a:latin typeface="Merriweather"/>
                <a:ea typeface="Merriweather"/>
                <a:cs typeface="Merriweather"/>
                <a:sym typeface="Merriweather"/>
              </a:rPr>
              <a:t>Dimensions contain qualitative values (such as names, dates, or geographical data). You can use dimensions to categorize, segment, and reveal the details in your data. Dimensions affect the level of detail in the view.</a:t>
            </a:r>
            <a:endParaRPr sz="1300">
              <a:solidFill>
                <a:srgbClr val="313537"/>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rPr i="1" lang="en-US" sz="1300">
                <a:solidFill>
                  <a:srgbClr val="333333"/>
                </a:solidFill>
                <a:latin typeface="Merriweather"/>
                <a:ea typeface="Merriweather"/>
                <a:cs typeface="Merriweather"/>
                <a:sym typeface="Merriweather"/>
              </a:rPr>
              <a:t>Measures</a:t>
            </a:r>
            <a:r>
              <a:rPr lang="en-US" sz="1300">
                <a:solidFill>
                  <a:srgbClr val="333333"/>
                </a:solidFill>
                <a:latin typeface="Merriweather"/>
                <a:ea typeface="Merriweather"/>
                <a:cs typeface="Merriweather"/>
                <a:sym typeface="Merriweather"/>
              </a:rPr>
              <a:t> contain numeric, quantitative values that you can measure. Measures can be aggregated. When you drag a measure into the view, Tableau applies an aggregation to that measure (by default).</a:t>
            </a:r>
            <a:endParaRPr sz="1300">
              <a:solidFill>
                <a:srgbClr val="333333"/>
              </a:solidFill>
              <a:latin typeface="Merriweather"/>
              <a:ea typeface="Merriweather"/>
              <a:cs typeface="Merriweather"/>
              <a:sym typeface="Merriweather"/>
            </a:endParaRPr>
          </a:p>
          <a:p>
            <a:pPr indent="-368300" lvl="0" marL="457200" rtl="0" algn="l">
              <a:spcBef>
                <a:spcPts val="1200"/>
              </a:spcBef>
              <a:spcAft>
                <a:spcPts val="0"/>
              </a:spcAft>
              <a:buClr>
                <a:srgbClr val="313537"/>
              </a:buClr>
              <a:buSzPts val="2200"/>
              <a:buChar char="●"/>
            </a:pPr>
            <a:r>
              <a:rPr lang="en-US" sz="2200">
                <a:solidFill>
                  <a:srgbClr val="313537"/>
                </a:solidFill>
                <a:highlight>
                  <a:srgbClr val="FFFFFF"/>
                </a:highlight>
              </a:rPr>
              <a:t>Qualitative fields (Dimensions)</a:t>
            </a:r>
            <a:endParaRPr sz="2200">
              <a:solidFill>
                <a:srgbClr val="313537"/>
              </a:solidFill>
              <a:highlight>
                <a:srgbClr val="FFFFFF"/>
              </a:highlight>
            </a:endParaRPr>
          </a:p>
          <a:p>
            <a:pPr indent="-368300" lvl="1" marL="914400" rtl="0" algn="l">
              <a:lnSpc>
                <a:spcPct val="115000"/>
              </a:lnSpc>
              <a:spcBef>
                <a:spcPts val="0"/>
              </a:spcBef>
              <a:spcAft>
                <a:spcPts val="0"/>
              </a:spcAft>
              <a:buClr>
                <a:srgbClr val="313537"/>
              </a:buClr>
              <a:buSzPts val="2200"/>
              <a:buChar char="○"/>
            </a:pPr>
            <a:r>
              <a:rPr lang="en-US" sz="2200">
                <a:solidFill>
                  <a:srgbClr val="313537"/>
                </a:solidFill>
                <a:highlight>
                  <a:srgbClr val="FAFAFA"/>
                </a:highlight>
              </a:rPr>
              <a:t>Describes or categorizes data</a:t>
            </a:r>
            <a:endParaRPr sz="2200">
              <a:solidFill>
                <a:srgbClr val="313537"/>
              </a:solidFill>
              <a:highlight>
                <a:srgbClr val="FAFAFA"/>
              </a:highlight>
            </a:endParaRPr>
          </a:p>
          <a:p>
            <a:pPr indent="-368300" lvl="1" marL="914400" rtl="0" algn="l">
              <a:lnSpc>
                <a:spcPct val="115000"/>
              </a:lnSpc>
              <a:spcBef>
                <a:spcPts val="0"/>
              </a:spcBef>
              <a:spcAft>
                <a:spcPts val="0"/>
              </a:spcAft>
              <a:buClr>
                <a:srgbClr val="313537"/>
              </a:buClr>
              <a:buSzPts val="2200"/>
              <a:buChar char="○"/>
            </a:pPr>
            <a:r>
              <a:rPr lang="en-US" sz="2200">
                <a:solidFill>
                  <a:srgbClr val="313537"/>
                </a:solidFill>
                <a:highlight>
                  <a:srgbClr val="FAFAFA"/>
                </a:highlight>
              </a:rPr>
              <a:t>Tells you what, when, or who</a:t>
            </a:r>
            <a:endParaRPr sz="2200">
              <a:solidFill>
                <a:srgbClr val="313537"/>
              </a:solidFill>
              <a:highlight>
                <a:srgbClr val="FAFAFA"/>
              </a:highlight>
            </a:endParaRPr>
          </a:p>
          <a:p>
            <a:pPr indent="-368300" lvl="1" marL="914400" rtl="0" algn="l">
              <a:lnSpc>
                <a:spcPct val="115000"/>
              </a:lnSpc>
              <a:spcBef>
                <a:spcPts val="0"/>
              </a:spcBef>
              <a:spcAft>
                <a:spcPts val="0"/>
              </a:spcAft>
              <a:buClr>
                <a:srgbClr val="313537"/>
              </a:buClr>
              <a:buSzPts val="2200"/>
              <a:buChar char="○"/>
            </a:pPr>
            <a:r>
              <a:rPr lang="en-US" sz="2200">
                <a:solidFill>
                  <a:srgbClr val="313537"/>
                </a:solidFill>
                <a:highlight>
                  <a:srgbClr val="FAFAFA"/>
                </a:highlight>
              </a:rPr>
              <a:t>Slices the quantitative data</a:t>
            </a:r>
            <a:endParaRPr sz="2200">
              <a:solidFill>
                <a:srgbClr val="313537"/>
              </a:solidFill>
              <a:highlight>
                <a:srgbClr val="FFFFFF"/>
              </a:highlight>
            </a:endParaRPr>
          </a:p>
          <a:p>
            <a:pPr indent="-368300" lvl="0" marL="457200" rtl="0" algn="l">
              <a:spcBef>
                <a:spcPts val="0"/>
              </a:spcBef>
              <a:spcAft>
                <a:spcPts val="0"/>
              </a:spcAft>
              <a:buClr>
                <a:srgbClr val="313537"/>
              </a:buClr>
              <a:buSzPts val="2200"/>
              <a:buChar char="●"/>
            </a:pPr>
            <a:r>
              <a:rPr lang="en-US" sz="2200">
                <a:solidFill>
                  <a:srgbClr val="313537"/>
                </a:solidFill>
                <a:highlight>
                  <a:srgbClr val="FFFFFF"/>
                </a:highlight>
              </a:rPr>
              <a:t>Quantitative fields (Measures)</a:t>
            </a:r>
            <a:endParaRPr sz="2200">
              <a:solidFill>
                <a:srgbClr val="313537"/>
              </a:solidFill>
              <a:highlight>
                <a:srgbClr val="FFFFFF"/>
              </a:highlight>
            </a:endParaRPr>
          </a:p>
          <a:p>
            <a:pPr indent="-368300" lvl="1" marL="914400" rtl="0" algn="l">
              <a:lnSpc>
                <a:spcPct val="115000"/>
              </a:lnSpc>
              <a:spcBef>
                <a:spcPts val="0"/>
              </a:spcBef>
              <a:spcAft>
                <a:spcPts val="0"/>
              </a:spcAft>
              <a:buClr>
                <a:srgbClr val="313537"/>
              </a:buClr>
              <a:buSzPts val="2200"/>
              <a:buChar char="○"/>
            </a:pPr>
            <a:r>
              <a:rPr lang="en-US" sz="2200">
                <a:solidFill>
                  <a:srgbClr val="313537"/>
                </a:solidFill>
                <a:highlight>
                  <a:srgbClr val="FAFAFA"/>
                </a:highlight>
              </a:rPr>
              <a:t>Numerical data</a:t>
            </a:r>
            <a:endParaRPr sz="2200">
              <a:solidFill>
                <a:srgbClr val="313537"/>
              </a:solidFill>
              <a:highlight>
                <a:srgbClr val="FAFAFA"/>
              </a:highlight>
            </a:endParaRPr>
          </a:p>
          <a:p>
            <a:pPr indent="-368300" lvl="1" marL="914400" rtl="0" algn="l">
              <a:lnSpc>
                <a:spcPct val="115000"/>
              </a:lnSpc>
              <a:spcBef>
                <a:spcPts val="0"/>
              </a:spcBef>
              <a:spcAft>
                <a:spcPts val="0"/>
              </a:spcAft>
              <a:buClr>
                <a:srgbClr val="313537"/>
              </a:buClr>
              <a:buSzPts val="2200"/>
              <a:buChar char="○"/>
            </a:pPr>
            <a:r>
              <a:rPr lang="en-US" sz="2200">
                <a:solidFill>
                  <a:srgbClr val="313537"/>
                </a:solidFill>
                <a:highlight>
                  <a:srgbClr val="FAFAFA"/>
                </a:highlight>
              </a:rPr>
              <a:t>Provides the measurement for qualitative category</a:t>
            </a:r>
            <a:endParaRPr sz="2200">
              <a:solidFill>
                <a:srgbClr val="313537"/>
              </a:solidFill>
              <a:highlight>
                <a:srgbClr val="FAFAFA"/>
              </a:highlight>
            </a:endParaRPr>
          </a:p>
          <a:p>
            <a:pPr indent="-368300" lvl="1" marL="914400" rtl="0" algn="l">
              <a:lnSpc>
                <a:spcPct val="115000"/>
              </a:lnSpc>
              <a:spcBef>
                <a:spcPts val="0"/>
              </a:spcBef>
              <a:spcAft>
                <a:spcPts val="0"/>
              </a:spcAft>
              <a:buClr>
                <a:srgbClr val="313537"/>
              </a:buClr>
              <a:buSzPts val="2200"/>
              <a:buChar char="○"/>
            </a:pPr>
            <a:r>
              <a:rPr lang="en-US" sz="2200">
                <a:solidFill>
                  <a:srgbClr val="313537"/>
                </a:solidFill>
                <a:highlight>
                  <a:srgbClr val="FAFAFA"/>
                </a:highlight>
              </a:rPr>
              <a:t>Can be used in calculations</a:t>
            </a:r>
            <a:endParaRPr sz="2200">
              <a:solidFill>
                <a:srgbClr val="313537"/>
              </a:solidFill>
              <a:highlight>
                <a:srgbClr val="FFFFFF"/>
              </a:highlight>
            </a:endParaRPr>
          </a:p>
          <a:p>
            <a:pPr indent="0" lvl="0" marL="0" rtl="0" algn="l">
              <a:spcBef>
                <a:spcPts val="3800"/>
              </a:spcBef>
              <a:spcAft>
                <a:spcPts val="0"/>
              </a:spcAft>
              <a:buNone/>
            </a:pPr>
            <a:r>
              <a:t/>
            </a:r>
            <a:endParaRPr sz="2200">
              <a:solidFill>
                <a:srgbClr val="313537"/>
              </a:solidFill>
              <a:highlight>
                <a:srgbClr val="FFFFFF"/>
              </a:highlight>
            </a:endParaRPr>
          </a:p>
          <a:p>
            <a:pPr indent="0" lvl="0" marL="457200" rtl="0" algn="l">
              <a:lnSpc>
                <a:spcPct val="115000"/>
              </a:lnSpc>
              <a:spcBef>
                <a:spcPts val="0"/>
              </a:spcBef>
              <a:spcAft>
                <a:spcPts val="0"/>
              </a:spcAft>
              <a:buNone/>
            </a:pPr>
            <a:r>
              <a:t/>
            </a:r>
            <a:endParaRPr sz="2200">
              <a:solidFill>
                <a:srgbClr val="313537"/>
              </a:solidFill>
              <a:highlight>
                <a:srgbClr val="FAFAFA"/>
              </a:highlight>
            </a:endParaRPr>
          </a:p>
          <a:p>
            <a:pPr indent="0" lvl="0" marL="0" rtl="0" algn="l">
              <a:spcBef>
                <a:spcPts val="3800"/>
              </a:spcBef>
              <a:spcAft>
                <a:spcPts val="0"/>
              </a:spcAft>
              <a:buNone/>
            </a:pPr>
            <a:r>
              <a:t/>
            </a:r>
            <a:endParaRPr sz="2200">
              <a:solidFill>
                <a:srgbClr val="313537"/>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nvSpPr>
        <p:spPr>
          <a:xfrm>
            <a:off x="2044475" y="118375"/>
            <a:ext cx="6682200" cy="4626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4000"/>
              </a:spcAft>
              <a:buNone/>
            </a:pPr>
            <a:r>
              <a:rPr b="1" lang="en-US" sz="2200">
                <a:solidFill>
                  <a:schemeClr val="dk1"/>
                </a:solidFill>
              </a:rPr>
              <a:t>Blue versus green pills</a:t>
            </a:r>
            <a:endParaRPr sz="1800">
              <a:latin typeface="Calibri"/>
              <a:ea typeface="Calibri"/>
              <a:cs typeface="Calibri"/>
              <a:sym typeface="Calibri"/>
            </a:endParaRPr>
          </a:p>
        </p:txBody>
      </p:sp>
      <p:sp>
        <p:nvSpPr>
          <p:cNvPr id="131" name="Google Shape;131;p23"/>
          <p:cNvSpPr txBox="1"/>
          <p:nvPr/>
        </p:nvSpPr>
        <p:spPr>
          <a:xfrm>
            <a:off x="1409625" y="860825"/>
            <a:ext cx="8220900" cy="55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rgbClr val="333333"/>
                </a:solidFill>
                <a:latin typeface="Merriweather"/>
                <a:ea typeface="Merriweather"/>
                <a:cs typeface="Merriweather"/>
                <a:sym typeface="Merriweather"/>
              </a:rPr>
              <a:t>discrete (blue) </a:t>
            </a:r>
            <a:endParaRPr sz="2100">
              <a:solidFill>
                <a:srgbClr val="333333"/>
              </a:solidFill>
              <a:latin typeface="Merriweather"/>
              <a:ea typeface="Merriweather"/>
              <a:cs typeface="Merriweather"/>
              <a:sym typeface="Merriweather"/>
            </a:endParaRPr>
          </a:p>
          <a:p>
            <a:pPr indent="0" lvl="0" marL="914400" rtl="0" algn="l">
              <a:spcBef>
                <a:spcPts val="0"/>
              </a:spcBef>
              <a:spcAft>
                <a:spcPts val="0"/>
              </a:spcAft>
              <a:buNone/>
            </a:pPr>
            <a:r>
              <a:t/>
            </a:r>
            <a:endParaRPr sz="2100">
              <a:solidFill>
                <a:srgbClr val="333333"/>
              </a:solidFill>
              <a:latin typeface="Merriweather"/>
              <a:ea typeface="Merriweather"/>
              <a:cs typeface="Merriweather"/>
              <a:sym typeface="Merriweather"/>
            </a:endParaRPr>
          </a:p>
          <a:p>
            <a:pPr indent="0" lvl="0" marL="457200" rtl="0" algn="l">
              <a:spcBef>
                <a:spcPts val="0"/>
              </a:spcBef>
              <a:spcAft>
                <a:spcPts val="0"/>
              </a:spcAft>
              <a:buNone/>
            </a:pPr>
            <a:r>
              <a:t/>
            </a:r>
            <a:endParaRPr sz="21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2100">
                <a:solidFill>
                  <a:srgbClr val="333333"/>
                </a:solidFill>
                <a:latin typeface="Merriweather"/>
                <a:ea typeface="Merriweather"/>
                <a:cs typeface="Merriweather"/>
                <a:sym typeface="Merriweather"/>
              </a:rPr>
              <a:t>continuous (green)</a:t>
            </a:r>
            <a:endParaRPr sz="21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2100">
                <a:solidFill>
                  <a:srgbClr val="333333"/>
                </a:solidFill>
                <a:latin typeface="Merriweather"/>
                <a:ea typeface="Merriweather"/>
                <a:cs typeface="Merriweather"/>
                <a:sym typeface="Merriweather"/>
              </a:rPr>
              <a:t>	</a:t>
            </a:r>
            <a:endParaRPr sz="21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21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21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21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1700">
                <a:solidFill>
                  <a:srgbClr val="333333"/>
                </a:solidFill>
                <a:latin typeface="Merriweather"/>
                <a:ea typeface="Merriweather"/>
                <a:cs typeface="Merriweather"/>
                <a:sym typeface="Merriweather"/>
              </a:rPr>
              <a:t>discrete means "individually separate and distinct."</a:t>
            </a:r>
            <a:endParaRPr sz="17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1200">
                <a:solidFill>
                  <a:srgbClr val="333333"/>
                </a:solidFill>
                <a:latin typeface="Merriweather"/>
                <a:ea typeface="Merriweather"/>
                <a:cs typeface="Merriweather"/>
                <a:sym typeface="Merriweather"/>
              </a:rPr>
              <a:t>Discrete values are treated as finite</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1200">
                <a:solidFill>
                  <a:srgbClr val="333333"/>
                </a:solidFill>
                <a:latin typeface="Merriweather"/>
                <a:ea typeface="Merriweather"/>
                <a:cs typeface="Merriweather"/>
                <a:sym typeface="Merriweather"/>
              </a:rPr>
              <a:t>discrete fields add headers to the view.</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17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1700">
                <a:solidFill>
                  <a:srgbClr val="333333"/>
                </a:solidFill>
                <a:latin typeface="Merriweather"/>
                <a:ea typeface="Merriweather"/>
                <a:cs typeface="Merriweather"/>
                <a:sym typeface="Merriweather"/>
              </a:rPr>
              <a:t>Continuous field values are treated as an infinite range.</a:t>
            </a:r>
            <a:endParaRPr sz="17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1200">
                <a:solidFill>
                  <a:srgbClr val="333333"/>
                </a:solidFill>
                <a:latin typeface="Merriweather"/>
                <a:ea typeface="Merriweather"/>
                <a:cs typeface="Merriweather"/>
                <a:sym typeface="Merriweather"/>
              </a:rPr>
              <a:t>continuous fields add axes to the view</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US" sz="1200">
                <a:solidFill>
                  <a:srgbClr val="333333"/>
                </a:solidFill>
                <a:latin typeface="Merriweather"/>
                <a:ea typeface="Merriweather"/>
                <a:cs typeface="Merriweather"/>
                <a:sym typeface="Merriweather"/>
              </a:rPr>
              <a:t>Continuous means "forming an unbroken whole, without interruption"</a:t>
            </a:r>
            <a:endParaRPr sz="1200">
              <a:solidFill>
                <a:srgbClr val="333333"/>
              </a:solidFill>
              <a:latin typeface="Merriweather"/>
              <a:ea typeface="Merriweather"/>
              <a:cs typeface="Merriweather"/>
              <a:sym typeface="Merriweather"/>
            </a:endParaRPr>
          </a:p>
        </p:txBody>
      </p:sp>
      <p:pic>
        <p:nvPicPr>
          <p:cNvPr id="132" name="Google Shape;132;p23"/>
          <p:cNvPicPr preferRelativeResize="0"/>
          <p:nvPr/>
        </p:nvPicPr>
        <p:blipFill>
          <a:blip r:embed="rId3">
            <a:alphaModFix/>
          </a:blip>
          <a:stretch>
            <a:fillRect/>
          </a:stretch>
        </p:blipFill>
        <p:spPr>
          <a:xfrm>
            <a:off x="1992450" y="1325200"/>
            <a:ext cx="1892050" cy="462600"/>
          </a:xfrm>
          <a:prstGeom prst="rect">
            <a:avLst/>
          </a:prstGeom>
          <a:noFill/>
          <a:ln>
            <a:noFill/>
          </a:ln>
        </p:spPr>
      </p:pic>
      <p:pic>
        <p:nvPicPr>
          <p:cNvPr id="133" name="Google Shape;133;p23"/>
          <p:cNvPicPr preferRelativeResize="0"/>
          <p:nvPr/>
        </p:nvPicPr>
        <p:blipFill>
          <a:blip r:embed="rId4">
            <a:alphaModFix/>
          </a:blip>
          <a:stretch>
            <a:fillRect/>
          </a:stretch>
        </p:blipFill>
        <p:spPr>
          <a:xfrm>
            <a:off x="1965550" y="2480150"/>
            <a:ext cx="1945850" cy="41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1396150" y="1023525"/>
            <a:ext cx="7306449" cy="5136400"/>
          </a:xfrm>
          <a:prstGeom prst="rect">
            <a:avLst/>
          </a:prstGeom>
          <a:noFill/>
          <a:ln>
            <a:noFill/>
          </a:ln>
        </p:spPr>
      </p:pic>
      <p:sp>
        <p:nvSpPr>
          <p:cNvPr id="140" name="Google Shape;140;p24"/>
          <p:cNvSpPr txBox="1"/>
          <p:nvPr/>
        </p:nvSpPr>
        <p:spPr>
          <a:xfrm>
            <a:off x="285762" y="109787"/>
            <a:ext cx="97155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Data Types</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1099300" y="1034750"/>
            <a:ext cx="8220075" cy="511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1797000" y="1054525"/>
            <a:ext cx="6251700" cy="4616400"/>
          </a:xfrm>
          <a:prstGeom prst="rect">
            <a:avLst/>
          </a:prstGeom>
          <a:noFill/>
          <a:ln>
            <a:noFill/>
          </a:ln>
        </p:spPr>
        <p:txBody>
          <a:bodyPr anchorCtr="0" anchor="t" bIns="91425" lIns="91425" spcFirstLastPara="1" rIns="91425" wrap="square" tIns="91425">
            <a:noAutofit/>
          </a:bodyPr>
          <a:lstStyle/>
          <a:p>
            <a:pPr indent="-403225" lvl="0" marL="457200" rtl="0" algn="just">
              <a:lnSpc>
                <a:spcPct val="177272"/>
              </a:lnSpc>
              <a:spcBef>
                <a:spcPts val="1100"/>
              </a:spcBef>
              <a:spcAft>
                <a:spcPts val="0"/>
              </a:spcAft>
              <a:buClr>
                <a:srgbClr val="666666"/>
              </a:buClr>
              <a:buSzPts val="2750"/>
              <a:buChar char="●"/>
            </a:pPr>
            <a:r>
              <a:rPr lang="en-US" sz="2750">
                <a:solidFill>
                  <a:srgbClr val="666666"/>
                </a:solidFill>
                <a:highlight>
                  <a:srgbClr val="FFFFFF"/>
                </a:highlight>
              </a:rPr>
              <a:t>Blue things </a:t>
            </a:r>
            <a:r>
              <a:rPr b="1" lang="en-US" sz="2750">
                <a:solidFill>
                  <a:srgbClr val="666666"/>
                </a:solidFill>
                <a:highlight>
                  <a:srgbClr val="FFFFFF"/>
                </a:highlight>
              </a:rPr>
              <a:t>group</a:t>
            </a:r>
            <a:r>
              <a:rPr lang="en-US" sz="2750">
                <a:solidFill>
                  <a:srgbClr val="666666"/>
                </a:solidFill>
                <a:highlight>
                  <a:srgbClr val="FFFFFF"/>
                </a:highlight>
              </a:rPr>
              <a:t> your data</a:t>
            </a:r>
            <a:endParaRPr sz="2750">
              <a:solidFill>
                <a:srgbClr val="666666"/>
              </a:solidFill>
              <a:highlight>
                <a:srgbClr val="FFFFFF"/>
              </a:highlight>
            </a:endParaRPr>
          </a:p>
          <a:p>
            <a:pPr indent="-403225" lvl="0" marL="457200" rtl="0" algn="just">
              <a:lnSpc>
                <a:spcPct val="177272"/>
              </a:lnSpc>
              <a:spcBef>
                <a:spcPts val="0"/>
              </a:spcBef>
              <a:spcAft>
                <a:spcPts val="0"/>
              </a:spcAft>
              <a:buClr>
                <a:srgbClr val="666666"/>
              </a:buClr>
              <a:buSzPts val="2750"/>
              <a:buChar char="●"/>
            </a:pPr>
            <a:r>
              <a:rPr lang="en-US" sz="2750">
                <a:solidFill>
                  <a:srgbClr val="666666"/>
                </a:solidFill>
                <a:highlight>
                  <a:srgbClr val="FFFFFF"/>
                </a:highlight>
              </a:rPr>
              <a:t>Green things </a:t>
            </a:r>
            <a:r>
              <a:rPr b="1" lang="en-US" sz="2750">
                <a:solidFill>
                  <a:srgbClr val="666666"/>
                </a:solidFill>
                <a:highlight>
                  <a:srgbClr val="FFFFFF"/>
                </a:highlight>
              </a:rPr>
              <a:t>count</a:t>
            </a:r>
            <a:r>
              <a:rPr lang="en-US" sz="2750">
                <a:solidFill>
                  <a:srgbClr val="666666"/>
                </a:solidFill>
                <a:highlight>
                  <a:srgbClr val="FFFFFF"/>
                </a:highlight>
              </a:rPr>
              <a:t> your data</a:t>
            </a:r>
            <a:endParaRPr sz="2750">
              <a:solidFill>
                <a:srgbClr val="666666"/>
              </a:solidFill>
              <a:highlight>
                <a:srgbClr val="FFFFFF"/>
              </a:highlight>
            </a:endParaRPr>
          </a:p>
          <a:p>
            <a:pPr indent="-403225" lvl="0" marL="457200" rtl="0" algn="just">
              <a:lnSpc>
                <a:spcPct val="177272"/>
              </a:lnSpc>
              <a:spcBef>
                <a:spcPts val="0"/>
              </a:spcBef>
              <a:spcAft>
                <a:spcPts val="0"/>
              </a:spcAft>
              <a:buClr>
                <a:srgbClr val="666666"/>
              </a:buClr>
              <a:buSzPts val="2750"/>
              <a:buChar char="●"/>
            </a:pPr>
            <a:r>
              <a:rPr lang="en-US" sz="2750">
                <a:solidFill>
                  <a:srgbClr val="666666"/>
                </a:solidFill>
                <a:highlight>
                  <a:srgbClr val="FFFFFF"/>
                </a:highlight>
              </a:rPr>
              <a:t>Dimensions </a:t>
            </a:r>
            <a:r>
              <a:rPr b="1" lang="en-US" sz="2750">
                <a:solidFill>
                  <a:srgbClr val="666666"/>
                </a:solidFill>
                <a:highlight>
                  <a:srgbClr val="FFFFFF"/>
                </a:highlight>
              </a:rPr>
              <a:t>split</a:t>
            </a:r>
            <a:r>
              <a:rPr lang="en-US" sz="2750">
                <a:solidFill>
                  <a:srgbClr val="666666"/>
                </a:solidFill>
                <a:highlight>
                  <a:srgbClr val="FFFFFF"/>
                </a:highlight>
              </a:rPr>
              <a:t> up the view</a:t>
            </a:r>
            <a:endParaRPr sz="2750">
              <a:solidFill>
                <a:srgbClr val="666666"/>
              </a:solidFill>
              <a:highlight>
                <a:srgbClr val="FFFFFF"/>
              </a:highlight>
            </a:endParaRPr>
          </a:p>
          <a:p>
            <a:pPr indent="-403225" lvl="0" marL="457200" rtl="0" algn="just">
              <a:lnSpc>
                <a:spcPct val="177272"/>
              </a:lnSpc>
              <a:spcBef>
                <a:spcPts val="0"/>
              </a:spcBef>
              <a:spcAft>
                <a:spcPts val="0"/>
              </a:spcAft>
              <a:buClr>
                <a:srgbClr val="666666"/>
              </a:buClr>
              <a:buSzPts val="2750"/>
              <a:buChar char="●"/>
            </a:pPr>
            <a:r>
              <a:rPr lang="en-US" sz="2750">
                <a:solidFill>
                  <a:srgbClr val="666666"/>
                </a:solidFill>
                <a:highlight>
                  <a:srgbClr val="FFFFFF"/>
                </a:highlight>
              </a:rPr>
              <a:t>Measures </a:t>
            </a:r>
            <a:r>
              <a:rPr b="1" lang="en-US" sz="2750">
                <a:solidFill>
                  <a:srgbClr val="666666"/>
                </a:solidFill>
                <a:highlight>
                  <a:srgbClr val="FFFFFF"/>
                </a:highlight>
              </a:rPr>
              <a:t>fill</a:t>
            </a:r>
            <a:r>
              <a:rPr lang="en-US" sz="2750">
                <a:solidFill>
                  <a:srgbClr val="666666"/>
                </a:solidFill>
                <a:highlight>
                  <a:srgbClr val="FFFFFF"/>
                </a:highlight>
              </a:rPr>
              <a:t> the view</a:t>
            </a:r>
            <a:endParaRPr sz="2750">
              <a:solidFill>
                <a:srgbClr val="666666"/>
              </a:solidFill>
              <a:highlight>
                <a:srgbClr val="FFFFFF"/>
              </a:highlight>
            </a:endParaRPr>
          </a:p>
          <a:p>
            <a:pPr indent="0" lvl="0" marL="0" rtl="0" algn="l">
              <a:spcBef>
                <a:spcPts val="110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285762" y="109787"/>
            <a:ext cx="97155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Connecting to Excel Files</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159" name="Google Shape;159;p27"/>
          <p:cNvPicPr preferRelativeResize="0"/>
          <p:nvPr/>
        </p:nvPicPr>
        <p:blipFill>
          <a:blip r:embed="rId3">
            <a:alphaModFix/>
          </a:blip>
          <a:stretch>
            <a:fillRect/>
          </a:stretch>
        </p:blipFill>
        <p:spPr>
          <a:xfrm>
            <a:off x="99550" y="836000"/>
            <a:ext cx="10054724" cy="5519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285762" y="109787"/>
            <a:ext cx="97155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Connecting to Text Files</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166" name="Google Shape;166;p28"/>
          <p:cNvPicPr preferRelativeResize="0"/>
          <p:nvPr/>
        </p:nvPicPr>
        <p:blipFill>
          <a:blip r:embed="rId3">
            <a:alphaModFix/>
          </a:blip>
          <a:stretch>
            <a:fillRect/>
          </a:stretch>
        </p:blipFill>
        <p:spPr>
          <a:xfrm>
            <a:off x="3714750" y="1028712"/>
            <a:ext cx="2857500" cy="480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9"/>
          <p:cNvPicPr preferRelativeResize="0"/>
          <p:nvPr/>
        </p:nvPicPr>
        <p:blipFill>
          <a:blip r:embed="rId3">
            <a:alphaModFix/>
          </a:blip>
          <a:stretch>
            <a:fillRect/>
          </a:stretch>
        </p:blipFill>
        <p:spPr>
          <a:xfrm>
            <a:off x="152400" y="850025"/>
            <a:ext cx="9982200" cy="5503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0"/>
          <p:cNvPicPr preferRelativeResize="0"/>
          <p:nvPr/>
        </p:nvPicPr>
        <p:blipFill>
          <a:blip r:embed="rId3">
            <a:alphaModFix/>
          </a:blip>
          <a:stretch>
            <a:fillRect/>
          </a:stretch>
        </p:blipFill>
        <p:spPr>
          <a:xfrm>
            <a:off x="3876675" y="925825"/>
            <a:ext cx="2533650" cy="539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nvSpPr>
        <p:spPr>
          <a:xfrm>
            <a:off x="285762" y="109787"/>
            <a:ext cx="97155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Start Page</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66" name="Google Shape;66;p13"/>
          <p:cNvPicPr preferRelativeResize="0"/>
          <p:nvPr/>
        </p:nvPicPr>
        <p:blipFill>
          <a:blip r:embed="rId3">
            <a:alphaModFix/>
          </a:blip>
          <a:stretch>
            <a:fillRect/>
          </a:stretch>
        </p:blipFill>
        <p:spPr>
          <a:xfrm>
            <a:off x="125450" y="878150"/>
            <a:ext cx="10020424" cy="5488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nvSpPr>
        <p:spPr>
          <a:xfrm>
            <a:off x="285750" y="109775"/>
            <a:ext cx="9715500" cy="4902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Connection to Database</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185" name="Google Shape;185;p31"/>
          <p:cNvPicPr preferRelativeResize="0"/>
          <p:nvPr/>
        </p:nvPicPr>
        <p:blipFill>
          <a:blip r:embed="rId3">
            <a:alphaModFix/>
          </a:blip>
          <a:stretch>
            <a:fillRect/>
          </a:stretch>
        </p:blipFill>
        <p:spPr>
          <a:xfrm>
            <a:off x="3780350" y="822950"/>
            <a:ext cx="2726300" cy="5503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a:blip r:embed="rId3">
            <a:alphaModFix/>
          </a:blip>
          <a:stretch>
            <a:fillRect/>
          </a:stretch>
        </p:blipFill>
        <p:spPr>
          <a:xfrm>
            <a:off x="2638425" y="874400"/>
            <a:ext cx="5010150" cy="543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nvSpPr>
        <p:spPr>
          <a:xfrm>
            <a:off x="285750" y="109775"/>
            <a:ext cx="9715500" cy="4902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Connection to Websites</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198" name="Google Shape;198;p33"/>
          <p:cNvPicPr preferRelativeResize="0"/>
          <p:nvPr/>
        </p:nvPicPr>
        <p:blipFill>
          <a:blip r:embed="rId3">
            <a:alphaModFix/>
          </a:blip>
          <a:stretch>
            <a:fillRect/>
          </a:stretch>
        </p:blipFill>
        <p:spPr>
          <a:xfrm>
            <a:off x="152400" y="850025"/>
            <a:ext cx="9982199" cy="5499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154300" y="855350"/>
            <a:ext cx="9961251" cy="5476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nvSpPr>
        <p:spPr>
          <a:xfrm>
            <a:off x="285750" y="109775"/>
            <a:ext cx="9715500" cy="4902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Connecting to Tableau Server</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211" name="Google Shape;211;p35"/>
          <p:cNvPicPr preferRelativeResize="0"/>
          <p:nvPr/>
        </p:nvPicPr>
        <p:blipFill>
          <a:blip r:embed="rId3">
            <a:alphaModFix/>
          </a:blip>
          <a:stretch>
            <a:fillRect/>
          </a:stretch>
        </p:blipFill>
        <p:spPr>
          <a:xfrm>
            <a:off x="3651550" y="891550"/>
            <a:ext cx="2778175" cy="540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6"/>
          <p:cNvPicPr preferRelativeResize="0"/>
          <p:nvPr/>
        </p:nvPicPr>
        <p:blipFill>
          <a:blip r:embed="rId3">
            <a:alphaModFix/>
          </a:blip>
          <a:stretch>
            <a:fillRect/>
          </a:stretch>
        </p:blipFill>
        <p:spPr>
          <a:xfrm>
            <a:off x="2738438" y="2352675"/>
            <a:ext cx="4810125" cy="2152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nvSpPr>
        <p:spPr>
          <a:xfrm>
            <a:off x="1108325" y="1366575"/>
            <a:ext cx="6650100" cy="13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700">
                <a:solidFill>
                  <a:srgbClr val="323232"/>
                </a:solidFill>
                <a:highlight>
                  <a:srgbClr val="FFFFFF"/>
                </a:highlight>
              </a:rPr>
              <a:t>Resources:</a:t>
            </a:r>
            <a:endParaRPr/>
          </a:p>
          <a:p>
            <a:pPr indent="0" lvl="0" marL="0" rtl="0" algn="ctr">
              <a:spcBef>
                <a:spcPts val="0"/>
              </a:spcBef>
              <a:spcAft>
                <a:spcPts val="0"/>
              </a:spcAft>
              <a:buNone/>
            </a:pPr>
            <a:r>
              <a:rPr lang="en-US" sz="1900" u="sng">
                <a:solidFill>
                  <a:schemeClr val="hlink"/>
                </a:solidFill>
                <a:hlinkClick r:id="rId3"/>
              </a:rPr>
              <a:t>https://public.tableau.com/en-us/s/resources</a:t>
            </a:r>
            <a:endParaRPr sz="2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32725" y="840650"/>
            <a:ext cx="10032600" cy="5497475"/>
          </a:xfrm>
          <a:prstGeom prst="rect">
            <a:avLst/>
          </a:prstGeom>
          <a:noFill/>
          <a:ln>
            <a:noFill/>
          </a:ln>
        </p:spPr>
      </p:pic>
      <p:sp>
        <p:nvSpPr>
          <p:cNvPr id="73" name="Google Shape;73;p14"/>
          <p:cNvSpPr txBox="1"/>
          <p:nvPr/>
        </p:nvSpPr>
        <p:spPr>
          <a:xfrm>
            <a:off x="2044475" y="107600"/>
            <a:ext cx="6671400" cy="505800"/>
          </a:xfrm>
          <a:prstGeom prst="rect">
            <a:avLst/>
          </a:prstGeom>
          <a:noFill/>
          <a:ln>
            <a:noFill/>
          </a:ln>
        </p:spPr>
        <p:txBody>
          <a:bodyPr anchorCtr="0" anchor="t" bIns="91425" lIns="91425" spcFirstLastPara="1" rIns="91425" wrap="square" tIns="91425">
            <a:noAutofit/>
          </a:bodyPr>
          <a:lstStyle/>
          <a:p>
            <a:pPr indent="-366712" lvl="0" marL="366712" rtl="0" algn="ctr">
              <a:spcBef>
                <a:spcPts val="0"/>
              </a:spcBef>
              <a:spcAft>
                <a:spcPts val="0"/>
              </a:spcAft>
              <a:buClr>
                <a:srgbClr val="0070C0"/>
              </a:buClr>
              <a:buFont typeface="Arial"/>
              <a:buNone/>
            </a:pPr>
            <a:r>
              <a:rPr lang="en-US" sz="3200">
                <a:solidFill>
                  <a:srgbClr val="0070C0"/>
                </a:solidFill>
              </a:rPr>
              <a:t>Tableau Desktop Workspace</a:t>
            </a:r>
            <a:endParaRPr sz="3200">
              <a:solidFill>
                <a:srgbClr val="0070C0"/>
              </a:solidFill>
            </a:endParaRPr>
          </a:p>
          <a:p>
            <a:pPr indent="-366712" lvl="0" marL="366712" rtl="0" algn="ctr">
              <a:spcBef>
                <a:spcPts val="0"/>
              </a:spcBef>
              <a:spcAft>
                <a:spcPts val="0"/>
              </a:spcAft>
              <a:buClr>
                <a:schemeClr val="dk1"/>
              </a:buClr>
              <a:buSzPts val="1100"/>
              <a:buFont typeface="Arial"/>
              <a:buNone/>
            </a:pPr>
            <a:r>
              <a:t/>
            </a:r>
            <a:endParaRPr sz="3200">
              <a:solidFill>
                <a:srgbClr val="0070C0"/>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1907575" y="917325"/>
            <a:ext cx="6819900" cy="537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110625" y="851725"/>
            <a:ext cx="10054700" cy="548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285762" y="109787"/>
            <a:ext cx="97155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US" sz="3200">
                <a:solidFill>
                  <a:srgbClr val="0070C0"/>
                </a:solidFill>
              </a:rPr>
              <a:t>Tableau Navigation</a:t>
            </a:r>
            <a:endParaRPr sz="3200">
              <a:solidFill>
                <a:srgbClr val="0070C0"/>
              </a:solidFill>
            </a:endParaRPr>
          </a:p>
          <a:p>
            <a:pPr indent="-366712" lvl="0" marL="366712" marR="0" rtl="0" algn="ctr">
              <a:lnSpc>
                <a:spcPct val="100000"/>
              </a:lnSpc>
              <a:spcBef>
                <a:spcPts val="0"/>
              </a:spcBef>
              <a:spcAft>
                <a:spcPts val="0"/>
              </a:spcAft>
              <a:buClr>
                <a:schemeClr val="dk1"/>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92" name="Google Shape;92;p17"/>
          <p:cNvPicPr preferRelativeResize="0"/>
          <p:nvPr/>
        </p:nvPicPr>
        <p:blipFill>
          <a:blip r:embed="rId3">
            <a:alphaModFix/>
          </a:blip>
          <a:stretch>
            <a:fillRect/>
          </a:stretch>
        </p:blipFill>
        <p:spPr>
          <a:xfrm>
            <a:off x="2633663" y="2276487"/>
            <a:ext cx="5019675" cy="230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863325" y="1293000"/>
            <a:ext cx="6305550" cy="441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70225" y="851725"/>
            <a:ext cx="10006151" cy="548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152400" y="846800"/>
            <a:ext cx="9993475" cy="5519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