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d7adbd8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d7adbd8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d1da9c8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d1da9c8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d1da9c8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d1da9c8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d1da9c8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d1da9c8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d1da9c8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d1da9c8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d1da9c8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d1da9c8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d1da9c8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d1da9c8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d1da9c8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d1da9c8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d1da9c8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d1da9c8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d7adbd8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d7adbd8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d7adbd85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d7adbd85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c149086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c149086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d1da9c8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d1da9c8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d1da9c8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d1da9c8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d1da9c8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1da9c8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c149086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149086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tableau.com/products/desktop" TargetMode="Externa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tableau.com/products/trial" TargetMode="External"/><Relationship Id="rId4" Type="http://schemas.openxmlformats.org/officeDocument/2006/relationships/hyperlink" Target="https://www.tableau.com/academic" TargetMode="External"/><Relationship Id="rId5" Type="http://schemas.openxmlformats.org/officeDocument/2006/relationships/hyperlink" Target="https://buy.tableau.com/" TargetMode="External"/><Relationship Id="rId6" Type="http://schemas.openxmlformats.org/officeDocument/2006/relationships/hyperlink" Target="https://public.tableau.com/s/download" TargetMode="External"/><Relationship Id="rId7" Type="http://schemas.openxmlformats.org/officeDocument/2006/relationships/hyperlink" Target="https://sso.online.tableau.com/public/idp/SS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53900" y="191300"/>
            <a:ext cx="8254500" cy="12816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n" sz="1500">
                <a:solidFill>
                  <a:srgbClr val="333333"/>
                </a:solidFill>
                <a:highlight>
                  <a:srgbClr val="FFFFFF"/>
                </a:highlight>
              </a:rPr>
              <a:t>1.1 What is Tableau?</a:t>
            </a:r>
            <a:endParaRPr b="1" sz="1500">
              <a:solidFill>
                <a:srgbClr val="333333"/>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150">
                <a:solidFill>
                  <a:srgbClr val="595858"/>
                </a:solidFill>
                <a:highlight>
                  <a:srgbClr val="FFFFFF"/>
                </a:highlight>
                <a:latin typeface="Roboto"/>
                <a:ea typeface="Roboto"/>
                <a:cs typeface="Roboto"/>
                <a:sym typeface="Roboto"/>
              </a:rPr>
              <a:t>Tableau is a Data Visualisation tool that is widely used for Business Intelligence but is not limited to it. It helps create interactive graphs and charts in the form of dashboards and worksheets to gain business insights. And all of this is made possible with gestures as simple as drag and drop!</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400" y="2361800"/>
            <a:ext cx="8839200" cy="183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250900" y="216925"/>
            <a:ext cx="8795400" cy="683100"/>
          </a:xfrm>
          <a:prstGeom prst="rect">
            <a:avLst/>
          </a:prstGeom>
          <a:noFill/>
          <a:ln>
            <a:noFill/>
          </a:ln>
        </p:spPr>
        <p:txBody>
          <a:bodyPr anchorCtr="0" anchor="t" bIns="91425" lIns="91425" spcFirstLastPara="1" rIns="91425" wrap="square" tIns="91425">
            <a:noAutofit/>
          </a:bodyPr>
          <a:lstStyle/>
          <a:p>
            <a:pPr indent="0" lvl="0" marL="0" rtl="0" algn="l">
              <a:lnSpc>
                <a:spcPct val="173076"/>
              </a:lnSpc>
              <a:spcBef>
                <a:spcPts val="0"/>
              </a:spcBef>
              <a:spcAft>
                <a:spcPts val="0"/>
              </a:spcAft>
              <a:buClr>
                <a:schemeClr val="dk1"/>
              </a:buClr>
              <a:buSzPts val="1100"/>
              <a:buFont typeface="Arial"/>
              <a:buNone/>
            </a:pPr>
            <a:r>
              <a:rPr b="1" lang="en" sz="2400">
                <a:solidFill>
                  <a:srgbClr val="50505B"/>
                </a:solidFill>
                <a:highlight>
                  <a:srgbClr val="FFFFFF"/>
                </a:highlight>
              </a:rPr>
              <a:t>Steps to follow to Download and Install Tableau Desktop</a:t>
            </a:r>
            <a:endParaRPr b="1" sz="2400">
              <a:solidFill>
                <a:srgbClr val="50505B"/>
              </a:solidFill>
              <a:highlight>
                <a:srgbClr val="FFFFFF"/>
              </a:highlight>
            </a:endParaRPr>
          </a:p>
          <a:p>
            <a:pPr indent="0" lvl="0" marL="0" rtl="0" algn="l">
              <a:spcBef>
                <a:spcPts val="0"/>
              </a:spcBef>
              <a:spcAft>
                <a:spcPts val="0"/>
              </a:spcAft>
              <a:buNone/>
            </a:pPr>
            <a:r>
              <a:t/>
            </a:r>
            <a:endParaRPr b="1" sz="2400">
              <a:solidFill>
                <a:srgbClr val="50505B"/>
              </a:solidFill>
              <a:highlight>
                <a:srgbClr val="FFFFFF"/>
              </a:highlight>
              <a:latin typeface="Calibri"/>
              <a:ea typeface="Calibri"/>
              <a:cs typeface="Calibri"/>
              <a:sym typeface="Calibri"/>
            </a:endParaRPr>
          </a:p>
        </p:txBody>
      </p:sp>
      <p:sp>
        <p:nvSpPr>
          <p:cNvPr id="107" name="Google Shape;107;p22"/>
          <p:cNvSpPr txBox="1"/>
          <p:nvPr/>
        </p:nvSpPr>
        <p:spPr>
          <a:xfrm>
            <a:off x="0" y="900025"/>
            <a:ext cx="8893200" cy="4740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1:</a:t>
            </a:r>
            <a:r>
              <a:rPr lang="en" sz="1800">
                <a:solidFill>
                  <a:srgbClr val="666161"/>
                </a:solidFill>
                <a:highlight>
                  <a:srgbClr val="FFFFFF"/>
                </a:highlight>
              </a:rPr>
              <a:t> Open your browser and go to </a:t>
            </a:r>
            <a:r>
              <a:rPr lang="en" sz="1800">
                <a:solidFill>
                  <a:srgbClr val="007BFF"/>
                </a:solidFill>
                <a:highlight>
                  <a:srgbClr val="FFFFFF"/>
                </a:highlight>
                <a:uFill>
                  <a:noFill/>
                </a:uFill>
                <a:hlinkClick r:id="rId3">
                  <a:extLst>
                    <a:ext uri="{A12FA001-AC4F-418D-AE19-62706E023703}">
                      <ahyp:hlinkClr val="tx"/>
                    </a:ext>
                  </a:extLst>
                </a:hlinkClick>
              </a:rPr>
              <a:t>https://www.tableau.com/products/desktop.</a:t>
            </a:r>
            <a:endParaRPr sz="1800">
              <a:solidFill>
                <a:srgbClr val="007BF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rgbClr val="3C3A3A"/>
              </a:solidFill>
              <a:highlight>
                <a:srgbClr val="FFFFFF"/>
              </a:highlight>
            </a:endParaRPr>
          </a:p>
        </p:txBody>
      </p:sp>
      <p:pic>
        <p:nvPicPr>
          <p:cNvPr id="108" name="Google Shape;108;p22"/>
          <p:cNvPicPr preferRelativeResize="0"/>
          <p:nvPr/>
        </p:nvPicPr>
        <p:blipFill>
          <a:blip r:embed="rId4">
            <a:alphaModFix/>
          </a:blip>
          <a:stretch>
            <a:fillRect/>
          </a:stretch>
        </p:blipFill>
        <p:spPr>
          <a:xfrm>
            <a:off x="1366838" y="1707625"/>
            <a:ext cx="6410325" cy="275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320600" y="195150"/>
            <a:ext cx="8377500" cy="10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A3A"/>
                </a:solidFill>
                <a:highlight>
                  <a:srgbClr val="FFFFFF"/>
                </a:highlight>
              </a:rPr>
              <a:t>Step 2:</a:t>
            </a:r>
            <a:r>
              <a:rPr lang="en" sz="1800">
                <a:solidFill>
                  <a:srgbClr val="666161"/>
                </a:solidFill>
                <a:highlight>
                  <a:srgbClr val="FFFFFF"/>
                </a:highlight>
              </a:rPr>
              <a:t> Now you will be taken to a screen where you can see three options which are Pricing, Sign in, and TRY NOW. Click on Try now”.</a:t>
            </a:r>
            <a:endParaRPr sz="1800"/>
          </a:p>
        </p:txBody>
      </p:sp>
      <p:pic>
        <p:nvPicPr>
          <p:cNvPr id="114" name="Google Shape;114;p23"/>
          <p:cNvPicPr preferRelativeResize="0"/>
          <p:nvPr/>
        </p:nvPicPr>
        <p:blipFill>
          <a:blip r:embed="rId3">
            <a:alphaModFix/>
          </a:blip>
          <a:stretch>
            <a:fillRect/>
          </a:stretch>
        </p:blipFill>
        <p:spPr>
          <a:xfrm>
            <a:off x="709975" y="1632025"/>
            <a:ext cx="7235875" cy="187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334525" y="181200"/>
            <a:ext cx="83076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A3A"/>
                </a:solidFill>
                <a:highlight>
                  <a:srgbClr val="FFFFFF"/>
                </a:highlight>
              </a:rPr>
              <a:t>Step 3:</a:t>
            </a:r>
            <a:r>
              <a:rPr lang="en" sz="1800">
                <a:solidFill>
                  <a:srgbClr val="666161"/>
                </a:solidFill>
                <a:highlight>
                  <a:srgbClr val="FFFFFF"/>
                </a:highlight>
              </a:rPr>
              <a:t> Now you will be taken to the page where you are required to enter your Email address and hit the “FREE TRIAL” button.</a:t>
            </a:r>
            <a:endParaRPr sz="1800"/>
          </a:p>
        </p:txBody>
      </p:sp>
      <p:pic>
        <p:nvPicPr>
          <p:cNvPr id="120" name="Google Shape;120;p24"/>
          <p:cNvPicPr preferRelativeResize="0"/>
          <p:nvPr/>
        </p:nvPicPr>
        <p:blipFill>
          <a:blip r:embed="rId3">
            <a:alphaModFix/>
          </a:blip>
          <a:stretch>
            <a:fillRect/>
          </a:stretch>
        </p:blipFill>
        <p:spPr>
          <a:xfrm>
            <a:off x="152400" y="1128000"/>
            <a:ext cx="8839198" cy="22242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nvSpPr>
        <p:spPr>
          <a:xfrm>
            <a:off x="264850" y="153325"/>
            <a:ext cx="8558700" cy="1421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4:</a:t>
            </a:r>
            <a:r>
              <a:rPr lang="en" sz="1800">
                <a:solidFill>
                  <a:srgbClr val="666161"/>
                </a:solidFill>
                <a:highlight>
                  <a:srgbClr val="FFFFFF"/>
                </a:highlight>
              </a:rPr>
              <a:t> Now it will start downloading the latest version of Tableau Desktop .exe file at the left corner of your screen.</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126" name="Google Shape;126;p25"/>
          <p:cNvPicPr preferRelativeResize="0"/>
          <p:nvPr/>
        </p:nvPicPr>
        <p:blipFill>
          <a:blip r:embed="rId3">
            <a:alphaModFix/>
          </a:blip>
          <a:stretch>
            <a:fillRect/>
          </a:stretch>
        </p:blipFill>
        <p:spPr>
          <a:xfrm>
            <a:off x="466575" y="1769250"/>
            <a:ext cx="8155251"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487875" y="139400"/>
            <a:ext cx="8377500" cy="12963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5:</a:t>
            </a:r>
            <a:r>
              <a:rPr lang="en" sz="1800">
                <a:solidFill>
                  <a:srgbClr val="666161"/>
                </a:solidFill>
                <a:highlight>
                  <a:srgbClr val="FFFFFF"/>
                </a:highlight>
              </a:rPr>
              <a:t> Open the downloaded file.  Accept the required terms and conditions and hit the “Install” button.</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132" name="Google Shape;132;p26"/>
          <p:cNvPicPr preferRelativeResize="0"/>
          <p:nvPr/>
        </p:nvPicPr>
        <p:blipFill>
          <a:blip r:embed="rId3">
            <a:alphaModFix/>
          </a:blip>
          <a:stretch>
            <a:fillRect/>
          </a:stretch>
        </p:blipFill>
        <p:spPr>
          <a:xfrm>
            <a:off x="2631975" y="1435700"/>
            <a:ext cx="3880056" cy="340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nvSpPr>
        <p:spPr>
          <a:xfrm>
            <a:off x="264850" y="97575"/>
            <a:ext cx="8502900" cy="17424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200">
                <a:solidFill>
                  <a:srgbClr val="3C3A3A"/>
                </a:solidFill>
                <a:highlight>
                  <a:srgbClr val="FFFFFF"/>
                </a:highlight>
              </a:rPr>
              <a:t>Step 6: </a:t>
            </a:r>
            <a:r>
              <a:rPr lang="en" sz="1200">
                <a:solidFill>
                  <a:srgbClr val="666161"/>
                </a:solidFill>
                <a:highlight>
                  <a:srgbClr val="FFFFFF"/>
                </a:highlight>
              </a:rPr>
              <a:t>you will be shown with the optional pop-up message to get the approval from the administrator to install the software. Click on “Yes” it gets approved. It will start the installation process on your Windows. Once you are done with the installation process, open the Tableau Desktop Software.</a:t>
            </a:r>
            <a:endParaRPr sz="1200">
              <a:solidFill>
                <a:srgbClr val="666161"/>
              </a:solidFill>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 sz="1200">
                <a:solidFill>
                  <a:srgbClr val="3C3A3A"/>
                </a:solidFill>
                <a:highlight>
                  <a:srgbClr val="FFFFFF"/>
                </a:highlight>
              </a:rPr>
              <a:t>Step 7: </a:t>
            </a:r>
            <a:r>
              <a:rPr lang="en" sz="1200">
                <a:solidFill>
                  <a:srgbClr val="666161"/>
                </a:solidFill>
                <a:highlight>
                  <a:srgbClr val="FFFFFF"/>
                </a:highlight>
              </a:rPr>
              <a:t>In this step you will see a registration window, you need to click on Activate,</a:t>
            </a:r>
            <a:endParaRPr sz="1200">
              <a:solidFill>
                <a:srgbClr val="666161"/>
              </a:solidFill>
              <a:highlight>
                <a:srgbClr val="FFFFFF"/>
              </a:highlight>
            </a:endParaRPr>
          </a:p>
          <a:p>
            <a:pPr indent="-304800" lvl="0" marL="457200" rtl="0" algn="l">
              <a:lnSpc>
                <a:spcPct val="200000"/>
              </a:lnSpc>
              <a:spcBef>
                <a:spcPts val="0"/>
              </a:spcBef>
              <a:spcAft>
                <a:spcPts val="0"/>
              </a:spcAft>
              <a:buClr>
                <a:srgbClr val="666161"/>
              </a:buClr>
              <a:buSzPts val="1200"/>
              <a:buChar char="●"/>
            </a:pPr>
            <a:r>
              <a:rPr lang="en" sz="1200">
                <a:solidFill>
                  <a:srgbClr val="666161"/>
                </a:solidFill>
                <a:highlight>
                  <a:srgbClr val="FFFFFF"/>
                </a:highlight>
              </a:rPr>
              <a:t>Enter Your Credentials</a:t>
            </a:r>
            <a:endParaRPr sz="1200">
              <a:solidFill>
                <a:srgbClr val="666161"/>
              </a:solidFill>
              <a:highlight>
                <a:srgbClr val="FFFFFF"/>
              </a:highlight>
            </a:endParaRPr>
          </a:p>
          <a:p>
            <a:pPr indent="-304800" lvl="0" marL="457200" rtl="0" algn="l">
              <a:lnSpc>
                <a:spcPct val="200000"/>
              </a:lnSpc>
              <a:spcBef>
                <a:spcPts val="0"/>
              </a:spcBef>
              <a:spcAft>
                <a:spcPts val="0"/>
              </a:spcAft>
              <a:buClr>
                <a:srgbClr val="666161"/>
              </a:buClr>
              <a:buSzPts val="1200"/>
              <a:buChar char="●"/>
            </a:pPr>
            <a:r>
              <a:rPr lang="en" sz="1200">
                <a:solidFill>
                  <a:srgbClr val="666161"/>
                </a:solidFill>
                <a:highlight>
                  <a:srgbClr val="FFFFFF"/>
                </a:highlight>
              </a:rPr>
              <a:t>Click on Start Trial Now.</a:t>
            </a:r>
            <a:endParaRPr sz="1200">
              <a:solidFill>
                <a:srgbClr val="666161"/>
              </a:solidFill>
              <a:highlight>
                <a:srgbClr val="FFFFFF"/>
              </a:highlight>
            </a:endParaRPr>
          </a:p>
          <a:p>
            <a:pPr indent="0" lvl="0" marL="0" rtl="0" algn="l">
              <a:spcBef>
                <a:spcPts val="0"/>
              </a:spcBef>
              <a:spcAft>
                <a:spcPts val="0"/>
              </a:spcAft>
              <a:buNone/>
            </a:pPr>
            <a:r>
              <a:t/>
            </a:r>
            <a:endParaRPr sz="1200"/>
          </a:p>
        </p:txBody>
      </p:sp>
      <p:pic>
        <p:nvPicPr>
          <p:cNvPr id="138" name="Google Shape;138;p27"/>
          <p:cNvPicPr preferRelativeResize="0"/>
          <p:nvPr/>
        </p:nvPicPr>
        <p:blipFill>
          <a:blip r:embed="rId3">
            <a:alphaModFix/>
          </a:blip>
          <a:stretch>
            <a:fillRect/>
          </a:stretch>
        </p:blipFill>
        <p:spPr>
          <a:xfrm>
            <a:off x="3453750" y="2144775"/>
            <a:ext cx="2236492" cy="299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nvSpPr>
        <p:spPr>
          <a:xfrm>
            <a:off x="487875" y="264850"/>
            <a:ext cx="7680300" cy="8922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8: </a:t>
            </a:r>
            <a:r>
              <a:rPr lang="en" sz="1800">
                <a:solidFill>
                  <a:srgbClr val="666161"/>
                </a:solidFill>
                <a:highlight>
                  <a:srgbClr val="FFFFFF"/>
                </a:highlight>
              </a:rPr>
              <a:t>wait till the registration process completes.</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144" name="Google Shape;144;p28"/>
          <p:cNvPicPr preferRelativeResize="0"/>
          <p:nvPr/>
        </p:nvPicPr>
        <p:blipFill>
          <a:blip r:embed="rId3">
            <a:alphaModFix/>
          </a:blip>
          <a:stretch>
            <a:fillRect/>
          </a:stretch>
        </p:blipFill>
        <p:spPr>
          <a:xfrm>
            <a:off x="2137275" y="1157038"/>
            <a:ext cx="4381500" cy="298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nvSpPr>
        <p:spPr>
          <a:xfrm>
            <a:off x="655125" y="97575"/>
            <a:ext cx="7778100" cy="3765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9: </a:t>
            </a:r>
            <a:r>
              <a:rPr lang="en" sz="1800">
                <a:solidFill>
                  <a:srgbClr val="666161"/>
                </a:solidFill>
                <a:highlight>
                  <a:srgbClr val="FFFFFF"/>
                </a:highlight>
              </a:rPr>
              <a:t>you will get a screen like below</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150" name="Google Shape;150;p29"/>
          <p:cNvPicPr preferRelativeResize="0"/>
          <p:nvPr/>
        </p:nvPicPr>
        <p:blipFill>
          <a:blip r:embed="rId3">
            <a:alphaModFix/>
          </a:blip>
          <a:stretch>
            <a:fillRect/>
          </a:stretch>
        </p:blipFill>
        <p:spPr>
          <a:xfrm>
            <a:off x="886575" y="590550"/>
            <a:ext cx="7315200" cy="3962400"/>
          </a:xfrm>
          <a:prstGeom prst="rect">
            <a:avLst/>
          </a:prstGeom>
          <a:noFill/>
          <a:ln>
            <a:noFill/>
          </a:ln>
        </p:spPr>
      </p:pic>
      <p:sp>
        <p:nvSpPr>
          <p:cNvPr id="151" name="Google Shape;151;p29"/>
          <p:cNvSpPr txBox="1"/>
          <p:nvPr/>
        </p:nvSpPr>
        <p:spPr>
          <a:xfrm>
            <a:off x="1073300" y="4655625"/>
            <a:ext cx="7067100" cy="3765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666161"/>
                </a:solidFill>
                <a:highlight>
                  <a:srgbClr val="FFFFFF"/>
                </a:highlight>
              </a:rPr>
              <a:t>Now you are all set to use your Tableau in your windows machine.</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212529"/>
              </a:solidFill>
              <a:highlight>
                <a:srgbClr val="FFFFFF"/>
              </a:highlight>
            </a:endParaRPr>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817325" y="172175"/>
            <a:ext cx="5088600" cy="85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Tableau Products Family</a:t>
            </a:r>
            <a:endParaRPr/>
          </a:p>
        </p:txBody>
      </p:sp>
      <p:pic>
        <p:nvPicPr>
          <p:cNvPr id="61" name="Google Shape;61;p14"/>
          <p:cNvPicPr preferRelativeResize="0"/>
          <p:nvPr/>
        </p:nvPicPr>
        <p:blipFill>
          <a:blip r:embed="rId3">
            <a:alphaModFix/>
          </a:blip>
          <a:stretch>
            <a:fillRect/>
          </a:stretch>
        </p:blipFill>
        <p:spPr>
          <a:xfrm>
            <a:off x="876300" y="984675"/>
            <a:ext cx="7391400" cy="371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20000" y="181725"/>
            <a:ext cx="8828400" cy="47634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500"/>
              </a:spcBef>
              <a:spcAft>
                <a:spcPts val="0"/>
              </a:spcAft>
              <a:buClr>
                <a:schemeClr val="dk1"/>
              </a:buClr>
              <a:buSzPts val="1100"/>
              <a:buFont typeface="Arial"/>
              <a:buNone/>
            </a:pPr>
            <a:r>
              <a:rPr b="1" lang="en" sz="1000">
                <a:solidFill>
                  <a:srgbClr val="333333"/>
                </a:solidFill>
                <a:highlight>
                  <a:srgbClr val="FFFFFF"/>
                </a:highlight>
              </a:rPr>
              <a:t>Installation :</a:t>
            </a:r>
            <a:endParaRPr b="1" sz="1000">
              <a:solidFill>
                <a:srgbClr val="333333"/>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00">
                <a:solidFill>
                  <a:srgbClr val="595858"/>
                </a:solidFill>
                <a:highlight>
                  <a:srgbClr val="FFFFFF"/>
                </a:highlight>
                <a:latin typeface="Roboto"/>
                <a:ea typeface="Roboto"/>
                <a:cs typeface="Roboto"/>
                <a:sym typeface="Roboto"/>
              </a:rPr>
              <a:t>Out of the five above mentioned products, Tableau Desktop, Public and Online offer Data Visual Creation.</a:t>
            </a:r>
            <a:endParaRPr sz="100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b="1" lang="en" sz="1000">
                <a:solidFill>
                  <a:srgbClr val="595858"/>
                </a:solidFill>
                <a:highlight>
                  <a:srgbClr val="FFFFFF"/>
                </a:highlight>
                <a:latin typeface="Roboto"/>
                <a:ea typeface="Roboto"/>
                <a:cs typeface="Roboto"/>
                <a:sym typeface="Roboto"/>
              </a:rPr>
              <a:t>Tableau Desktop  </a:t>
            </a:r>
            <a:endParaRPr b="1" sz="100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000">
                <a:solidFill>
                  <a:srgbClr val="595858"/>
                </a:solidFill>
                <a:highlight>
                  <a:srgbClr val="FFFFFF"/>
                </a:highlight>
                <a:latin typeface="Roboto"/>
                <a:ea typeface="Roboto"/>
                <a:cs typeface="Roboto"/>
                <a:sym typeface="Roboto"/>
              </a:rPr>
              <a:t>It is available in the following three formats :</a:t>
            </a:r>
            <a:endParaRPr sz="1000">
              <a:solidFill>
                <a:srgbClr val="595858"/>
              </a:solidFill>
              <a:highlight>
                <a:srgbClr val="FFFFFF"/>
              </a:highlight>
              <a:latin typeface="Roboto"/>
              <a:ea typeface="Roboto"/>
              <a:cs typeface="Roboto"/>
              <a:sym typeface="Roboto"/>
            </a:endParaRPr>
          </a:p>
          <a:p>
            <a:pPr indent="-292100" lvl="0" marL="457200" rtl="0" algn="l">
              <a:lnSpc>
                <a:spcPct val="115000"/>
              </a:lnSpc>
              <a:spcBef>
                <a:spcPts val="1600"/>
              </a:spcBef>
              <a:spcAft>
                <a:spcPts val="0"/>
              </a:spcAft>
              <a:buClr>
                <a:srgbClr val="595858"/>
              </a:buClr>
              <a:buSzPts val="1000"/>
              <a:buFont typeface="Roboto"/>
              <a:buAutoNum type="arabicPeriod"/>
            </a:pPr>
            <a:r>
              <a:rPr lang="en" sz="1000" u="sng">
                <a:solidFill>
                  <a:srgbClr val="0037EE"/>
                </a:solidFill>
                <a:highlight>
                  <a:srgbClr val="FFFFFF"/>
                </a:highlight>
                <a:latin typeface="Roboto"/>
                <a:ea typeface="Roboto"/>
                <a:cs typeface="Roboto"/>
                <a:sym typeface="Roboto"/>
                <a:hlinkClick r:id="rId3">
                  <a:extLst>
                    <a:ext uri="{A12FA001-AC4F-418D-AE19-62706E023703}">
                      <ahyp:hlinkClr val="tx"/>
                    </a:ext>
                  </a:extLst>
                </a:hlinkClick>
              </a:rPr>
              <a:t>Free trial for 14 days</a:t>
            </a:r>
            <a:endParaRPr sz="1000" u="sng">
              <a:solidFill>
                <a:srgbClr val="0037EE"/>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595858"/>
              </a:buClr>
              <a:buSzPts val="1000"/>
              <a:buFont typeface="Roboto"/>
              <a:buAutoNum type="arabicPeriod"/>
            </a:pPr>
            <a:r>
              <a:rPr lang="en" sz="1000">
                <a:solidFill>
                  <a:srgbClr val="595858"/>
                </a:solidFill>
                <a:highlight>
                  <a:srgbClr val="FFFFFF"/>
                </a:highlight>
                <a:latin typeface="Roboto"/>
                <a:ea typeface="Roboto"/>
                <a:cs typeface="Roboto"/>
                <a:sym typeface="Roboto"/>
              </a:rPr>
              <a:t>If you are a student or a teacher, you get free access to the </a:t>
            </a:r>
            <a:r>
              <a:rPr lang="en" sz="1000" u="sng">
                <a:solidFill>
                  <a:srgbClr val="0037EE"/>
                </a:solidFill>
                <a:highlight>
                  <a:srgbClr val="FFFFFF"/>
                </a:highlight>
                <a:latin typeface="Roboto"/>
                <a:ea typeface="Roboto"/>
                <a:cs typeface="Roboto"/>
                <a:sym typeface="Roboto"/>
                <a:hlinkClick r:id="rId4">
                  <a:extLst>
                    <a:ext uri="{A12FA001-AC4F-418D-AE19-62706E023703}">
                      <ahyp:hlinkClr val="tx"/>
                    </a:ext>
                  </a:extLst>
                </a:hlinkClick>
              </a:rPr>
              <a:t>Desktop</a:t>
            </a:r>
            <a:r>
              <a:rPr lang="en" sz="1000">
                <a:solidFill>
                  <a:srgbClr val="595858"/>
                </a:solidFill>
                <a:highlight>
                  <a:srgbClr val="FFFFFF"/>
                </a:highlight>
                <a:latin typeface="Roboto"/>
                <a:ea typeface="Roboto"/>
                <a:cs typeface="Roboto"/>
                <a:sym typeface="Roboto"/>
              </a:rPr>
              <a:t> for a full year.</a:t>
            </a:r>
            <a:endParaRPr sz="1000">
              <a:solidFill>
                <a:srgbClr val="595858"/>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595858"/>
              </a:buClr>
              <a:buSzPts val="1000"/>
              <a:buFont typeface="Roboto"/>
              <a:buAutoNum type="arabicPeriod"/>
            </a:pPr>
            <a:r>
              <a:rPr lang="en" sz="1000" u="sng">
                <a:solidFill>
                  <a:srgbClr val="0037EE"/>
                </a:solidFill>
                <a:highlight>
                  <a:srgbClr val="FFFFFF"/>
                </a:highlight>
                <a:latin typeface="Roboto"/>
                <a:ea typeface="Roboto"/>
                <a:cs typeface="Roboto"/>
                <a:sym typeface="Roboto"/>
                <a:hlinkClick r:id="rId5">
                  <a:extLst>
                    <a:ext uri="{A12FA001-AC4F-418D-AE19-62706E023703}">
                      <ahyp:hlinkClr val="tx"/>
                    </a:ext>
                  </a:extLst>
                </a:hlinkClick>
              </a:rPr>
              <a:t>Purchase Tableau</a:t>
            </a:r>
            <a:endParaRPr sz="1000" u="sng">
              <a:solidFill>
                <a:srgbClr val="0037EE"/>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b="1" lang="en" sz="1000">
                <a:solidFill>
                  <a:srgbClr val="595858"/>
                </a:solidFill>
                <a:highlight>
                  <a:srgbClr val="FFFFFF"/>
                </a:highlight>
                <a:latin typeface="Roboto"/>
                <a:ea typeface="Roboto"/>
                <a:cs typeface="Roboto"/>
                <a:sym typeface="Roboto"/>
              </a:rPr>
              <a:t>Tableau Public</a:t>
            </a:r>
            <a:endParaRPr b="1" sz="100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000" u="sng">
                <a:solidFill>
                  <a:srgbClr val="0037EE"/>
                </a:solidFill>
                <a:highlight>
                  <a:srgbClr val="FFFFFF"/>
                </a:highlight>
                <a:latin typeface="Roboto"/>
                <a:ea typeface="Roboto"/>
                <a:cs typeface="Roboto"/>
                <a:sym typeface="Roboto"/>
                <a:hlinkClick r:id="rId6">
                  <a:extLst>
                    <a:ext uri="{A12FA001-AC4F-418D-AE19-62706E023703}">
                      <ahyp:hlinkClr val="tx"/>
                    </a:ext>
                  </a:extLst>
                </a:hlinkClick>
              </a:rPr>
              <a:t>Tableau Public</a:t>
            </a:r>
            <a:r>
              <a:rPr lang="en" sz="1000">
                <a:solidFill>
                  <a:srgbClr val="595858"/>
                </a:solidFill>
                <a:highlight>
                  <a:srgbClr val="FFFFFF"/>
                </a:highlight>
                <a:latin typeface="Roboto"/>
                <a:ea typeface="Roboto"/>
                <a:cs typeface="Roboto"/>
                <a:sym typeface="Roboto"/>
              </a:rPr>
              <a:t> is purely free of all costs and does not require any licence. But it comes with a limitation that all of your data and workbooks are made public to all Tableau users. </a:t>
            </a:r>
            <a:endParaRPr sz="100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b="1" lang="en" sz="1000">
                <a:solidFill>
                  <a:srgbClr val="595858"/>
                </a:solidFill>
                <a:highlight>
                  <a:srgbClr val="FFFFFF"/>
                </a:highlight>
                <a:latin typeface="Roboto"/>
                <a:ea typeface="Roboto"/>
                <a:cs typeface="Roboto"/>
                <a:sym typeface="Roboto"/>
              </a:rPr>
              <a:t>Tableau Online</a:t>
            </a:r>
            <a:endParaRPr b="1" sz="100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 sz="1000" u="sng">
                <a:solidFill>
                  <a:srgbClr val="0037EE"/>
                </a:solidFill>
                <a:highlight>
                  <a:srgbClr val="FFFFFF"/>
                </a:highlight>
                <a:latin typeface="Roboto"/>
                <a:ea typeface="Roboto"/>
                <a:cs typeface="Roboto"/>
                <a:sym typeface="Roboto"/>
                <a:hlinkClick r:id="rId7">
                  <a:extLst>
                    <a:ext uri="{A12FA001-AC4F-418D-AE19-62706E023703}">
                      <ahyp:hlinkClr val="tx"/>
                    </a:ext>
                  </a:extLst>
                </a:hlinkClick>
              </a:rPr>
              <a:t>Tableau Online</a:t>
            </a:r>
            <a:r>
              <a:rPr lang="en" sz="1000">
                <a:solidFill>
                  <a:srgbClr val="595858"/>
                </a:solidFill>
                <a:highlight>
                  <a:srgbClr val="FFFFFF"/>
                </a:highlight>
                <a:latin typeface="Roboto"/>
                <a:ea typeface="Roboto"/>
                <a:cs typeface="Roboto"/>
                <a:sym typeface="Roboto"/>
              </a:rPr>
              <a:t> is the best option for you, if you wish to make your Workbooks on the Cloud and be able to access them from anywhere</a:t>
            </a:r>
            <a:endParaRPr sz="100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234708" y="1945750"/>
            <a:ext cx="8520600" cy="2052600"/>
          </a:xfrm>
          <a:prstGeom prst="rect">
            <a:avLst/>
          </a:prstGeom>
        </p:spPr>
        <p:txBody>
          <a:bodyPr anchorCtr="0" anchor="b" bIns="91425" lIns="91425" spcFirstLastPara="1" rIns="91425" wrap="square" tIns="91425">
            <a:noAutofit/>
          </a:bodyPr>
          <a:lstStyle/>
          <a:p>
            <a:pPr indent="0" lvl="0" marL="0" rtl="0" algn="l">
              <a:lnSpc>
                <a:spcPct val="173076"/>
              </a:lnSpc>
              <a:spcBef>
                <a:spcPts val="0"/>
              </a:spcBef>
              <a:spcAft>
                <a:spcPts val="0"/>
              </a:spcAft>
              <a:buClr>
                <a:schemeClr val="dk1"/>
              </a:buClr>
              <a:buSzPts val="1100"/>
              <a:buFont typeface="Arial"/>
              <a:buNone/>
            </a:pPr>
            <a:r>
              <a:rPr b="1" lang="en" sz="3000">
                <a:solidFill>
                  <a:srgbClr val="50505B"/>
                </a:solidFill>
                <a:highlight>
                  <a:schemeClr val="lt1"/>
                </a:highlight>
                <a:latin typeface="Calibri"/>
                <a:ea typeface="Calibri"/>
                <a:cs typeface="Calibri"/>
                <a:sym typeface="Calibri"/>
              </a:rPr>
              <a:t>How to Download &amp; Install Tableau Public (Free) &amp; Desktop (Trial)</a:t>
            </a:r>
            <a:endParaRPr b="1" sz="3000">
              <a:solidFill>
                <a:srgbClr val="50505B"/>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50900" y="216925"/>
            <a:ext cx="8795400" cy="683100"/>
          </a:xfrm>
          <a:prstGeom prst="rect">
            <a:avLst/>
          </a:prstGeom>
          <a:noFill/>
          <a:ln>
            <a:noFill/>
          </a:ln>
        </p:spPr>
        <p:txBody>
          <a:bodyPr anchorCtr="0" anchor="t" bIns="91425" lIns="91425" spcFirstLastPara="1" rIns="91425" wrap="square" tIns="91425">
            <a:noAutofit/>
          </a:bodyPr>
          <a:lstStyle/>
          <a:p>
            <a:pPr indent="0" lvl="0" marL="0" rtl="0" algn="l">
              <a:lnSpc>
                <a:spcPct val="173076"/>
              </a:lnSpc>
              <a:spcBef>
                <a:spcPts val="0"/>
              </a:spcBef>
              <a:spcAft>
                <a:spcPts val="0"/>
              </a:spcAft>
              <a:buClr>
                <a:schemeClr val="dk1"/>
              </a:buClr>
              <a:buSzPts val="1100"/>
              <a:buFont typeface="Arial"/>
              <a:buNone/>
            </a:pPr>
            <a:r>
              <a:rPr b="1" lang="en" sz="2400">
                <a:solidFill>
                  <a:srgbClr val="50505B"/>
                </a:solidFill>
                <a:highlight>
                  <a:srgbClr val="FFFFFF"/>
                </a:highlight>
                <a:latin typeface="Calibri"/>
                <a:ea typeface="Calibri"/>
                <a:cs typeface="Calibri"/>
                <a:sym typeface="Calibri"/>
              </a:rPr>
              <a:t>How to Download &amp; Install Tableau Public (Free)</a:t>
            </a:r>
            <a:endParaRPr b="1" sz="2400">
              <a:solidFill>
                <a:srgbClr val="50505B"/>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77" name="Google Shape;77;p17"/>
          <p:cNvSpPr txBox="1"/>
          <p:nvPr/>
        </p:nvSpPr>
        <p:spPr>
          <a:xfrm>
            <a:off x="0" y="900025"/>
            <a:ext cx="88932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A3A"/>
                </a:solidFill>
                <a:highlight>
                  <a:srgbClr val="FFFFFF"/>
                </a:highlight>
              </a:rPr>
              <a:t>Step 1: </a:t>
            </a:r>
            <a:r>
              <a:rPr lang="en" sz="1800">
                <a:solidFill>
                  <a:srgbClr val="666161"/>
                </a:solidFill>
                <a:highlight>
                  <a:srgbClr val="FFFFFF"/>
                </a:highlight>
              </a:rPr>
              <a:t>Search </a:t>
            </a:r>
            <a:r>
              <a:rPr lang="en" sz="1800">
                <a:solidFill>
                  <a:srgbClr val="3C3A3A"/>
                </a:solidFill>
                <a:highlight>
                  <a:srgbClr val="FFFFFF"/>
                </a:highlight>
              </a:rPr>
              <a:t> </a:t>
            </a:r>
            <a:r>
              <a:rPr lang="en" sz="1800">
                <a:solidFill>
                  <a:srgbClr val="666161"/>
                </a:solidFill>
                <a:highlight>
                  <a:srgbClr val="FFFFFF"/>
                </a:highlight>
              </a:rPr>
              <a:t>https://public.tableau.com/en-us/s/download on your browser. Now enter your email id in the specified box and click on the “DOWNLOAD APP” icon.</a:t>
            </a:r>
            <a:endParaRPr sz="1800"/>
          </a:p>
        </p:txBody>
      </p:sp>
      <p:pic>
        <p:nvPicPr>
          <p:cNvPr id="78" name="Google Shape;78;p17"/>
          <p:cNvPicPr preferRelativeResize="0"/>
          <p:nvPr/>
        </p:nvPicPr>
        <p:blipFill>
          <a:blip r:embed="rId3">
            <a:alphaModFix/>
          </a:blip>
          <a:stretch>
            <a:fillRect/>
          </a:stretch>
        </p:blipFill>
        <p:spPr>
          <a:xfrm>
            <a:off x="1351175" y="1986425"/>
            <a:ext cx="5715000" cy="220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599375" y="320600"/>
            <a:ext cx="8154300" cy="10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A3A"/>
                </a:solidFill>
                <a:highlight>
                  <a:srgbClr val="FFFFFF"/>
                </a:highlight>
              </a:rPr>
              <a:t>Step 2: </a:t>
            </a:r>
            <a:r>
              <a:rPr lang="en" sz="1800">
                <a:solidFill>
                  <a:srgbClr val="666161"/>
                </a:solidFill>
                <a:highlight>
                  <a:srgbClr val="FFFFFF"/>
                </a:highlight>
              </a:rPr>
              <a:t>It will start downloading you the .exe file in your windows machine by default. You can see the file downloading process on the down left corner of your screen.</a:t>
            </a:r>
            <a:endParaRPr sz="1800"/>
          </a:p>
        </p:txBody>
      </p:sp>
      <p:pic>
        <p:nvPicPr>
          <p:cNvPr id="84" name="Google Shape;84;p18"/>
          <p:cNvPicPr preferRelativeResize="0"/>
          <p:nvPr/>
        </p:nvPicPr>
        <p:blipFill>
          <a:blip r:embed="rId3">
            <a:alphaModFix/>
          </a:blip>
          <a:stretch>
            <a:fillRect/>
          </a:stretch>
        </p:blipFill>
        <p:spPr>
          <a:xfrm>
            <a:off x="2038350" y="1741500"/>
            <a:ext cx="5067300"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62425" y="209075"/>
            <a:ext cx="8377500" cy="1421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1800">
                <a:solidFill>
                  <a:srgbClr val="3C3A3A"/>
                </a:solidFill>
                <a:highlight>
                  <a:srgbClr val="FFFFFF"/>
                </a:highlight>
              </a:rPr>
              <a:t>Step 3:</a:t>
            </a:r>
            <a:r>
              <a:rPr lang="en" sz="1800">
                <a:solidFill>
                  <a:srgbClr val="666161"/>
                </a:solidFill>
                <a:highlight>
                  <a:srgbClr val="FFFFFF"/>
                </a:highlight>
              </a:rPr>
              <a:t> Now open the file once it gets downloaded. Accept terms and conditions then click on installation button.</a:t>
            </a:r>
            <a:endParaRPr sz="1800">
              <a:solidFill>
                <a:srgbClr val="66616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90" name="Google Shape;90;p19"/>
          <p:cNvPicPr preferRelativeResize="0"/>
          <p:nvPr/>
        </p:nvPicPr>
        <p:blipFill>
          <a:blip r:embed="rId3">
            <a:alphaModFix/>
          </a:blip>
          <a:stretch>
            <a:fillRect/>
          </a:stretch>
        </p:blipFill>
        <p:spPr>
          <a:xfrm>
            <a:off x="2633550" y="1630775"/>
            <a:ext cx="3655685" cy="320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306650" y="236975"/>
            <a:ext cx="8712000" cy="12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3A3A"/>
                </a:solidFill>
                <a:highlight>
                  <a:srgbClr val="FFFFFF"/>
                </a:highlight>
              </a:rPr>
              <a:t>Step 4: </a:t>
            </a:r>
            <a:r>
              <a:rPr lang="en" sz="1800">
                <a:solidFill>
                  <a:srgbClr val="666161"/>
                </a:solidFill>
                <a:highlight>
                  <a:srgbClr val="FFFFFF"/>
                </a:highlight>
              </a:rPr>
              <a:t>once you are done with installation process you will be displayed with a screen like below. Now you can start using it.</a:t>
            </a:r>
            <a:endParaRPr sz="1800"/>
          </a:p>
        </p:txBody>
      </p:sp>
      <p:pic>
        <p:nvPicPr>
          <p:cNvPr id="96" name="Google Shape;96;p20"/>
          <p:cNvPicPr preferRelativeResize="0"/>
          <p:nvPr/>
        </p:nvPicPr>
        <p:blipFill>
          <a:blip r:embed="rId3">
            <a:alphaModFix/>
          </a:blip>
          <a:stretch>
            <a:fillRect/>
          </a:stretch>
        </p:blipFill>
        <p:spPr>
          <a:xfrm>
            <a:off x="1498775" y="1295400"/>
            <a:ext cx="6146451" cy="330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ctrTitle"/>
          </p:nvPr>
        </p:nvSpPr>
        <p:spPr>
          <a:xfrm>
            <a:off x="234708" y="1945750"/>
            <a:ext cx="8520600" cy="2052600"/>
          </a:xfrm>
          <a:prstGeom prst="rect">
            <a:avLst/>
          </a:prstGeom>
        </p:spPr>
        <p:txBody>
          <a:bodyPr anchorCtr="0" anchor="b" bIns="91425" lIns="91425" spcFirstLastPara="1" rIns="91425" wrap="square" tIns="91425">
            <a:noAutofit/>
          </a:bodyPr>
          <a:lstStyle/>
          <a:p>
            <a:pPr indent="0" lvl="0" marL="0" rtl="0" algn="l">
              <a:lnSpc>
                <a:spcPct val="173076"/>
              </a:lnSpc>
              <a:spcBef>
                <a:spcPts val="0"/>
              </a:spcBef>
              <a:spcAft>
                <a:spcPts val="0"/>
              </a:spcAft>
              <a:buNone/>
            </a:pPr>
            <a:r>
              <a:rPr b="1" lang="en" sz="3000">
                <a:solidFill>
                  <a:srgbClr val="50505B"/>
                </a:solidFill>
                <a:highlight>
                  <a:schemeClr val="lt1"/>
                </a:highlight>
                <a:latin typeface="Calibri"/>
                <a:ea typeface="Calibri"/>
                <a:cs typeface="Calibri"/>
                <a:sym typeface="Calibri"/>
              </a:rPr>
              <a:t>How to Download &amp; Install Desktop (Trial)</a:t>
            </a:r>
            <a:endParaRPr b="1" sz="3000">
              <a:solidFill>
                <a:srgbClr val="50505B"/>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