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69" r:id="rId4"/>
    <p:sldId id="304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5" r:id="rId20"/>
    <p:sldId id="336" r:id="rId21"/>
    <p:sldId id="337" r:id="rId22"/>
    <p:sldId id="334" r:id="rId23"/>
    <p:sldId id="338" r:id="rId24"/>
    <p:sldId id="339" r:id="rId25"/>
    <p:sldId id="26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14A"/>
    <a:srgbClr val="0BA50F"/>
    <a:srgbClr val="595959"/>
    <a:srgbClr val="C82506"/>
    <a:srgbClr val="5DA9DD"/>
    <a:srgbClr val="FFB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/>
    <p:restoredTop sz="94552"/>
  </p:normalViewPr>
  <p:slideViewPr>
    <p:cSldViewPr snapToGrid="0">
      <p:cViewPr varScale="1">
        <p:scale>
          <a:sx n="83" d="100"/>
          <a:sy n="83" d="100"/>
        </p:scale>
        <p:origin x="56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 rotWithShape="1">
          <a:blip r:embed="rId3">
            <a:alphaModFix/>
          </a:blip>
          <a:srcRect t="-740" b="740"/>
          <a:stretch/>
        </p:blipFill>
        <p:spPr>
          <a:xfrm>
            <a:off x="-582616" y="115545"/>
            <a:ext cx="3027300" cy="47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36AE3-F4F9-48F4-8BE5-B958D2BE895F}"/>
              </a:ext>
            </a:extLst>
          </p:cNvPr>
          <p:cNvSpPr txBox="1"/>
          <p:nvPr/>
        </p:nvSpPr>
        <p:spPr>
          <a:xfrm>
            <a:off x="7472632" y="4307425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>
              <a:buClr>
                <a:schemeClr val="dk2"/>
              </a:buClr>
              <a:buSzPts val="1800"/>
            </a:pPr>
            <a:r>
              <a:rPr lang="en-GB" b="1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Pere Gilabert</a:t>
            </a:r>
          </a:p>
          <a:p>
            <a:pPr marL="114300">
              <a:buClr>
                <a:schemeClr val="dk2"/>
              </a:buClr>
              <a:buSzPts val="1800"/>
            </a:pPr>
            <a:r>
              <a:rPr lang="en-GB" b="1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February 2021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8E3358-E1C3-462F-9C57-7FA74404E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398679"/>
            <a:ext cx="8520600" cy="1198525"/>
          </a:xfrm>
        </p:spPr>
        <p:txBody>
          <a:bodyPr/>
          <a:lstStyle/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EfficientNet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Rethinking Model Scaling for Convolutional Neural Networks</a:t>
            </a:r>
            <a:endParaRPr lang="en-GB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58A2C4-9289-408C-BEB1-67414A1FA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860" y="1820496"/>
            <a:ext cx="3942280" cy="31327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132-8ADD-4C76-96E9-E783D3A4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21E24-83D4-4F87-81CD-C5D070E6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680961"/>
            <a:ext cx="2546585" cy="826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F4EA8-DF5C-446C-84C2-22FC5DA85F47}"/>
              </a:ext>
            </a:extLst>
          </p:cNvPr>
          <p:cNvSpPr txBox="1"/>
          <p:nvPr/>
        </p:nvSpPr>
        <p:spPr>
          <a:xfrm>
            <a:off x="311700" y="3407325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(r=2)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73851-DE1E-474B-B011-507F9BAF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46" y="3146222"/>
            <a:ext cx="4485937" cy="1816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AEE110-6829-4EC9-87B0-46CB8CF8140C}"/>
              </a:ext>
            </a:extLst>
          </p:cNvPr>
          <p:cNvSpPr txBox="1"/>
          <p:nvPr/>
        </p:nvSpPr>
        <p:spPr>
          <a:xfrm>
            <a:off x="3861548" y="2996276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channels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(w=2)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4043A2-0100-4AE8-9D24-767E32AD9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913777"/>
            <a:ext cx="4245155" cy="831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18464F-E891-41E8-8BDF-BF9D33891507}"/>
              </a:ext>
            </a:extLst>
          </p:cNvPr>
          <p:cNvSpPr txBox="1"/>
          <p:nvPr/>
        </p:nvSpPr>
        <p:spPr>
          <a:xfrm>
            <a:off x="311700" y="1759889"/>
            <a:ext cx="22903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(d=2)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F69C3-AFA6-4E01-8DEF-2F9E8C1A1EEE}"/>
              </a:ext>
            </a:extLst>
          </p:cNvPr>
          <p:cNvSpPr txBox="1"/>
          <p:nvPr/>
        </p:nvSpPr>
        <p:spPr>
          <a:xfrm>
            <a:off x="847165" y="28497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1E502AE-50C6-4B0C-B598-C99E8FCB58B5}"/>
              </a:ext>
            </a:extLst>
          </p:cNvPr>
          <p:cNvSpPr/>
          <p:nvPr/>
        </p:nvSpPr>
        <p:spPr>
          <a:xfrm rot="5400000">
            <a:off x="911467" y="2356424"/>
            <a:ext cx="155448" cy="914400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07D83-EA4D-4071-BF68-708D50E8C393}"/>
              </a:ext>
            </a:extLst>
          </p:cNvPr>
          <p:cNvSpPr txBox="1"/>
          <p:nvPr/>
        </p:nvSpPr>
        <p:spPr>
          <a:xfrm>
            <a:off x="2192576" y="28479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59A98C7-DDB2-40BC-844D-8B8F7CBB01C0}"/>
              </a:ext>
            </a:extLst>
          </p:cNvPr>
          <p:cNvSpPr/>
          <p:nvPr/>
        </p:nvSpPr>
        <p:spPr>
          <a:xfrm rot="5400000">
            <a:off x="2256878" y="2354630"/>
            <a:ext cx="155448" cy="914400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2CACB-56B6-4EDD-A177-C59309F94A48}"/>
              </a:ext>
            </a:extLst>
          </p:cNvPr>
          <p:cNvSpPr txBox="1"/>
          <p:nvPr/>
        </p:nvSpPr>
        <p:spPr>
          <a:xfrm>
            <a:off x="3449876" y="28479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58E2D92-68A3-4A73-992B-C8F63CA3D707}"/>
              </a:ext>
            </a:extLst>
          </p:cNvPr>
          <p:cNvSpPr/>
          <p:nvPr/>
        </p:nvSpPr>
        <p:spPr>
          <a:xfrm rot="5400000">
            <a:off x="3514178" y="2354630"/>
            <a:ext cx="155448" cy="914400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0D7C-C581-47F6-9C2F-A99D86BBCC2F}"/>
              </a:ext>
            </a:extLst>
          </p:cNvPr>
          <p:cNvSpPr txBox="1"/>
          <p:nvPr/>
        </p:nvSpPr>
        <p:spPr>
          <a:xfrm>
            <a:off x="4708589" y="35901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2072560-B363-4B70-807D-0590BE0FC6FE}"/>
              </a:ext>
            </a:extLst>
          </p:cNvPr>
          <p:cNvSpPr/>
          <p:nvPr/>
        </p:nvSpPr>
        <p:spPr>
          <a:xfrm rot="18882872">
            <a:off x="4588563" y="3486567"/>
            <a:ext cx="145038" cy="608603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C85A1-D74B-4EEA-9CEE-17BA3FEAB600}"/>
              </a:ext>
            </a:extLst>
          </p:cNvPr>
          <p:cNvSpPr txBox="1"/>
          <p:nvPr/>
        </p:nvSpPr>
        <p:spPr>
          <a:xfrm>
            <a:off x="5738278" y="3645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6BBA3BC-1C4F-456A-A026-9778B4144BCC}"/>
              </a:ext>
            </a:extLst>
          </p:cNvPr>
          <p:cNvSpPr/>
          <p:nvPr/>
        </p:nvSpPr>
        <p:spPr>
          <a:xfrm rot="18979038">
            <a:off x="5637698" y="3339538"/>
            <a:ext cx="181585" cy="1103044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D0F16-156E-4901-B349-1595D5158500}"/>
              </a:ext>
            </a:extLst>
          </p:cNvPr>
          <p:cNvSpPr txBox="1"/>
          <p:nvPr/>
        </p:nvSpPr>
        <p:spPr>
          <a:xfrm>
            <a:off x="6979275" y="364565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0204F50-E7A6-4807-8BD8-63830C77E7FF}"/>
              </a:ext>
            </a:extLst>
          </p:cNvPr>
          <p:cNvSpPr/>
          <p:nvPr/>
        </p:nvSpPr>
        <p:spPr>
          <a:xfrm rot="19004304">
            <a:off x="6907372" y="3099056"/>
            <a:ext cx="143806" cy="1741911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A1D03FA-22B7-49F5-9C50-BC216298211F}"/>
              </a:ext>
            </a:extLst>
          </p:cNvPr>
          <p:cNvSpPr/>
          <p:nvPr/>
        </p:nvSpPr>
        <p:spPr>
          <a:xfrm rot="10800000">
            <a:off x="232194" y="3726087"/>
            <a:ext cx="129095" cy="826607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CA6D2D-2A57-4288-8033-CC89325DB2D1}"/>
              </a:ext>
            </a:extLst>
          </p:cNvPr>
          <p:cNvSpPr/>
          <p:nvPr/>
        </p:nvSpPr>
        <p:spPr>
          <a:xfrm rot="5400000">
            <a:off x="710045" y="4201013"/>
            <a:ext cx="129095" cy="826607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57FC0-EFB1-4FEE-83B2-3A69ADA4C923}"/>
              </a:ext>
            </a:extLst>
          </p:cNvPr>
          <p:cNvSpPr txBox="1"/>
          <p:nvPr/>
        </p:nvSpPr>
        <p:spPr>
          <a:xfrm>
            <a:off x="652603" y="464731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A3686-4328-4BF5-90F6-318A16EAAFAB}"/>
              </a:ext>
            </a:extLst>
          </p:cNvPr>
          <p:cNvSpPr txBox="1"/>
          <p:nvPr/>
        </p:nvSpPr>
        <p:spPr>
          <a:xfrm>
            <a:off x="27969" y="395343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r</a:t>
            </a:r>
            <a:endParaRPr lang="en-GB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1B1081-5FF6-4DBE-9F75-BAE87D7CF93E}"/>
                  </a:ext>
                </a:extLst>
              </p:cNvPr>
              <p:cNvSpPr txBox="1"/>
              <p:nvPr/>
            </p:nvSpPr>
            <p:spPr>
              <a:xfrm>
                <a:off x="4708589" y="2111071"/>
                <a:ext cx="4559792" cy="729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lim>
                          </m:limLow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</m:fName>
                        <m:e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𝐴𝑐𝑐𝑢𝑟𝑎𝑐𝑦</m:t>
                          </m:r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ca-ES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𝐻𝑎𝑟𝑑𝑤𝑎𝑟𝑒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𝑟𝑒𝑞𝑢𝑖𝑒𝑟𝑒𝑑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&lt;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𝐻𝑎𝑟𝑑𝑤𝑎𝑟𝑒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𝑐𝑎𝑝𝑎𝑏𝑖𝑙𝑖𝑡𝑖𝑒𝑠</m:t>
                      </m:r>
                    </m:oMath>
                  </m:oMathPara>
                </a14:m>
                <a:endParaRPr lang="en-GB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≥1,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≥1,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</m:t>
                      </m:r>
                    </m:oMath>
                  </m:oMathPara>
                </a14:m>
                <a:endParaRPr lang="en-GB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1B1081-5FF6-4DBE-9F75-BAE87D7C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9" y="2111071"/>
                <a:ext cx="4559792" cy="72923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9A433E8A-374E-4CF6-9C33-CC6368E75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634" y="65037"/>
            <a:ext cx="5263096" cy="1931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92BD4B-7376-41F0-A4D1-314C06016FF9}"/>
              </a:ext>
            </a:extLst>
          </p:cNvPr>
          <p:cNvSpPr txBox="1"/>
          <p:nvPr/>
        </p:nvSpPr>
        <p:spPr>
          <a:xfrm>
            <a:off x="7162093" y="176952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Network(1,1,1)</a:t>
            </a:r>
            <a:endParaRPr lang="en-GB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40219-6E78-4D63-AA01-EB86DB890E9E}"/>
              </a:ext>
            </a:extLst>
          </p:cNvPr>
          <p:cNvSpPr txBox="1"/>
          <p:nvPr/>
        </p:nvSpPr>
        <p:spPr>
          <a:xfrm>
            <a:off x="2664849" y="1713354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Network(2,1,1)</a:t>
            </a:r>
            <a:endParaRPr lang="en-GB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C1774F-3E83-43BF-8D8E-B80493FA415F}"/>
              </a:ext>
            </a:extLst>
          </p:cNvPr>
          <p:cNvSpPr txBox="1"/>
          <p:nvPr/>
        </p:nvSpPr>
        <p:spPr>
          <a:xfrm>
            <a:off x="1715244" y="4460427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Network(1,1,2)</a:t>
            </a:r>
            <a:endParaRPr lang="en-GB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31E010-10FD-4347-B176-0C63C71D81A2}"/>
              </a:ext>
            </a:extLst>
          </p:cNvPr>
          <p:cNvSpPr txBox="1"/>
          <p:nvPr/>
        </p:nvSpPr>
        <p:spPr>
          <a:xfrm>
            <a:off x="5373756" y="452497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Network(1,2,1)</a:t>
            </a:r>
            <a:endParaRPr lang="en-GB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29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E65-9FD3-435C-91F0-1D58B7E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B31CB-4826-410B-A570-1E8764D1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1" y="1902509"/>
            <a:ext cx="7957613" cy="2346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A9A6EB-F688-4525-B149-B6460B41788D}"/>
              </a:ext>
            </a:extLst>
          </p:cNvPr>
          <p:cNvSpPr txBox="1"/>
          <p:nvPr/>
        </p:nvSpPr>
        <p:spPr>
          <a:xfrm>
            <a:off x="1391771" y="1594732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Network(1, w, 1)</a:t>
            </a:r>
            <a:endParaRPr lang="en-GB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436DE-32CA-4165-87DE-25F32D5C2AC8}"/>
              </a:ext>
            </a:extLst>
          </p:cNvPr>
          <p:cNvSpPr txBox="1"/>
          <p:nvPr/>
        </p:nvSpPr>
        <p:spPr>
          <a:xfrm>
            <a:off x="4058771" y="1594732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Network(d, 1, 1)</a:t>
            </a:r>
            <a:endParaRPr lang="en-GB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526A3-B2DC-4D9F-8A1A-8E88FB310EB2}"/>
              </a:ext>
            </a:extLst>
          </p:cNvPr>
          <p:cNvSpPr txBox="1"/>
          <p:nvPr/>
        </p:nvSpPr>
        <p:spPr>
          <a:xfrm>
            <a:off x="6611471" y="1594732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Network(1, 1, r)</a:t>
            </a:r>
            <a:endParaRPr lang="en-GB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E1763-0FE0-4BDB-8A4B-CC474172B120}"/>
              </a:ext>
            </a:extLst>
          </p:cNvPr>
          <p:cNvSpPr txBox="1"/>
          <p:nvPr/>
        </p:nvSpPr>
        <p:spPr>
          <a:xfrm>
            <a:off x="6662124" y="4773708"/>
            <a:ext cx="242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FLOPS: </a:t>
            </a:r>
            <a:r>
              <a:rPr lang="ca-ES" sz="1200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ca-ES" sz="12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sz="1200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ca-ES" sz="12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ca-ES" sz="1200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endParaRPr lang="en-GB" sz="1200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2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98B8-5EF5-4912-8091-59302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3CEE45-245A-4AA7-9D01-EF2D1272A3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GB" b="1" dirty="0"/>
                  <a:t>Hypothesis</a:t>
                </a:r>
                <a:r>
                  <a:rPr lang="en-GB" dirty="0"/>
                  <a:t>: Scale d, r, w evenly. We can define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ca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ca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ca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ca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s</a:t>
                </a:r>
                <a:r>
                  <a:rPr lang="en-GB" dirty="0" err="1"/>
                  <a:t>.t.</a:t>
                </a:r>
                <a:r>
                  <a:rPr lang="en-GB" dirty="0"/>
                  <a:t>      </a:t>
                </a:r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r>
                  <a:rPr lang="en-GB" dirty="0"/>
                  <a:t>We can find the best parameters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ca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ca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ca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ca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using grid search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3CEE45-245A-4AA7-9D01-EF2D1272A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35639-969D-42FB-9CFD-71797796754A}"/>
                  </a:ext>
                </a:extLst>
              </p:cNvPr>
              <p:cNvSpPr txBox="1"/>
              <p:nvPr/>
            </p:nvSpPr>
            <p:spPr>
              <a:xfrm>
                <a:off x="217270" y="2207130"/>
                <a:ext cx="4559792" cy="729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lim>
                          </m:limLow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</m:fName>
                        <m:e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𝐴𝑐𝑐𝑢𝑟𝑎𝑐𝑦</m:t>
                          </m:r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ca-ES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𝐻𝑎𝑟𝑑𝑤𝑎𝑟𝑒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𝑟𝑒𝑞𝑢𝑖𝑒𝑟𝑒𝑑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&lt;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𝐻𝑎𝑟𝑑𝑤𝑎𝑟𝑒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𝑐𝑎𝑝𝑎𝑏𝑖𝑙𝑖𝑡𝑖𝑒𝑠</m:t>
                      </m:r>
                    </m:oMath>
                  </m:oMathPara>
                </a14:m>
                <a:endParaRPr lang="en-GB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≥1, 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≥1, 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</m:t>
                      </m:r>
                    </m:oMath>
                  </m:oMathPara>
                </a14:m>
                <a:endParaRPr lang="en-GB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35639-969D-42FB-9CFD-717977967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70" y="2207130"/>
                <a:ext cx="4559792" cy="729239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5A7F95-89DB-419B-A7E2-68B8E874B10B}"/>
                  </a:ext>
                </a:extLst>
              </p:cNvPr>
              <p:cNvSpPr txBox="1"/>
              <p:nvPr/>
            </p:nvSpPr>
            <p:spPr>
              <a:xfrm>
                <a:off x="6723530" y="867336"/>
                <a:ext cx="1014637" cy="955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ca-ES" sz="18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a-ES" sz="18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ca-ES" sz="18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ca-ES" sz="18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ca-ES" sz="18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a-ES" sz="18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a-ES" sz="18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ca-ES" sz="18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ca-ES" sz="18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a-ES" sz="18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ca-ES" sz="18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en-GB" sz="18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5A7F95-89DB-419B-A7E2-68B8E874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30" y="867336"/>
                <a:ext cx="1014637" cy="955262"/>
              </a:xfrm>
              <a:prstGeom prst="rect">
                <a:avLst/>
              </a:prstGeom>
              <a:blipFill>
                <a:blip r:embed="rId4"/>
                <a:stretch>
                  <a:fillRect b="-1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78E43-2F03-4125-84C2-069A8E67CC7F}"/>
                  </a:ext>
                </a:extLst>
              </p:cNvPr>
              <p:cNvSpPr txBox="1"/>
              <p:nvPr/>
            </p:nvSpPr>
            <p:spPr>
              <a:xfrm>
                <a:off x="4524785" y="2207129"/>
                <a:ext cx="4559792" cy="729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lim>
                          </m:limLow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</m:fName>
                        <m:e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𝐴𝑐𝑐𝑢𝑟𝑎𝑐𝑦</m:t>
                          </m:r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ca-ES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𝐻𝑎𝑟𝑑𝑤𝑎𝑟𝑒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𝑟𝑒𝑞𝑢𝑖𝑒𝑟𝑒𝑑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&lt;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𝐻𝑎𝑟𝑑𝑤𝑎𝑟𝑒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𝑐𝑎𝑝𝑎𝑏𝑖𝑙𝑖𝑡𝑖𝑒𝑠</m:t>
                      </m:r>
                    </m:oMath>
                  </m:oMathPara>
                </a14:m>
                <a:endParaRPr lang="en-GB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≥1, 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≥1, 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𝛾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</m:t>
                      </m:r>
                    </m:oMath>
                  </m:oMathPara>
                </a14:m>
                <a:endParaRPr lang="en-GB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78E43-2F03-4125-84C2-069A8E67C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85" y="2207129"/>
                <a:ext cx="4559792" cy="729239"/>
              </a:xfrm>
              <a:prstGeom prst="rect">
                <a:avLst/>
              </a:prstGeom>
              <a:blipFill>
                <a:blip r:embed="rId5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52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D04C-6B48-493A-945D-1D7E9D30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5D013-92B3-43FC-9EF8-72129889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69" y="335439"/>
            <a:ext cx="5146617" cy="1008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E959D9-4FD5-461C-B261-E35F4167B1DD}"/>
                  </a:ext>
                </a:extLst>
              </p:cNvPr>
              <p:cNvSpPr txBox="1"/>
              <p:nvPr/>
            </p:nvSpPr>
            <p:spPr>
              <a:xfrm>
                <a:off x="3338779" y="1301847"/>
                <a:ext cx="5950860" cy="620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ca-ES" sz="18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ca-E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ca-ES" sz="18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800" i="1" dirty="0">
                  <a:solidFill>
                    <a:schemeClr val="dk2"/>
                  </a:solidFill>
                  <a:latin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E959D9-4FD5-461C-B261-E35F4167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79" y="1301847"/>
                <a:ext cx="5950860" cy="620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55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D04C-6B48-493A-945D-1D7E9D30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5D013-92B3-43FC-9EF8-72129889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69" y="335439"/>
            <a:ext cx="5146617" cy="1008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B99CF3-1078-466F-A9C1-4C2CA9F2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8" y="1513568"/>
            <a:ext cx="4522518" cy="1467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3EF2F-0306-4EA4-A68A-43CB45D1F12D}"/>
                  </a:ext>
                </a:extLst>
              </p:cNvPr>
              <p:cNvSpPr txBox="1"/>
              <p:nvPr/>
            </p:nvSpPr>
            <p:spPr>
              <a:xfrm>
                <a:off x="224592" y="2887578"/>
                <a:ext cx="6114687" cy="667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4300" lvl="0">
                  <a:lnSpc>
                    <a:spcPct val="115000"/>
                  </a:lnSpc>
                  <a:buClr>
                    <a:srgbClr val="595959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b="0" i="1" smtClean="0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b="0" i="1" smtClean="0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ca-E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𝐹𝐿𝑂𝑃𝑆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𝑁𝑒𝑡𝑤𝑜𝑟𝑘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solidFill>
                    <a:srgbClr val="595959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3EF2F-0306-4EA4-A68A-43CB45D1F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2" y="2887578"/>
                <a:ext cx="6114687" cy="6672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101035-4708-40BA-837B-B3F145ABDACB}"/>
                  </a:ext>
                </a:extLst>
              </p:cNvPr>
              <p:cNvSpPr txBox="1"/>
              <p:nvPr/>
            </p:nvSpPr>
            <p:spPr>
              <a:xfrm>
                <a:off x="3338779" y="1301847"/>
                <a:ext cx="5950860" cy="620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ca-ES" sz="18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ca-E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ca-ES" sz="18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800" i="1" dirty="0">
                  <a:solidFill>
                    <a:schemeClr val="dk2"/>
                  </a:solidFill>
                  <a:latin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101035-4708-40BA-837B-B3F145AB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79" y="1301847"/>
                <a:ext cx="5950860" cy="620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12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D04C-6B48-493A-945D-1D7E9D30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5D013-92B3-43FC-9EF8-72129889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69" y="335439"/>
            <a:ext cx="5146617" cy="1008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B99CF3-1078-466F-A9C1-4C2CA9F2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8" y="1513568"/>
            <a:ext cx="4522518" cy="1467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E959D9-4FD5-461C-B261-E35F4167B1DD}"/>
                  </a:ext>
                </a:extLst>
              </p:cNvPr>
              <p:cNvSpPr txBox="1"/>
              <p:nvPr/>
            </p:nvSpPr>
            <p:spPr>
              <a:xfrm>
                <a:off x="3338779" y="1301847"/>
                <a:ext cx="5957913" cy="620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ca-ES" sz="18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ca-E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ca-ES" sz="18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800" i="1" dirty="0">
                  <a:solidFill>
                    <a:schemeClr val="dk2"/>
                  </a:solidFill>
                  <a:latin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E959D9-4FD5-461C-B261-E35F4167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79" y="1301847"/>
                <a:ext cx="5957913" cy="620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AB93D8E-D2C0-4BD0-BB5A-E5E34CC5D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275" y="3008995"/>
            <a:ext cx="4485937" cy="1816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3EF2F-0306-4EA4-A68A-43CB45D1F12D}"/>
                  </a:ext>
                </a:extLst>
              </p:cNvPr>
              <p:cNvSpPr txBox="1"/>
              <p:nvPr/>
            </p:nvSpPr>
            <p:spPr>
              <a:xfrm>
                <a:off x="224592" y="2887578"/>
                <a:ext cx="6114687" cy="667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4300" lvl="0">
                  <a:lnSpc>
                    <a:spcPct val="115000"/>
                  </a:lnSpc>
                  <a:buClr>
                    <a:srgbClr val="595959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ca-E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𝐹𝐿𝑂𝑃𝑆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𝑁𝑒𝑡𝑤𝑜𝑟𝑘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solidFill>
                    <a:srgbClr val="595959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3EF2F-0306-4EA4-A68A-43CB45D1F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2" y="2887578"/>
                <a:ext cx="6114687" cy="6672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061C08-9DC0-4721-9E82-BDF06DA1C321}"/>
                  </a:ext>
                </a:extLst>
              </p:cNvPr>
              <p:cNvSpPr txBox="1"/>
              <p:nvPr/>
            </p:nvSpPr>
            <p:spPr>
              <a:xfrm>
                <a:off x="1744013" y="4491577"/>
                <a:ext cx="6180410" cy="667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4300" lvl="0">
                  <a:lnSpc>
                    <a:spcPct val="115000"/>
                  </a:lnSpc>
                  <a:buClr>
                    <a:srgbClr val="595959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ca-E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𝐹𝐿𝑂𝑃𝑆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𝑁𝑒𝑡𝑤𝑜𝑟𝑘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solidFill>
                    <a:srgbClr val="595959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061C08-9DC0-4721-9E82-BDF06DA1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13" y="4491577"/>
                <a:ext cx="6180410" cy="667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98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D04C-6B48-493A-945D-1D7E9D30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3EF2F-0306-4EA4-A68A-43CB45D1F12D}"/>
                  </a:ext>
                </a:extLst>
              </p:cNvPr>
              <p:cNvSpPr txBox="1"/>
              <p:nvPr/>
            </p:nvSpPr>
            <p:spPr>
              <a:xfrm>
                <a:off x="1333974" y="1173078"/>
                <a:ext cx="6633483" cy="451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4300" lvl="0">
                  <a:lnSpc>
                    <a:spcPct val="115000"/>
                  </a:lnSpc>
                  <a:buClr>
                    <a:srgbClr val="595959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ca-E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ca-E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ca-ES" sz="1800" dirty="0">
                    <a:solidFill>
                      <a:srgbClr val="595959"/>
                    </a:solidFill>
                    <a:ea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3EF2F-0306-4EA4-A68A-43CB45D1F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74" y="1173078"/>
                <a:ext cx="6633483" cy="451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38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D04C-6B48-493A-945D-1D7E9D30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3EF2F-0306-4EA4-A68A-43CB45D1F12D}"/>
                  </a:ext>
                </a:extLst>
              </p:cNvPr>
              <p:cNvSpPr txBox="1"/>
              <p:nvPr/>
            </p:nvSpPr>
            <p:spPr>
              <a:xfrm>
                <a:off x="1333974" y="1173078"/>
                <a:ext cx="6807056" cy="238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4300" lvl="0">
                  <a:lnSpc>
                    <a:spcPct val="115000"/>
                  </a:lnSpc>
                  <a:buClr>
                    <a:srgbClr val="595959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ca-E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ca-E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ca-E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a-E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ca-E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a-E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ca-ES" sz="180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𝐹𝐿𝑂𝑃𝑆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𝑁𝑒𝑡𝑤𝑜𝑟𝑘</m:t>
                              </m:r>
                              <m:d>
                                <m:dPr>
                                  <m:ctrlP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𝐹𝐿𝑂𝑃𝑆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𝑁𝑒𝑡𝑤𝑜𝑟𝑘</m:t>
                              </m:r>
                              <m:d>
                                <m:dPr>
                                  <m:ctrlPr>
                                    <a:rPr lang="ca-ES" sz="1800" i="1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a-ES" sz="1800" i="1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1,1,1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ca-ES" sz="1800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ca-E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ca-ES" sz="1800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800" dirty="0">
                  <a:solidFill>
                    <a:srgbClr val="595959"/>
                  </a:solidFill>
                </a:endParaRPr>
              </a:p>
              <a:p>
                <a:endParaRPr lang="en-GB" sz="1800" dirty="0"/>
              </a:p>
              <a:p>
                <a:pPr marL="114300" lvl="0">
                  <a:lnSpc>
                    <a:spcPct val="115000"/>
                  </a:lnSpc>
                  <a:buClr>
                    <a:srgbClr val="595959"/>
                  </a:buClr>
                  <a:buSzPts val="1800"/>
                </a:pPr>
                <a:endParaRPr lang="en-GB" sz="1800" dirty="0">
                  <a:solidFill>
                    <a:srgbClr val="595959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3EF2F-0306-4EA4-A68A-43CB45D1F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74" y="1173078"/>
                <a:ext cx="6807056" cy="2387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33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D04C-6B48-493A-945D-1D7E9D30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3EF2F-0306-4EA4-A68A-43CB45D1F12D}"/>
                  </a:ext>
                </a:extLst>
              </p:cNvPr>
              <p:cNvSpPr txBox="1"/>
              <p:nvPr/>
            </p:nvSpPr>
            <p:spPr>
              <a:xfrm>
                <a:off x="1333974" y="1173078"/>
                <a:ext cx="6807056" cy="238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4300" lvl="0">
                  <a:lnSpc>
                    <a:spcPct val="115000"/>
                  </a:lnSpc>
                  <a:buClr>
                    <a:srgbClr val="595959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ca-E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ca-E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ca-E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a-E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ca-E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a-ES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ca-E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𝐹𝐿𝑂𝑃𝑆</m:t>
                      </m:r>
                      <m:d>
                        <m:d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lang="ca-ES" sz="180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𝐹𝐿𝑂𝑃𝑆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𝑁𝑒𝑡𝑤𝑜𝑟𝑘</m:t>
                              </m:r>
                              <m:d>
                                <m:dPr>
                                  <m:ctrlP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ca-ES" sz="1800" i="1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𝐹𝐿𝑂𝑃𝑆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𝑁𝑒𝑡𝑤𝑜𝑟𝑘</m:t>
                              </m:r>
                              <m:d>
                                <m:dPr>
                                  <m:ctrlPr>
                                    <a:rPr lang="ca-ES" sz="1800" i="1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a-ES" sz="1800" i="1">
                                      <a:solidFill>
                                        <a:srgbClr val="59595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1,1,1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ca-ES" sz="1800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ca-ES" sz="1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ca-E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ca-E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ca-E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800" dirty="0">
                  <a:solidFill>
                    <a:srgbClr val="C00000"/>
                  </a:solidFill>
                </a:endParaRPr>
              </a:p>
              <a:p>
                <a:endParaRPr lang="en-GB" sz="1800" dirty="0"/>
              </a:p>
              <a:p>
                <a:pPr marL="114300" lvl="0">
                  <a:lnSpc>
                    <a:spcPct val="115000"/>
                  </a:lnSpc>
                  <a:buClr>
                    <a:srgbClr val="595959"/>
                  </a:buClr>
                  <a:buSzPts val="1800"/>
                </a:pPr>
                <a:endParaRPr lang="en-GB" sz="1800" dirty="0">
                  <a:solidFill>
                    <a:srgbClr val="595959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93EF2F-0306-4EA4-A68A-43CB45D1F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74" y="1173078"/>
                <a:ext cx="6807056" cy="2387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045A41-DEF8-43B7-933D-216764E06C14}"/>
                  </a:ext>
                </a:extLst>
              </p:cNvPr>
              <p:cNvSpPr txBox="1"/>
              <p:nvPr/>
            </p:nvSpPr>
            <p:spPr>
              <a:xfrm>
                <a:off x="631862" y="2644157"/>
                <a:ext cx="7685144" cy="14064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lim>
                          </m:limLow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𝐴𝑐𝑐𝑢𝑟𝑎𝑐𝑦</m:t>
                          </m:r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ca-ES" sz="1800" i="1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ca-ES" sz="1800" i="1" dirty="0">
                  <a:solidFill>
                    <a:srgbClr val="59595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ca-ES" sz="1800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≈2</m:t>
                      </m:r>
                    </m:oMath>
                  </m:oMathPara>
                </a14:m>
                <a:endParaRPr lang="en-GB" sz="1800" i="1" dirty="0">
                  <a:solidFill>
                    <a:srgbClr val="59595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≥1, 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≥1, 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ca-ES" sz="1800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GB" sz="1800" i="1" dirty="0">
                  <a:solidFill>
                    <a:srgbClr val="595959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045A41-DEF8-43B7-933D-216764E0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2" y="2644157"/>
                <a:ext cx="7685144" cy="1406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E64DD0-9A7E-4C7C-956E-1BA321D13C10}"/>
                  </a:ext>
                </a:extLst>
              </p:cNvPr>
              <p:cNvSpPr txBox="1"/>
              <p:nvPr/>
            </p:nvSpPr>
            <p:spPr>
              <a:xfrm>
                <a:off x="1003755" y="4329143"/>
                <a:ext cx="7467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a-ES" sz="1800" dirty="0" err="1">
                    <a:solidFill>
                      <a:schemeClr val="dk2"/>
                    </a:solidFill>
                  </a:rPr>
                  <a:t>Given</a:t>
                </a:r>
                <a:r>
                  <a:rPr lang="ca-ES" sz="1800" dirty="0">
                    <a:solidFill>
                      <a:schemeClr val="dk2"/>
                    </a:solidFill>
                  </a:rPr>
                  <a:t> a network, </a:t>
                </a:r>
                <a14:m>
                  <m:oMath xmlns:m="http://schemas.openxmlformats.org/officeDocument/2006/math">
                    <m:r>
                      <a:rPr lang="ca-ES" sz="18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1800" dirty="0">
                    <a:solidFill>
                      <a:schemeClr val="dk2"/>
                    </a:solidFill>
                  </a:rPr>
                  <a:t> is used to define </a:t>
                </a:r>
                <a:r>
                  <a:rPr lang="en-GB" sz="1800" dirty="0" err="1">
                    <a:solidFill>
                      <a:schemeClr val="dk2"/>
                    </a:solidFill>
                  </a:rPr>
                  <a:t>EfficientNet</a:t>
                </a:r>
                <a:r>
                  <a:rPr lang="en-GB" sz="1800" dirty="0">
                    <a:solidFill>
                      <a:schemeClr val="dk2"/>
                    </a:solidFill>
                  </a:rPr>
                  <a:t> B0 (</a:t>
                </a:r>
                <a14:m>
                  <m:oMath xmlns:m="http://schemas.openxmlformats.org/officeDocument/2006/math">
                    <m:r>
                      <a:rPr lang="ca-ES" sz="18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1800" dirty="0">
                    <a:solidFill>
                      <a:schemeClr val="dk2"/>
                    </a:solidFill>
                  </a:rPr>
                  <a:t>=1), …, B7 (</a:t>
                </a:r>
                <a14:m>
                  <m:oMath xmlns:m="http://schemas.openxmlformats.org/officeDocument/2006/math">
                    <m:r>
                      <a:rPr lang="ca-ES" sz="18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1800" dirty="0">
                    <a:solidFill>
                      <a:schemeClr val="dk2"/>
                    </a:solidFill>
                  </a:rPr>
                  <a:t>=8)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E64DD0-9A7E-4C7C-956E-1BA321D13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55" y="4329143"/>
                <a:ext cx="7467493" cy="369332"/>
              </a:xfrm>
              <a:prstGeom prst="rect">
                <a:avLst/>
              </a:prstGeom>
              <a:blipFill>
                <a:blip r:embed="rId4"/>
                <a:stretch>
                  <a:fillRect l="-735" t="-8197" r="-571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38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17FC-13C3-42D0-8EA7-A9B9B068A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sz="3000" b="1" dirty="0">
                <a:solidFill>
                  <a:srgbClr val="C82506"/>
                </a:solidFill>
              </a:rPr>
              <a:t>2. </a:t>
            </a:r>
            <a:r>
              <a:rPr lang="ca-ES" sz="3000" b="1" dirty="0" err="1">
                <a:solidFill>
                  <a:srgbClr val="C82506"/>
                </a:solidFill>
              </a:rPr>
              <a:t>Architecture</a:t>
            </a:r>
            <a:endParaRPr lang="en-GB" sz="3000" b="1" dirty="0">
              <a:solidFill>
                <a:srgbClr val="C8250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B20C0-5B2F-45A8-853A-26CF594DD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31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Index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How to scale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8C14-CE90-4491-84F2-603310CF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2. </a:t>
            </a:r>
            <a:r>
              <a:rPr lang="ca-ES" dirty="0" err="1"/>
              <a:t>Architecture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74893-7B2F-49B7-8414-3466FCA6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4" y="1292447"/>
            <a:ext cx="8442892" cy="35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5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8C14-CE90-4491-84F2-603310CF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2. </a:t>
            </a:r>
            <a:r>
              <a:rPr lang="ca-ES" dirty="0" err="1"/>
              <a:t>Architecture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74893-7B2F-49B7-8414-3466FCA6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76" y="243579"/>
            <a:ext cx="5861435" cy="2462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42420-1384-4E6C-854F-DC37B2E7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17" y="2706220"/>
            <a:ext cx="4752312" cy="23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7539-CDB0-450E-9D73-A1742B7C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2. </a:t>
            </a:r>
            <a:r>
              <a:rPr lang="ca-ES" dirty="0" err="1"/>
              <a:t>Architecture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CE2121-38E2-4F38-9DB0-DEE0AB5E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930"/>
            <a:ext cx="9144000" cy="3644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355DDD-DB86-457B-9572-5899505E1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5302"/>
            <a:ext cx="4027964" cy="1988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B97D4B-F438-4E0C-920C-A0477EEFA3B8}"/>
              </a:ext>
            </a:extLst>
          </p:cNvPr>
          <p:cNvSpPr txBox="1"/>
          <p:nvPr/>
        </p:nvSpPr>
        <p:spPr>
          <a:xfrm>
            <a:off x="4485165" y="4830526"/>
            <a:ext cx="4732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dirty="0" err="1"/>
              <a:t>MBConv</a:t>
            </a:r>
            <a:r>
              <a:rPr lang="ca-ES" sz="1100" dirty="0"/>
              <a:t>: </a:t>
            </a:r>
            <a:r>
              <a:rPr lang="en-GB" sz="1100" dirty="0"/>
              <a:t>mobile inverted bottleneck (</a:t>
            </a:r>
            <a:r>
              <a:rPr lang="en-GB" sz="1100" u="sng" dirty="0">
                <a:solidFill>
                  <a:srgbClr val="00B0F0"/>
                </a:solidFill>
              </a:rPr>
              <a:t>https://arxiv.org/abs/1801.04381v4</a:t>
            </a:r>
            <a:r>
              <a:rPr lang="en-GB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5257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8ECC-06C6-4B6F-892E-ED5CAC5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3. </a:t>
            </a:r>
            <a:r>
              <a:rPr lang="ca-ES" dirty="0" err="1"/>
              <a:t>Results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AE8D6-6DA1-4F28-807F-4858CF11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84" y="923595"/>
            <a:ext cx="6884232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18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8ECC-06C6-4B6F-892E-ED5CAC5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3. </a:t>
            </a:r>
            <a:r>
              <a:rPr lang="ca-ES" dirty="0" err="1"/>
              <a:t>Results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A2F1D-9B8F-497A-92D1-F8749E12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59" y="2205939"/>
            <a:ext cx="3611681" cy="2870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3909CA-699F-41B7-878E-F024A5530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51" y="107699"/>
            <a:ext cx="6524179" cy="20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33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01217" y="1320426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ca-ES" dirty="0"/>
              <a:t>Thanks!</a:t>
            </a:r>
            <a:endParaRPr dirty="0"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8144" y="2981275"/>
            <a:ext cx="1726746" cy="164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17FC-13C3-42D0-8EA7-A9B9B068A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sz="3000" b="1" dirty="0">
                <a:solidFill>
                  <a:srgbClr val="C82506"/>
                </a:solidFill>
              </a:rPr>
              <a:t>1. </a:t>
            </a:r>
            <a:r>
              <a:rPr lang="ca-ES" sz="3000" b="1" dirty="0" err="1">
                <a:solidFill>
                  <a:srgbClr val="C82506"/>
                </a:solidFill>
              </a:rPr>
              <a:t>How</a:t>
            </a:r>
            <a:r>
              <a:rPr lang="ca-ES" sz="3000" b="1" dirty="0">
                <a:solidFill>
                  <a:srgbClr val="C82506"/>
                </a:solidFill>
              </a:rPr>
              <a:t> to </a:t>
            </a:r>
            <a:r>
              <a:rPr lang="ca-ES" sz="3000" b="1" dirty="0" err="1">
                <a:solidFill>
                  <a:srgbClr val="C82506"/>
                </a:solidFill>
              </a:rPr>
              <a:t>scale</a:t>
            </a:r>
            <a:endParaRPr lang="en-GB" sz="3000" b="1" dirty="0">
              <a:solidFill>
                <a:srgbClr val="C8250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B20C0-5B2F-45A8-853A-26CF594DD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16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132-8ADD-4C76-96E9-E783D3A4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6A70-4219-469F-B1D4-FAAF36CA03AD}"/>
              </a:ext>
            </a:extLst>
          </p:cNvPr>
          <p:cNvSpPr txBox="1"/>
          <p:nvPr/>
        </p:nvSpPr>
        <p:spPr>
          <a:xfrm>
            <a:off x="907676" y="25717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66531-3C78-4447-859B-B5E7EEFF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24" y="1531551"/>
            <a:ext cx="734480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0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132-8ADD-4C76-96E9-E783D3A4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6A70-4219-469F-B1D4-FAAF36CA03AD}"/>
              </a:ext>
            </a:extLst>
          </p:cNvPr>
          <p:cNvSpPr txBox="1"/>
          <p:nvPr/>
        </p:nvSpPr>
        <p:spPr>
          <a:xfrm>
            <a:off x="907676" y="25717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66531-3C78-4447-859B-B5E7EEFF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34" y="65037"/>
            <a:ext cx="5263096" cy="193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83B9E-AD8B-49C7-9A2F-EFBDAA7C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12" y="3146613"/>
            <a:ext cx="6511128" cy="1275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A05E3-DFDB-40D9-BC24-325B7B507083}"/>
              </a:ext>
            </a:extLst>
          </p:cNvPr>
          <p:cNvSpPr txBox="1"/>
          <p:nvPr/>
        </p:nvSpPr>
        <p:spPr>
          <a:xfrm>
            <a:off x="2086412" y="2992724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  <a:endParaRPr lang="en-GB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132-8ADD-4C76-96E9-E783D3A4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6A70-4219-469F-B1D4-FAAF36CA03AD}"/>
              </a:ext>
            </a:extLst>
          </p:cNvPr>
          <p:cNvSpPr txBox="1"/>
          <p:nvPr/>
        </p:nvSpPr>
        <p:spPr>
          <a:xfrm>
            <a:off x="907676" y="25717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21E24-83D4-4F87-81CD-C5D070E6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65" y="3175261"/>
            <a:ext cx="5749064" cy="1866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F4EA8-DF5C-446C-84C2-22FC5DA85F47}"/>
              </a:ext>
            </a:extLst>
          </p:cNvPr>
          <p:cNvSpPr txBox="1"/>
          <p:nvPr/>
        </p:nvSpPr>
        <p:spPr>
          <a:xfrm>
            <a:off x="4901453" y="2983516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endParaRPr lang="en-GB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806CD0-46A9-4523-9AF1-07E0CBBE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634" y="65037"/>
            <a:ext cx="5263096" cy="1931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C2391-F316-46BA-A8F5-A2E3030A8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913777"/>
            <a:ext cx="4245155" cy="831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77789F-C2D8-4335-BBFE-5E16F6319A45}"/>
              </a:ext>
            </a:extLst>
          </p:cNvPr>
          <p:cNvSpPr txBox="1"/>
          <p:nvPr/>
        </p:nvSpPr>
        <p:spPr>
          <a:xfrm>
            <a:off x="553747" y="1675698"/>
            <a:ext cx="176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  <a:endParaRPr lang="en-GB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1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132-8ADD-4C76-96E9-E783D3A4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6A70-4219-469F-B1D4-FAAF36CA03AD}"/>
              </a:ext>
            </a:extLst>
          </p:cNvPr>
          <p:cNvSpPr txBox="1"/>
          <p:nvPr/>
        </p:nvSpPr>
        <p:spPr>
          <a:xfrm>
            <a:off x="907676" y="25717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21E24-83D4-4F87-81CD-C5D070E6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680961"/>
            <a:ext cx="2546585" cy="826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F4EA8-DF5C-446C-84C2-22FC5DA85F47}"/>
              </a:ext>
            </a:extLst>
          </p:cNvPr>
          <p:cNvSpPr txBox="1"/>
          <p:nvPr/>
        </p:nvSpPr>
        <p:spPr>
          <a:xfrm>
            <a:off x="311700" y="3407325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endParaRPr lang="en-GB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73851-DE1E-474B-B011-507F9BAF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46" y="3146222"/>
            <a:ext cx="4485937" cy="1816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AEE110-6829-4EC9-87B0-46CB8CF8140C}"/>
              </a:ext>
            </a:extLst>
          </p:cNvPr>
          <p:cNvSpPr txBox="1"/>
          <p:nvPr/>
        </p:nvSpPr>
        <p:spPr>
          <a:xfrm>
            <a:off x="3861548" y="2996276"/>
            <a:ext cx="275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channels</a:t>
            </a:r>
            <a:endParaRPr lang="en-GB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532946-BBEA-4F3C-B6D4-FDEF281D6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634" y="65037"/>
            <a:ext cx="5263096" cy="1931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4043A2-0100-4AE8-9D24-767E32AD9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913777"/>
            <a:ext cx="4245155" cy="831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18464F-E891-41E8-8BDF-BF9D33891507}"/>
              </a:ext>
            </a:extLst>
          </p:cNvPr>
          <p:cNvSpPr txBox="1"/>
          <p:nvPr/>
        </p:nvSpPr>
        <p:spPr>
          <a:xfrm>
            <a:off x="311700" y="1759889"/>
            <a:ext cx="176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  <a:endParaRPr lang="en-GB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1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132-8ADD-4C76-96E9-E783D3A4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6A70-4219-469F-B1D4-FAAF36CA03AD}"/>
              </a:ext>
            </a:extLst>
          </p:cNvPr>
          <p:cNvSpPr txBox="1"/>
          <p:nvPr/>
        </p:nvSpPr>
        <p:spPr>
          <a:xfrm>
            <a:off x="907676" y="25717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21E24-83D4-4F87-81CD-C5D070E6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680961"/>
            <a:ext cx="2546585" cy="826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F4EA8-DF5C-446C-84C2-22FC5DA85F47}"/>
              </a:ext>
            </a:extLst>
          </p:cNvPr>
          <p:cNvSpPr txBox="1"/>
          <p:nvPr/>
        </p:nvSpPr>
        <p:spPr>
          <a:xfrm>
            <a:off x="311700" y="3407325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(r=2)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73851-DE1E-474B-B011-507F9BAF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46" y="3146222"/>
            <a:ext cx="4485937" cy="1816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AEE110-6829-4EC9-87B0-46CB8CF8140C}"/>
              </a:ext>
            </a:extLst>
          </p:cNvPr>
          <p:cNvSpPr txBox="1"/>
          <p:nvPr/>
        </p:nvSpPr>
        <p:spPr>
          <a:xfrm>
            <a:off x="3861548" y="2996276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channels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(w=2)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532946-BBEA-4F3C-B6D4-FDEF281D6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634" y="65037"/>
            <a:ext cx="5263096" cy="1931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4043A2-0100-4AE8-9D24-767E32AD9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913777"/>
            <a:ext cx="4245155" cy="831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18464F-E891-41E8-8BDF-BF9D33891507}"/>
              </a:ext>
            </a:extLst>
          </p:cNvPr>
          <p:cNvSpPr txBox="1"/>
          <p:nvPr/>
        </p:nvSpPr>
        <p:spPr>
          <a:xfrm>
            <a:off x="311700" y="1759889"/>
            <a:ext cx="22903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(d=2)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F69C3-AFA6-4E01-8DEF-2F9E8C1A1EEE}"/>
              </a:ext>
            </a:extLst>
          </p:cNvPr>
          <p:cNvSpPr txBox="1"/>
          <p:nvPr/>
        </p:nvSpPr>
        <p:spPr>
          <a:xfrm>
            <a:off x="847165" y="28497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1E502AE-50C6-4B0C-B598-C99E8FCB58B5}"/>
              </a:ext>
            </a:extLst>
          </p:cNvPr>
          <p:cNvSpPr/>
          <p:nvPr/>
        </p:nvSpPr>
        <p:spPr>
          <a:xfrm rot="5400000">
            <a:off x="911467" y="2356424"/>
            <a:ext cx="155448" cy="914400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07D83-EA4D-4071-BF68-708D50E8C393}"/>
              </a:ext>
            </a:extLst>
          </p:cNvPr>
          <p:cNvSpPr txBox="1"/>
          <p:nvPr/>
        </p:nvSpPr>
        <p:spPr>
          <a:xfrm>
            <a:off x="2192576" y="28479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59A98C7-DDB2-40BC-844D-8B8F7CBB01C0}"/>
              </a:ext>
            </a:extLst>
          </p:cNvPr>
          <p:cNvSpPr/>
          <p:nvPr/>
        </p:nvSpPr>
        <p:spPr>
          <a:xfrm rot="5400000">
            <a:off x="2256878" y="2354630"/>
            <a:ext cx="155448" cy="914400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2CACB-56B6-4EDD-A177-C59309F94A48}"/>
              </a:ext>
            </a:extLst>
          </p:cNvPr>
          <p:cNvSpPr txBox="1"/>
          <p:nvPr/>
        </p:nvSpPr>
        <p:spPr>
          <a:xfrm>
            <a:off x="3449876" y="28479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58E2D92-68A3-4A73-992B-C8F63CA3D707}"/>
              </a:ext>
            </a:extLst>
          </p:cNvPr>
          <p:cNvSpPr/>
          <p:nvPr/>
        </p:nvSpPr>
        <p:spPr>
          <a:xfrm rot="5400000">
            <a:off x="3514178" y="2354630"/>
            <a:ext cx="155448" cy="914400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0D7C-C581-47F6-9C2F-A99D86BBCC2F}"/>
              </a:ext>
            </a:extLst>
          </p:cNvPr>
          <p:cNvSpPr txBox="1"/>
          <p:nvPr/>
        </p:nvSpPr>
        <p:spPr>
          <a:xfrm>
            <a:off x="4708589" y="35901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2072560-B363-4B70-807D-0590BE0FC6FE}"/>
              </a:ext>
            </a:extLst>
          </p:cNvPr>
          <p:cNvSpPr/>
          <p:nvPr/>
        </p:nvSpPr>
        <p:spPr>
          <a:xfrm rot="18882872">
            <a:off x="4588563" y="3486567"/>
            <a:ext cx="145038" cy="608603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C85A1-D74B-4EEA-9CEE-17BA3FEAB600}"/>
              </a:ext>
            </a:extLst>
          </p:cNvPr>
          <p:cNvSpPr txBox="1"/>
          <p:nvPr/>
        </p:nvSpPr>
        <p:spPr>
          <a:xfrm>
            <a:off x="5738278" y="3645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6BBA3BC-1C4F-456A-A026-9778B4144BCC}"/>
              </a:ext>
            </a:extLst>
          </p:cNvPr>
          <p:cNvSpPr/>
          <p:nvPr/>
        </p:nvSpPr>
        <p:spPr>
          <a:xfrm rot="18979038">
            <a:off x="5637698" y="3339538"/>
            <a:ext cx="181585" cy="1103044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D0F16-156E-4901-B349-1595D5158500}"/>
              </a:ext>
            </a:extLst>
          </p:cNvPr>
          <p:cNvSpPr txBox="1"/>
          <p:nvPr/>
        </p:nvSpPr>
        <p:spPr>
          <a:xfrm>
            <a:off x="6979275" y="364565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0204F50-E7A6-4807-8BD8-63830C77E7FF}"/>
              </a:ext>
            </a:extLst>
          </p:cNvPr>
          <p:cNvSpPr/>
          <p:nvPr/>
        </p:nvSpPr>
        <p:spPr>
          <a:xfrm rot="19004304">
            <a:off x="6907372" y="3099056"/>
            <a:ext cx="143806" cy="1741911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A1D03FA-22B7-49F5-9C50-BC216298211F}"/>
              </a:ext>
            </a:extLst>
          </p:cNvPr>
          <p:cNvSpPr/>
          <p:nvPr/>
        </p:nvSpPr>
        <p:spPr>
          <a:xfrm rot="10800000">
            <a:off x="232194" y="3726087"/>
            <a:ext cx="129095" cy="826607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CA6D2D-2A57-4288-8033-CC89325DB2D1}"/>
              </a:ext>
            </a:extLst>
          </p:cNvPr>
          <p:cNvSpPr/>
          <p:nvPr/>
        </p:nvSpPr>
        <p:spPr>
          <a:xfrm rot="5400000">
            <a:off x="710045" y="4201013"/>
            <a:ext cx="129095" cy="826607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57FC0-EFB1-4FEE-83B2-3A69ADA4C923}"/>
              </a:ext>
            </a:extLst>
          </p:cNvPr>
          <p:cNvSpPr txBox="1"/>
          <p:nvPr/>
        </p:nvSpPr>
        <p:spPr>
          <a:xfrm>
            <a:off x="652603" y="464731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A3686-4328-4BF5-90F6-318A16EAAFAB}"/>
              </a:ext>
            </a:extLst>
          </p:cNvPr>
          <p:cNvSpPr txBox="1"/>
          <p:nvPr/>
        </p:nvSpPr>
        <p:spPr>
          <a:xfrm>
            <a:off x="27969" y="395343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8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0132-8ADD-4C76-96E9-E783D3A4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1. </a:t>
            </a:r>
            <a:r>
              <a:rPr lang="ca-ES" dirty="0" err="1"/>
              <a:t>How</a:t>
            </a:r>
            <a:r>
              <a:rPr lang="ca-ES" dirty="0"/>
              <a:t> to </a:t>
            </a:r>
            <a:r>
              <a:rPr lang="ca-ES" dirty="0" err="1"/>
              <a:t>scale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6A70-4219-469F-B1D4-FAAF36CA03AD}"/>
              </a:ext>
            </a:extLst>
          </p:cNvPr>
          <p:cNvSpPr txBox="1"/>
          <p:nvPr/>
        </p:nvSpPr>
        <p:spPr>
          <a:xfrm>
            <a:off x="907676" y="25717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21E24-83D4-4F87-81CD-C5D070E6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680961"/>
            <a:ext cx="2546585" cy="826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F4EA8-DF5C-446C-84C2-22FC5DA85F47}"/>
              </a:ext>
            </a:extLst>
          </p:cNvPr>
          <p:cNvSpPr txBox="1"/>
          <p:nvPr/>
        </p:nvSpPr>
        <p:spPr>
          <a:xfrm>
            <a:off x="311700" y="3407325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(r=2)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73851-DE1E-474B-B011-507F9BAF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46" y="3146222"/>
            <a:ext cx="4485937" cy="1816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AEE110-6829-4EC9-87B0-46CB8CF8140C}"/>
              </a:ext>
            </a:extLst>
          </p:cNvPr>
          <p:cNvSpPr txBox="1"/>
          <p:nvPr/>
        </p:nvSpPr>
        <p:spPr>
          <a:xfrm>
            <a:off x="3861548" y="2996276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channels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(w=2)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4043A2-0100-4AE8-9D24-767E32AD9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913777"/>
            <a:ext cx="4245155" cy="831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18464F-E891-41E8-8BDF-BF9D33891507}"/>
              </a:ext>
            </a:extLst>
          </p:cNvPr>
          <p:cNvSpPr txBox="1"/>
          <p:nvPr/>
        </p:nvSpPr>
        <p:spPr>
          <a:xfrm>
            <a:off x="311700" y="1759889"/>
            <a:ext cx="22903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dirty="0" err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ca-ES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a-E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(d=2)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F69C3-AFA6-4E01-8DEF-2F9E8C1A1EEE}"/>
              </a:ext>
            </a:extLst>
          </p:cNvPr>
          <p:cNvSpPr txBox="1"/>
          <p:nvPr/>
        </p:nvSpPr>
        <p:spPr>
          <a:xfrm>
            <a:off x="847165" y="28497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1E502AE-50C6-4B0C-B598-C99E8FCB58B5}"/>
              </a:ext>
            </a:extLst>
          </p:cNvPr>
          <p:cNvSpPr/>
          <p:nvPr/>
        </p:nvSpPr>
        <p:spPr>
          <a:xfrm rot="5400000">
            <a:off x="911467" y="2356424"/>
            <a:ext cx="155448" cy="914400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07D83-EA4D-4071-BF68-708D50E8C393}"/>
              </a:ext>
            </a:extLst>
          </p:cNvPr>
          <p:cNvSpPr txBox="1"/>
          <p:nvPr/>
        </p:nvSpPr>
        <p:spPr>
          <a:xfrm>
            <a:off x="2192576" y="28479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59A98C7-DDB2-40BC-844D-8B8F7CBB01C0}"/>
              </a:ext>
            </a:extLst>
          </p:cNvPr>
          <p:cNvSpPr/>
          <p:nvPr/>
        </p:nvSpPr>
        <p:spPr>
          <a:xfrm rot="5400000">
            <a:off x="2256878" y="2354630"/>
            <a:ext cx="155448" cy="914400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2CACB-56B6-4EDD-A177-C59309F94A48}"/>
              </a:ext>
            </a:extLst>
          </p:cNvPr>
          <p:cNvSpPr txBox="1"/>
          <p:nvPr/>
        </p:nvSpPr>
        <p:spPr>
          <a:xfrm>
            <a:off x="3449876" y="28479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58E2D92-68A3-4A73-992B-C8F63CA3D707}"/>
              </a:ext>
            </a:extLst>
          </p:cNvPr>
          <p:cNvSpPr/>
          <p:nvPr/>
        </p:nvSpPr>
        <p:spPr>
          <a:xfrm rot="5400000">
            <a:off x="3514178" y="2354630"/>
            <a:ext cx="155448" cy="914400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70D7C-C581-47F6-9C2F-A99D86BBCC2F}"/>
              </a:ext>
            </a:extLst>
          </p:cNvPr>
          <p:cNvSpPr txBox="1"/>
          <p:nvPr/>
        </p:nvSpPr>
        <p:spPr>
          <a:xfrm>
            <a:off x="4708589" y="35901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2072560-B363-4B70-807D-0590BE0FC6FE}"/>
              </a:ext>
            </a:extLst>
          </p:cNvPr>
          <p:cNvSpPr/>
          <p:nvPr/>
        </p:nvSpPr>
        <p:spPr>
          <a:xfrm rot="18882872">
            <a:off x="4588563" y="3486567"/>
            <a:ext cx="145038" cy="608603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C85A1-D74B-4EEA-9CEE-17BA3FEAB600}"/>
              </a:ext>
            </a:extLst>
          </p:cNvPr>
          <p:cNvSpPr txBox="1"/>
          <p:nvPr/>
        </p:nvSpPr>
        <p:spPr>
          <a:xfrm>
            <a:off x="5738278" y="3645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6BBA3BC-1C4F-456A-A026-9778B4144BCC}"/>
              </a:ext>
            </a:extLst>
          </p:cNvPr>
          <p:cNvSpPr/>
          <p:nvPr/>
        </p:nvSpPr>
        <p:spPr>
          <a:xfrm rot="18979038">
            <a:off x="5637698" y="3339538"/>
            <a:ext cx="181585" cy="1103044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D0F16-156E-4901-B349-1595D5158500}"/>
              </a:ext>
            </a:extLst>
          </p:cNvPr>
          <p:cNvSpPr txBox="1"/>
          <p:nvPr/>
        </p:nvSpPr>
        <p:spPr>
          <a:xfrm>
            <a:off x="6979275" y="364565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0204F50-E7A6-4807-8BD8-63830C77E7FF}"/>
              </a:ext>
            </a:extLst>
          </p:cNvPr>
          <p:cNvSpPr/>
          <p:nvPr/>
        </p:nvSpPr>
        <p:spPr>
          <a:xfrm rot="19004304">
            <a:off x="6907372" y="3099056"/>
            <a:ext cx="143806" cy="1741911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A1D03FA-22B7-49F5-9C50-BC216298211F}"/>
              </a:ext>
            </a:extLst>
          </p:cNvPr>
          <p:cNvSpPr/>
          <p:nvPr/>
        </p:nvSpPr>
        <p:spPr>
          <a:xfrm rot="10800000">
            <a:off x="232194" y="3726087"/>
            <a:ext cx="129095" cy="826607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CA6D2D-2A57-4288-8033-CC89325DB2D1}"/>
              </a:ext>
            </a:extLst>
          </p:cNvPr>
          <p:cNvSpPr/>
          <p:nvPr/>
        </p:nvSpPr>
        <p:spPr>
          <a:xfrm rot="5400000">
            <a:off x="710045" y="4201013"/>
            <a:ext cx="129095" cy="826607"/>
          </a:xfrm>
          <a:prstGeom prst="righ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57FC0-EFB1-4FEE-83B2-3A69ADA4C923}"/>
              </a:ext>
            </a:extLst>
          </p:cNvPr>
          <p:cNvSpPr txBox="1"/>
          <p:nvPr/>
        </p:nvSpPr>
        <p:spPr>
          <a:xfrm>
            <a:off x="652603" y="464731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A3686-4328-4BF5-90F6-318A16EAAFAB}"/>
              </a:ext>
            </a:extLst>
          </p:cNvPr>
          <p:cNvSpPr txBox="1"/>
          <p:nvPr/>
        </p:nvSpPr>
        <p:spPr>
          <a:xfrm>
            <a:off x="27969" y="3953433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C00000"/>
                </a:solidFill>
              </a:rPr>
              <a:t>r</a:t>
            </a:r>
            <a:endParaRPr lang="en-GB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1B1081-5FF6-4DBE-9F75-BAE87D7CF93E}"/>
                  </a:ext>
                </a:extLst>
              </p:cNvPr>
              <p:cNvSpPr txBox="1"/>
              <p:nvPr/>
            </p:nvSpPr>
            <p:spPr>
              <a:xfrm>
                <a:off x="4708589" y="2111071"/>
                <a:ext cx="4559792" cy="729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lim>
                          </m:limLow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</m:fName>
                        <m:e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𝐴𝑐𝑐𝑢𝑟𝑎𝑐𝑦</m:t>
                          </m:r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𝑁𝑒𝑡𝑤𝑜𝑟𝑘</m:t>
                          </m:r>
                          <m:d>
                            <m:dPr>
                              <m:ctrlPr>
                                <a:rPr lang="ca-ES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ca-ES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ca-ES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ca-ES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 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𝐻𝑎𝑟𝑑𝑤𝑎𝑟𝑒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𝑟𝑒𝑞𝑢𝑖𝑒𝑟𝑒𝑑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&lt;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𝐻𝑎𝑟𝑑𝑤𝑎𝑟𝑒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𝑐𝑎𝑝𝑎𝑏𝑖𝑙𝑖𝑡𝑖𝑒𝑠</m:t>
                      </m:r>
                    </m:oMath>
                  </m:oMathPara>
                </a14:m>
                <a:endParaRPr lang="en-GB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≥1,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≥1, 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ca-ES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≥1</m:t>
                      </m:r>
                    </m:oMath>
                  </m:oMathPara>
                </a14:m>
                <a:endParaRPr lang="en-GB" dirty="0">
                  <a:solidFill>
                    <a:schemeClr val="dk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1B1081-5FF6-4DBE-9F75-BAE87D7C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9" y="2111071"/>
                <a:ext cx="4559792" cy="72923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9A433E8A-374E-4CF6-9C33-CC6368E75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634" y="65037"/>
            <a:ext cx="5263096" cy="19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8136</TotalTime>
  <Words>610</Words>
  <Application>Microsoft Office PowerPoint</Application>
  <PresentationFormat>On-screen Show (16:9)</PresentationFormat>
  <Paragraphs>114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Simple Light</vt:lpstr>
      <vt:lpstr>EfficientNet: Rethinking Model Scaling for Convolutional Neural Networks</vt:lpstr>
      <vt:lpstr>Index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1. How to scale</vt:lpstr>
      <vt:lpstr>2. Architecture</vt:lpstr>
      <vt:lpstr>2. Architecture</vt:lpstr>
      <vt:lpstr>2. Architecture</vt:lpstr>
      <vt:lpstr>2. Architecture</vt:lpstr>
      <vt:lpstr>3. Results</vt:lpstr>
      <vt:lpstr>3.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Users by Game</dc:title>
  <dc:creator>Pere Gilabert Roca</dc:creator>
  <cp:lastModifiedBy>Pere Gilabert Roca</cp:lastModifiedBy>
  <cp:revision>173</cp:revision>
  <dcterms:modified xsi:type="dcterms:W3CDTF">2021-02-11T12:08:06Z</dcterms:modified>
</cp:coreProperties>
</file>