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embeddedFontLst>
    <p:embeddedFont>
      <p:font typeface="Oswald" panose="020B0604020202020204" charset="0"/>
      <p:regular r:id="rId18"/>
      <p:bold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ak4/UGTs6Vx+Sy78fwuxWv1FS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1" name="Google Shape;9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3" name="Google Shape;100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0" name="Google Shape;101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7" name="Google Shape;101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4" name="Google Shape;102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1" name="Google Shape;103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7" name="Google Shape;9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4" name="Google Shape;93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1" name="Google Shape;94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8" name="Google Shape;94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3" name="Google Shape;9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2009-2019 dataset 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Cleaning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Age anomalies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2" name="Google Shape;9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9" name="Google Shape;9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6" name="Google Shape;9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176"/>
            </a:srgbClr>
          </a:solidFill>
          <a:ln>
            <a:noFill/>
          </a:ln>
        </p:spPr>
      </p:sp>
      <p:sp>
        <p:nvSpPr>
          <p:cNvPr id="35" name="Google Shape;35;p16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2941"/>
            </a:srgbClr>
          </a:solidFill>
          <a:ln>
            <a:noFill/>
          </a:ln>
        </p:spPr>
      </p:sp>
      <p:sp>
        <p:nvSpPr>
          <p:cNvPr id="36" name="Google Shape;36;p16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6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16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1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1" name="Google Shape;41;p1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2" name="Google Shape;42;p1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43" name="Google Shape;43;p16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1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16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6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6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176"/>
            </a:srgbClr>
          </a:solidFill>
          <a:ln>
            <a:noFill/>
          </a:ln>
        </p:spPr>
      </p:sp>
      <p:sp>
        <p:nvSpPr>
          <p:cNvPr id="379" name="Google Shape;379;p3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2941"/>
            </a:srgbClr>
          </a:solidFill>
          <a:ln>
            <a:noFill/>
          </a:ln>
        </p:spPr>
      </p:sp>
      <p:sp>
        <p:nvSpPr>
          <p:cNvPr id="380" name="Google Shape;380;p3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3" name="Google Shape;383;p3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384" name="Google Shape;384;p3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85" name="Google Shape;385;p3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86" name="Google Shape;386;p3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387" name="Google Shape;387;p3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388" name="Google Shape;388;p3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3" name="Google Shape;413;p3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2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CEF6"/>
              </a:buClr>
              <a:buSzPts val="1400"/>
              <a:buNone/>
              <a:defRPr sz="1400">
                <a:solidFill>
                  <a:srgbClr val="00CEF6"/>
                </a:solidFill>
              </a:defRPr>
            </a:lvl1pPr>
          </a:lstStyle>
          <a:p>
            <a:endParaRPr/>
          </a:p>
        </p:txBody>
      </p:sp>
      <p:sp>
        <p:nvSpPr>
          <p:cNvPr id="420" name="Google Shape;420;p32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176"/>
            </a:srgbClr>
          </a:solidFill>
          <a:ln>
            <a:noFill/>
          </a:ln>
        </p:spPr>
      </p:sp>
      <p:sp>
        <p:nvSpPr>
          <p:cNvPr id="421" name="Google Shape;421;p32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2941"/>
            </a:srgbClr>
          </a:solidFill>
          <a:ln>
            <a:noFill/>
          </a:ln>
        </p:spPr>
      </p:sp>
      <p:sp>
        <p:nvSpPr>
          <p:cNvPr id="422" name="Google Shape;422;p32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2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2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5" name="Google Shape;425;p3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426" name="Google Shape;426;p3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27" name="Google Shape;427;p3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28" name="Google Shape;428;p3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429" name="Google Shape;429;p32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430" name="Google Shape;430;p3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5" name="Google Shape;455;p3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32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32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32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2" name="Google Shape;462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3" name="Google Shape;46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8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494" name="Google Shape;494;p18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495" name="Google Shape;495;p18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8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8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8" name="Google Shape;498;p18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99" name="Google Shape;499;p1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00" name="Google Shape;500;p1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01" name="Google Shape;501;p1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502" name="Google Shape;502;p18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503" name="Google Shape;503;p1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8" name="Google Shape;528;p18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18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18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18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19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6" name="Google Shape;536;p1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537" name="Google Shape;537;p1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538" name="Google Shape;538;p1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1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1" name="Google Shape;541;p1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542" name="Google Shape;542;p1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43" name="Google Shape;543;p1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44" name="Google Shape;544;p19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545" name="Google Shape;545;p19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546" name="Google Shape;546;p1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1" name="Google Shape;571;p1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2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579" name="Google Shape;579;p2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580" name="Google Shape;580;p2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3" name="Google Shape;583;p2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584" name="Google Shape;584;p2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85" name="Google Shape;585;p2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86" name="Google Shape;586;p2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587" name="Google Shape;587;p2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588" name="Google Shape;588;p2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3" name="Google Shape;613;p2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20" name="Google Shape;620;p21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21" name="Google Shape;621;p21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22" name="Google Shape;622;p21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23" name="Google Shape;623;p21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624" name="Google Shape;624;p21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625" name="Google Shape;625;p21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1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21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8" name="Google Shape;628;p21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629" name="Google Shape;629;p2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630" name="Google Shape;630;p2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631" name="Google Shape;631;p2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632" name="Google Shape;632;p21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633" name="Google Shape;633;p2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8" name="Google Shape;658;p21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21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21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21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2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665" name="Google Shape;665;p22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666" name="Google Shape;666;p22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22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22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9" name="Google Shape;669;p2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670" name="Google Shape;670;p2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671" name="Google Shape;671;p2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672" name="Google Shape;672;p2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673" name="Google Shape;673;p22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674" name="Google Shape;674;p2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2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9" name="Google Shape;699;p2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22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22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22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2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4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706" name="Google Shape;706;p34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707" name="Google Shape;707;p34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4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4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0" name="Google Shape;710;p34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711" name="Google Shape;711;p3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12" name="Google Shape;712;p3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13" name="Google Shape;713;p3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714" name="Google Shape;714;p34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715" name="Google Shape;715;p3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0" name="Google Shape;740;p34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4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4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4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34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5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747" name="Google Shape;747;p35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748" name="Google Shape;748;p35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35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35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1" name="Google Shape;751;p35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752" name="Google Shape;752;p3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53" name="Google Shape;753;p3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54" name="Google Shape;754;p3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755" name="Google Shape;755;p35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756" name="Google Shape;756;p3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1" name="Google Shape;781;p35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35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35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35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35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86" name="Google Shape;786;p35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87" name="Google Shape;787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176"/>
            </a:srgbClr>
          </a:solidFill>
          <a:ln>
            <a:noFill/>
          </a:ln>
        </p:spPr>
      </p:sp>
      <p:sp>
        <p:nvSpPr>
          <p:cNvPr id="78" name="Google Shape;78;p2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2941"/>
            </a:srgbClr>
          </a:solidFill>
          <a:ln>
            <a:noFill/>
          </a:ln>
        </p:spPr>
      </p:sp>
      <p:sp>
        <p:nvSpPr>
          <p:cNvPr id="79" name="Google Shape;79;p2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2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3" name="Google Shape;83;p2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4" name="Google Shape;84;p2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5" name="Google Shape;85;p2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86" name="Google Shape;86;p2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7" name="Google Shape;87;p2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2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6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790" name="Google Shape;790;p36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9600" b="0" i="0" u="none" strike="noStrike" cap="none">
                <a:solidFill>
                  <a:srgbClr val="00CEF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9600" b="0" i="0" u="none" strike="noStrike" cap="none">
              <a:solidFill>
                <a:srgbClr val="00CEF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3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792" name="Google Shape;792;p3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793" name="Google Shape;793;p3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3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3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6" name="Google Shape;796;p3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797" name="Google Shape;797;p3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98" name="Google Shape;798;p3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99" name="Google Shape;799;p3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800" name="Google Shape;800;p3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801" name="Google Shape;801;p3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6" name="Google Shape;826;p3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3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3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3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3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3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833" name="Google Shape;833;p37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34" name="Google Shape;834;p37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35" name="Google Shape;835;p3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836" name="Google Shape;836;p3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837" name="Google Shape;837;p3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3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3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0" name="Google Shape;840;p3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841" name="Google Shape;841;p3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42" name="Google Shape;842;p3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43" name="Google Shape;843;p3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844" name="Google Shape;844;p3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845" name="Google Shape;845;p3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3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3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0" name="Google Shape;870;p3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3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3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3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3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38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CEF6"/>
              </a:buClr>
              <a:buSzPts val="1400"/>
              <a:buNone/>
              <a:defRPr sz="1400">
                <a:solidFill>
                  <a:srgbClr val="00CEF6"/>
                </a:solidFill>
              </a:defRPr>
            </a:lvl1pPr>
          </a:lstStyle>
          <a:p>
            <a:endParaRPr/>
          </a:p>
        </p:txBody>
      </p:sp>
      <p:sp>
        <p:nvSpPr>
          <p:cNvPr id="877" name="Google Shape;877;p3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878" name="Google Shape;878;p3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879" name="Google Shape;879;p3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3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3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2" name="Google Shape;882;p3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883" name="Google Shape;883;p3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84" name="Google Shape;884;p3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85" name="Google Shape;885;p3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886" name="Google Shape;886;p3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887" name="Google Shape;887;p3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3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3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3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3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3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3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3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3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2" name="Google Shape;912;p3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3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3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3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3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3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176"/>
            </a:srgbClr>
          </a:solidFill>
          <a:ln>
            <a:noFill/>
          </a:ln>
        </p:spPr>
      </p:sp>
      <p:sp>
        <p:nvSpPr>
          <p:cNvPr id="122" name="Google Shape;122;p2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2941"/>
            </a:srgbClr>
          </a:solidFill>
          <a:ln>
            <a:noFill/>
          </a:ln>
        </p:spPr>
      </p:sp>
      <p:sp>
        <p:nvSpPr>
          <p:cNvPr id="123" name="Google Shape;123;p2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2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7" name="Google Shape;127;p2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8" name="Google Shape;128;p2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9" name="Google Shape;129;p2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130" name="Google Shape;130;p2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1" name="Google Shape;131;p2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2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176"/>
            </a:srgbClr>
          </a:solidFill>
          <a:ln>
            <a:noFill/>
          </a:ln>
        </p:spPr>
      </p:sp>
      <p:sp>
        <p:nvSpPr>
          <p:cNvPr id="163" name="Google Shape;163;p2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2941"/>
            </a:srgbClr>
          </a:solidFill>
          <a:ln>
            <a:noFill/>
          </a:ln>
        </p:spPr>
      </p:sp>
      <p:sp>
        <p:nvSpPr>
          <p:cNvPr id="164" name="Google Shape;164;p2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67;p2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8" name="Google Shape;168;p2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69" name="Google Shape;169;p2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70" name="Google Shape;170;p2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171" name="Google Shape;171;p25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72" name="Google Shape;172;p2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2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9600" b="0" i="0" u="none" strike="noStrike" cap="none">
                <a:solidFill>
                  <a:srgbClr val="00CEF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9600" b="0" i="0" u="none" strike="noStrike" cap="none">
              <a:solidFill>
                <a:srgbClr val="00CEF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176"/>
            </a:srgbClr>
          </a:solidFill>
          <a:ln>
            <a:noFill/>
          </a:ln>
        </p:spPr>
      </p:sp>
      <p:sp>
        <p:nvSpPr>
          <p:cNvPr id="206" name="Google Shape;206;p2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2941"/>
            </a:srgbClr>
          </a:solidFill>
          <a:ln>
            <a:noFill/>
          </a:ln>
        </p:spPr>
      </p:sp>
      <p:sp>
        <p:nvSpPr>
          <p:cNvPr id="207" name="Google Shape;207;p2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" name="Google Shape;210;p2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1" name="Google Shape;211;p2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2" name="Google Shape;212;p2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3" name="Google Shape;213;p2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214" name="Google Shape;214;p2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5" name="Google Shape;215;p2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2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7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2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176"/>
            </a:srgbClr>
          </a:solidFill>
          <a:ln>
            <a:noFill/>
          </a:ln>
        </p:spPr>
      </p:sp>
      <p:sp>
        <p:nvSpPr>
          <p:cNvPr id="249" name="Google Shape;249;p2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2941"/>
            </a:srgbClr>
          </a:solidFill>
          <a:ln>
            <a:noFill/>
          </a:ln>
        </p:spPr>
      </p:sp>
      <p:sp>
        <p:nvSpPr>
          <p:cNvPr id="250" name="Google Shape;250;p2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" name="Google Shape;253;p2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2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55" name="Google Shape;255;p2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56" name="Google Shape;256;p2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257" name="Google Shape;257;p2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58" name="Google Shape;258;p2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3" name="Google Shape;283;p2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8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1" name="Google Shape;291;p28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2" name="Google Shape;292;p28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3" name="Google Shape;293;p2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176"/>
            </a:srgbClr>
          </a:solidFill>
          <a:ln>
            <a:noFill/>
          </a:ln>
        </p:spPr>
      </p:sp>
      <p:sp>
        <p:nvSpPr>
          <p:cNvPr id="294" name="Google Shape;294;p2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2941"/>
            </a:srgbClr>
          </a:solidFill>
          <a:ln>
            <a:noFill/>
          </a:ln>
        </p:spPr>
      </p:sp>
      <p:sp>
        <p:nvSpPr>
          <p:cNvPr id="295" name="Google Shape;295;p2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Google Shape;298;p2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2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00" name="Google Shape;300;p2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01" name="Google Shape;301;p2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302" name="Google Shape;302;p2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03" name="Google Shape;303;p2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" name="Google Shape;328;p2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3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176"/>
            </a:srgbClr>
          </a:solidFill>
          <a:ln>
            <a:noFill/>
          </a:ln>
        </p:spPr>
      </p:sp>
      <p:sp>
        <p:nvSpPr>
          <p:cNvPr id="338" name="Google Shape;338;p3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2941"/>
            </a:srgbClr>
          </a:solidFill>
          <a:ln>
            <a:noFill/>
          </a:ln>
        </p:spPr>
      </p:sp>
      <p:sp>
        <p:nvSpPr>
          <p:cNvPr id="339" name="Google Shape;339;p3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2" name="Google Shape;342;p3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3" name="Google Shape;343;p3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44" name="Google Shape;344;p3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45" name="Google Shape;345;p3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346" name="Google Shape;346;p3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47" name="Google Shape;347;p3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2" name="Google Shape;372;p3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5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5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5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5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5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5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5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15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15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5;p15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Google Shape;16;p15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15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Google Shape;18;p15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9" name="Google Shape;19;p15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" name="Google Shape;20;p15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1" name="Google Shape;21;p15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22;p15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3" name="Google Shape;23;p15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24;p15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5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15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15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28;p15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15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17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466" name="Google Shape;466;p17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7" name="Google Shape;467;p17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8" name="Google Shape;468;p17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9" name="Google Shape;469;p17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0" name="Google Shape;470;p17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1" name="Google Shape;471;p17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2" name="Google Shape;472;p17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3" name="Google Shape;473;p17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4" name="Google Shape;474;p17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5" name="Google Shape;475;p17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6" name="Google Shape;476;p17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7" name="Google Shape;477;p17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478" name="Google Shape;478;p17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479" name="Google Shape;479;p17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480" name="Google Shape;480;p17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481" name="Google Shape;481;p17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482" name="Google Shape;482;p17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483" name="Google Shape;483;p17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484" name="Google Shape;484;p17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485" name="Google Shape;485;p17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486" name="Google Shape;486;p17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487" name="Google Shape;487;p17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488" name="Google Shape;488;p17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489" name="Google Shape;489;p1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90" name="Google Shape;490;p17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91" name="Google Shape;491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1"/>
          <p:cNvSpPr txBox="1">
            <a:spLocks noGrp="1"/>
          </p:cNvSpPr>
          <p:nvPr>
            <p:ph type="ctrTitle"/>
          </p:nvPr>
        </p:nvSpPr>
        <p:spPr>
          <a:xfrm>
            <a:off x="2728675" y="3031150"/>
            <a:ext cx="5633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Traffic Safety in Los Angeles</a:t>
            </a:r>
            <a:endParaRPr/>
          </a:p>
        </p:txBody>
      </p:sp>
      <p:sp>
        <p:nvSpPr>
          <p:cNvPr id="924" name="Google Shape;924;p1"/>
          <p:cNvSpPr txBox="1">
            <a:spLocks noGrp="1"/>
          </p:cNvSpPr>
          <p:nvPr>
            <p:ph type="subTitle" idx="1"/>
          </p:nvPr>
        </p:nvSpPr>
        <p:spPr>
          <a:xfrm>
            <a:off x="3147641" y="4059250"/>
            <a:ext cx="5214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Saul E Villarreal, Corinna Fabre, Veasna Oum, Jenn Dandrea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Presenting to the Department of Transportation for the city of Los Angeles</a:t>
            </a:r>
            <a:b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September 10, 2019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10"/>
          <p:cNvSpPr txBox="1">
            <a:spLocks noGrp="1"/>
          </p:cNvSpPr>
          <p:nvPr>
            <p:ph type="title"/>
          </p:nvPr>
        </p:nvSpPr>
        <p:spPr>
          <a:xfrm>
            <a:off x="387950" y="1018775"/>
            <a:ext cx="3512400" cy="29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3500"/>
              <a:t>WEATHER CHANGES </a:t>
            </a:r>
            <a:r>
              <a:rPr lang="en" sz="3500">
                <a:solidFill>
                  <a:srgbClr val="3C78D8"/>
                </a:solidFill>
              </a:rPr>
              <a:t>SHOWED VARYING DEGREES OF SIGNIFICANCE</a:t>
            </a:r>
            <a:endParaRPr sz="3500"/>
          </a:p>
        </p:txBody>
      </p:sp>
      <p:sp>
        <p:nvSpPr>
          <p:cNvPr id="1006" name="Google Shape;100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007" name="Google Shape;100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76550" y="1070263"/>
            <a:ext cx="4862651" cy="300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11"/>
          <p:cNvSpPr txBox="1">
            <a:spLocks noGrp="1"/>
          </p:cNvSpPr>
          <p:nvPr>
            <p:ph type="title"/>
          </p:nvPr>
        </p:nvSpPr>
        <p:spPr>
          <a:xfrm>
            <a:off x="287725" y="885325"/>
            <a:ext cx="3054300" cy="28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3500"/>
              <a:t>PREDICTIVE ANALYSIS SHOWS RAPID </a:t>
            </a:r>
            <a:r>
              <a:rPr lang="en" sz="3500">
                <a:solidFill>
                  <a:srgbClr val="3C78D8"/>
                </a:solidFill>
              </a:rPr>
              <a:t>SUSTAINED INCREASE</a:t>
            </a:r>
            <a:endParaRPr sz="3500"/>
          </a:p>
        </p:txBody>
      </p:sp>
      <p:sp>
        <p:nvSpPr>
          <p:cNvPr id="1013" name="Google Shape;1013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014" name="Google Shape;101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4775" y="582400"/>
            <a:ext cx="5593274" cy="345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12"/>
          <p:cNvSpPr txBox="1">
            <a:spLocks noGrp="1"/>
          </p:cNvSpPr>
          <p:nvPr>
            <p:ph type="ctrTitle" idx="4294967295"/>
          </p:nvPr>
        </p:nvSpPr>
        <p:spPr>
          <a:xfrm>
            <a:off x="475175" y="2345350"/>
            <a:ext cx="8183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</a:pPr>
            <a:r>
              <a:rPr lang="en" sz="75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>RECOMMENDATIONS</a:t>
            </a:r>
            <a:endParaRPr sz="7500" b="1" i="0" u="none" strike="noStrike" cap="none">
              <a:solidFill>
                <a:srgbClr val="00CEF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0" name="Google Shape;1020;p12"/>
          <p:cNvSpPr txBox="1">
            <a:spLocks noGrp="1"/>
          </p:cNvSpPr>
          <p:nvPr>
            <p:ph type="subTitle" idx="4294967295"/>
          </p:nvPr>
        </p:nvSpPr>
        <p:spPr>
          <a:xfrm>
            <a:off x="2169650" y="3182950"/>
            <a:ext cx="4804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None/>
            </a:pPr>
            <a:r>
              <a:rPr lang="en"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Here’s what to focus on</a:t>
            </a:r>
            <a:endParaRPr sz="18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21" name="Google Shape;1021;p1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13"/>
          <p:cNvSpPr txBox="1">
            <a:spLocks noGrp="1"/>
          </p:cNvSpPr>
          <p:nvPr>
            <p:ph type="body" idx="1"/>
          </p:nvPr>
        </p:nvSpPr>
        <p:spPr>
          <a:xfrm>
            <a:off x="380200" y="320625"/>
            <a:ext cx="3718200" cy="40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3500" b="1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Public Transportation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To increase ridership numbers we suggest increasing bus frequency and lowering the price of rail tickets. Other facets: 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◉"/>
            </a:pPr>
            <a:r>
              <a:rPr lang="en"/>
              <a:t>Partner with local businesses to offer reduced rates to employees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◉"/>
            </a:pPr>
            <a:r>
              <a:rPr lang="en"/>
              <a:t>Partner with local business to establish alternative work schedules or work from home opportunities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◉"/>
            </a:pPr>
            <a:r>
              <a:rPr lang="en"/>
              <a:t>Focus on drivers ages 20-34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◉"/>
            </a:pPr>
            <a:r>
              <a:rPr lang="en"/>
              <a:t>Alternate side of street parking to allow for more buses </a:t>
            </a:r>
            <a:endParaRPr/>
          </a:p>
        </p:txBody>
      </p:sp>
      <p:sp>
        <p:nvSpPr>
          <p:cNvPr id="1027" name="Google Shape;1027;p13"/>
          <p:cNvSpPr txBox="1">
            <a:spLocks noGrp="1"/>
          </p:cNvSpPr>
          <p:nvPr>
            <p:ph type="body" idx="2"/>
          </p:nvPr>
        </p:nvSpPr>
        <p:spPr>
          <a:xfrm>
            <a:off x="4862500" y="244425"/>
            <a:ext cx="3921300" cy="3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3500" b="1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Additional Monitoring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In neighborhoods of major concern, increase traffic regulators such as red light cameras, left-turn arrows, higher-visibility crosswalks, speed signs, etc.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◉"/>
            </a:pPr>
            <a:r>
              <a:rPr lang="en"/>
              <a:t>Reinstate traffic officers who have been transferred 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◉"/>
            </a:pPr>
            <a:r>
              <a:rPr lang="en"/>
              <a:t>Revisit state law prohibiting the use of speed radars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◉"/>
            </a:pPr>
            <a:r>
              <a:rPr lang="en"/>
              <a:t>Reinvest profits from recent tax increase to overhaul streets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1028" name="Google Shape;1028;p1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14"/>
          <p:cNvSpPr txBox="1">
            <a:spLocks noGrp="1"/>
          </p:cNvSpPr>
          <p:nvPr>
            <p:ph type="ctrTitle" idx="4294967295"/>
          </p:nvPr>
        </p:nvSpPr>
        <p:spPr>
          <a:xfrm>
            <a:off x="475175" y="2345350"/>
            <a:ext cx="8183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</a:pPr>
            <a:r>
              <a:rPr lang="en" sz="75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>QUESTIONS?</a:t>
            </a:r>
            <a:endParaRPr sz="7500" b="1" i="0" u="none" strike="noStrike" cap="none">
              <a:solidFill>
                <a:srgbClr val="00CEF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34" name="Google Shape;1034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2"/>
          <p:cNvSpPr txBox="1">
            <a:spLocks noGrp="1"/>
          </p:cNvSpPr>
          <p:nvPr>
            <p:ph type="ctrTitle" idx="4294967295"/>
          </p:nvPr>
        </p:nvSpPr>
        <p:spPr>
          <a:xfrm>
            <a:off x="2707500" y="2726350"/>
            <a:ext cx="37290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</a:pPr>
            <a:r>
              <a:rPr lang="en" sz="10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25%</a:t>
            </a:r>
            <a:endParaRPr sz="100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30" name="Google Shape;930;p2"/>
          <p:cNvSpPr txBox="1">
            <a:spLocks noGrp="1"/>
          </p:cNvSpPr>
          <p:nvPr>
            <p:ph type="subTitle" idx="4294967295"/>
          </p:nvPr>
        </p:nvSpPr>
        <p:spPr>
          <a:xfrm>
            <a:off x="685800" y="3629386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None/>
            </a:pPr>
            <a:r>
              <a:rPr lang="en" sz="2000" b="1" i="0" u="none" strike="noStrike" cap="none">
                <a:solidFill>
                  <a:srgbClr val="3C78D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Increase in collisions between 2010 and 2019</a:t>
            </a:r>
            <a:endParaRPr sz="2000" b="1" i="0" u="none" strike="noStrike" cap="none">
              <a:solidFill>
                <a:srgbClr val="3C78D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31" name="Google Shape;931;p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"/>
          <p:cNvSpPr txBox="1">
            <a:spLocks noGrp="1"/>
          </p:cNvSpPr>
          <p:nvPr>
            <p:ph type="ctrTitle" idx="4294967295"/>
          </p:nvPr>
        </p:nvSpPr>
        <p:spPr>
          <a:xfrm>
            <a:off x="218825" y="2726350"/>
            <a:ext cx="87696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</a:pPr>
            <a:r>
              <a:rPr lang="en" sz="10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$9,300,000,000</a:t>
            </a:r>
            <a:endParaRPr sz="100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37" name="Google Shape;937;p3"/>
          <p:cNvSpPr txBox="1">
            <a:spLocks noGrp="1"/>
          </p:cNvSpPr>
          <p:nvPr>
            <p:ph type="subTitle" idx="4294967295"/>
          </p:nvPr>
        </p:nvSpPr>
        <p:spPr>
          <a:xfrm>
            <a:off x="685800" y="3629386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None/>
            </a:pPr>
            <a:r>
              <a:rPr lang="en" sz="2000" b="1" i="0" u="none" strike="noStrike" cap="none">
                <a:solidFill>
                  <a:srgbClr val="3C78D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much traffic costs the city of Los Angeles per year</a:t>
            </a:r>
            <a:endParaRPr sz="2000" b="1" i="0" u="none" strike="noStrike" cap="none">
              <a:solidFill>
                <a:srgbClr val="3C78D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38" name="Google Shape;938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"/>
          <p:cNvSpPr txBox="1">
            <a:spLocks noGrp="1"/>
          </p:cNvSpPr>
          <p:nvPr>
            <p:ph type="title"/>
          </p:nvPr>
        </p:nvSpPr>
        <p:spPr>
          <a:xfrm>
            <a:off x="617475" y="1829100"/>
            <a:ext cx="3054300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3500"/>
              <a:t>THINGS ARE GETTING </a:t>
            </a:r>
            <a:r>
              <a:rPr lang="en" sz="3500">
                <a:solidFill>
                  <a:srgbClr val="3C78D8"/>
                </a:solidFill>
              </a:rPr>
              <a:t>BAD</a:t>
            </a:r>
            <a:endParaRPr sz="3500"/>
          </a:p>
        </p:txBody>
      </p:sp>
      <p:sp>
        <p:nvSpPr>
          <p:cNvPr id="944" name="Google Shape;944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945" name="Google Shape;945;p4"/>
          <p:cNvPicPr preferRelativeResize="0"/>
          <p:nvPr/>
        </p:nvPicPr>
        <p:blipFill rotWithShape="1">
          <a:blip r:embed="rId3">
            <a:alphaModFix/>
          </a:blip>
          <a:srcRect t="6094"/>
          <a:stretch/>
        </p:blipFill>
        <p:spPr>
          <a:xfrm>
            <a:off x="3888925" y="1054175"/>
            <a:ext cx="5031525" cy="29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5"/>
          <p:cNvSpPr txBox="1">
            <a:spLocks noGrp="1"/>
          </p:cNvSpPr>
          <p:nvPr>
            <p:ph type="title"/>
          </p:nvPr>
        </p:nvSpPr>
        <p:spPr>
          <a:xfrm>
            <a:off x="2443650" y="77175"/>
            <a:ext cx="42048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SO, HOW DO WE CUT THAT DOWN?</a:t>
            </a:r>
            <a:endParaRPr/>
          </a:p>
        </p:txBody>
      </p:sp>
      <p:grpSp>
        <p:nvGrpSpPr>
          <p:cNvPr id="951" name="Google Shape;951;p5"/>
          <p:cNvGrpSpPr/>
          <p:nvPr/>
        </p:nvGrpSpPr>
        <p:grpSpPr>
          <a:xfrm>
            <a:off x="2997474" y="917499"/>
            <a:ext cx="2944752" cy="3170450"/>
            <a:chOff x="2768474" y="949849"/>
            <a:chExt cx="2944752" cy="3170450"/>
          </a:xfrm>
        </p:grpSpPr>
        <p:sp>
          <p:nvSpPr>
            <p:cNvPr id="952" name="Google Shape;952;p5"/>
            <p:cNvSpPr/>
            <p:nvPr/>
          </p:nvSpPr>
          <p:spPr>
            <a:xfrm rot="5400000">
              <a:off x="2768474" y="949849"/>
              <a:ext cx="1706700" cy="1706700"/>
            </a:xfrm>
            <a:prstGeom prst="teardrop">
              <a:avLst>
                <a:gd name="adj" fmla="val 100000"/>
              </a:avLst>
            </a:pr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5"/>
            <p:cNvSpPr/>
            <p:nvPr/>
          </p:nvSpPr>
          <p:spPr>
            <a:xfrm rot="5400000" flipH="1">
              <a:off x="3109874" y="2754999"/>
              <a:ext cx="1365300" cy="1365300"/>
            </a:xfrm>
            <a:prstGeom prst="teardrop">
              <a:avLst>
                <a:gd name="adj" fmla="val 100000"/>
              </a:avLst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5"/>
            <p:cNvSpPr/>
            <p:nvPr/>
          </p:nvSpPr>
          <p:spPr>
            <a:xfrm rot="10800000">
              <a:off x="4573417" y="1713349"/>
              <a:ext cx="943200" cy="943200"/>
            </a:xfrm>
            <a:prstGeom prst="teardrop">
              <a:avLst>
                <a:gd name="adj" fmla="val 100000"/>
              </a:avLst>
            </a:pr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5"/>
            <p:cNvSpPr/>
            <p:nvPr/>
          </p:nvSpPr>
          <p:spPr>
            <a:xfrm flipH="1">
              <a:off x="4573526" y="2754999"/>
              <a:ext cx="1139700" cy="1139700"/>
            </a:xfrm>
            <a:prstGeom prst="teardrop">
              <a:avLst>
                <a:gd name="adj" fmla="val 100000"/>
              </a:avLst>
            </a:pr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6" name="Google Shape;956;p5"/>
          <p:cNvSpPr/>
          <p:nvPr/>
        </p:nvSpPr>
        <p:spPr>
          <a:xfrm>
            <a:off x="3382900" y="153491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958" name="Google Shape;958;p5"/>
          <p:cNvGrpSpPr/>
          <p:nvPr/>
        </p:nvGrpSpPr>
        <p:grpSpPr>
          <a:xfrm>
            <a:off x="3673260" y="3091043"/>
            <a:ext cx="715341" cy="691615"/>
            <a:chOff x="5926225" y="921350"/>
            <a:chExt cx="517800" cy="504350"/>
          </a:xfrm>
        </p:grpSpPr>
        <p:sp>
          <p:nvSpPr>
            <p:cNvPr id="959" name="Google Shape;959;p5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1" name="Google Shape;961;p5"/>
          <p:cNvGrpSpPr/>
          <p:nvPr/>
        </p:nvGrpSpPr>
        <p:grpSpPr>
          <a:xfrm>
            <a:off x="5036913" y="2007101"/>
            <a:ext cx="408386" cy="345080"/>
            <a:chOff x="3918650" y="293075"/>
            <a:chExt cx="488500" cy="412775"/>
          </a:xfrm>
        </p:grpSpPr>
        <p:sp>
          <p:nvSpPr>
            <p:cNvPr id="962" name="Google Shape;962;p5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5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5" name="Google Shape;965;p5"/>
          <p:cNvGrpSpPr/>
          <p:nvPr/>
        </p:nvGrpSpPr>
        <p:grpSpPr>
          <a:xfrm>
            <a:off x="5059627" y="2996008"/>
            <a:ext cx="598026" cy="438471"/>
            <a:chOff x="3936375" y="3703750"/>
            <a:chExt cx="453050" cy="332175"/>
          </a:xfrm>
        </p:grpSpPr>
        <p:sp>
          <p:nvSpPr>
            <p:cNvPr id="966" name="Google Shape;966;p5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5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5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5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5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6"/>
          <p:cNvSpPr txBox="1">
            <a:spLocks noGrp="1"/>
          </p:cNvSpPr>
          <p:nvPr>
            <p:ph type="title"/>
          </p:nvPr>
        </p:nvSpPr>
        <p:spPr>
          <a:xfrm>
            <a:off x="3193500" y="1042350"/>
            <a:ext cx="32523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THE </a:t>
            </a:r>
            <a:r>
              <a:rPr lang="en">
                <a:solidFill>
                  <a:srgbClr val="3C78D8"/>
                </a:solidFill>
              </a:rPr>
              <a:t>DATA</a:t>
            </a:r>
            <a:r>
              <a:rPr lang="en"/>
              <a:t> BREAKDOWN</a:t>
            </a:r>
            <a:endParaRPr/>
          </a:p>
        </p:txBody>
      </p:sp>
      <p:sp>
        <p:nvSpPr>
          <p:cNvPr id="976" name="Google Shape;976;p6"/>
          <p:cNvSpPr txBox="1">
            <a:spLocks noGrp="1"/>
          </p:cNvSpPr>
          <p:nvPr>
            <p:ph type="body" idx="1"/>
          </p:nvPr>
        </p:nvSpPr>
        <p:spPr>
          <a:xfrm>
            <a:off x="678900" y="2123650"/>
            <a:ext cx="2667000" cy="10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3000" b="1"/>
              <a:t>Personal demographics</a:t>
            </a:r>
            <a:endParaRPr sz="3000"/>
          </a:p>
        </p:txBody>
      </p:sp>
      <p:sp>
        <p:nvSpPr>
          <p:cNvPr id="977" name="Google Shape;977;p6"/>
          <p:cNvSpPr txBox="1">
            <a:spLocks noGrp="1"/>
          </p:cNvSpPr>
          <p:nvPr>
            <p:ph type="body" idx="2"/>
          </p:nvPr>
        </p:nvSpPr>
        <p:spPr>
          <a:xfrm>
            <a:off x="3696451" y="2123650"/>
            <a:ext cx="2246400" cy="10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3000" b="1"/>
              <a:t>Location details</a:t>
            </a:r>
            <a:endParaRPr sz="3000"/>
          </a:p>
        </p:txBody>
      </p:sp>
      <p:sp>
        <p:nvSpPr>
          <p:cNvPr id="978" name="Google Shape;978;p6"/>
          <p:cNvSpPr txBox="1">
            <a:spLocks noGrp="1"/>
          </p:cNvSpPr>
          <p:nvPr>
            <p:ph type="body" idx="3"/>
          </p:nvPr>
        </p:nvSpPr>
        <p:spPr>
          <a:xfrm>
            <a:off x="6445800" y="2123650"/>
            <a:ext cx="1901400" cy="10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3000" b="1"/>
              <a:t>Date and time</a:t>
            </a:r>
            <a:endParaRPr sz="3000"/>
          </a:p>
        </p:txBody>
      </p:sp>
      <p:sp>
        <p:nvSpPr>
          <p:cNvPr id="979" name="Google Shape;979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7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</a:pPr>
            <a:r>
              <a:rPr lang="en" sz="9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>KEY ANALYSIS</a:t>
            </a:r>
            <a:endParaRPr sz="9000" b="1" i="0" u="none" strike="noStrike" cap="none">
              <a:solidFill>
                <a:srgbClr val="00CEF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85" name="Google Shape;985;p7"/>
          <p:cNvSpPr txBox="1">
            <a:spLocks noGrp="1"/>
          </p:cNvSpPr>
          <p:nvPr>
            <p:ph type="subTitle" idx="4294967295"/>
          </p:nvPr>
        </p:nvSpPr>
        <p:spPr>
          <a:xfrm>
            <a:off x="2169650" y="3182950"/>
            <a:ext cx="4804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None/>
            </a:pPr>
            <a:r>
              <a:rPr lang="en"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So, here’s what we found</a:t>
            </a:r>
            <a:endParaRPr sz="18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6" name="Google Shape;986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8"/>
          <p:cNvSpPr txBox="1">
            <a:spLocks noGrp="1"/>
          </p:cNvSpPr>
          <p:nvPr>
            <p:ph type="title"/>
          </p:nvPr>
        </p:nvSpPr>
        <p:spPr>
          <a:xfrm>
            <a:off x="678750" y="1309000"/>
            <a:ext cx="3423300" cy="23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3500"/>
              <a:t>THERE ARE </a:t>
            </a:r>
            <a:r>
              <a:rPr lang="en" sz="3500">
                <a:solidFill>
                  <a:srgbClr val="3C78D8"/>
                </a:solidFill>
              </a:rPr>
              <a:t>FOUR </a:t>
            </a:r>
            <a:r>
              <a:rPr lang="en" sz="3500"/>
              <a:t>STREETS CAUSING MAJOR PROBLEMS</a:t>
            </a:r>
            <a:endParaRPr sz="3500"/>
          </a:p>
        </p:txBody>
      </p:sp>
      <p:sp>
        <p:nvSpPr>
          <p:cNvPr id="992" name="Google Shape;992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993" name="Google Shape;99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313" y="599325"/>
            <a:ext cx="3557874" cy="360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9"/>
          <p:cNvSpPr txBox="1">
            <a:spLocks noGrp="1"/>
          </p:cNvSpPr>
          <p:nvPr>
            <p:ph type="title"/>
          </p:nvPr>
        </p:nvSpPr>
        <p:spPr>
          <a:xfrm>
            <a:off x="235550" y="1018775"/>
            <a:ext cx="3512400" cy="29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3500"/>
              <a:t>PUBLIC TRANSPORTATION RIDERSHIP </a:t>
            </a:r>
            <a:r>
              <a:rPr lang="en" sz="3500">
                <a:solidFill>
                  <a:srgbClr val="3C78D8"/>
                </a:solidFill>
              </a:rPr>
              <a:t>IS SIGNIFICANTLY CORRELATED</a:t>
            </a:r>
            <a:endParaRPr sz="3500"/>
          </a:p>
        </p:txBody>
      </p:sp>
      <p:sp>
        <p:nvSpPr>
          <p:cNvPr id="999" name="Google Shape;999;p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000" name="Google Shape;100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2975" y="971150"/>
            <a:ext cx="4862650" cy="3001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On-screen Show (16:9)</PresentationFormat>
  <Paragraphs>49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Source Sans Pro</vt:lpstr>
      <vt:lpstr>Oswald</vt:lpstr>
      <vt:lpstr>Quince template</vt:lpstr>
      <vt:lpstr>Quince template</vt:lpstr>
      <vt:lpstr>Traffic Safety in Los Angeles</vt:lpstr>
      <vt:lpstr>25%</vt:lpstr>
      <vt:lpstr>$9,300,000,000</vt:lpstr>
      <vt:lpstr>THINGS ARE GETTING BAD</vt:lpstr>
      <vt:lpstr>SO, HOW DO WE CUT THAT DOWN?</vt:lpstr>
      <vt:lpstr>THE DATA BREAKDOWN</vt:lpstr>
      <vt:lpstr>KEY ANALYSIS</vt:lpstr>
      <vt:lpstr>THERE ARE FOUR STREETS CAUSING MAJOR PROBLEMS</vt:lpstr>
      <vt:lpstr>PUBLIC TRANSPORTATION RIDERSHIP IS SIGNIFICANTLY CORRELATED</vt:lpstr>
      <vt:lpstr>WEATHER CHANGES SHOWED VARYING DEGREES OF SIGNIFICANCE</vt:lpstr>
      <vt:lpstr>PREDICTIVE ANALYSIS SHOWS RAPID SUSTAINED INCREASE</vt:lpstr>
      <vt:lpstr>RECOMMENDATIONS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Safety in Los Angeles</dc:title>
  <dc:creator>Veasna Oum</dc:creator>
  <cp:lastModifiedBy>Veasna Oum</cp:lastModifiedBy>
  <cp:revision>1</cp:revision>
  <dcterms:modified xsi:type="dcterms:W3CDTF">2019-09-12T00:37:09Z</dcterms:modified>
</cp:coreProperties>
</file>