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8" r:id="rId4"/>
    <p:sldId id="259" r:id="rId5"/>
    <p:sldId id="260" r:id="rId6"/>
    <p:sldId id="261" r:id="rId7"/>
    <p:sldId id="356" r:id="rId8"/>
    <p:sldId id="262" r:id="rId9"/>
    <p:sldId id="263" r:id="rId10"/>
    <p:sldId id="264" r:id="rId11"/>
    <p:sldId id="265" r:id="rId12"/>
    <p:sldId id="266" r:id="rId13"/>
    <p:sldId id="267" r:id="rId14"/>
    <p:sldId id="357" r:id="rId15"/>
    <p:sldId id="268" r:id="rId16"/>
    <p:sldId id="269" r:id="rId17"/>
    <p:sldId id="270" r:id="rId18"/>
    <p:sldId id="271" r:id="rId19"/>
    <p:sldId id="272" r:id="rId20"/>
    <p:sldId id="273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370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71" r:id="rId63"/>
    <p:sldId id="303" r:id="rId64"/>
    <p:sldId id="304" r:id="rId65"/>
    <p:sldId id="305" r:id="rId66"/>
    <p:sldId id="306" r:id="rId67"/>
    <p:sldId id="307" r:id="rId68"/>
    <p:sldId id="309" r:id="rId69"/>
    <p:sldId id="308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342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  <p:sldId id="389" r:id="rId121"/>
    <p:sldId id="390" r:id="rId122"/>
    <p:sldId id="391" r:id="rId123"/>
    <p:sldId id="392" r:id="rId124"/>
    <p:sldId id="353" r:id="rId125"/>
    <p:sldId id="369" r:id="rId126"/>
    <p:sldId id="355" r:id="rId127"/>
    <p:sldId id="344" r:id="rId128"/>
    <p:sldId id="354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>
        <p:scale>
          <a:sx n="41" d="100"/>
          <a:sy n="41" d="100"/>
        </p:scale>
        <p:origin x="17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library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upyter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aringfireball.net/projects/markdown/syntax" TargetMode="External"/><Relationship Id="rId2" Type="http://schemas.openxmlformats.org/officeDocument/2006/relationships/hyperlink" Target="https://jupyter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ontinuum.io/downloads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udacity.com/course/programming-foundations-with-python--ud036" TargetMode="External"/><Relationship Id="rId4" Type="http://schemas.openxmlformats.org/officeDocument/2006/relationships/hyperlink" Target="https://www.codecademy.com/learn/python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Programming, Data Visualization and Model Fitting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April 6, 2018,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4045127"/>
            <a:ext cx="3810005" cy="2984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6" y="4465816"/>
            <a:ext cx="381000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02" y="33051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https://docs.python.org/2/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pinion it is worth learning to for all the benefits of the language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Break for 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in Python</a:t>
            </a:r>
            <a:b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Introducing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Pandas,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-kit Learn,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Statemodels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Enhancing Python with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Out of the box there are many functions available to you </a:t>
            </a:r>
            <a:r>
              <a:rPr lang="en-US" sz="2400" dirty="0" smtClean="0"/>
              <a:t>in Python.</a:t>
            </a:r>
          </a:p>
          <a:p>
            <a:endParaRPr lang="en-US" sz="2400" dirty="0"/>
          </a:p>
          <a:p>
            <a:r>
              <a:rPr lang="en-US" sz="2400" dirty="0" smtClean="0"/>
              <a:t>But </a:t>
            </a:r>
            <a:r>
              <a:rPr lang="en-US" sz="2400" dirty="0"/>
              <a:t>you are not limited to the ‘out of the box’ version </a:t>
            </a:r>
            <a:r>
              <a:rPr lang="en-US" sz="2400" dirty="0" smtClean="0"/>
              <a:t>of Python </a:t>
            </a:r>
            <a:r>
              <a:rPr lang="en-US" sz="2400" dirty="0"/>
              <a:t>and there are entire libraries of functions that </a:t>
            </a:r>
            <a:r>
              <a:rPr lang="en-US" sz="2400" dirty="0" smtClean="0"/>
              <a:t>are available </a:t>
            </a:r>
            <a:r>
              <a:rPr lang="en-US" sz="2400" dirty="0"/>
              <a:t>to use within </a:t>
            </a:r>
            <a:r>
              <a:rPr lang="en-US" sz="2400" dirty="0" smtClean="0"/>
              <a:t>Python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One </a:t>
            </a:r>
            <a:r>
              <a:rPr lang="en-US" sz="2400" dirty="0"/>
              <a:t>of the major reasons for installing the </a:t>
            </a:r>
            <a:r>
              <a:rPr lang="en-US" sz="2400" dirty="0" smtClean="0"/>
              <a:t>Anaconda distribution </a:t>
            </a:r>
            <a:r>
              <a:rPr lang="en-US" sz="2400" dirty="0"/>
              <a:t>of Python is that it is a package manager </a:t>
            </a:r>
            <a:r>
              <a:rPr lang="en-US" sz="2400" dirty="0" smtClean="0"/>
              <a:t>that helps </a:t>
            </a:r>
            <a:r>
              <a:rPr lang="en-US" sz="2400" dirty="0"/>
              <a:t>keep all of these libraries (and more) managed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conda</a:t>
            </a:r>
            <a:r>
              <a:rPr lang="en-US" sz="2400" dirty="0" smtClean="0"/>
              <a:t> </a:t>
            </a:r>
            <a:r>
              <a:rPr lang="en-US" sz="2400" dirty="0"/>
              <a:t>update </a:t>
            </a:r>
            <a:r>
              <a:rPr lang="en-US" sz="2400" dirty="0" err="1"/>
              <a:t>conda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Standard Library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Python’s standard library is very </a:t>
            </a:r>
            <a:r>
              <a:rPr lang="en-US" sz="2400" dirty="0" smtClean="0"/>
              <a:t>extensive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standard library provide access to </a:t>
            </a:r>
            <a:r>
              <a:rPr lang="en-US" sz="2400" dirty="0" smtClean="0"/>
              <a:t>system functionality </a:t>
            </a:r>
            <a:r>
              <a:rPr lang="en-US" sz="2400" dirty="0"/>
              <a:t>such as file I/O that would otherwise </a:t>
            </a:r>
            <a:r>
              <a:rPr lang="en-US" sz="2400" dirty="0" smtClean="0"/>
              <a:t>be inaccessible </a:t>
            </a:r>
            <a:r>
              <a:rPr lang="en-US" sz="2400" dirty="0"/>
              <a:t>to Python </a:t>
            </a:r>
            <a:r>
              <a:rPr lang="en-US" sz="2400" dirty="0" smtClean="0"/>
              <a:t>programmers</a:t>
            </a:r>
          </a:p>
          <a:p>
            <a:endParaRPr lang="en-US" sz="2400" dirty="0"/>
          </a:p>
          <a:p>
            <a:r>
              <a:rPr lang="en-US" sz="2400" dirty="0" smtClean="0"/>
              <a:t>Additionally </a:t>
            </a:r>
            <a:r>
              <a:rPr lang="en-US" sz="2400" dirty="0"/>
              <a:t>it provides standardized solutions to </a:t>
            </a:r>
            <a:r>
              <a:rPr lang="en-US" sz="2400" dirty="0" smtClean="0"/>
              <a:t>many problems </a:t>
            </a:r>
            <a:r>
              <a:rPr lang="en-US" sz="2400" dirty="0"/>
              <a:t>that occur in </a:t>
            </a:r>
            <a:r>
              <a:rPr lang="en-US" sz="2400" dirty="0" smtClean="0"/>
              <a:t>programming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 smtClean="0"/>
              <a:t>i.e</a:t>
            </a:r>
            <a:r>
              <a:rPr lang="en-US" sz="2000" dirty="0"/>
              <a:t>. Often it Python it’s worth checking to see </a:t>
            </a:r>
            <a:r>
              <a:rPr lang="en-US" sz="2000" dirty="0" smtClean="0"/>
              <a:t>if someone </a:t>
            </a:r>
            <a:r>
              <a:rPr lang="en-US" sz="2000" dirty="0"/>
              <a:t>has done it before you reinvent the wheel.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Common Modules, Packages, Solutions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Services</a:t>
            </a:r>
          </a:p>
          <a:p>
            <a:pPr lvl="1"/>
            <a:r>
              <a:rPr lang="en-US" sz="2000" dirty="0" smtClean="0"/>
              <a:t>String – Common string operations re-Regular expression operations</a:t>
            </a:r>
          </a:p>
          <a:p>
            <a:r>
              <a:rPr lang="en-US" sz="2400" dirty="0" smtClean="0"/>
              <a:t>Data Types</a:t>
            </a:r>
          </a:p>
          <a:p>
            <a:pPr lvl="1"/>
            <a:r>
              <a:rPr lang="en-US" sz="2000" dirty="0" err="1" smtClean="0"/>
              <a:t>Datetime</a:t>
            </a:r>
            <a:r>
              <a:rPr lang="en-US" sz="2000" dirty="0" smtClean="0"/>
              <a:t> – Basic date and time types COLLECTIONS – High-performance container datatypes array – Efficient arrays of numeric values</a:t>
            </a:r>
          </a:p>
          <a:p>
            <a:r>
              <a:rPr lang="en-US" sz="2400" dirty="0" smtClean="0"/>
              <a:t>Numeric and Mathematical Modules</a:t>
            </a:r>
          </a:p>
          <a:p>
            <a:pPr lvl="1"/>
            <a:r>
              <a:rPr lang="en-US" sz="2000" dirty="0" smtClean="0"/>
              <a:t>Math – Mathematical functions decimal – Decimal fixed point and floating point arithmetic random – generate pseudo-random numbers</a:t>
            </a:r>
          </a:p>
          <a:p>
            <a:r>
              <a:rPr lang="en-US" sz="2400" dirty="0" smtClean="0"/>
              <a:t>File and Directory Access: glob – Unix style pathname pattern expansion</a:t>
            </a:r>
          </a:p>
          <a:p>
            <a:r>
              <a:rPr lang="en-US" sz="2400" dirty="0" smtClean="0"/>
              <a:t>File Formats : csv – CSV File Reading and Writing</a:t>
            </a:r>
          </a:p>
          <a:p>
            <a:r>
              <a:rPr lang="en-US" sz="2400" dirty="0" smtClean="0"/>
              <a:t>Generic Operating System Services: </a:t>
            </a:r>
            <a:r>
              <a:rPr lang="en-US" sz="2400" dirty="0" err="1" smtClean="0"/>
              <a:t>os</a:t>
            </a:r>
            <a:r>
              <a:rPr lang="en-US" sz="2400" dirty="0" smtClean="0"/>
              <a:t> – Miscellaneous operating system interfaces</a:t>
            </a:r>
          </a:p>
          <a:p>
            <a:r>
              <a:rPr lang="en-US" sz="2400" dirty="0" smtClean="0"/>
              <a:t>Python Runtime Services : sys – System- specific parameters and functions</a:t>
            </a:r>
          </a:p>
          <a:p>
            <a:r>
              <a:rPr lang="en-US" sz="2400" dirty="0" smtClean="0"/>
              <a:t>Many, many, many, more  :  </a:t>
            </a:r>
            <a:r>
              <a:rPr lang="en-US" sz="2400" dirty="0" smtClean="0">
                <a:hlinkClick r:id="rId2"/>
              </a:rPr>
              <a:t>https://docs.python.org/2/library/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It’s nice that all of these modules and libraries exist, but it </a:t>
            </a:r>
            <a:r>
              <a:rPr lang="en-US" sz="2400" dirty="0" smtClean="0"/>
              <a:t>isn’t apparent </a:t>
            </a:r>
            <a:r>
              <a:rPr lang="en-US" sz="2400" dirty="0"/>
              <a:t>yet how to interface with </a:t>
            </a:r>
            <a:r>
              <a:rPr lang="en-US" sz="2400" dirty="0" smtClean="0"/>
              <a:t>them</a:t>
            </a:r>
          </a:p>
          <a:p>
            <a:endParaRPr lang="en-US" sz="2400" dirty="0"/>
          </a:p>
          <a:p>
            <a:r>
              <a:rPr lang="en-US" sz="2400" dirty="0" smtClean="0"/>
              <a:t>Python </a:t>
            </a:r>
            <a:r>
              <a:rPr lang="en-US" sz="2400" dirty="0"/>
              <a:t>has a syntax for imports, for example</a:t>
            </a:r>
          </a:p>
          <a:p>
            <a:pPr marL="0" indent="0">
              <a:buNone/>
            </a:pPr>
            <a:r>
              <a:rPr lang="en-US" sz="2400" dirty="0" smtClean="0"/>
              <a:t>   import </a:t>
            </a:r>
            <a:r>
              <a:rPr lang="en-US" sz="2400" dirty="0"/>
              <a:t>math</a:t>
            </a:r>
          </a:p>
          <a:p>
            <a:pPr marL="0" indent="0">
              <a:buNone/>
            </a:pPr>
            <a:r>
              <a:rPr lang="en-US" sz="2400" dirty="0" smtClean="0"/>
              <a:t>   print </a:t>
            </a:r>
            <a:r>
              <a:rPr lang="en-US" sz="2400" dirty="0" err="1" smtClean="0"/>
              <a:t>math.pi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above makes available the module math. The </a:t>
            </a:r>
            <a:r>
              <a:rPr lang="en-US" sz="2400" dirty="0" smtClean="0"/>
              <a:t>second line </a:t>
            </a:r>
            <a:r>
              <a:rPr lang="en-US" sz="2400" dirty="0"/>
              <a:t>prints the attribute pi from the math </a:t>
            </a:r>
            <a:r>
              <a:rPr lang="en-US" sz="2400" dirty="0" smtClean="0"/>
              <a:t>module</a:t>
            </a:r>
          </a:p>
          <a:p>
            <a:endParaRPr lang="en-US" sz="2400" dirty="0"/>
          </a:p>
          <a:p>
            <a:r>
              <a:rPr lang="en-US" sz="2400" dirty="0" smtClean="0"/>
              <a:t>To </a:t>
            </a:r>
            <a:r>
              <a:rPr lang="en-US" sz="2400" dirty="0"/>
              <a:t>see all of the functions available to the math module </a:t>
            </a:r>
            <a:r>
              <a:rPr lang="en-US" sz="2400" dirty="0" smtClean="0"/>
              <a:t>use tab </a:t>
            </a:r>
            <a:r>
              <a:rPr lang="en-US" sz="2400" dirty="0"/>
              <a:t>completion on math.&lt;tab&gt; in the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external modules and libraries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There is an alternative way of importing modules and packages </a:t>
            </a:r>
            <a:r>
              <a:rPr lang="en-US" sz="2400" dirty="0" smtClean="0"/>
              <a:t>where we </a:t>
            </a:r>
            <a:r>
              <a:rPr lang="en-US" sz="2400" dirty="0"/>
              <a:t>shorten their </a:t>
            </a:r>
            <a:r>
              <a:rPr lang="en-US" sz="2400" dirty="0" smtClean="0"/>
              <a:t>names</a:t>
            </a:r>
          </a:p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is especially useful because using the ‘dot’-notation of the </a:t>
            </a:r>
            <a:r>
              <a:rPr lang="en-US" sz="2400" dirty="0" smtClean="0"/>
              <a:t>python objects </a:t>
            </a:r>
            <a:r>
              <a:rPr lang="en-US" sz="2400" dirty="0"/>
              <a:t>can require a lot of typing and programmers want to </a:t>
            </a:r>
            <a:r>
              <a:rPr lang="en-US" sz="2400" dirty="0" smtClean="0"/>
              <a:t>minimize their </a:t>
            </a:r>
            <a:r>
              <a:rPr lang="en-US" sz="2400" dirty="0"/>
              <a:t>typing as much as </a:t>
            </a:r>
            <a:r>
              <a:rPr lang="en-US" sz="2400" dirty="0" smtClean="0"/>
              <a:t>possible</a:t>
            </a:r>
          </a:p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motivates the as statement</a:t>
            </a:r>
          </a:p>
          <a:p>
            <a:pPr marL="0" indent="0">
              <a:buNone/>
            </a:pPr>
            <a:r>
              <a:rPr lang="en-US" sz="2400" dirty="0" smtClean="0"/>
              <a:t>    import </a:t>
            </a:r>
            <a:r>
              <a:rPr lang="en-US" sz="2400" dirty="0"/>
              <a:t>math as m</a:t>
            </a:r>
          </a:p>
          <a:p>
            <a:pPr marL="0" indent="0">
              <a:buNone/>
            </a:pPr>
            <a:r>
              <a:rPr lang="en-US" sz="2400" dirty="0" smtClean="0"/>
              <a:t>    print </a:t>
            </a:r>
            <a:r>
              <a:rPr lang="en-US" sz="2400" dirty="0" err="1" smtClean="0"/>
              <a:t>m.pi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Many </a:t>
            </a:r>
            <a:r>
              <a:rPr lang="en-US" sz="2400" dirty="0"/>
              <a:t>packages have specific short hand names that are </a:t>
            </a:r>
            <a:r>
              <a:rPr lang="en-US" sz="2400" dirty="0" smtClean="0"/>
              <a:t>generally agreed </a:t>
            </a:r>
            <a:r>
              <a:rPr lang="en-US" sz="2400" dirty="0"/>
              <a:t>upon in the developer community (for example the </a:t>
            </a:r>
            <a:r>
              <a:rPr lang="en-US" sz="2400" dirty="0" smtClean="0"/>
              <a:t>package </a:t>
            </a:r>
            <a:r>
              <a:rPr lang="en-US" sz="2400" dirty="0" err="1" smtClean="0"/>
              <a:t>numpy</a:t>
            </a:r>
            <a:r>
              <a:rPr lang="en-US" sz="2400" dirty="0" smtClean="0"/>
              <a:t> </a:t>
            </a:r>
            <a:r>
              <a:rPr lang="en-US" sz="2400" dirty="0"/>
              <a:t>is generally brought in as np)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specific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Sometimes we may only want to import specific functions from a module. This </a:t>
            </a:r>
            <a:r>
              <a:rPr lang="en-US" sz="2400" dirty="0" smtClean="0"/>
              <a:t>is possible </a:t>
            </a:r>
            <a:r>
              <a:rPr lang="en-US" sz="2400" dirty="0"/>
              <a:t>too to save </a:t>
            </a:r>
            <a:r>
              <a:rPr lang="en-US" sz="2400" dirty="0" smtClean="0"/>
              <a:t>resources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As </a:t>
            </a:r>
            <a:r>
              <a:rPr lang="en-US" sz="2400" dirty="0"/>
              <a:t>an example suppose we only wanted the value of pi from the math </a:t>
            </a:r>
            <a:r>
              <a:rPr lang="en-US" sz="2400" dirty="0" smtClean="0"/>
              <a:t>module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from </a:t>
            </a:r>
            <a:r>
              <a:rPr lang="en-US" sz="2400" dirty="0"/>
              <a:t>math import pi</a:t>
            </a:r>
          </a:p>
          <a:p>
            <a:pPr marL="0" indent="0">
              <a:buNone/>
            </a:pPr>
            <a:r>
              <a:rPr lang="en-US" sz="2400" dirty="0" smtClean="0"/>
              <a:t>   print </a:t>
            </a:r>
            <a:r>
              <a:rPr lang="en-US" sz="2400" dirty="0"/>
              <a:t>pi</a:t>
            </a:r>
          </a:p>
          <a:p>
            <a:r>
              <a:rPr lang="en-US" sz="2400" dirty="0" smtClean="0"/>
              <a:t>Now </a:t>
            </a:r>
            <a:r>
              <a:rPr lang="en-US" sz="2400" dirty="0"/>
              <a:t>we can access the value of pi without typing math first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can also use the as statement here, for example</a:t>
            </a:r>
          </a:p>
          <a:p>
            <a:pPr marL="0" indent="0">
              <a:buNone/>
            </a:pPr>
            <a:r>
              <a:rPr lang="en-US" sz="2400" dirty="0" smtClean="0"/>
              <a:t>   from </a:t>
            </a:r>
            <a:r>
              <a:rPr lang="en-US" sz="2400" dirty="0"/>
              <a:t>math import pi as </a:t>
            </a:r>
            <a:r>
              <a:rPr lang="en-US" sz="2400" dirty="0" smtClean="0"/>
              <a:t>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smtClean="0"/>
              <a:t>Note</a:t>
            </a:r>
            <a:r>
              <a:rPr lang="en-US" sz="2400" i="1" dirty="0"/>
              <a:t>: that while we </a:t>
            </a:r>
            <a:r>
              <a:rPr lang="en-US" sz="2400" b="1" i="1" dirty="0"/>
              <a:t>can </a:t>
            </a:r>
            <a:r>
              <a:rPr lang="en-US" sz="2400" i="1" dirty="0"/>
              <a:t>do this such simple variable names as </a:t>
            </a:r>
            <a:r>
              <a:rPr lang="en-US" sz="2400" dirty="0"/>
              <a:t>p </a:t>
            </a:r>
            <a:r>
              <a:rPr lang="en-US" sz="2400" i="1" dirty="0"/>
              <a:t>are </a:t>
            </a:r>
            <a:r>
              <a:rPr lang="en-US" sz="2400" i="1" dirty="0" smtClean="0"/>
              <a:t>unadvised since </a:t>
            </a:r>
            <a:r>
              <a:rPr lang="en-US" sz="2400" i="1" dirty="0"/>
              <a:t>more verbose code is arguably more readable and there is less of a </a:t>
            </a:r>
            <a:r>
              <a:rPr lang="en-US" sz="2400" i="1" dirty="0" smtClean="0"/>
              <a:t>chance of </a:t>
            </a:r>
            <a:r>
              <a:rPr lang="en-US" sz="2400" i="1" dirty="0"/>
              <a:t>creating a conflict with specific names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specific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If we wanted to be really aggressive we could import all of the </a:t>
            </a:r>
            <a:r>
              <a:rPr lang="en-US" sz="2400" dirty="0" smtClean="0"/>
              <a:t>functions and </a:t>
            </a:r>
            <a:r>
              <a:rPr lang="en-US" sz="2400" dirty="0"/>
              <a:t>attributes from a library with the following notation</a:t>
            </a:r>
          </a:p>
          <a:p>
            <a:pPr marL="0" indent="0">
              <a:buNone/>
            </a:pPr>
            <a:r>
              <a:rPr lang="en-US" sz="2400" dirty="0" smtClean="0"/>
              <a:t>   from </a:t>
            </a:r>
            <a:r>
              <a:rPr lang="en-US" sz="2400" dirty="0"/>
              <a:t>math import </a:t>
            </a:r>
            <a:r>
              <a:rPr lang="en-US" sz="2400" dirty="0" smtClean="0"/>
              <a:t>*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Generally </a:t>
            </a:r>
            <a:r>
              <a:rPr lang="en-US" sz="2400" dirty="0"/>
              <a:t>this is unadvisable! </a:t>
            </a:r>
            <a:r>
              <a:rPr lang="en-US" sz="2400" b="1" dirty="0"/>
              <a:t>(Don’t do it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dirty="0" smtClean="0"/>
              <a:t>Consider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pi </a:t>
            </a:r>
            <a:r>
              <a:rPr lang="en-US" sz="2400" dirty="0"/>
              <a:t>= 5</a:t>
            </a:r>
          </a:p>
          <a:p>
            <a:pPr marL="0" indent="0">
              <a:buNone/>
            </a:pPr>
            <a:r>
              <a:rPr lang="en-US" sz="2400" dirty="0" smtClean="0"/>
              <a:t>   from </a:t>
            </a:r>
            <a:r>
              <a:rPr lang="en-US" sz="2400" dirty="0"/>
              <a:t>math import pi</a:t>
            </a:r>
          </a:p>
          <a:p>
            <a:pPr marL="0" indent="0">
              <a:buNone/>
            </a:pPr>
            <a:r>
              <a:rPr lang="en-US" sz="2400" dirty="0" smtClean="0"/>
              <a:t>   print </a:t>
            </a:r>
            <a:r>
              <a:rPr lang="en-US" sz="2400" dirty="0"/>
              <a:t>pi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see that pi has been replaced by the value from the math </a:t>
            </a:r>
            <a:r>
              <a:rPr lang="en-US" sz="2400" dirty="0" smtClean="0"/>
              <a:t>module. We’re </a:t>
            </a:r>
            <a:r>
              <a:rPr lang="en-US" sz="2400" dirty="0"/>
              <a:t>getting into the types of programming that makes us </a:t>
            </a:r>
            <a:r>
              <a:rPr lang="en-US" sz="2400" dirty="0" smtClean="0"/>
              <a:t>dangerous if </a:t>
            </a:r>
            <a:r>
              <a:rPr lang="en-US" sz="2400" dirty="0"/>
              <a:t>we’re not careful.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Libraries for Data Science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4" y="1390650"/>
            <a:ext cx="11055098" cy="4819650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is imported into python as the identifier np</a:t>
            </a:r>
          </a:p>
          <a:p>
            <a:pPr marL="0" indent="0">
              <a:buNone/>
            </a:pPr>
            <a:r>
              <a:rPr lang="en-US" sz="2400" dirty="0" smtClean="0"/>
              <a:t>    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smtClean="0"/>
              <a:t>np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is the first package to get familiar with for </a:t>
            </a:r>
            <a:r>
              <a:rPr lang="en-US" sz="2400" dirty="0" smtClean="0"/>
              <a:t>working with data</a:t>
            </a:r>
          </a:p>
          <a:p>
            <a:endParaRPr lang="en-US" sz="2400" dirty="0"/>
          </a:p>
          <a:p>
            <a:r>
              <a:rPr lang="en-US" sz="2400" dirty="0" smtClean="0"/>
              <a:t>Provides </a:t>
            </a:r>
            <a:r>
              <a:rPr lang="en-US" sz="2400" dirty="0"/>
              <a:t>data structures for creating arrays and </a:t>
            </a:r>
            <a:r>
              <a:rPr lang="en-US" sz="2400" dirty="0" smtClean="0"/>
              <a:t>matrices and </a:t>
            </a:r>
            <a:r>
              <a:rPr lang="en-US" sz="2400" dirty="0"/>
              <a:t>for manipulating them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arrays are one of the reasons for the </a:t>
            </a:r>
            <a:r>
              <a:rPr lang="en-US" sz="2400" dirty="0" smtClean="0"/>
              <a:t>packages success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my_array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np.array</a:t>
            </a:r>
            <a:r>
              <a:rPr lang="en-US" sz="2400" dirty="0"/>
              <a:t>([1,2,3</a:t>
            </a:r>
            <a:r>
              <a:rPr lang="en-US" sz="2400" dirty="0" smtClean="0"/>
              <a:t>.])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can also be used to create multidimensional arrays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matrix_array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np.array</a:t>
            </a:r>
            <a:r>
              <a:rPr lang="en-US" sz="2400" dirty="0"/>
              <a:t>([[1,2],[3,4</a:t>
            </a:r>
            <a:r>
              <a:rPr lang="en-US" sz="2400" dirty="0" smtClean="0"/>
              <a:t>]])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They </a:t>
            </a:r>
            <a:r>
              <a:rPr lang="en-US" sz="2400" dirty="0"/>
              <a:t>look awfully familiar to lists…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arrays VS.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A simple check of the methods available to the </a:t>
            </a:r>
            <a:r>
              <a:rPr lang="en-US" sz="2400" dirty="0" smtClean="0"/>
              <a:t>two objects </a:t>
            </a:r>
            <a:r>
              <a:rPr lang="en-US" sz="2400" dirty="0"/>
              <a:t>shows the major advantages of lists vs. </a:t>
            </a:r>
            <a:r>
              <a:rPr lang="en-US" sz="2400" dirty="0" err="1" smtClean="0"/>
              <a:t>numpy</a:t>
            </a:r>
            <a:r>
              <a:rPr lang="en-US" sz="2400" dirty="0"/>
              <a:t> </a:t>
            </a:r>
            <a:r>
              <a:rPr lang="en-US" sz="2400" dirty="0" smtClean="0"/>
              <a:t>arrays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a </a:t>
            </a:r>
            <a:r>
              <a:rPr lang="en-US" sz="2400" dirty="0"/>
              <a:t>= [[1,2], [3,4]]</a:t>
            </a:r>
          </a:p>
          <a:p>
            <a:pPr marL="0" indent="0">
              <a:buNone/>
            </a:pPr>
            <a:r>
              <a:rPr lang="en-US" sz="2400" dirty="0" smtClean="0"/>
              <a:t>   b </a:t>
            </a:r>
            <a:r>
              <a:rPr lang="en-US" sz="2400" dirty="0"/>
              <a:t>= </a:t>
            </a:r>
            <a:r>
              <a:rPr lang="en-US" sz="2400" dirty="0" err="1"/>
              <a:t>np.array</a:t>
            </a:r>
            <a:r>
              <a:rPr lang="en-US" sz="2400" dirty="0"/>
              <a:t>([[1,2], [3,4]])</a:t>
            </a:r>
          </a:p>
          <a:p>
            <a:pPr marL="0" indent="0">
              <a:buNone/>
            </a:pPr>
            <a:r>
              <a:rPr lang="en-US" sz="2400" dirty="0" smtClean="0"/>
              <a:t>   print </a:t>
            </a:r>
            <a:r>
              <a:rPr lang="en-US" sz="2400" dirty="0" err="1"/>
              <a:t>dir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 smtClean="0"/>
              <a:t>   print </a:t>
            </a:r>
            <a:r>
              <a:rPr lang="en-US" sz="2400" dirty="0" err="1"/>
              <a:t>dir</a:t>
            </a:r>
            <a:r>
              <a:rPr lang="en-US" sz="2400" dirty="0"/>
              <a:t>(b)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Some Methods and Attributes for Arrays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Here are a sample of some useful methods and </a:t>
            </a:r>
            <a:r>
              <a:rPr lang="en-US" sz="2400" dirty="0" smtClean="0"/>
              <a:t>attributes of </a:t>
            </a:r>
            <a:r>
              <a:rPr lang="en-US" sz="2400" dirty="0"/>
              <a:t>arrays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17" y="1890532"/>
            <a:ext cx="8947873" cy="42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has a Matrix Object?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provides, in addition to </a:t>
            </a:r>
            <a:r>
              <a:rPr lang="en-US" sz="2400" dirty="0" err="1"/>
              <a:t>np.array</a:t>
            </a:r>
            <a:r>
              <a:rPr lang="en-US" sz="2400" dirty="0"/>
              <a:t>(), an </a:t>
            </a:r>
            <a:r>
              <a:rPr lang="en-US" sz="2400" dirty="0" smtClean="0"/>
              <a:t>additional </a:t>
            </a:r>
            <a:r>
              <a:rPr lang="en-US" sz="2400" dirty="0" err="1" smtClean="0"/>
              <a:t>np.matrix</a:t>
            </a:r>
            <a:r>
              <a:rPr lang="en-US" sz="2400" dirty="0"/>
              <a:t>() type that you may see used in some existing </a:t>
            </a:r>
            <a:r>
              <a:rPr lang="en-US" sz="2400" dirty="0" smtClean="0"/>
              <a:t>code.  Which </a:t>
            </a:r>
            <a:r>
              <a:rPr lang="en-US" sz="2400" dirty="0"/>
              <a:t>one to use?</a:t>
            </a:r>
          </a:p>
          <a:p>
            <a:pPr lvl="1"/>
            <a:r>
              <a:rPr lang="en-US" sz="2000" b="1" dirty="0" smtClean="0"/>
              <a:t>Short </a:t>
            </a:r>
            <a:r>
              <a:rPr lang="en-US" sz="2000" b="1" dirty="0"/>
              <a:t>Answer? Use </a:t>
            </a:r>
            <a:r>
              <a:rPr lang="en-US" sz="2000" dirty="0" err="1"/>
              <a:t>np.array</a:t>
            </a:r>
            <a:r>
              <a:rPr lang="en-US" sz="2000" dirty="0"/>
              <a:t>()</a:t>
            </a:r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 </a:t>
            </a:r>
            <a:r>
              <a:rPr lang="en-US" sz="2400" dirty="0"/>
              <a:t>provides the matrix class for matrix algebra, but you </a:t>
            </a:r>
            <a:r>
              <a:rPr lang="en-US" sz="2400" dirty="0" smtClean="0"/>
              <a:t>can almost </a:t>
            </a:r>
            <a:r>
              <a:rPr lang="en-US" sz="2400" dirty="0"/>
              <a:t>consider it a "subclass" in </a:t>
            </a:r>
            <a:r>
              <a:rPr lang="en-US" sz="2400" dirty="0" err="1"/>
              <a:t>numpy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Additionally</a:t>
            </a:r>
            <a:r>
              <a:rPr lang="en-US" sz="2400" dirty="0"/>
              <a:t>, arrays are the standard vector/matrix/tensor type </a:t>
            </a:r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r>
              <a:rPr lang="en-US" sz="2400" dirty="0"/>
              <a:t>. Many </a:t>
            </a:r>
            <a:r>
              <a:rPr lang="en-US" sz="2400" dirty="0" err="1"/>
              <a:t>numpy</a:t>
            </a:r>
            <a:r>
              <a:rPr lang="en-US" sz="2400" dirty="0"/>
              <a:t> functions return arrays, not matrices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Any </a:t>
            </a:r>
            <a:r>
              <a:rPr lang="en-US" sz="2400" dirty="0"/>
              <a:t>algebra you would want to use on a matrix object is available </a:t>
            </a:r>
            <a:r>
              <a:rPr lang="en-US" sz="2400" dirty="0" smtClean="0"/>
              <a:t>to an </a:t>
            </a:r>
            <a:r>
              <a:rPr lang="en-US" sz="2400" dirty="0"/>
              <a:t>array object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Matrix Operations in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/>
              <a:t>Matrix multiplication </a:t>
            </a:r>
            <a:r>
              <a:rPr lang="en-US" dirty="0" smtClean="0"/>
              <a:t>can </a:t>
            </a:r>
            <a:r>
              <a:rPr lang="en-US" dirty="0"/>
              <a:t>be done using the .dot()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([[1,2</a:t>
            </a:r>
            <a:r>
              <a:rPr lang="en-US" dirty="0" smtClean="0"/>
              <a:t>], [</a:t>
            </a:r>
            <a:r>
              <a:rPr lang="en-US" dirty="0"/>
              <a:t>3,4]])</a:t>
            </a:r>
          </a:p>
          <a:p>
            <a:pPr marL="0" indent="0">
              <a:buNone/>
            </a:pPr>
            <a:r>
              <a:rPr lang="en-US" dirty="0" smtClean="0"/>
              <a:t>   b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2])</a:t>
            </a:r>
          </a:p>
          <a:p>
            <a:pPr marL="0" indent="0">
              <a:buNone/>
            </a:pPr>
            <a:r>
              <a:rPr lang="en-US" dirty="0" smtClean="0"/>
              <a:t>   print </a:t>
            </a:r>
            <a:r>
              <a:rPr lang="en-US" dirty="0"/>
              <a:t>np.dot(</a:t>
            </a:r>
            <a:r>
              <a:rPr lang="en-US" dirty="0" err="1"/>
              <a:t>A,b.T</a:t>
            </a:r>
            <a:r>
              <a:rPr lang="en-US" dirty="0"/>
              <a:t>) </a:t>
            </a:r>
            <a:r>
              <a:rPr lang="en-US" dirty="0" smtClean="0"/>
              <a:t>      # </a:t>
            </a:r>
            <a:r>
              <a:rPr lang="en-US" dirty="0"/>
              <a:t>Matrix </a:t>
            </a:r>
            <a:r>
              <a:rPr lang="en-US" dirty="0" err="1"/>
              <a:t>Mult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print </a:t>
            </a:r>
            <a:r>
              <a:rPr lang="en-US" dirty="0"/>
              <a:t>np.dot(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smtClean="0"/>
              <a:t>         # </a:t>
            </a:r>
            <a:r>
              <a:rPr lang="en-US" dirty="0" err="1"/>
              <a:t>numpy</a:t>
            </a:r>
            <a:r>
              <a:rPr lang="en-US" dirty="0"/>
              <a:t> fixes dim</a:t>
            </a:r>
          </a:p>
          <a:p>
            <a:pPr marL="0" indent="0">
              <a:buNone/>
            </a:pPr>
            <a:r>
              <a:rPr lang="en-US" dirty="0" smtClean="0"/>
              <a:t>   print </a:t>
            </a:r>
            <a:r>
              <a:rPr lang="en-US" dirty="0"/>
              <a:t>A.dot(b) </a:t>
            </a:r>
            <a:r>
              <a:rPr lang="en-US" dirty="0" smtClean="0"/>
              <a:t>               # </a:t>
            </a:r>
            <a:r>
              <a:rPr lang="en-US" dirty="0"/>
              <a:t>Chained Method</a:t>
            </a:r>
          </a:p>
          <a:p>
            <a:pPr marL="0" indent="0">
              <a:buNone/>
            </a:pPr>
            <a:r>
              <a:rPr lang="en-US" dirty="0" smtClean="0"/>
              <a:t>   print </a:t>
            </a:r>
            <a:r>
              <a:rPr lang="en-US" dirty="0"/>
              <a:t>A * b </a:t>
            </a:r>
            <a:r>
              <a:rPr lang="en-US" dirty="0" smtClean="0"/>
              <a:t>                     # </a:t>
            </a:r>
            <a:r>
              <a:rPr lang="en-US" dirty="0"/>
              <a:t>Element-wise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Linear Algebra Operation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numpy.linalg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/>
              <a:t>There are other linear algebra functions within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numpy.linalg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([[1,2</a:t>
            </a:r>
            <a:r>
              <a:rPr lang="en-US" dirty="0" smtClean="0"/>
              <a:t>], [</a:t>
            </a:r>
            <a:r>
              <a:rPr lang="en-US" dirty="0"/>
              <a:t>3,4]])</a:t>
            </a:r>
          </a:p>
          <a:p>
            <a:pPr marL="0" indent="0">
              <a:buNone/>
            </a:pPr>
            <a:r>
              <a:rPr lang="en-US" dirty="0" smtClean="0"/>
              <a:t>   b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2])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A_inv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np.linalg.inv</a:t>
            </a:r>
            <a:r>
              <a:rPr lang="en-US" dirty="0"/>
              <a:t>(A) </a:t>
            </a:r>
            <a:r>
              <a:rPr lang="en-US" dirty="0" smtClean="0"/>
              <a:t>       #</a:t>
            </a:r>
            <a:r>
              <a:rPr lang="en-US" dirty="0"/>
              <a:t>inverse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A_det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np.linalg.det</a:t>
            </a:r>
            <a:r>
              <a:rPr lang="en-US" dirty="0"/>
              <a:t>(A</a:t>
            </a:r>
            <a:r>
              <a:rPr lang="en-US" dirty="0" smtClean="0"/>
              <a:t>)      </a:t>
            </a:r>
            <a:r>
              <a:rPr lang="en-US" dirty="0"/>
              <a:t>#determinant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A_svd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np.linalg.svd</a:t>
            </a:r>
            <a:r>
              <a:rPr lang="en-US" dirty="0"/>
              <a:t>(A) </a:t>
            </a:r>
            <a:r>
              <a:rPr lang="en-US" dirty="0" smtClean="0"/>
              <a:t>     #</a:t>
            </a:r>
            <a:r>
              <a:rPr lang="en-US" dirty="0" err="1"/>
              <a:t>sing.val.decomp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Getting Started with Pandas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Pandas builds on the functionality of </a:t>
            </a:r>
            <a:r>
              <a:rPr lang="en-US" sz="2400" dirty="0" err="1"/>
              <a:t>numpy</a:t>
            </a:r>
            <a:r>
              <a:rPr lang="en-US" sz="2400" dirty="0"/>
              <a:t>, but introduces data frames</a:t>
            </a:r>
          </a:p>
          <a:p>
            <a:pPr marL="0" indent="0">
              <a:buNone/>
            </a:pPr>
            <a:r>
              <a:rPr lang="en-US" sz="2400" dirty="0" smtClean="0"/>
              <a:t>    import </a:t>
            </a:r>
            <a:r>
              <a:rPr lang="en-US" sz="2400" dirty="0"/>
              <a:t>pandas as </a:t>
            </a:r>
            <a:r>
              <a:rPr lang="en-US" sz="2400" dirty="0" err="1" smtClean="0"/>
              <a:t>pd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DataFrames</a:t>
            </a:r>
            <a:r>
              <a:rPr lang="en-US" sz="2400" dirty="0" smtClean="0"/>
              <a:t> </a:t>
            </a:r>
            <a:r>
              <a:rPr lang="en-US" sz="2400" dirty="0"/>
              <a:t>are a two-dimensional tabular data structure (very similar </a:t>
            </a:r>
            <a:r>
              <a:rPr lang="en-US" sz="2400" dirty="0" smtClean="0"/>
              <a:t>to data </a:t>
            </a:r>
            <a:r>
              <a:rPr lang="en-US" sz="2400" dirty="0"/>
              <a:t>frames in R)</a:t>
            </a:r>
          </a:p>
          <a:p>
            <a:pPr lvl="1"/>
            <a:r>
              <a:rPr lang="en-US" sz="2000" dirty="0" smtClean="0"/>
              <a:t>Here </a:t>
            </a:r>
            <a:r>
              <a:rPr lang="en-US" sz="2000" dirty="0"/>
              <a:t>the data is actually composed of a </a:t>
            </a:r>
            <a:r>
              <a:rPr lang="en-US" sz="2000" dirty="0" err="1"/>
              <a:t>numpy</a:t>
            </a:r>
            <a:r>
              <a:rPr lang="en-US" sz="2000" dirty="0"/>
              <a:t> array! </a:t>
            </a:r>
            <a:r>
              <a:rPr lang="en-US" sz="2000" dirty="0" smtClean="0"/>
              <a:t>Therefore much </a:t>
            </a:r>
            <a:r>
              <a:rPr lang="en-US" sz="2000" dirty="0"/>
              <a:t>of what we just learned is still useful</a:t>
            </a:r>
          </a:p>
          <a:p>
            <a:pPr lvl="1"/>
            <a:r>
              <a:rPr lang="en-US" sz="2000" dirty="0" smtClean="0"/>
              <a:t>Named </a:t>
            </a:r>
            <a:r>
              <a:rPr lang="en-US" sz="2000" dirty="0"/>
              <a:t>columns for easy </a:t>
            </a:r>
            <a:r>
              <a:rPr lang="en-US" sz="2000" dirty="0" smtClean="0"/>
              <a:t>access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We </a:t>
            </a:r>
            <a:r>
              <a:rPr lang="en-US" sz="2400" dirty="0"/>
              <a:t>now have almost everything we had with </a:t>
            </a:r>
            <a:r>
              <a:rPr lang="en-US" sz="2400" dirty="0" err="1"/>
              <a:t>numpy</a:t>
            </a:r>
            <a:r>
              <a:rPr lang="en-US" sz="2400" dirty="0"/>
              <a:t> arrays, but </a:t>
            </a:r>
            <a:r>
              <a:rPr lang="en-US" sz="2400" dirty="0" smtClean="0"/>
              <a:t>with more </a:t>
            </a:r>
            <a:r>
              <a:rPr lang="en-US" sz="2400" dirty="0"/>
              <a:t>added functionality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MacOS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and type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hit enter and then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1" y="4631127"/>
            <a:ext cx="5976481" cy="15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few ways to create a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/>
              <a:t>fake_data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 smtClean="0"/>
              <a:t>([[‘AJ', </a:t>
            </a:r>
            <a:r>
              <a:rPr lang="en-US" sz="2400" dirty="0"/>
              <a:t>30],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[</a:t>
            </a:r>
            <a:r>
              <a:rPr lang="en-US" sz="2400" dirty="0"/>
              <a:t>'Brett', 29],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[</a:t>
            </a:r>
            <a:r>
              <a:rPr lang="en-US" sz="2400" dirty="0"/>
              <a:t>'Jake', 26],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[</a:t>
            </a:r>
            <a:r>
              <a:rPr lang="en-US" sz="2400" dirty="0"/>
              <a:t>'Bob', 57]])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data_set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fake_data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columns</a:t>
            </a:r>
            <a:r>
              <a:rPr lang="en-US" sz="2400" dirty="0"/>
              <a:t>=['Name', 'Age'])</a:t>
            </a:r>
          </a:p>
          <a:p>
            <a:pPr marL="0" indent="0">
              <a:buNone/>
            </a:pPr>
            <a:r>
              <a:rPr lang="en-US" sz="2400" dirty="0" smtClean="0"/>
              <a:t>  print </a:t>
            </a:r>
            <a:r>
              <a:rPr lang="en-US" sz="2400" dirty="0" err="1"/>
              <a:t>data_set.Name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print </a:t>
            </a:r>
            <a:r>
              <a:rPr lang="en-US" sz="2400" dirty="0" err="1"/>
              <a:t>data_set.Age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few ways to create a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err="1"/>
              <a:t>fake_data</a:t>
            </a:r>
            <a:r>
              <a:rPr lang="en-US" sz="2400" dirty="0"/>
              <a:t> = {'Names</a:t>
            </a:r>
            <a:r>
              <a:rPr lang="en-US" sz="2400" dirty="0" smtClean="0"/>
              <a:t>':[‘AJ', </a:t>
            </a:r>
            <a:r>
              <a:rPr lang="en-US" sz="2400" dirty="0"/>
              <a:t>'Brett',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'Jake</a:t>
            </a:r>
            <a:r>
              <a:rPr lang="en-US" sz="2400" dirty="0"/>
              <a:t>', 'Bob'],</a:t>
            </a:r>
          </a:p>
          <a:p>
            <a:pPr marL="0" indent="0">
              <a:buNone/>
            </a:pPr>
            <a:r>
              <a:rPr lang="en-US" sz="2400" dirty="0" smtClean="0"/>
              <a:t>                           'Age</a:t>
            </a:r>
            <a:r>
              <a:rPr lang="en-US" sz="2400" dirty="0"/>
              <a:t>':[30, 29, 26, 57</a:t>
            </a:r>
            <a:r>
              <a:rPr lang="en-US" sz="2400" dirty="0" smtClean="0"/>
              <a:t>]}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data_set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fake_data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print </a:t>
            </a:r>
            <a:r>
              <a:rPr lang="en-US" sz="2400" dirty="0" err="1"/>
              <a:t>data_set.Names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print </a:t>
            </a:r>
            <a:r>
              <a:rPr lang="en-US" sz="2400" dirty="0" err="1"/>
              <a:t>data_set.Age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Reading Files with Pandas is Easy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Another reason for using pandas is the ease with which </a:t>
            </a:r>
            <a:r>
              <a:rPr lang="en-US" sz="2400" dirty="0" smtClean="0"/>
              <a:t>it brings </a:t>
            </a:r>
            <a:r>
              <a:rPr lang="en-US" sz="2400" dirty="0"/>
              <a:t>data into python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pd.read_csv</a:t>
            </a:r>
            <a:r>
              <a:rPr lang="en-US" sz="2400" dirty="0" smtClean="0"/>
              <a:t>(</a:t>
            </a:r>
            <a:r>
              <a:rPr lang="en-US" sz="2400" i="1" dirty="0" err="1" smtClean="0"/>
              <a:t>some_file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function can take in many arguments to </a:t>
            </a:r>
            <a:r>
              <a:rPr lang="en-US" sz="2400" dirty="0" smtClean="0"/>
              <a:t>customize its </a:t>
            </a:r>
            <a:r>
              <a:rPr lang="en-US" sz="2400" dirty="0"/>
              <a:t>behavior, but it generally works well without </a:t>
            </a:r>
            <a:r>
              <a:rPr lang="en-US" sz="2400" dirty="0" smtClean="0"/>
              <a:t>any modifications</a:t>
            </a:r>
            <a:r>
              <a:rPr lang="en-US" sz="2400" dirty="0"/>
              <a:t>.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Lets move to the </a:t>
            </a:r>
            <a:r>
              <a:rPr lang="en-US" sz="36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Everything is an object in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components of a program can be considered as object .</a:t>
            </a:r>
          </a:p>
          <a:p>
            <a:pPr lvl="1"/>
            <a:r>
              <a:rPr lang="en-US" sz="1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Variables, data structures, function , …</a:t>
            </a:r>
          </a:p>
          <a:p>
            <a:pPr lvl="1"/>
            <a:endParaRPr lang="en-US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 oriented programming is an approach to designing modular reusable software systems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we define an object as a particular instance of a class where the object is the combination of variables, functions and data structures.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type of thinking in python allows us to interact with codes easier and more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fexible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syntax for this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object.attribute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# a variable in the object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object.method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  # functions available to the object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: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(9,223,372,036,854,775,807)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2.7+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3.6.2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</a:t>
            </a: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Hash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hash function is a mathematical function!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value returned by a hash function is called hash values, hash codes.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Image source: https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://en.wikipedia.org/wiki/Hash_function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08" y="2765424"/>
            <a:ext cx="4068142" cy="31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Arjang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‘Arjang’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 ‘Hello, my name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{0}’ modified the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method.format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which has been passed the argument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Everything is an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We’re getting a little ahead of ourselves here, but let’s start explaining a bit about what is going 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is odd about this is the way that we were able to modify the string to include the variable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everything is an object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is carries with it special attributes and methods once it has been specified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Throughout today we’ll introduce this type of thinking within Python which allows you to flexibly interact with code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Once it becomes familiar to you it will be second nature</a:t>
            </a: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syntax for this is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Object.attribute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# Variables of the object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Object.method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     #Functions available to object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%HOMEPATH%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ython example1.py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Desktop/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Workshop Outline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1:00 PM – 2:45 Overview &amp; Basic of the Python Language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2:45PM – 3:00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3:00PM - 4:00 Python and Data Science – Overview of some simple libraries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4:00PM – 4:15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4:15PM – 5:00 Data visualization tools in python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Scripts are a simple and straight forward way to create python executable code, but may not be the easiest way to test small bits of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they are not as useful if you’re mainly trying to perform data analysis tasks where you want to consistently view the data different ways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alternative way to interface with python is with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notebooks (previously referred as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Notebooks)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http://jupyterorg/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source, interactive data science and scientific computing across over 40 programming languages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 is web application that allows you to create and share documents that contain live code, equations, visualizations and explanatory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Uses include: data cleaning and transformation, numerical simulation, statistical modeling, machine learning and much more.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Installing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Notebooks is easy! (It was already installed with Anaconda!)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Getting 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 started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type</a:t>
            </a:r>
          </a:p>
          <a:p>
            <a:pPr lvl="2"/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</a:t>
            </a: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things will happen: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First terminal will begin executing some ‘</a:t>
            </a: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commands’.Basically</a:t>
            </a:r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 local server to run the </a:t>
            </a: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noteback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web browser will open showing a directory structure</a:t>
            </a:r>
          </a:p>
          <a:p>
            <a:pPr lvl="2"/>
            <a:r>
              <a:rPr lang="en-US" sz="1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Allows access to files in the directory where the command was execute and all subdirectories of the original directory</a:t>
            </a: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73604"/>
            <a:ext cx="6343650" cy="23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did two things …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Opened a new “Untitled”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 in a new tab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Added the new “Untitled” notebook to the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direcyory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92" y="2038204"/>
            <a:ext cx="7640116" cy="209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96" y="4676771"/>
            <a:ext cx="5617108" cy="19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rename the notebook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Click the word “Untitled” next to the logo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Change the name to “pynotebook1”</a:t>
            </a: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92" y="2095354"/>
            <a:ext cx="7640116" cy="20957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2200" y="1981200"/>
            <a:ext cx="158115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38" y="4679675"/>
            <a:ext cx="5763049" cy="19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code box type our simple introductory example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‘Arjang’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‘Hello, my name is {0}’ . 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code press: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ctl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retuen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4" y="3419282"/>
            <a:ext cx="850701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Fundamentals of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happens when you press ctrl + return ?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Essentially the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norebook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copies that block of code and runs it within an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ipython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consol. (Notice the numbering)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‘Hello, my name is {0}’ . 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then return the result below the code block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1" y="3476239"/>
            <a:ext cx="8507012" cy="2762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27" y="3780627"/>
            <a:ext cx="4924873" cy="26304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0" y="4514850"/>
            <a:ext cx="4775200" cy="1162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70600" y="5084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6096000" y="5095875"/>
            <a:ext cx="980627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Fundamentals of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happens when you press ctrl + return ?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an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ipython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console all of the variables that you ended are available in subsequent lines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useful if you only want to run blocks of code at a time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1" y="3476239"/>
            <a:ext cx="8507012" cy="2762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27" y="3780627"/>
            <a:ext cx="4924873" cy="26304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5400" y="4514850"/>
            <a:ext cx="4775200" cy="1162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70600" y="5084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6096000" y="5095875"/>
            <a:ext cx="980627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Fundamentals of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Lots of functionality. See (help &gt; Keyboard Shortcut)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Blocks can be of three types, we outline the main two: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 – This is what a block defers to. Used for entering code which we wish to execute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Markdown – Useful for HTML – like write ups. Additionally supports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LaTex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commands for mathematical symbols</a:t>
            </a:r>
          </a:p>
          <a:p>
            <a:pPr lvl="2"/>
            <a:r>
              <a:rPr lang="en-US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change to from a code cell to a markdown cell type esc then m</a:t>
            </a:r>
          </a:p>
          <a:p>
            <a:pPr lvl="2"/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active block will indicated by a green border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070600" y="5084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Fundamentals of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Useful Keyboard Shortcuts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within the current cell, to run the current cell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trl  + enter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within the current cell, to run the current cell then select the cell below it (or insert a cell below if none exists)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shift   + enter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within the current cell, to adding a cell above the active cell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Esc  then   b</a:t>
            </a:r>
          </a:p>
          <a:p>
            <a:r>
              <a:rPr lang="en-US" sz="2600" dirty="0"/>
              <a:t>From within the current cell, to adding a cell above the active cell</a:t>
            </a:r>
          </a:p>
          <a:p>
            <a:pPr lvl="1"/>
            <a:r>
              <a:rPr lang="en-US" sz="2100" dirty="0" smtClean="0"/>
              <a:t>esc </a:t>
            </a:r>
            <a:r>
              <a:rPr lang="en-US" sz="2100" dirty="0"/>
              <a:t>then a</a:t>
            </a:r>
          </a:p>
          <a:p>
            <a:r>
              <a:rPr lang="en-US" sz="2600" dirty="0" smtClean="0"/>
              <a:t>From </a:t>
            </a:r>
            <a:r>
              <a:rPr lang="en-US" sz="2600" dirty="0"/>
              <a:t>within the current cell, to remove (or cut) the active cell from the worksheet</a:t>
            </a:r>
          </a:p>
          <a:p>
            <a:pPr lvl="1"/>
            <a:r>
              <a:rPr lang="en-US" sz="2100" dirty="0" smtClean="0"/>
              <a:t>esc </a:t>
            </a:r>
            <a:r>
              <a:rPr lang="en-US" sz="2100" dirty="0"/>
              <a:t>then x</a:t>
            </a:r>
          </a:p>
          <a:p>
            <a:r>
              <a:rPr lang="en-US" sz="2600" dirty="0" smtClean="0"/>
              <a:t>From </a:t>
            </a:r>
            <a:r>
              <a:rPr lang="en-US" sz="2600" dirty="0"/>
              <a:t>within the current cell, to add a cut cell above the current cell</a:t>
            </a:r>
          </a:p>
          <a:p>
            <a:pPr lvl="1"/>
            <a:r>
              <a:rPr lang="en-US" sz="2100" dirty="0" smtClean="0"/>
              <a:t>esc </a:t>
            </a:r>
            <a:r>
              <a:rPr lang="en-US" sz="2100" dirty="0"/>
              <a:t>then </a:t>
            </a:r>
            <a:r>
              <a:rPr lang="en-US" sz="2100" dirty="0" err="1"/>
              <a:t>shift+v</a:t>
            </a:r>
            <a:endParaRPr lang="en-US" sz="2100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2600" dirty="0"/>
              <a:t>From within the current cell, to add a cut cell below the active cell</a:t>
            </a:r>
          </a:p>
          <a:p>
            <a:pPr lvl="1"/>
            <a:r>
              <a:rPr lang="en-US" sz="2100" dirty="0" smtClean="0"/>
              <a:t>esc </a:t>
            </a:r>
            <a:r>
              <a:rPr lang="en-US" sz="2100" dirty="0"/>
              <a:t>then v</a:t>
            </a:r>
            <a:endParaRPr lang="en-US" sz="2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070600" y="5084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Fundamentals of </a:t>
            </a:r>
            <a:r>
              <a:rPr lang="en-US" sz="3200" b="1" dirty="0" err="1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Notebooks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Further Reading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fully utilize the power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notebooks for reproducible research it is worth investigating</a:t>
            </a: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Jupyter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Documentation: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2"/>
            <a:r>
              <a:rPr lang="en-US" dirty="0">
                <a:hlinkClick r:id="rId2"/>
              </a:rPr>
              <a:t>https://jupyter.readthedocs.io/en/latest/index.html</a:t>
            </a: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/>
              <a:t>Markdown: Markdown allows you to write using an </a:t>
            </a:r>
            <a:r>
              <a:rPr lang="en-US" dirty="0" smtClean="0"/>
              <a:t>easy-to-read, easy-to-write </a:t>
            </a:r>
            <a:r>
              <a:rPr lang="en-US" dirty="0"/>
              <a:t>plain text format, then convert it to structurally </a:t>
            </a:r>
            <a:r>
              <a:rPr lang="en-US" dirty="0" smtClean="0"/>
              <a:t>valid XHTML </a:t>
            </a:r>
            <a:r>
              <a:rPr lang="en-US" dirty="0"/>
              <a:t>(or HTML</a:t>
            </a:r>
            <a:r>
              <a:rPr lang="en-US" dirty="0" smtClean="0"/>
              <a:t>).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daringfireball.net/projects/markdown/syntax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/>
              <a:t>LaTeX</a:t>
            </a:r>
            <a:r>
              <a:rPr lang="en-US" sz="2400" dirty="0"/>
              <a:t>: </a:t>
            </a:r>
            <a:r>
              <a:rPr lang="en-US" sz="2400" dirty="0" err="1"/>
              <a:t>LaTeX</a:t>
            </a:r>
            <a:r>
              <a:rPr lang="en-US" sz="2400" dirty="0"/>
              <a:t> can be used to within the markdown structure </a:t>
            </a:r>
            <a:r>
              <a:rPr lang="en-US" sz="2400" dirty="0" smtClean="0"/>
              <a:t>of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en-US" sz="2400" dirty="0"/>
              <a:t>notebooks to integrate visually beautiful HTML </a:t>
            </a:r>
            <a:r>
              <a:rPr lang="en-US" sz="2400" dirty="0" smtClean="0"/>
              <a:t>with mathematical </a:t>
            </a:r>
            <a:r>
              <a:rPr lang="en-US" sz="2400" dirty="0"/>
              <a:t>equations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914400" lvl="2" indent="0">
              <a:buNone/>
            </a:pP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44" y="169177"/>
            <a:ext cx="769532" cy="76953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070600" y="5084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lambda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raise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yield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(Camel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or using underscores)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oolean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lvl="1"/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complex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 object value is either True or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False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/>
              <a:t>Additionally the function bool() attempts to convert objects to </a:t>
            </a:r>
            <a:r>
              <a:rPr lang="en-US" sz="2400" dirty="0" smtClean="0"/>
              <a:t>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object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arguments it returns False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Boolean object it returns a copy of the original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other object it attempts to convert to a </a:t>
            </a:r>
            <a:r>
              <a:rPr lang="en-US" dirty="0" smtClean="0"/>
              <a:t>Boolean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 smtClean="0"/>
              <a:t>Using </a:t>
            </a:r>
            <a:r>
              <a:rPr lang="en-US" sz="2400" dirty="0"/>
              <a:t>values 1 and 0 instead of True and False almost </a:t>
            </a:r>
            <a:r>
              <a:rPr lang="en-US" sz="2400" dirty="0" smtClean="0"/>
              <a:t>always works </a:t>
            </a:r>
            <a:r>
              <a:rPr lang="en-US" sz="2400" dirty="0"/>
              <a:t>fine, but the more appropriate syntax is to use Boolean types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definitely will not make someone a programmer in four hours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numbers, integers are the most basic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attempt to convert an object to an integer type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There are a few different versions of floating point numbers in Python</a:t>
            </a:r>
          </a:p>
          <a:p>
            <a:pPr lvl="1"/>
            <a:r>
              <a:rPr lang="en-US" sz="2000" dirty="0" smtClean="0"/>
              <a:t>float</a:t>
            </a:r>
            <a:r>
              <a:rPr lang="en-US" sz="2000" dirty="0"/>
              <a:t>, complex, Decimal (from the library decimal)</a:t>
            </a:r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most often used will be the float and the </a:t>
            </a:r>
            <a:r>
              <a:rPr lang="en-US" sz="1600" dirty="0" smtClean="0"/>
              <a:t>complex types</a:t>
            </a:r>
            <a:endParaRPr lang="en-US" sz="1600" dirty="0"/>
          </a:p>
          <a:p>
            <a:pPr lvl="2"/>
            <a:r>
              <a:rPr lang="en-US" sz="1600" dirty="0" smtClean="0"/>
              <a:t>The </a:t>
            </a:r>
            <a:r>
              <a:rPr lang="en-US" sz="1600" dirty="0"/>
              <a:t>Decimal type can be used for really high </a:t>
            </a:r>
            <a:r>
              <a:rPr lang="en-US" sz="1600" dirty="0" smtClean="0"/>
              <a:t>precision operations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 smtClean="0"/>
              <a:t>As </a:t>
            </a:r>
            <a:r>
              <a:rPr lang="en-US" sz="2400" dirty="0"/>
              <a:t>with </a:t>
            </a:r>
            <a:r>
              <a:rPr lang="en-US" sz="2400" dirty="0" err="1"/>
              <a:t>int</a:t>
            </a:r>
            <a:r>
              <a:rPr lang="en-US" sz="2400" dirty="0"/>
              <a:t>() and bool(), there is a function float() </a:t>
            </a:r>
            <a:r>
              <a:rPr lang="en-US" sz="2400" dirty="0" smtClean="0"/>
              <a:t>which can </a:t>
            </a:r>
            <a:r>
              <a:rPr lang="en-US" sz="2400" dirty="0"/>
              <a:t>be used to create objects of the float type or convert objects </a:t>
            </a:r>
            <a:r>
              <a:rPr lang="en-US" sz="2400" dirty="0" smtClean="0"/>
              <a:t>to the </a:t>
            </a:r>
            <a:r>
              <a:rPr lang="en-US" sz="2400" dirty="0"/>
              <a:t>float type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0949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/>
                <a:gridCol w="665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Even numbers are objects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 7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type(a)       #  Returns the type of a -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(a)           #  Lists the methods and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attr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4.0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type(b)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(b)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 = True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type(c)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(c) </a:t>
            </a: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</a:t>
            </a:r>
            <a:r>
              <a:rPr lang="en-US" sz="2400" dirty="0"/>
              <a:t>of the most versatile data types in Python is the 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</a:t>
            </a:r>
            <a:r>
              <a:rPr lang="en-US" sz="2400" dirty="0" smtClean="0"/>
              <a:t>  datatype</a:t>
            </a:r>
            <a:endParaRPr lang="en-US" sz="2400" dirty="0"/>
          </a:p>
          <a:p>
            <a:pPr lvl="1"/>
            <a:r>
              <a:rPr lang="en-US" sz="2000" dirty="0" smtClean="0"/>
              <a:t>Objects </a:t>
            </a:r>
            <a:r>
              <a:rPr lang="en-US" sz="2000" dirty="0"/>
              <a:t>can be attempted to be converted to a string using </a:t>
            </a:r>
            <a:r>
              <a:rPr lang="en-US" sz="2000" dirty="0" smtClean="0"/>
              <a:t>the function </a:t>
            </a:r>
            <a:r>
              <a:rPr lang="en-US" sz="2000" dirty="0" err="1"/>
              <a:t>str</a:t>
            </a:r>
            <a:r>
              <a:rPr lang="en-US" sz="2000" dirty="0" smtClean="0"/>
              <a:t>()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 smtClean="0"/>
              <a:t>Strings </a:t>
            </a:r>
            <a:r>
              <a:rPr lang="en-US" sz="2400" dirty="0"/>
              <a:t>hold a sequence of </a:t>
            </a:r>
            <a:r>
              <a:rPr lang="en-US" sz="2400" dirty="0" err="1"/>
              <a:t>unicode</a:t>
            </a:r>
            <a:r>
              <a:rPr lang="en-US" sz="2400" dirty="0"/>
              <a:t> </a:t>
            </a:r>
            <a:r>
              <a:rPr lang="en-US" sz="2400" dirty="0" smtClean="0"/>
              <a:t>characters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String </a:t>
            </a:r>
            <a:r>
              <a:rPr lang="en-US" sz="2400" dirty="0"/>
              <a:t>literals can be created by enclosing a sequence </a:t>
            </a:r>
            <a:r>
              <a:rPr lang="en-US" sz="2400" dirty="0" smtClean="0"/>
              <a:t>of characters </a:t>
            </a:r>
            <a:r>
              <a:rPr lang="en-US" sz="2400" dirty="0"/>
              <a:t>in either single or double quotes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myname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“AJ" </a:t>
            </a:r>
            <a:r>
              <a:rPr lang="en-US" sz="2400" dirty="0"/>
              <a:t>or </a:t>
            </a:r>
            <a:r>
              <a:rPr lang="en-US" sz="2400" dirty="0" err="1"/>
              <a:t>myname</a:t>
            </a:r>
            <a:r>
              <a:rPr lang="en-US" sz="2400" dirty="0"/>
              <a:t> = </a:t>
            </a:r>
            <a:r>
              <a:rPr lang="en-US" sz="2400" dirty="0" smtClean="0"/>
              <a:t>‘AJ'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but </a:t>
            </a:r>
            <a:r>
              <a:rPr lang="en-US" sz="2400" dirty="0"/>
              <a:t>the notation must be consistent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Additionally, Python provides capability for multi-line strings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These </a:t>
            </a:r>
            <a:r>
              <a:rPr lang="en-US" sz="2400" dirty="0"/>
              <a:t>are useful for using Python to generate flat text </a:t>
            </a:r>
            <a:r>
              <a:rPr lang="en-US" sz="2400" dirty="0" smtClean="0"/>
              <a:t>files with </a:t>
            </a:r>
            <a:r>
              <a:rPr lang="en-US" sz="2400" dirty="0"/>
              <a:t>lots of text without printing line by line.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To </a:t>
            </a:r>
            <a:r>
              <a:rPr lang="en-US" sz="2400" dirty="0"/>
              <a:t>create a multi-line string enclose a sequence of </a:t>
            </a:r>
            <a:r>
              <a:rPr lang="en-US" sz="2400" dirty="0" smtClean="0"/>
              <a:t>characters in </a:t>
            </a:r>
            <a:r>
              <a:rPr lang="en-US" sz="2400" dirty="0"/>
              <a:t>triple-quotations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multi_str</a:t>
            </a:r>
            <a:r>
              <a:rPr lang="en-US" sz="2400" dirty="0" smtClean="0"/>
              <a:t> </a:t>
            </a:r>
            <a:r>
              <a:rPr lang="en-US" sz="2400" dirty="0"/>
              <a:t>= """Hello, my name is Brian.</a:t>
            </a:r>
          </a:p>
          <a:p>
            <a:pPr marL="0" indent="0">
              <a:buNone/>
            </a:pPr>
            <a:r>
              <a:rPr lang="en-US" sz="2400" dirty="0" smtClean="0"/>
              <a:t>    This </a:t>
            </a:r>
            <a:r>
              <a:rPr lang="en-US" sz="2400" dirty="0"/>
              <a:t>is a multi-line string."""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zero indexed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thus the first index location is 0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8118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/>
                <a:gridCol w="775759"/>
                <a:gridCol w="982472"/>
                <a:gridCol w="836598"/>
                <a:gridCol w="836598"/>
                <a:gridCol w="836598"/>
                <a:gridCol w="836598"/>
                <a:gridCol w="836598"/>
                <a:gridCol w="836598"/>
                <a:gridCol w="836598"/>
                <a:gridCol w="818940"/>
                <a:gridCol w="85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[: : 2]  is  ‘Dt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</a:t>
            </a:r>
            <a:r>
              <a:rPr lang="en-US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Rapid Application Development 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(RAD).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/>
              <a:t>Lists are one of the most versatile data structures </a:t>
            </a:r>
            <a:r>
              <a:rPr lang="en-US" sz="2400" dirty="0" smtClean="0"/>
              <a:t>in Python.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list object is a list of comma separated values (</a:t>
            </a:r>
            <a:r>
              <a:rPr lang="en-US" sz="2400" dirty="0" smtClean="0"/>
              <a:t>the items </a:t>
            </a:r>
            <a:r>
              <a:rPr lang="en-US" sz="2400" dirty="0"/>
              <a:t>of a list) within square brackets.</a:t>
            </a:r>
          </a:p>
          <a:p>
            <a:pPr lvl="1"/>
            <a:r>
              <a:rPr lang="en-US" sz="2000" dirty="0" err="1" smtClean="0"/>
              <a:t>small_list</a:t>
            </a:r>
            <a:r>
              <a:rPr lang="en-US" sz="2000" dirty="0" smtClean="0"/>
              <a:t> </a:t>
            </a:r>
            <a:r>
              <a:rPr lang="en-US" sz="2000" dirty="0"/>
              <a:t>= [1, 2, 3, 4</a:t>
            </a:r>
            <a:r>
              <a:rPr lang="en-US" sz="2000" dirty="0" smtClean="0"/>
              <a:t>]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While </a:t>
            </a:r>
            <a:r>
              <a:rPr lang="en-US" sz="2400" dirty="0"/>
              <a:t>lists can be constructed of many different </a:t>
            </a:r>
            <a:r>
              <a:rPr lang="en-US" sz="2400" dirty="0" smtClean="0"/>
              <a:t>data types </a:t>
            </a:r>
            <a:r>
              <a:rPr lang="en-US" sz="2400" dirty="0"/>
              <a:t>they are </a:t>
            </a:r>
            <a:r>
              <a:rPr lang="en-US" sz="2400" b="1" dirty="0"/>
              <a:t>often</a:t>
            </a:r>
            <a:r>
              <a:rPr lang="en-US" sz="2400" dirty="0"/>
              <a:t> homogeneous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Lists </a:t>
            </a:r>
            <a:r>
              <a:rPr lang="en-US" sz="2400" dirty="0"/>
              <a:t>support operations like simple concatenation</a:t>
            </a:r>
          </a:p>
          <a:p>
            <a:pPr marL="0" indent="0">
              <a:buNone/>
            </a:pPr>
            <a:r>
              <a:rPr lang="en-US" sz="2400" dirty="0" smtClean="0"/>
              <a:t>    my_list_1 </a:t>
            </a:r>
            <a:r>
              <a:rPr lang="en-US" sz="2400" dirty="0"/>
              <a:t>= [1,2,3]</a:t>
            </a:r>
          </a:p>
          <a:p>
            <a:pPr marL="0" indent="0">
              <a:buNone/>
            </a:pPr>
            <a:r>
              <a:rPr lang="en-US" sz="2400" dirty="0" smtClean="0"/>
              <a:t>    my_list_2 </a:t>
            </a:r>
            <a:r>
              <a:rPr lang="en-US" sz="2400" dirty="0"/>
              <a:t>= my_list_1 + [4,5,6]</a:t>
            </a:r>
          </a:p>
          <a:p>
            <a:r>
              <a:rPr lang="en-US" sz="2400" dirty="0" smtClean="0"/>
              <a:t>Additionally </a:t>
            </a:r>
            <a:r>
              <a:rPr lang="en-US" sz="2400" dirty="0"/>
              <a:t>they have many methods available to them as well.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For those familiar with algorithms they can be used a stacks (</a:t>
            </a:r>
            <a:r>
              <a:rPr lang="en-US" sz="2000" dirty="0" smtClean="0"/>
              <a:t>last-in, first-out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Or </a:t>
            </a:r>
            <a:r>
              <a:rPr lang="en-US" sz="2000" dirty="0"/>
              <a:t>they can be used as a queue (first-in, first-out), but there are </a:t>
            </a:r>
            <a:r>
              <a:rPr lang="en-US" sz="2000" dirty="0" smtClean="0"/>
              <a:t>more efficient </a:t>
            </a:r>
            <a:r>
              <a:rPr lang="en-US" sz="2000" dirty="0"/>
              <a:t>data structures developed for that purpose.</a:t>
            </a:r>
          </a:p>
          <a:p>
            <a:r>
              <a:rPr lang="en-US" sz="2400" dirty="0" smtClean="0"/>
              <a:t>Are </a:t>
            </a:r>
            <a:r>
              <a:rPr lang="en-US" sz="2400" dirty="0"/>
              <a:t>used extensively throughout data science and will be a primary </a:t>
            </a:r>
            <a:r>
              <a:rPr lang="en-US" sz="2400" dirty="0" smtClean="0"/>
              <a:t>data structure </a:t>
            </a:r>
            <a:r>
              <a:rPr lang="en-US" sz="2400" dirty="0"/>
              <a:t>used for manipulating data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 which return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123.0,  ‘hello’ ,  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people often install the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or Anaconda Python distributions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We’ll be using the Anaconda Python distribution today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About Anaconda: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Free, easy-to-install package manager, environment manager, Python distribution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of over 720 open source package with free community support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Platform-agnostic, can be used on Windows, OS X and Linux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my_dict4 = {‘one’ : 1,  ‘two’ :  2, ‘three’ : 3 }</a:t>
            </a: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[1] = 4</a:t>
            </a:r>
          </a:p>
          <a:p>
            <a:pPr lvl="1"/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</a:t>
            </a:r>
            <a:r>
              <a:rPr lang="en-US" sz="31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investiga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=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 was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else: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Installing Anaconda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instructions to install Anaconda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http://www.continuum.io/downloads</a:t>
            </a: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Ensure that you have installed Anaconda for Python 2.7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process will take a little bit, try to follow along while this is installing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by colon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to show these indents for you!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 smtClean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 x ==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</a:t>
            </a: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&lt;=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x % 2:                          #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 is true 0 is false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continue 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https://www.udacity.com/course/programming-foundations-with-python--ud036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000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ange()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Example      range(10)    # Outputs a list of  10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for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range(3):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x[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a, b, c = 15.0, 33.0, 3.14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a, b = b,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fib(1000)   #This line calls the function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=[‘AJ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’]):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if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were  {}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for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print ‘Name{0}: {1}’.format(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‘Steve’,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7541</Words>
  <Application>Microsoft Office PowerPoint</Application>
  <PresentationFormat>Widescreen</PresentationFormat>
  <Paragraphs>1606</Paragraphs>
  <Slides>128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3" baseType="lpstr">
      <vt:lpstr>Arial</vt:lpstr>
      <vt:lpstr>Calibri</vt:lpstr>
      <vt:lpstr>Calibri Light</vt:lpstr>
      <vt:lpstr>Source Sans Pro</vt:lpstr>
      <vt:lpstr>Office Theme</vt:lpstr>
      <vt:lpstr>Introduction to Programming, Data Visualization and Model Fitting with Python</vt:lpstr>
      <vt:lpstr>Workshop Outline</vt:lpstr>
      <vt:lpstr>Basics of Python Language</vt:lpstr>
      <vt:lpstr>What this workshop is … </vt:lpstr>
      <vt:lpstr>What is Python?</vt:lpstr>
      <vt:lpstr>Downloading Python: Different Distribution of the Python</vt:lpstr>
      <vt:lpstr>Anaconda Python</vt:lpstr>
      <vt:lpstr>Installing Anaconda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Everything is an object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Interfacing with Python – Jupyter Notebooks</vt:lpstr>
      <vt:lpstr>Interfacing with Python – Jupyter Notebooks</vt:lpstr>
      <vt:lpstr>Interfacing with Python – Jupyter Notebooks</vt:lpstr>
      <vt:lpstr>Interfacing with Python – Jupyter Notebooks</vt:lpstr>
      <vt:lpstr>Interfacing with Python – Jupyter Notebooks</vt:lpstr>
      <vt:lpstr>Interfacing with Python – Jupyter Notebooks</vt:lpstr>
      <vt:lpstr>Fundamentals of Jupyter Notebooks</vt:lpstr>
      <vt:lpstr>Fundamentals of Jupyter Notebooks</vt:lpstr>
      <vt:lpstr>Fundamentals of Jupyter Notebooks</vt:lpstr>
      <vt:lpstr>Fundamentals of Jupyter Notebooks - Useful Keyboard Shortcuts</vt:lpstr>
      <vt:lpstr>Fundamentals of Jupyter Notebooks - Further Reading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Even numbers are objects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Logical Operations</vt:lpstr>
      <vt:lpstr>Logical Operations</vt:lpstr>
      <vt:lpstr>Comparison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Lists</vt:lpstr>
      <vt:lpstr>Methods available to lists</vt:lpstr>
      <vt:lpstr>Lists of Lists: Multidimensional Lists</vt:lpstr>
      <vt:lpstr>Lists of Lists: Multidimensional Lists</vt:lpstr>
      <vt:lpstr>Tuples</vt:lpstr>
      <vt:lpstr>Lists are mutable … Tuples are immutable …</vt:lpstr>
      <vt:lpstr>Tuples - Unpacking</vt:lpstr>
      <vt:lpstr>Set Types</vt:lpstr>
      <vt:lpstr>Mapping Types</vt:lpstr>
      <vt:lpstr>Dictionaries</vt:lpstr>
      <vt:lpstr>Dictionaries</vt:lpstr>
      <vt:lpstr>Methods for Dictionaries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For Loops</vt:lpstr>
      <vt:lpstr>For Loops</vt:lpstr>
      <vt:lpstr>For Loops</vt:lpstr>
      <vt:lpstr>For Loops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Break for Simple Code Exercises</vt:lpstr>
      <vt:lpstr>Libraries in Python - Introducing Numpy, Pandas, Sci-kit Learn, Statemodels </vt:lpstr>
      <vt:lpstr>Enhancing Python with Libraries</vt:lpstr>
      <vt:lpstr>Python Standard Library</vt:lpstr>
      <vt:lpstr>Common Modules, Packages, Solutions </vt:lpstr>
      <vt:lpstr>Using external modules and libraries</vt:lpstr>
      <vt:lpstr>Using external modules and libraries</vt:lpstr>
      <vt:lpstr>Importing specific functions</vt:lpstr>
      <vt:lpstr>Importing specific functions</vt:lpstr>
      <vt:lpstr>Libraries for Data Science</vt:lpstr>
      <vt:lpstr>Getting started with NumPy</vt:lpstr>
      <vt:lpstr>NumPy arrays</vt:lpstr>
      <vt:lpstr>NumPy arrays VS. Lists</vt:lpstr>
      <vt:lpstr>Some Methods and Attributes for Arrays</vt:lpstr>
      <vt:lpstr>But numpy has a Matrix Object?</vt:lpstr>
      <vt:lpstr>Matrix Operations in numpy</vt:lpstr>
      <vt:lpstr>Linear Algebra Operation – numpy.linalg</vt:lpstr>
      <vt:lpstr>Getting Started with Pandas</vt:lpstr>
      <vt:lpstr>A few ways to create a DataFrame</vt:lpstr>
      <vt:lpstr>A few ways to create a DataFrame</vt:lpstr>
      <vt:lpstr>Reading Files with Pandas is Easy</vt:lpstr>
      <vt:lpstr>Lets move to the Jupyter Notebooks</vt:lpstr>
      <vt:lpstr>Everything is an object in Python</vt:lpstr>
      <vt:lpstr>Integers</vt:lpstr>
      <vt:lpstr>Python Installation</vt:lpstr>
      <vt:lpstr>Keywords and Identifier – Some Examples</vt:lpstr>
      <vt:lpstr>Hash function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</cp:lastModifiedBy>
  <cp:revision>352</cp:revision>
  <dcterms:created xsi:type="dcterms:W3CDTF">2017-09-17T15:01:45Z</dcterms:created>
  <dcterms:modified xsi:type="dcterms:W3CDTF">2018-04-06T05:19:09Z</dcterms:modified>
</cp:coreProperties>
</file>